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513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34" r:id="rId13"/>
    <p:sldId id="535" r:id="rId14"/>
    <p:sldId id="536" r:id="rId15"/>
    <p:sldId id="537" r:id="rId16"/>
    <p:sldId id="538" r:id="rId17"/>
    <p:sldId id="539" r:id="rId18"/>
    <p:sldId id="540" r:id="rId19"/>
    <p:sldId id="600" r:id="rId20"/>
    <p:sldId id="541" r:id="rId21"/>
    <p:sldId id="542" r:id="rId22"/>
    <p:sldId id="543" r:id="rId23"/>
    <p:sldId id="544" r:id="rId24"/>
    <p:sldId id="545" r:id="rId25"/>
  </p:sldIdLst>
  <p:sldSz cx="9144000" cy="6858000" type="screen4x3"/>
  <p:notesSz cx="7102475" cy="102330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CC"/>
    <a:srgbClr val="FF3399"/>
    <a:srgbClr val="CC0000"/>
    <a:srgbClr val="00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E639EB18-59FB-422F-8FE4-828097C07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5CBFC6C6-78F7-4C51-91BF-FB135F5A5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7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67C5B-5628-44D5-922D-15A21493C9F9}" type="slidenum">
              <a:rPr lang="en-US"/>
              <a:pPr/>
              <a:t>12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EFF0E-F476-4450-B6C2-0C6927F66DA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685800" y="6529388"/>
            <a:ext cx="3505200" cy="327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invGray">
          <a:xfrm>
            <a:off x="685800" y="2438400"/>
            <a:ext cx="8456613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invGray">
          <a:xfrm>
            <a:off x="881063" y="117475"/>
            <a:ext cx="66675" cy="66675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invGray">
          <a:xfrm>
            <a:off x="881063" y="347663"/>
            <a:ext cx="66675" cy="650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invGray">
          <a:xfrm>
            <a:off x="881063" y="574675"/>
            <a:ext cx="66675" cy="6508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invGray">
          <a:xfrm>
            <a:off x="881063" y="1033463"/>
            <a:ext cx="66675" cy="650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invGray">
          <a:xfrm>
            <a:off x="881063" y="1260475"/>
            <a:ext cx="66675" cy="66675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invGray">
          <a:xfrm>
            <a:off x="881063" y="1490663"/>
            <a:ext cx="66675" cy="650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invGray">
          <a:xfrm>
            <a:off x="881063" y="1717675"/>
            <a:ext cx="66675" cy="6508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invGray">
          <a:xfrm>
            <a:off x="881063" y="1947863"/>
            <a:ext cx="66675" cy="635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invGray">
          <a:xfrm>
            <a:off x="881063" y="2176463"/>
            <a:ext cx="66675" cy="650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4538663" y="6670675"/>
            <a:ext cx="4332287" cy="65088"/>
            <a:chOff x="2859" y="4202"/>
            <a:chExt cx="2729" cy="41"/>
          </a:xfrm>
        </p:grpSpPr>
        <p:sp>
          <p:nvSpPr>
            <p:cNvPr id="16" name="Oval 14"/>
            <p:cNvSpPr>
              <a:spLocks noChangeArrowheads="1"/>
            </p:cNvSpPr>
            <p:nvPr userDrawn="1"/>
          </p:nvSpPr>
          <p:spPr bwMode="invGray">
            <a:xfrm>
              <a:off x="2859" y="420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Oval 15"/>
            <p:cNvSpPr>
              <a:spLocks noChangeArrowheads="1"/>
            </p:cNvSpPr>
            <p:nvPr userDrawn="1"/>
          </p:nvSpPr>
          <p:spPr bwMode="invGray">
            <a:xfrm>
              <a:off x="3243" y="420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Oval 16"/>
            <p:cNvSpPr>
              <a:spLocks noChangeArrowheads="1"/>
            </p:cNvSpPr>
            <p:nvPr userDrawn="1"/>
          </p:nvSpPr>
          <p:spPr bwMode="invGray">
            <a:xfrm>
              <a:off x="3627" y="4202"/>
              <a:ext cx="41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Oval 17"/>
            <p:cNvSpPr>
              <a:spLocks noChangeArrowheads="1"/>
            </p:cNvSpPr>
            <p:nvPr userDrawn="1"/>
          </p:nvSpPr>
          <p:spPr bwMode="invGray">
            <a:xfrm>
              <a:off x="4011" y="4202"/>
              <a:ext cx="41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0" name="Oval 18"/>
            <p:cNvSpPr>
              <a:spLocks noChangeArrowheads="1"/>
            </p:cNvSpPr>
            <p:nvPr userDrawn="1"/>
          </p:nvSpPr>
          <p:spPr bwMode="invGray">
            <a:xfrm>
              <a:off x="4395" y="420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1" name="Oval 19"/>
            <p:cNvSpPr>
              <a:spLocks noChangeArrowheads="1"/>
            </p:cNvSpPr>
            <p:nvPr userDrawn="1"/>
          </p:nvSpPr>
          <p:spPr bwMode="invGray">
            <a:xfrm>
              <a:off x="4779" y="420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Oval 20"/>
            <p:cNvSpPr>
              <a:spLocks noChangeArrowheads="1"/>
            </p:cNvSpPr>
            <p:nvPr userDrawn="1"/>
          </p:nvSpPr>
          <p:spPr bwMode="invGray">
            <a:xfrm>
              <a:off x="5163" y="420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3" name="Oval 21"/>
            <p:cNvSpPr>
              <a:spLocks noChangeArrowheads="1"/>
            </p:cNvSpPr>
            <p:nvPr userDrawn="1"/>
          </p:nvSpPr>
          <p:spPr bwMode="invGray">
            <a:xfrm>
              <a:off x="5547" y="4202"/>
              <a:ext cx="41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24" name="Oval 22"/>
          <p:cNvSpPr>
            <a:spLocks noChangeArrowheads="1"/>
          </p:cNvSpPr>
          <p:nvPr/>
        </p:nvSpPr>
        <p:spPr bwMode="invGray">
          <a:xfrm>
            <a:off x="881063" y="804863"/>
            <a:ext cx="66675" cy="635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noFill/>
          <a:ln w="9525">
            <a:noFill/>
          </a:ln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56C7-BEEF-4A21-825F-3B2299DD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8E01D-A811-48B1-B6B8-C589AA429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3A244-C090-4FAC-B35E-6F169142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B26F9-6FFB-463F-9F26-186BB7B29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382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9D3F-6D28-4A2C-8B34-4AE9A13A5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94315-2C36-4F31-9FC9-8BFDBA6E6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997EB-0806-432C-9248-0EFBC2AB7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ECF3-B64F-4AA9-9E66-700D20F75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823DE-E84A-4034-9956-419627F78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16FBA-3B87-413C-8AAF-9CC289D83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solidFill>
            <a:srgbClr val="FFFF66"/>
          </a:solidFill>
          <a:ln w="25400" cap="sq">
            <a:solidFill>
              <a:srgbClr val="3399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60960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324600"/>
            <a:ext cx="83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366B2FA-5A04-4DDE-A346-3182B5C70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7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4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7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4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7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4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7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4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7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33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hyperlink" Target="http://www.vissim.us/content/free_vissim_viewer_download_request_for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btdeflation.com/blogs/2009/12/16/circuit-theory-and-the-state-of-post-keynesian-economics/" TargetMode="External"/><Relationship Id="rId2" Type="http://schemas.openxmlformats.org/officeDocument/2006/relationships/hyperlink" Target="http://www.debtdeflation.com/blogs/2009/01/31/therovingcavaliersofcred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3.wmf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762000"/>
          </a:xfrm>
          <a:noFill/>
          <a:ln w="12700"/>
        </p:spPr>
        <p:txBody>
          <a:bodyPr/>
          <a:lstStyle/>
          <a:p>
            <a:r>
              <a:rPr lang="en-US" smtClean="0"/>
              <a:t>Behavioural Finance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05200"/>
            <a:ext cx="6705600" cy="2895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12 Part 2</a:t>
            </a:r>
            <a:endParaRPr lang="en-US" dirty="0" smtClean="0"/>
          </a:p>
          <a:p>
            <a:r>
              <a:rPr lang="en-US" dirty="0" smtClean="0"/>
              <a:t>The Global Financial Crisis</a:t>
            </a:r>
          </a:p>
          <a:p>
            <a:r>
              <a:rPr lang="en-US" dirty="0" smtClean="0"/>
              <a:t>Empirical Data &amp; </a:t>
            </a:r>
            <a:r>
              <a:rPr lang="en-US" dirty="0" err="1" smtClean="0"/>
              <a:t>Modelling</a:t>
            </a:r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Dynamics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Borrow money to finance investment during a boom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Repay some of it during a slump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Debt/ Income ratio rises in series of booms/busts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Eventually one boom where debt accumulation passes “point of no return”…</a:t>
            </a:r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2" y="2971800"/>
            <a:ext cx="42862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37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5" y="2971800"/>
            <a:ext cx="43529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457200"/>
          </a:xfrm>
        </p:spPr>
        <p:txBody>
          <a:bodyPr/>
          <a:lstStyle/>
          <a:p>
            <a:r>
              <a:rPr lang="en-US" dirty="0" smtClean="0"/>
              <a:t>Driving force is debt to GDP ratio…</a:t>
            </a:r>
            <a:endParaRPr lang="en-US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728788"/>
            <a:ext cx="50006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AU" dirty="0" smtClean="0"/>
              <a:t>Are We “It” Yet?</a:t>
            </a:r>
            <a:endParaRPr lang="en-US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3124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 err="1" smtClean="0"/>
              <a:t>summarise</a:t>
            </a:r>
            <a:r>
              <a:rPr lang="en-US" dirty="0" smtClean="0"/>
              <a:t> model’s equations in 4 </a:t>
            </a:r>
            <a:r>
              <a:rPr lang="en-US" dirty="0"/>
              <a:t>“</a:t>
            </a:r>
            <a:r>
              <a:rPr lang="en-US" dirty="0" err="1"/>
              <a:t>stylised</a:t>
            </a:r>
            <a:r>
              <a:rPr lang="en-US" dirty="0"/>
              <a:t> facts”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Employment rises if growth exceeds productivity + population increase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Wages </a:t>
            </a:r>
            <a:r>
              <a:rPr lang="en-US" dirty="0"/>
              <a:t>share grows if wage rises exceed productivity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Bank </a:t>
            </a:r>
            <a:r>
              <a:rPr lang="en-US" dirty="0"/>
              <a:t>lend money to finance investment &amp; speculation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Speculation rises when growth </a:t>
            </a:r>
            <a:r>
              <a:rPr lang="en-US" dirty="0" smtClean="0"/>
              <a:t>rises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Same model in flowchart form (with different parameters)…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autoUpdateAnimBg="0"/>
      <p:bldP spid="324611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2543175" cy="1662106"/>
          </a:xfrm>
        </p:spPr>
        <p:txBody>
          <a:bodyPr/>
          <a:lstStyle/>
          <a:p>
            <a:r>
              <a:rPr lang="en-US" dirty="0" err="1" smtClean="0"/>
              <a:t>Minsky</a:t>
            </a:r>
            <a:r>
              <a:rPr lang="en-US" dirty="0" smtClean="0"/>
              <a:t>: </a:t>
            </a:r>
            <a:r>
              <a:rPr lang="en-US" dirty="0" err="1" smtClean="0"/>
              <a:t>Ponzi</a:t>
            </a:r>
            <a:r>
              <a:rPr lang="en-US" dirty="0" smtClean="0"/>
              <a:t> finance extension to Keen 1995</a:t>
            </a:r>
          </a:p>
        </p:txBody>
      </p:sp>
      <p:pic>
        <p:nvPicPr>
          <p:cNvPr id="448516" name="Picture 4" descr="MinskyFlow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7325" y="620713"/>
            <a:ext cx="63817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8517" name="AutoShape 5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714348" y="2714620"/>
            <a:ext cx="1223962" cy="863600"/>
          </a:xfrm>
          <a:prstGeom prst="actionButtonHelp">
            <a:avLst/>
          </a:prstGeom>
          <a:noFill/>
          <a:ln w="63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Click here to download </a:t>
            </a:r>
            <a:r>
              <a:rPr lang="en-US" sz="1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Vissim</a:t>
            </a:r>
            <a:r>
              <a:rPr 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viewer program</a:t>
            </a:r>
          </a:p>
        </p:txBody>
      </p:sp>
      <p:graphicFrame>
        <p:nvGraphicFramePr>
          <p:cNvPr id="448518" name="Object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1313" y="6175375"/>
          <a:ext cx="16271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7" name="Packager Shell Object" showAsIcon="1" r:id="rId5" imgW="1635617" imgH="643944" progId="Package">
                  <p:embed/>
                </p:oleObj>
              </mc:Choice>
              <mc:Fallback>
                <p:oleObj name="Packager Shell Object" showAsIcon="1" r:id="rId5" imgW="1635617" imgH="643944" progId="Package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6175375"/>
                        <a:ext cx="16271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1"/>
                                </a:gs>
                                <a:gs pos="100000">
                                  <a:schemeClr val="accent1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179388" y="3786190"/>
            <a:ext cx="2663825" cy="201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kumimoji="1"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Click on </a:t>
            </a:r>
            <a:r>
              <a:rPr kumimoji="1"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icon to </a:t>
            </a:r>
            <a:r>
              <a:rPr kumimoji="1"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run </a:t>
            </a:r>
            <a:r>
              <a:rPr kumimoji="1"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simulation after </a:t>
            </a:r>
            <a:r>
              <a:rPr kumimoji="1"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installing </a:t>
            </a:r>
            <a:r>
              <a:rPr kumimoji="1" lang="en-US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Vissim</a:t>
            </a:r>
            <a:r>
              <a:rPr kumimoji="1"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Viewer</a:t>
            </a:r>
            <a:endParaRPr kumimoji="1"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7" grpId="0" animBg="1"/>
      <p:bldP spid="4485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Weakness of previous model</a:t>
            </a:r>
          </a:p>
          <a:p>
            <a:pPr lvl="1"/>
            <a:r>
              <a:rPr lang="en-AU" dirty="0" smtClean="0"/>
              <a:t>Implicit money only—deflationary process ignored</a:t>
            </a:r>
          </a:p>
          <a:p>
            <a:pPr lvl="1"/>
            <a:r>
              <a:rPr lang="en-AU" dirty="0" smtClean="0"/>
              <a:t>No explicit treatment of aggregate demand</a:t>
            </a:r>
          </a:p>
          <a:p>
            <a:r>
              <a:rPr lang="en-AU" dirty="0" smtClean="0"/>
              <a:t>Overcome by blending </a:t>
            </a:r>
            <a:r>
              <a:rPr lang="en-AU" dirty="0" err="1" smtClean="0"/>
              <a:t>Minsky</a:t>
            </a:r>
            <a:r>
              <a:rPr lang="en-AU" dirty="0" smtClean="0"/>
              <a:t> with the Circuit</a:t>
            </a:r>
          </a:p>
          <a:p>
            <a:pPr lvl="1"/>
            <a:r>
              <a:rPr lang="en-AU" dirty="0" smtClean="0"/>
              <a:t>Lay out basic macro operations in accounts table</a:t>
            </a:r>
          </a:p>
          <a:p>
            <a:pPr lvl="2"/>
            <a:r>
              <a:rPr lang="en-AU" dirty="0" smtClean="0"/>
              <a:t>See “</a:t>
            </a:r>
            <a:r>
              <a:rPr lang="en-AU" dirty="0" smtClean="0">
                <a:hlinkClick r:id="rId2"/>
              </a:rPr>
              <a:t>Roving Cavaliers of Credit</a:t>
            </a:r>
            <a:r>
              <a:rPr lang="en-AU" dirty="0" smtClean="0"/>
              <a:t>” for basic approach</a:t>
            </a:r>
          </a:p>
          <a:p>
            <a:pPr lvl="2"/>
            <a:r>
              <a:rPr lang="en-AU" dirty="0" smtClean="0"/>
              <a:t>Also “</a:t>
            </a:r>
            <a:r>
              <a:rPr lang="en-AU" dirty="0" smtClean="0">
                <a:hlinkClick r:id="rId3"/>
              </a:rPr>
              <a:t>Circuit Theory &amp; Post Keynesian Economics</a:t>
            </a:r>
            <a:r>
              <a:rPr lang="en-AU" dirty="0" smtClean="0"/>
              <a:t>”</a:t>
            </a:r>
          </a:p>
          <a:p>
            <a:pPr lvl="1"/>
            <a:r>
              <a:rPr lang="en-AU" dirty="0" smtClean="0"/>
              <a:t>Generate financial flows dynamics</a:t>
            </a:r>
          </a:p>
          <a:p>
            <a:pPr lvl="1"/>
            <a:r>
              <a:rPr lang="en-AU" dirty="0" smtClean="0"/>
              <a:t>Couple with Goodwin cycle model</a:t>
            </a:r>
            <a:endParaRPr lang="en-A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90536"/>
          </a:xfrm>
        </p:spPr>
        <p:txBody>
          <a:bodyPr/>
          <a:lstStyle/>
          <a:p>
            <a:r>
              <a:rPr lang="en-AU" dirty="0" smtClean="0"/>
              <a:t>The financial flows table:</a:t>
            </a:r>
            <a:endParaRPr lang="en-AU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1285860"/>
            <a:ext cx="7258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156" y="4338662"/>
            <a:ext cx="3690902" cy="187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Nonlinear functions for </a:t>
            </a:r>
            <a:r>
              <a:rPr kumimoji="1" lang="en-A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placemarkers</a:t>
            </a:r>
            <a:r>
              <a:rPr kumimoji="1" lang="en-AU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C, I and J:</a:t>
            </a:r>
            <a:endParaRPr kumimoji="1" lang="en-A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7" y="4429132"/>
            <a:ext cx="245356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1876420"/>
          </a:xfrm>
        </p:spPr>
        <p:txBody>
          <a:bodyPr/>
          <a:lstStyle/>
          <a:p>
            <a:r>
              <a:rPr lang="en-AU" dirty="0" smtClean="0"/>
              <a:t>Fully specified Phillips function for wage setting:</a:t>
            </a:r>
          </a:p>
          <a:p>
            <a:pPr lvl="1"/>
            <a:r>
              <a:rPr lang="en-AU" dirty="0" smtClean="0"/>
              <a:t>Employment</a:t>
            </a:r>
          </a:p>
          <a:p>
            <a:pPr lvl="1"/>
            <a:r>
              <a:rPr lang="en-AU" dirty="0" smtClean="0"/>
              <a:t>Rate of change of employment</a:t>
            </a:r>
          </a:p>
          <a:p>
            <a:pPr lvl="1"/>
            <a:r>
              <a:rPr lang="en-AU" dirty="0" smtClean="0"/>
              <a:t>Rate of inflation adjustments</a:t>
            </a:r>
            <a:endParaRPr lang="en-AU" dirty="0"/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004" y="2582858"/>
            <a:ext cx="7328772" cy="70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563" y="3071810"/>
            <a:ext cx="4190152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 bwMode="auto">
          <a:xfrm>
            <a:off x="2209800" y="2667000"/>
            <a:ext cx="838200" cy="533400"/>
          </a:xfrm>
          <a:prstGeom prst="round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Phillips Curve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048000" y="2667000"/>
            <a:ext cx="2819400" cy="533400"/>
          </a:xfrm>
          <a:prstGeom prst="round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Rate of change of employment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0" y="2667000"/>
            <a:ext cx="2286000" cy="533400"/>
          </a:xfrm>
          <a:prstGeom prst="round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Inflation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1019164"/>
          </a:xfrm>
        </p:spPr>
        <p:txBody>
          <a:bodyPr/>
          <a:lstStyle/>
          <a:p>
            <a:r>
              <a:rPr lang="en-AU" dirty="0" smtClean="0"/>
              <a:t>Investment, debt repayment and money relending functions:</a:t>
            </a:r>
            <a:endParaRPr lang="en-AU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670050"/>
            <a:ext cx="83248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2771764" cy="4733940"/>
          </a:xfrm>
        </p:spPr>
        <p:txBody>
          <a:bodyPr/>
          <a:lstStyle/>
          <a:p>
            <a:r>
              <a:rPr lang="en-AU" dirty="0" smtClean="0"/>
              <a:t>Overall model: 14 equations (11 ODEs, 3 algebraic)</a:t>
            </a:r>
          </a:p>
          <a:p>
            <a:r>
              <a:rPr lang="en-AU" dirty="0" smtClean="0"/>
              <a:t>5 equations for financial sector</a:t>
            </a:r>
          </a:p>
          <a:p>
            <a:r>
              <a:rPr lang="en-AU" dirty="0" smtClean="0"/>
              <a:t>1 for prices</a:t>
            </a:r>
          </a:p>
          <a:p>
            <a:r>
              <a:rPr lang="en-AU" dirty="0" smtClean="0"/>
              <a:t>1 for wages</a:t>
            </a:r>
          </a:p>
          <a:p>
            <a:r>
              <a:rPr lang="en-AU" dirty="0" smtClean="0"/>
              <a:t>7 for physical economy</a:t>
            </a:r>
          </a:p>
          <a:p>
            <a:endParaRPr lang="en-AU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6557" y="631342"/>
            <a:ext cx="6034599" cy="620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“It”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57200"/>
          </a:xfrm>
        </p:spPr>
        <p:txBody>
          <a:bodyPr/>
          <a:lstStyle/>
          <a:p>
            <a:r>
              <a:rPr lang="en-US" dirty="0" smtClean="0"/>
              <a:t>Same system in QED:</a:t>
            </a:r>
            <a:endParaRPr lang="en-US" dirty="0"/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4447"/>
            <a:ext cx="8153400" cy="571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20755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Instability Hypothesis only theory that makes sense of this data</a:t>
            </a:r>
          </a:p>
          <a:p>
            <a:r>
              <a:rPr lang="en-US" dirty="0" smtClean="0"/>
              <a:t>Model in previous lecture</a:t>
            </a:r>
          </a:p>
          <a:p>
            <a:pPr lvl="1"/>
            <a:r>
              <a:rPr lang="en-US" dirty="0" smtClean="0"/>
              <a:t>Had only “implicit” money</a:t>
            </a:r>
          </a:p>
          <a:p>
            <a:pPr lvl="1"/>
            <a:r>
              <a:rPr lang="en-US" dirty="0" smtClean="0"/>
              <a:t>Omitted Ponzi Finance</a:t>
            </a:r>
          </a:p>
          <a:p>
            <a:pPr lvl="1"/>
            <a:r>
              <a:rPr lang="en-US" dirty="0" smtClean="0"/>
              <a:t>Omitted role of deflation</a:t>
            </a:r>
          </a:p>
          <a:p>
            <a:r>
              <a:rPr lang="en-US" dirty="0" smtClean="0"/>
              <a:t>This lecture</a:t>
            </a:r>
          </a:p>
          <a:p>
            <a:pPr lvl="1"/>
            <a:r>
              <a:rPr lang="en-US" dirty="0" smtClean="0"/>
              <a:t>Model with Ponzi finance</a:t>
            </a:r>
          </a:p>
          <a:p>
            <a:pPr lvl="1"/>
            <a:r>
              <a:rPr lang="en-US" dirty="0" smtClean="0"/>
              <a:t>Combining Minsky and the Circuit</a:t>
            </a:r>
          </a:p>
          <a:p>
            <a:pPr lvl="2"/>
            <a:r>
              <a:rPr lang="en-US" dirty="0" smtClean="0"/>
              <a:t>Full monetary model </a:t>
            </a:r>
            <a:r>
              <a:rPr lang="en-US" smtClean="0"/>
              <a:t>of capitalism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1876420"/>
          </a:xfrm>
        </p:spPr>
        <p:txBody>
          <a:bodyPr/>
          <a:lstStyle/>
          <a:p>
            <a:r>
              <a:rPr lang="en-AU" dirty="0" smtClean="0"/>
              <a:t>Integrating </a:t>
            </a:r>
            <a:r>
              <a:rPr lang="en-AU" dirty="0" err="1" smtClean="0"/>
              <a:t>Minsky</a:t>
            </a:r>
            <a:r>
              <a:rPr lang="en-AU" dirty="0" smtClean="0"/>
              <a:t> &amp; the Circuit</a:t>
            </a:r>
          </a:p>
          <a:p>
            <a:pPr lvl="1"/>
            <a:r>
              <a:rPr lang="en-AU" dirty="0" smtClean="0"/>
              <a:t>Debt-deflationary dynamics in strictly monetary </a:t>
            </a:r>
            <a:r>
              <a:rPr lang="en-AU" dirty="0" err="1" smtClean="0"/>
              <a:t>Minsky</a:t>
            </a:r>
            <a:r>
              <a:rPr lang="en-AU" dirty="0" smtClean="0"/>
              <a:t>-Circuit model</a:t>
            </a:r>
          </a:p>
          <a:p>
            <a:pPr lvl="1"/>
            <a:r>
              <a:rPr lang="en-AU" dirty="0" smtClean="0"/>
              <a:t>“The Great Moderation”, then “The Great Crash”</a:t>
            </a:r>
            <a:endParaRPr lang="en-AU" dirty="0"/>
          </a:p>
        </p:txBody>
      </p:sp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2" y="2643182"/>
            <a:ext cx="47815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9" y="2643182"/>
            <a:ext cx="436362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19098"/>
          </a:xfrm>
        </p:spPr>
        <p:txBody>
          <a:bodyPr/>
          <a:lstStyle/>
          <a:p>
            <a:r>
              <a:rPr lang="en-AU" dirty="0" smtClean="0"/>
              <a:t>Stability is destabilizing...</a:t>
            </a:r>
            <a:endParaRPr lang="en-AU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1546"/>
            <a:ext cx="39814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7172" y="1142984"/>
            <a:ext cx="38481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" y="3970374"/>
            <a:ext cx="38290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3630633"/>
            <a:ext cx="3747194" cy="315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876288"/>
          </a:xfrm>
        </p:spPr>
        <p:txBody>
          <a:bodyPr/>
          <a:lstStyle/>
          <a:p>
            <a:r>
              <a:rPr lang="en-AU" dirty="0" smtClean="0"/>
              <a:t>Income inequality</a:t>
            </a:r>
          </a:p>
          <a:p>
            <a:pPr lvl="1"/>
            <a:r>
              <a:rPr lang="en-AU" dirty="0" smtClean="0"/>
              <a:t>Not worker </a:t>
            </a:r>
            <a:r>
              <a:rPr lang="en-AU" dirty="0" err="1" smtClean="0"/>
              <a:t>vs</a:t>
            </a:r>
            <a:r>
              <a:rPr lang="en-AU" dirty="0" smtClean="0"/>
              <a:t> capitalist but worker </a:t>
            </a:r>
            <a:r>
              <a:rPr lang="en-AU" dirty="0" err="1" smtClean="0"/>
              <a:t>vs</a:t>
            </a:r>
            <a:r>
              <a:rPr lang="en-AU" dirty="0" smtClean="0"/>
              <a:t> banker</a:t>
            </a:r>
            <a:endParaRPr lang="en-AU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12146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838200"/>
            <a:ext cx="2571736" cy="4591064"/>
          </a:xfrm>
        </p:spPr>
        <p:txBody>
          <a:bodyPr/>
          <a:lstStyle/>
          <a:p>
            <a:r>
              <a:rPr lang="en-AU" dirty="0" smtClean="0"/>
              <a:t>Can government policy save us?</a:t>
            </a:r>
          </a:p>
          <a:p>
            <a:r>
              <a:rPr lang="en-AU" dirty="0" smtClean="0"/>
              <a:t>Simple model with fiat injection implies can succeed against credit crunch alone:</a:t>
            </a:r>
            <a:endParaRPr lang="en-AU" dirty="0"/>
          </a:p>
        </p:txBody>
      </p:sp>
      <p:pic>
        <p:nvPicPr>
          <p:cNvPr id="5" name="Picture 4" descr="CreditCrunchGovRescue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620713"/>
            <a:ext cx="6804025" cy="621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15888" y="5648325"/>
          <a:ext cx="22367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1" name="Packager Shell Object" showAsIcon="1" r:id="rId4" imgW="2253803" imgH="643944" progId="Package">
                  <p:embed/>
                </p:oleObj>
              </mc:Choice>
              <mc:Fallback>
                <p:oleObj name="Packager Shell Object" showAsIcon="1" r:id="rId4" imgW="2253803" imgH="643944" progId="Package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5648325"/>
                        <a:ext cx="22367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1"/>
                                </a:gs>
                                <a:gs pos="100000">
                                  <a:schemeClr val="accent1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We “It” Yet?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My expectation: best outcome of government policy alone will be Japanese Stalemate</a:t>
            </a:r>
          </a:p>
          <a:p>
            <a:pPr lvl="1"/>
            <a:r>
              <a:rPr lang="en-AU" dirty="0" smtClean="0"/>
              <a:t>Government monetary injections neutralise private sector deleveraging</a:t>
            </a:r>
          </a:p>
          <a:p>
            <a:pPr lvl="1"/>
            <a:r>
              <a:rPr lang="en-AU" dirty="0" smtClean="0"/>
              <a:t>Outcome “Turning Japanese”:</a:t>
            </a:r>
          </a:p>
          <a:p>
            <a:pPr lvl="2"/>
            <a:r>
              <a:rPr lang="en-AU" dirty="0" smtClean="0"/>
              <a:t>Long-term stagnation and borderline deflation</a:t>
            </a:r>
          </a:p>
          <a:p>
            <a:r>
              <a:rPr lang="en-AU" dirty="0" smtClean="0"/>
              <a:t>Need debt abolition &amp; real financial reform</a:t>
            </a:r>
          </a:p>
          <a:p>
            <a:pPr lvl="1"/>
            <a:r>
              <a:rPr lang="en-AU" dirty="0" smtClean="0"/>
              <a:t>Cancel debts that should never have been issued</a:t>
            </a:r>
          </a:p>
          <a:p>
            <a:pPr lvl="1"/>
            <a:r>
              <a:rPr lang="en-AU" dirty="0" smtClean="0"/>
              <a:t>Cauterise financial sector in the process</a:t>
            </a:r>
          </a:p>
          <a:p>
            <a:pPr lvl="1"/>
            <a:r>
              <a:rPr lang="en-AU" dirty="0" smtClean="0"/>
              <a:t>Reform assets to minimise chance of future bubbles</a:t>
            </a:r>
          </a:p>
          <a:p>
            <a:pPr lvl="2"/>
            <a:r>
              <a:rPr lang="en-AU" dirty="0" smtClean="0"/>
              <a:t>Shares on secondary market expire in 30 years</a:t>
            </a:r>
          </a:p>
          <a:p>
            <a:pPr lvl="2"/>
            <a:r>
              <a:rPr lang="en-AU" dirty="0" smtClean="0"/>
              <a:t>Property leverage limited to 10 times annual rental</a:t>
            </a:r>
            <a:endParaRPr lang="en-A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Arrow 17"/>
          <p:cNvSpPr/>
          <p:nvPr/>
        </p:nvSpPr>
        <p:spPr bwMode="auto">
          <a:xfrm rot="19032924">
            <a:off x="6697963" y="1819581"/>
            <a:ext cx="609600" cy="299190"/>
          </a:xfrm>
          <a:prstGeom prst="lef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Left Arrow 18"/>
          <p:cNvSpPr/>
          <p:nvPr/>
        </p:nvSpPr>
        <p:spPr bwMode="auto">
          <a:xfrm rot="17376433">
            <a:off x="6905439" y="2665149"/>
            <a:ext cx="526663" cy="299191"/>
          </a:xfrm>
          <a:prstGeom prst="lef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Left Arrow 19"/>
          <p:cNvSpPr/>
          <p:nvPr/>
        </p:nvSpPr>
        <p:spPr bwMode="auto">
          <a:xfrm rot="19373853">
            <a:off x="7112128" y="3803431"/>
            <a:ext cx="821699" cy="299191"/>
          </a:xfrm>
          <a:prstGeom prst="lef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Left Arrow 20"/>
          <p:cNvSpPr/>
          <p:nvPr/>
        </p:nvSpPr>
        <p:spPr bwMode="auto">
          <a:xfrm rot="20021793">
            <a:off x="6873077" y="4533867"/>
            <a:ext cx="1248664" cy="299190"/>
          </a:xfrm>
          <a:prstGeom prst="lef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Curved Right Arrow 27"/>
          <p:cNvSpPr/>
          <p:nvPr/>
        </p:nvSpPr>
        <p:spPr bwMode="auto">
          <a:xfrm rot="20239888" flipV="1">
            <a:off x="5760241" y="1283701"/>
            <a:ext cx="1602498" cy="4525911"/>
          </a:xfrm>
          <a:prstGeom prst="curved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Closes Cycle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7239000" cy="1143000"/>
          </a:xfrm>
        </p:spPr>
        <p:txBody>
          <a:bodyPr/>
          <a:lstStyle/>
          <a:p>
            <a:r>
              <a:rPr lang="en-US" dirty="0" smtClean="0"/>
              <a:t>Firstly: last week’s Goodwin model in equations</a:t>
            </a:r>
          </a:p>
          <a:p>
            <a:r>
              <a:rPr lang="en-US" dirty="0" smtClean="0"/>
              <a:t>Causal chain: capital determines output</a:t>
            </a:r>
            <a:endParaRPr lang="en-US" dirty="0"/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6481763" y="1295400"/>
          <a:ext cx="9826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1" name="Equation" r:id="rId3" imgW="520474" imgH="393529" progId="">
                  <p:embed/>
                </p:oleObj>
              </mc:Choice>
              <mc:Fallback>
                <p:oleObj name="Equation" r:id="rId3" imgW="520474" imgH="393529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1295400"/>
                        <a:ext cx="982662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" y="2155825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determines employment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6516688" y="2079625"/>
          <a:ext cx="9112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2" name="Equation" r:id="rId5" imgW="482391" imgH="393529" progId="">
                  <p:embed/>
                </p:oleObj>
              </mc:Choice>
              <mc:Fallback>
                <p:oleObj name="Equation" r:id="rId5" imgW="482391" imgH="393529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079625"/>
                        <a:ext cx="9112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" y="2994024"/>
            <a:ext cx="62484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Employment rate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determines rate of change of wage (Phillips curve P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6472238" y="2998788"/>
          <a:ext cx="22796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3" name="Equation" r:id="rId7" imgW="1206500" imgH="431800" progId="">
                  <p:embed/>
                </p:oleObj>
              </mc:Choice>
              <mc:Fallback>
                <p:oleObj name="Equation" r:id="rId7" imgW="1206500" imgH="43180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238" y="2998788"/>
                        <a:ext cx="227965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" y="3984625"/>
            <a:ext cx="609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Wages (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w.L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determine profit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P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</a:endParaRPr>
          </a:p>
        </p:txBody>
      </p:sp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6477000" y="4086225"/>
          <a:ext cx="1822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4" name="Equation" r:id="rId9" imgW="964781" imgH="177723" progId="">
                  <p:embed/>
                </p:oleObj>
              </mc:Choice>
              <mc:Fallback>
                <p:oleObj name="Equation" r:id="rId9" imgW="964781" imgH="177723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86225"/>
                        <a:ext cx="18224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6200" y="4822825"/>
            <a:ext cx="6096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Profit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P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determines investment =  rate of change of capital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6400800" y="4724400"/>
          <a:ext cx="244633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5" name="Equation" r:id="rId11" imgW="1295400" imgH="393700" progId="">
                  <p:embed/>
                </p:oleObj>
              </mc:Choice>
              <mc:Fallback>
                <p:oleObj name="Equation" r:id="rId11" imgW="1295400" imgH="3937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724400"/>
                        <a:ext cx="2446337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6200" y="5661025"/>
            <a:ext cx="6096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Population growth &amp;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technical change drive the system</a:t>
            </a:r>
            <a:r>
              <a:rPr kumimoji="1" lang="en-US" kern="0" dirty="0" smtClean="0">
                <a:solidFill>
                  <a:schemeClr val="tx1"/>
                </a:solidFill>
                <a:effectLst/>
                <a:latin typeface="+mn-lt"/>
              </a:rPr>
              <a:t>: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5932488" y="5549900"/>
          <a:ext cx="27813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6" name="Equation" r:id="rId13" imgW="1473200" imgH="393700" progId="">
                  <p:embed/>
                </p:oleObj>
              </mc:Choice>
              <mc:Fallback>
                <p:oleObj name="Equation" r:id="rId13" imgW="1473200" imgH="3937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5549900"/>
                        <a:ext cx="27813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8" grpId="0" animBg="1"/>
      <p:bldP spid="6" grpId="0"/>
      <p:bldP spid="8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ft Arrow 7"/>
          <p:cNvSpPr/>
          <p:nvPr/>
        </p:nvSpPr>
        <p:spPr bwMode="auto">
          <a:xfrm rot="20159457">
            <a:off x="438418" y="2437353"/>
            <a:ext cx="7615611" cy="609600"/>
          </a:xfrm>
          <a:prstGeom prst="lef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Deriving g…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4953000" cy="914400"/>
          </a:xfrm>
        </p:spPr>
        <p:txBody>
          <a:bodyPr/>
          <a:lstStyle/>
          <a:p>
            <a:r>
              <a:rPr lang="en-US" dirty="0" smtClean="0"/>
              <a:t>System has 4 “differential equations”:</a:t>
            </a:r>
            <a:endParaRPr lang="en-US" dirty="0"/>
          </a:p>
        </p:txBody>
      </p:sp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5181600" y="755650"/>
          <a:ext cx="3833812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0" name="Equation" r:id="rId3" imgW="2032000" imgH="1625600" progId="">
                  <p:embed/>
                </p:oleObj>
              </mc:Choice>
              <mc:Fallback>
                <p:oleObj name="Equation" r:id="rId3" imgW="2032000" imgH="1625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755650"/>
                        <a:ext cx="3833812" cy="305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6002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calculus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needed to </a:t>
            </a:r>
            <a:r>
              <a:rPr kumimoji="1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</a:t>
            </a:r>
            <a:r>
              <a:rPr kumimoji="1" lang="en-US" kern="0" dirty="0" smtClean="0">
                <a:solidFill>
                  <a:schemeClr val="tx1"/>
                </a:solidFill>
                <a:effectLst/>
                <a:latin typeface="+mn-lt"/>
              </a:rPr>
              <a:t>k out other terms: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886200"/>
          <a:ext cx="786384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1" name="Equation" r:id="rId5" imgW="4368800" imgH="635000" progId="">
                  <p:embed/>
                </p:oleObj>
              </mc:Choice>
              <mc:Fallback>
                <p:oleObj name="Equation" r:id="rId5" imgW="4368800" imgH="6350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786384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51054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system is…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57200"/>
          </a:xfrm>
        </p:spPr>
        <p:txBody>
          <a:bodyPr/>
          <a:lstStyle/>
          <a:p>
            <a:r>
              <a:rPr lang="en-US" dirty="0" smtClean="0"/>
              <a:t>4 differential equations &amp; 7 algebraic relations</a:t>
            </a:r>
            <a:endParaRPr lang="en-US" dirty="0"/>
          </a:p>
        </p:txBody>
      </p:sp>
      <p:pic>
        <p:nvPicPr>
          <p:cNvPr id="178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675" y="1037573"/>
            <a:ext cx="6181725" cy="42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5410200"/>
            <a:ext cx="876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Simulating this, gives same cyclical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pattern as last week’s “systems engineering</a:t>
            </a:r>
            <a:r>
              <a:rPr kumimoji="1" lang="en-US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model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4748" y="1219200"/>
            <a:ext cx="2728452" cy="838200"/>
          </a:xfrm>
          <a:prstGeom prst="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Real growth rate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76200" y="1828800"/>
            <a:ext cx="2728452" cy="838200"/>
          </a:xfrm>
          <a:prstGeom prst="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Real wage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76200" y="2362200"/>
            <a:ext cx="2728452" cy="838200"/>
          </a:xfrm>
          <a:prstGeom prst="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Productivity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76200" y="2819400"/>
            <a:ext cx="2728452" cy="838200"/>
          </a:xfrm>
          <a:prstGeom prst="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Population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4348"/>
            <a:ext cx="2971800" cy="457200"/>
          </a:xfrm>
        </p:spPr>
        <p:txBody>
          <a:bodyPr/>
          <a:lstStyle/>
          <a:p>
            <a:r>
              <a:rPr lang="en-US" dirty="0" smtClean="0"/>
              <a:t>Cyclical growth…</a:t>
            </a:r>
            <a:endParaRPr lang="en-US" dirty="0"/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838200"/>
            <a:ext cx="40100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81400" y="6858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 cycle in wages &amp; employment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9550" y="838200"/>
            <a:ext cx="37528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96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0"/>
            <a:ext cx="35814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14800" y="4495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add in debt…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31825"/>
            <a:ext cx="8763000" cy="457200"/>
          </a:xfrm>
        </p:spPr>
        <p:txBody>
          <a:bodyPr/>
          <a:lstStyle/>
          <a:p>
            <a:r>
              <a:rPr lang="en-US" dirty="0" smtClean="0"/>
              <a:t>Firms borrow when desired investment exceeds profits:</a:t>
            </a:r>
            <a:endParaRPr lang="en-US" dirty="0"/>
          </a:p>
        </p:txBody>
      </p:sp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1824038" y="1066800"/>
          <a:ext cx="36893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5" name="Equation" r:id="rId3" imgW="1955800" imgH="393700" progId="">
                  <p:embed/>
                </p:oleObj>
              </mc:Choice>
              <mc:Fallback>
                <p:oleObj name="Equation" r:id="rId3" imgW="1955800" imgH="3937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1066800"/>
                        <a:ext cx="36893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676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Profit now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 of interest payments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2590800" y="2133600"/>
          <a:ext cx="21574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6" name="Equation" r:id="rId5" imgW="1143000" imgH="165100" progId="">
                  <p:embed/>
                </p:oleObj>
              </mc:Choice>
              <mc:Fallback>
                <p:oleObj name="Equation" r:id="rId5" imgW="1143000" imgH="1651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33600"/>
                        <a:ext cx="2157413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2555874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new system state: debt to GDP ratio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6348413" y="2438400"/>
          <a:ext cx="814387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7" name="Equation" r:id="rId7" imgW="431613" imgH="393529" progId="">
                  <p:embed/>
                </p:oleObj>
              </mc:Choice>
              <mc:Fallback>
                <p:oleObj name="Equation" r:id="rId7" imgW="431613" imgH="39352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13" y="2438400"/>
                        <a:ext cx="814387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29718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different dynamics but stable system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070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3304254"/>
            <a:ext cx="38290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43325" y="3324225"/>
            <a:ext cx="44100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2209800"/>
          </a:xfrm>
        </p:spPr>
        <p:txBody>
          <a:bodyPr/>
          <a:lstStyle/>
          <a:p>
            <a:r>
              <a:rPr lang="en-US" dirty="0" smtClean="0"/>
              <a:t>Now add in Ponzi Finance</a:t>
            </a:r>
          </a:p>
          <a:p>
            <a:pPr lvl="1"/>
            <a:r>
              <a:rPr lang="en-US" dirty="0" smtClean="0"/>
              <a:t>Borrowing $ to speculate on rising asset prices</a:t>
            </a:r>
          </a:p>
          <a:p>
            <a:pPr lvl="1"/>
            <a:r>
              <a:rPr lang="en-US" dirty="0" smtClean="0"/>
              <a:t>Adds to debt </a:t>
            </a:r>
            <a:r>
              <a:rPr lang="en-US" b="1" i="1" dirty="0" smtClean="0"/>
              <a:t>without adding to productive capital</a:t>
            </a:r>
          </a:p>
          <a:p>
            <a:r>
              <a:rPr lang="en-US" dirty="0" err="1" smtClean="0"/>
              <a:t>Modelled</a:t>
            </a:r>
            <a:r>
              <a:rPr lang="en-US" dirty="0" smtClean="0"/>
              <a:t> as a function of rate of economic growth</a:t>
            </a:r>
          </a:p>
          <a:p>
            <a:pPr lvl="1"/>
            <a:r>
              <a:rPr lang="en-US" dirty="0" smtClean="0"/>
              <a:t>Higher rate of growth, higher level of speculation</a:t>
            </a:r>
            <a:endParaRPr lang="en-US" dirty="0"/>
          </a:p>
        </p:txBody>
      </p:sp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1655763" y="3146425"/>
          <a:ext cx="40259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6" name="Equation" r:id="rId3" imgW="2133600" imgH="393700" progId="">
                  <p:embed/>
                </p:oleObj>
              </mc:Choice>
              <mc:Fallback>
                <p:oleObj name="Equation" r:id="rId3" imgW="2133600" imgH="3937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3146425"/>
                        <a:ext cx="40259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1536700" y="4441825"/>
          <a:ext cx="42640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7" name="Equation" r:id="rId5" imgW="2260600" imgH="393700" progId="">
                  <p:embed/>
                </p:oleObj>
              </mc:Choice>
              <mc:Fallback>
                <p:oleObj name="Equation" r:id="rId5" imgW="2260600" imgH="3937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4441825"/>
                        <a:ext cx="42640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40386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Aggregate debt now includes Ponzi Finance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392128" y="3925528"/>
            <a:ext cx="381000" cy="228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financial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381000"/>
          </a:xfrm>
        </p:spPr>
        <p:txBody>
          <a:bodyPr/>
          <a:lstStyle/>
          <a:p>
            <a:r>
              <a:rPr lang="en-US" dirty="0" smtClean="0"/>
              <a:t>Now a six-dimensional model: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76200" y="3048000"/>
            <a:ext cx="2728452" cy="838200"/>
          </a:xfrm>
          <a:prstGeom prst="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Debt dynamics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76200" y="3581400"/>
            <a:ext cx="2728452" cy="838200"/>
          </a:xfrm>
          <a:prstGeom prst="rightArrow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12700" cap="sq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Ponzi finance</a:t>
            </a:r>
          </a:p>
        </p:txBody>
      </p:sp>
      <p:pic>
        <p:nvPicPr>
          <p:cNvPr id="2027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625201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4648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different dynamics…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kumimoji="1" lang="en-US" kern="0" dirty="0" smtClean="0">
                <a:solidFill>
                  <a:schemeClr val="tx1"/>
                </a:solidFill>
                <a:effectLst/>
                <a:latin typeface="+mn-lt"/>
              </a:rPr>
              <a:t>With Ponzi switch set to zero, same as before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kumimoji="1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Ponzi “on”…</a:t>
            </a:r>
            <a:endParaRPr kumimoji="1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8" grpId="0" build="p" bldLvl="4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66CCFF"/>
      </a:lt1>
      <a:dk2>
        <a:srgbClr val="CBCBCB"/>
      </a:dk2>
      <a:lt2>
        <a:srgbClr val="000000"/>
      </a:lt2>
      <a:accent1>
        <a:srgbClr val="009999"/>
      </a:accent1>
      <a:accent2>
        <a:srgbClr val="FF9933"/>
      </a:accent2>
      <a:accent3>
        <a:srgbClr val="B8E2FF"/>
      </a:accent3>
      <a:accent4>
        <a:srgbClr val="000000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tx2"/>
            </a:gs>
            <a:gs pos="100000">
              <a:schemeClr val="bg1"/>
            </a:gs>
          </a:gsLst>
          <a:path path="rect">
            <a:fillToRect l="50000" t="50000" r="50000" b="50000"/>
          </a:path>
        </a:gradFill>
        <a:ln w="12700" cap="sq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tx2"/>
            </a:gs>
            <a:gs pos="100000">
              <a:schemeClr val="bg1"/>
            </a:gs>
          </a:gsLst>
          <a:path path="rect">
            <a:fillToRect l="50000" t="50000" r="50000" b="50000"/>
          </a:path>
        </a:gradFill>
        <a:ln w="12700" cap="sq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14165</TotalTime>
  <Words>799</Words>
  <Application>Microsoft Office PowerPoint</Application>
  <PresentationFormat>On-screen Show (4:3)</PresentationFormat>
  <Paragraphs>133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Blank Presentation</vt:lpstr>
      <vt:lpstr>Equation</vt:lpstr>
      <vt:lpstr>Packager Shell Object</vt:lpstr>
      <vt:lpstr>Behavioural Finance</vt:lpstr>
      <vt:lpstr>Modelling financial instability</vt:lpstr>
      <vt:lpstr>Modelling financial instability</vt:lpstr>
      <vt:lpstr>Modelling financial instability</vt:lpstr>
      <vt:lpstr>Modelling financial instability</vt:lpstr>
      <vt:lpstr>Modelling financial instability</vt:lpstr>
      <vt:lpstr>Modelling financial instability</vt:lpstr>
      <vt:lpstr>Modelling financial instability</vt:lpstr>
      <vt:lpstr>Modelling financial instability</vt:lpstr>
      <vt:lpstr>Modelling financial instability</vt:lpstr>
      <vt:lpstr>Modelling financial instability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  <vt:lpstr>Are We “It” Yet?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Keen</dc:creator>
  <cp:lastModifiedBy>Steve Keen</cp:lastModifiedBy>
  <cp:revision>810</cp:revision>
  <cp:lastPrinted>1601-01-01T00:00:00Z</cp:lastPrinted>
  <dcterms:created xsi:type="dcterms:W3CDTF">1601-01-01T00:00:00Z</dcterms:created>
  <dcterms:modified xsi:type="dcterms:W3CDTF">2010-10-22T06:07:41Z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