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21" r:id="rId17"/>
    <p:sldId id="315" r:id="rId18"/>
    <p:sldId id="316" r:id="rId19"/>
    <p:sldId id="317" r:id="rId20"/>
    <p:sldId id="318" r:id="rId21"/>
    <p:sldId id="320" r:id="rId22"/>
    <p:sldId id="324" r:id="rId23"/>
    <p:sldId id="325" r:id="rId24"/>
    <p:sldId id="326" r:id="rId25"/>
    <p:sldId id="323" r:id="rId26"/>
    <p:sldId id="322" r:id="rId27"/>
    <p:sldId id="337" r:id="rId28"/>
    <p:sldId id="336" r:id="rId29"/>
    <p:sldId id="319" r:id="rId30"/>
    <p:sldId id="327" r:id="rId31"/>
    <p:sldId id="328" r:id="rId32"/>
    <p:sldId id="329" r:id="rId33"/>
    <p:sldId id="331" r:id="rId34"/>
    <p:sldId id="332" r:id="rId35"/>
    <p:sldId id="330" r:id="rId36"/>
    <p:sldId id="333" r:id="rId37"/>
    <p:sldId id="334" r:id="rId38"/>
    <p:sldId id="338" r:id="rId39"/>
    <p:sldId id="341" r:id="rId40"/>
    <p:sldId id="342" r:id="rId41"/>
    <p:sldId id="339" r:id="rId42"/>
    <p:sldId id="340" r:id="rId43"/>
    <p:sldId id="343" r:id="rId44"/>
    <p:sldId id="344" r:id="rId45"/>
    <p:sldId id="345" r:id="rId46"/>
    <p:sldId id="346" r:id="rId47"/>
    <p:sldId id="335" r:id="rId48"/>
  </p:sldIdLst>
  <p:sldSz cx="9144000" cy="6858000" type="screen4x3"/>
  <p:notesSz cx="7102475" cy="102330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33CC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32" autoAdjust="0"/>
  </p:normalViewPr>
  <p:slideViewPr>
    <p:cSldViewPr>
      <p:cViewPr varScale="1">
        <p:scale>
          <a:sx n="83" d="100"/>
          <a:sy n="83" d="100"/>
        </p:scale>
        <p:origin x="52" y="4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DCF68248-9CF8-4C97-85DE-A465E3059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7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34526D-5DA6-4550-8B1E-86C3EBDC57B9}" type="datetimeFigureOut">
              <a:rPr lang="en-AU"/>
              <a:pPr>
                <a:defRPr/>
              </a:pPr>
              <a:t>29/10/2015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3429AE-B378-4A83-B84B-5F104916AE3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58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685800" y="6529388"/>
            <a:ext cx="3505200" cy="327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685800" y="2311400"/>
            <a:ext cx="8456613" cy="1117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invGray">
          <a:xfrm>
            <a:off x="881063" y="119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invGray">
          <a:xfrm>
            <a:off x="881063" y="347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invGray">
          <a:xfrm>
            <a:off x="881063" y="573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invGray">
          <a:xfrm>
            <a:off x="881063" y="1033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invGray">
          <a:xfrm>
            <a:off x="881063" y="1262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invGray">
          <a:xfrm>
            <a:off x="881063" y="1490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invGray">
          <a:xfrm>
            <a:off x="881063" y="1716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invGray">
          <a:xfrm>
            <a:off x="881063" y="1947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invGray">
          <a:xfrm>
            <a:off x="881063" y="2176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538663" y="6669088"/>
            <a:ext cx="4332287" cy="66675"/>
            <a:chOff x="2859" y="4202"/>
            <a:chExt cx="2729" cy="41"/>
          </a:xfrm>
        </p:grpSpPr>
        <p:sp>
          <p:nvSpPr>
            <p:cNvPr id="16" name="Oval 14"/>
            <p:cNvSpPr>
              <a:spLocks noChangeArrowheads="1"/>
            </p:cNvSpPr>
            <p:nvPr userDrawn="1"/>
          </p:nvSpPr>
          <p:spPr bwMode="invGray">
            <a:xfrm>
              <a:off x="285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7" name="Oval 15"/>
            <p:cNvSpPr>
              <a:spLocks noChangeArrowheads="1"/>
            </p:cNvSpPr>
            <p:nvPr userDrawn="1"/>
          </p:nvSpPr>
          <p:spPr bwMode="invGray">
            <a:xfrm>
              <a:off x="324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8" name="Oval 16"/>
            <p:cNvSpPr>
              <a:spLocks noChangeArrowheads="1"/>
            </p:cNvSpPr>
            <p:nvPr userDrawn="1"/>
          </p:nvSpPr>
          <p:spPr bwMode="invGray">
            <a:xfrm>
              <a:off x="362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invGray">
            <a:xfrm>
              <a:off x="4011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0" name="Oval 18"/>
            <p:cNvSpPr>
              <a:spLocks noChangeArrowheads="1"/>
            </p:cNvSpPr>
            <p:nvPr userDrawn="1"/>
          </p:nvSpPr>
          <p:spPr bwMode="invGray">
            <a:xfrm>
              <a:off x="4395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invGray">
            <a:xfrm>
              <a:off x="477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2" name="Oval 20"/>
            <p:cNvSpPr>
              <a:spLocks noChangeArrowheads="1"/>
            </p:cNvSpPr>
            <p:nvPr userDrawn="1"/>
          </p:nvSpPr>
          <p:spPr bwMode="invGray">
            <a:xfrm>
              <a:off x="516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invGray">
            <a:xfrm>
              <a:off x="554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</p:grpSp>
      <p:sp>
        <p:nvSpPr>
          <p:cNvPr id="24" name="Oval 22"/>
          <p:cNvSpPr>
            <a:spLocks noChangeArrowheads="1"/>
          </p:cNvSpPr>
          <p:nvPr/>
        </p:nvSpPr>
        <p:spPr bwMode="invGray">
          <a:xfrm>
            <a:off x="881063" y="804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noFill/>
          <a:ln w="9525">
            <a:noFill/>
          </a:ln>
        </p:spPr>
        <p:txBody>
          <a:bodyPr/>
          <a:lstStyle>
            <a:lvl1pPr>
              <a:defRPr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697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ndar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791200"/>
          </a:xfrm>
        </p:spPr>
        <p:txBody>
          <a:bodyPr lIns="36000" rIns="36000"/>
          <a:lstStyle>
            <a:lvl1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defTabSz="720000">
              <a:spcBef>
                <a:spcPts val="200"/>
              </a:spcBef>
              <a:tabLst>
                <a:tab pos="72000" algn="l"/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299418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CF01-BFC7-4AD4-AE32-8037002A0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3021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8256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F887-9D11-4B8E-9AC0-EDDDDF8E9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4797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4102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 lvl="0"/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790980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66"/>
          </a:solidFill>
          <a:ln w="25400" cap="sq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50813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5" r:id="rId2"/>
    <p:sldLayoutId id="2147484491" r:id="rId3"/>
    <p:sldLayoutId id="2147484486" r:id="rId4"/>
    <p:sldLayoutId id="2147484493" r:id="rId5"/>
    <p:sldLayoutId id="2147484488" r:id="rId6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andara" panose="020E0502030303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Candara" panose="020E0502030303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ndara" panose="020E0502030303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Candara" panose="020E0502030303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ndara" panose="020E0502030303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economics.org/" TargetMode="External"/><Relationship Id="rId2" Type="http://schemas.openxmlformats.org/officeDocument/2006/relationships/hyperlink" Target="http://fass.kingston.ac.uk/faculty/school-of-economics-history-and-politic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debtdeflation.com/blogs" TargetMode="External"/><Relationship Id="rId4" Type="http://schemas.openxmlformats.org/officeDocument/2006/relationships/hyperlink" Target="https://sourceforge.net/p/minsk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EIn3T6nDA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EIn3T6nDA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ohio.edu/mechanical/thermo/Applied/Chapt.7_11/Chapter10c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co.uk/books?id=_41hAAAAcAAJ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ucsd.edu/do-the-math/2012/04/economist-meets-physicis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ucsd.edu/do-the-math/2011/07/can-economic-growth-last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srl.noaa.gov/gmd/ccgg/trend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ootprintnetwork.org/en/index.php/GFN/page/basics_introduction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ses.org/library/austrian-paradigm-environmental-economics-theory-and-practice" TargetMode="External"/><Relationship Id="rId2" Type="http://schemas.openxmlformats.org/officeDocument/2006/relationships/hyperlink" Target="http://www.worldbank.org/en/programs/pricing-carb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ecoeco.org/" TargetMode="External"/><Relationship Id="rId4" Type="http://schemas.openxmlformats.org/officeDocument/2006/relationships/hyperlink" Target="http://www.richolt.net/Ric_Holt/Links_to_my_Writings_files/Environment%20and%20Employment,%20Ch.5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anseconomics.com/wp-content/uploads/2012/01/circular-flow1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lumen.instructure.com/courses/196787/pages/Section6-29?module_item_id=45415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458200" cy="762000"/>
          </a:xfr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Economists </a:t>
            </a:r>
            <a:r>
              <a:rPr lang="en-US" dirty="0" smtClean="0"/>
              <a:t>Disagree</a:t>
            </a:r>
            <a:r>
              <a:rPr lang="en-US" smtClean="0"/>
              <a:t>: </a:t>
            </a:r>
            <a:r>
              <a:rPr lang="en-US" smtClean="0"/>
              <a:t>A Common </a:t>
            </a:r>
            <a:r>
              <a:rPr lang="en-US" dirty="0" err="1" smtClean="0"/>
              <a:t>Blindspot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7086600" cy="2819400"/>
          </a:xfrm>
        </p:spPr>
        <p:txBody>
          <a:bodyPr/>
          <a:lstStyle/>
          <a:p>
            <a:r>
              <a:rPr lang="en-US" dirty="0" smtClean="0"/>
              <a:t>Professor Steve Keen</a:t>
            </a:r>
          </a:p>
          <a:p>
            <a:r>
              <a:rPr lang="en-GB" dirty="0" smtClean="0"/>
              <a:t>Head of Economics, History &amp; Politics</a:t>
            </a:r>
            <a:endParaRPr lang="en-US" dirty="0" smtClean="0"/>
          </a:p>
          <a:p>
            <a:r>
              <a:rPr lang="en-US" b="1" dirty="0" smtClean="0">
                <a:hlinkClick r:id="rId2"/>
              </a:rPr>
              <a:t>Kingston University London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IDEAeconomics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Minsky Open Source System Dynamics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5"/>
              </a:rPr>
              <a:t>www.debtdeflation.com/blogs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"/>
            <a:ext cx="2209800" cy="2204220"/>
          </a:xfrm>
          <a:prstGeom prst="rect">
            <a:avLst/>
          </a:prstGeom>
        </p:spPr>
      </p:pic>
    </p:spTree>
  </p:cSld>
  <p:clrMapOvr>
    <a:masterClrMapping/>
  </p:clrMapOvr>
  <p:transition advTm="9095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can’t we</a:t>
            </a:r>
          </a:p>
          <a:p>
            <a:pPr lvl="1"/>
            <a:r>
              <a:rPr lang="en-GB" dirty="0" smtClean="0"/>
              <a:t>Produce without using already existing energy?</a:t>
            </a:r>
          </a:p>
          <a:p>
            <a:pPr lvl="1"/>
            <a:r>
              <a:rPr lang="en-GB" dirty="0" smtClean="0"/>
              <a:t>Produce without creating waste?</a:t>
            </a:r>
          </a:p>
          <a:p>
            <a:r>
              <a:rPr lang="en-GB" dirty="0" smtClean="0"/>
              <a:t>The “Laws of Thermodynamics”</a:t>
            </a:r>
          </a:p>
          <a:p>
            <a:pPr lvl="1"/>
            <a:r>
              <a:rPr lang="en-GB" dirty="0" smtClean="0"/>
              <a:t>Empirically absolutely true rules about energy</a:t>
            </a:r>
          </a:p>
          <a:p>
            <a:pPr lvl="1"/>
            <a:r>
              <a:rPr lang="en-GB" dirty="0" smtClean="0"/>
              <a:t>Discovered in late 19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</a:p>
          <a:p>
            <a:pPr lvl="2"/>
            <a:r>
              <a:rPr lang="en-GB" dirty="0"/>
              <a:t>A</a:t>
            </a:r>
            <a:r>
              <a:rPr lang="en-GB" dirty="0" smtClean="0"/>
              <a:t>fter Neoclassical economics started to develop</a:t>
            </a:r>
          </a:p>
          <a:p>
            <a:r>
              <a:rPr lang="en-GB" dirty="0" smtClean="0"/>
              <a:t>Complicated rules require advanced maths to really understand</a:t>
            </a:r>
          </a:p>
          <a:p>
            <a:r>
              <a:rPr lang="en-GB" dirty="0" smtClean="0"/>
              <a:t>Basics are best conveyed by a “</a:t>
            </a:r>
            <a:r>
              <a:rPr lang="en-GB" dirty="0" smtClean="0">
                <a:hlinkClick r:id="rId2"/>
              </a:rPr>
              <a:t>Big Bang Theory</a:t>
            </a:r>
            <a:r>
              <a:rPr lang="en-GB" dirty="0" smtClean="0"/>
              <a:t>” Sheldon-type joke…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6239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pic>
        <p:nvPicPr>
          <p:cNvPr id="4" name="AEIn3T6nDA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6858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752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“joke” version of the Laws of Thermodynamics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You can’t</a:t>
            </a:r>
            <a:r>
              <a:rPr lang="en-US" dirty="0" smtClean="0"/>
              <a:t> win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You can’t break even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You can’t leave the game…</a:t>
            </a:r>
          </a:p>
          <a:p>
            <a:pPr lvl="1"/>
            <a:r>
              <a:rPr lang="en-GB" dirty="0" smtClean="0"/>
              <a:t>Slightly </a:t>
            </a:r>
            <a:r>
              <a:rPr lang="en-US" altLang="en-US" dirty="0" smtClean="0"/>
              <a:t>more </a:t>
            </a:r>
            <a:r>
              <a:rPr lang="en-US" altLang="en-US" dirty="0"/>
              <a:t>informative version: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You </a:t>
            </a:r>
            <a:r>
              <a:rPr lang="en-US" altLang="en-US" dirty="0"/>
              <a:t>can't win, you can only break even.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You </a:t>
            </a:r>
            <a:r>
              <a:rPr lang="en-US" altLang="en-US" dirty="0"/>
              <a:t>can only break even at absolute zero.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You </a:t>
            </a:r>
            <a:r>
              <a:rPr lang="en-US" altLang="en-US" dirty="0"/>
              <a:t>can never reach absolute zero.</a:t>
            </a:r>
          </a:p>
          <a:p>
            <a:r>
              <a:rPr lang="en-GB" dirty="0" smtClean="0"/>
              <a:t>Translation: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Energy can neither be created nor destroyed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GB" dirty="0" smtClean="0"/>
              <a:t>Only its form can be changed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The maximum amount of energy you can use to perform work is limited by the background temperature in which the work is done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GB" dirty="0" smtClean="0"/>
              <a:t>Only if the background temperature is Absolute Zero can you turn all available energy into 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There is no place in the Universe that is at Absolute Zero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9159490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085850"/>
          </a:xfrm>
        </p:spPr>
        <p:txBody>
          <a:bodyPr/>
          <a:lstStyle/>
          <a:p>
            <a:r>
              <a:rPr lang="en-GB" dirty="0" smtClean="0"/>
              <a:t>Why wasted energy is inevitable…</a:t>
            </a:r>
          </a:p>
          <a:p>
            <a:r>
              <a:rPr lang="en-GB" dirty="0" smtClean="0"/>
              <a:t>Using energy requires turning potential energy into work</a:t>
            </a:r>
          </a:p>
          <a:p>
            <a:pPr lvl="1"/>
            <a:r>
              <a:rPr lang="en-GB" dirty="0" smtClean="0"/>
              <a:t>E.g., using a waterfall to turn a mill…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1650"/>
            <a:ext cx="6667500" cy="3619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500" y="5391150"/>
            <a:ext cx="8763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You can’t generate power unless there is a gap between where the water starts and where it ends</a:t>
            </a:r>
          </a:p>
          <a:p>
            <a:r>
              <a:rPr lang="en-GB" kern="0" dirty="0" smtClean="0">
                <a:effectLst/>
              </a:rPr>
              <a:t>Same thing for energy in general: maximum you can extract depends on gap between energy of source and where it is used…</a:t>
            </a:r>
            <a:endParaRPr lang="en-US" kern="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3733800"/>
            <a:ext cx="2971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Pity thi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s wheel isn’t actually turning!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8780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763000" cy="2247901"/>
          </a:xfrm>
        </p:spPr>
        <p:txBody>
          <a:bodyPr/>
          <a:lstStyle/>
          <a:p>
            <a:r>
              <a:rPr lang="en-GB" dirty="0" smtClean="0"/>
              <a:t>Waterfall can be source of power if height &gt; 0</a:t>
            </a:r>
          </a:p>
          <a:p>
            <a:r>
              <a:rPr lang="en-GB" dirty="0" smtClean="0"/>
              <a:t>Same idea for energy in general</a:t>
            </a:r>
          </a:p>
          <a:p>
            <a:pPr lvl="1"/>
            <a:r>
              <a:rPr lang="en-GB" dirty="0" smtClean="0"/>
              <a:t>Work can be done if energy of source greater than surroundings</a:t>
            </a:r>
          </a:p>
          <a:p>
            <a:pPr lvl="1"/>
            <a:r>
              <a:rPr lang="en-GB" dirty="0" smtClean="0"/>
              <a:t>Basic idea is a “heat pump”</a:t>
            </a:r>
          </a:p>
          <a:p>
            <a:pPr lvl="2"/>
            <a:r>
              <a:rPr lang="en-GB" dirty="0" smtClean="0"/>
              <a:t>Work can be done if heat of “source” (Heat of engine)</a:t>
            </a:r>
            <a:endParaRPr lang="en-GB" dirty="0"/>
          </a:p>
          <a:p>
            <a:pPr lvl="2"/>
            <a:r>
              <a:rPr lang="en-GB" dirty="0" smtClean="0"/>
              <a:t>Greater than heat of “sink” (Heat of surrounding air)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381000" y="2895600"/>
            <a:ext cx="2057400" cy="1143000"/>
          </a:xfrm>
          <a:prstGeom prst="flowChartAlternateProcess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Engine (say 500C)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 bwMode="auto">
          <a:xfrm>
            <a:off x="6172200" y="2895600"/>
            <a:ext cx="2362200" cy="1143000"/>
          </a:xfrm>
          <a:prstGeom prst="flowChartAlternateProcess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Environment (say 25C)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438400" y="3048000"/>
            <a:ext cx="3733800" cy="762000"/>
          </a:xfrm>
          <a:prstGeom prst="right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Flow of Heat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Curved Left Arrow 6"/>
          <p:cNvSpPr/>
          <p:nvPr/>
        </p:nvSpPr>
        <p:spPr bwMode="auto">
          <a:xfrm>
            <a:off x="4389447" y="3240721"/>
            <a:ext cx="1905000" cy="1447800"/>
          </a:xfrm>
          <a:prstGeom prst="curvedLeftArrow">
            <a:avLst/>
          </a:prstGeom>
          <a:solidFill>
            <a:srgbClr val="FF0000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Energy can be harnessed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457200" y="4572000"/>
            <a:ext cx="2057400" cy="1143000"/>
          </a:xfrm>
          <a:prstGeom prst="flowChartAlternateProcess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Engine (say 500C)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6248400" y="4572000"/>
            <a:ext cx="2362200" cy="1143000"/>
          </a:xfrm>
          <a:prstGeom prst="flowChartAlternateProcess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Environment (say 500C)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514600" y="4724400"/>
            <a:ext cx="3733800" cy="762000"/>
          </a:xfrm>
          <a:prstGeom prst="right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No Flow of Heat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>
            <a:off x="4724400" y="4914900"/>
            <a:ext cx="1752600" cy="1447800"/>
          </a:xfrm>
          <a:prstGeom prst="curvedLeftArrow">
            <a:avLst/>
          </a:prstGeom>
          <a:solidFill>
            <a:schemeClr val="bg1"/>
          </a:solidFill>
          <a:ln w="12700" cap="sq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Energy can’t be harnessed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07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066800"/>
          </a:xfrm>
        </p:spPr>
        <p:txBody>
          <a:bodyPr/>
          <a:lstStyle/>
          <a:p>
            <a:r>
              <a:rPr lang="en-GB" dirty="0" smtClean="0"/>
              <a:t>So work done by an energy source doesn’t just depend on how powerful it is (measured by the heat it can generate)</a:t>
            </a:r>
          </a:p>
          <a:p>
            <a:r>
              <a:rPr lang="en-GB" dirty="0" smtClean="0"/>
              <a:t>It also depends on how cold the surroundings are: the colder the better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4800" y="1828800"/>
            <a:ext cx="1295400" cy="3048000"/>
          </a:xfrm>
          <a:prstGeom prst="rect">
            <a:avLst/>
          </a:prstGeom>
          <a:gradFill flip="none" rotWithShape="1">
            <a:gsLst>
              <a:gs pos="63000">
                <a:srgbClr val="604D4D"/>
              </a:gs>
              <a:gs pos="100000">
                <a:srgbClr val="C00000"/>
              </a:gs>
              <a:gs pos="4000">
                <a:schemeClr val="accent1"/>
              </a:gs>
            </a:gsLst>
            <a:lin ang="16200000" scaled="1"/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Heat of Source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00200" y="4038600"/>
            <a:ext cx="1594590" cy="838200"/>
          </a:xfrm>
          <a:prstGeom prst="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Heat of Sink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Curved Down Arrow 5"/>
          <p:cNvSpPr/>
          <p:nvPr/>
        </p:nvSpPr>
        <p:spPr bwMode="auto">
          <a:xfrm>
            <a:off x="1423292" y="1828799"/>
            <a:ext cx="1695298" cy="2209800"/>
          </a:xfrm>
          <a:custGeom>
            <a:avLst/>
            <a:gdLst>
              <a:gd name="connsiteX0" fmla="*/ 1428750 w 1905000"/>
              <a:gd name="connsiteY0" fmla="*/ 2209800 h 2209800"/>
              <a:gd name="connsiteX1" fmla="*/ 938510 w 1905000"/>
              <a:gd name="connsiteY1" fmla="*/ 1733550 h 2209800"/>
              <a:gd name="connsiteX2" fmla="*/ 1176635 w 1905000"/>
              <a:gd name="connsiteY2" fmla="*/ 1733550 h 2209800"/>
              <a:gd name="connsiteX3" fmla="*/ 595312 w 1905000"/>
              <a:gd name="connsiteY3" fmla="*/ 0 h 2209800"/>
              <a:gd name="connsiteX4" fmla="*/ 1071563 w 1905000"/>
              <a:gd name="connsiteY4" fmla="*/ 0 h 2209800"/>
              <a:gd name="connsiteX5" fmla="*/ 1652886 w 1905000"/>
              <a:gd name="connsiteY5" fmla="*/ 1733550 h 2209800"/>
              <a:gd name="connsiteX6" fmla="*/ 1891010 w 1905000"/>
              <a:gd name="connsiteY6" fmla="*/ 1733550 h 2209800"/>
              <a:gd name="connsiteX7" fmla="*/ 1428750 w 1905000"/>
              <a:gd name="connsiteY7" fmla="*/ 2209800 h 2209800"/>
              <a:gd name="connsiteX0" fmla="*/ 833438 w 1905000"/>
              <a:gd name="connsiteY0" fmla="*/ 184485 h 2209800"/>
              <a:gd name="connsiteX1" fmla="*/ 476250 w 1905000"/>
              <a:gd name="connsiteY1" fmla="*/ 2209801 h 2209800"/>
              <a:gd name="connsiteX2" fmla="*/ 0 w 1905000"/>
              <a:gd name="connsiteY2" fmla="*/ 2209800 h 2209800"/>
              <a:gd name="connsiteX3" fmla="*/ 25568 w 1905000"/>
              <a:gd name="connsiteY3" fmla="*/ 1569143 h 2209800"/>
              <a:gd name="connsiteX4" fmla="*/ 833439 w 1905000"/>
              <a:gd name="connsiteY4" fmla="*/ 184485 h 2209800"/>
              <a:gd name="connsiteX5" fmla="*/ 833438 w 1905000"/>
              <a:gd name="connsiteY5" fmla="*/ 184485 h 2209800"/>
              <a:gd name="connsiteX0" fmla="*/ 833438 w 1905000"/>
              <a:gd name="connsiteY0" fmla="*/ 184485 h 2209800"/>
              <a:gd name="connsiteX1" fmla="*/ 476250 w 1905000"/>
              <a:gd name="connsiteY1" fmla="*/ 2209801 h 2209800"/>
              <a:gd name="connsiteX2" fmla="*/ 0 w 1905000"/>
              <a:gd name="connsiteY2" fmla="*/ 2209800 h 2209800"/>
              <a:gd name="connsiteX3" fmla="*/ 595313 w 1905000"/>
              <a:gd name="connsiteY3" fmla="*/ 0 h 2209800"/>
              <a:gd name="connsiteX4" fmla="*/ 1071563 w 1905000"/>
              <a:gd name="connsiteY4" fmla="*/ 0 h 2209800"/>
              <a:gd name="connsiteX5" fmla="*/ 1652886 w 1905000"/>
              <a:gd name="connsiteY5" fmla="*/ 1733550 h 2209800"/>
              <a:gd name="connsiteX6" fmla="*/ 1891010 w 1905000"/>
              <a:gd name="connsiteY6" fmla="*/ 1733550 h 2209800"/>
              <a:gd name="connsiteX7" fmla="*/ 1428750 w 1905000"/>
              <a:gd name="connsiteY7" fmla="*/ 2209800 h 2209800"/>
              <a:gd name="connsiteX8" fmla="*/ 938510 w 1905000"/>
              <a:gd name="connsiteY8" fmla="*/ 1733550 h 2209800"/>
              <a:gd name="connsiteX9" fmla="*/ 1176635 w 1905000"/>
              <a:gd name="connsiteY9" fmla="*/ 1733550 h 2209800"/>
              <a:gd name="connsiteX10" fmla="*/ 595312 w 1905000"/>
              <a:gd name="connsiteY10" fmla="*/ 0 h 2209800"/>
              <a:gd name="connsiteX0" fmla="*/ 1428750 w 1891010"/>
              <a:gd name="connsiteY0" fmla="*/ 2210705 h 2211133"/>
              <a:gd name="connsiteX1" fmla="*/ 938510 w 1891010"/>
              <a:gd name="connsiteY1" fmla="*/ 1734455 h 2211133"/>
              <a:gd name="connsiteX2" fmla="*/ 1176635 w 1891010"/>
              <a:gd name="connsiteY2" fmla="*/ 1734455 h 2211133"/>
              <a:gd name="connsiteX3" fmla="*/ 595312 w 1891010"/>
              <a:gd name="connsiteY3" fmla="*/ 905 h 2211133"/>
              <a:gd name="connsiteX4" fmla="*/ 1071563 w 1891010"/>
              <a:gd name="connsiteY4" fmla="*/ 905 h 2211133"/>
              <a:gd name="connsiteX5" fmla="*/ 1652886 w 1891010"/>
              <a:gd name="connsiteY5" fmla="*/ 1734455 h 2211133"/>
              <a:gd name="connsiteX6" fmla="*/ 1891010 w 1891010"/>
              <a:gd name="connsiteY6" fmla="*/ 1734455 h 2211133"/>
              <a:gd name="connsiteX7" fmla="*/ 1428750 w 1891010"/>
              <a:gd name="connsiteY7" fmla="*/ 2210705 h 2211133"/>
              <a:gd name="connsiteX0" fmla="*/ 833438 w 1891010"/>
              <a:gd name="connsiteY0" fmla="*/ 185390 h 2211133"/>
              <a:gd name="connsiteX1" fmla="*/ 476250 w 1891010"/>
              <a:gd name="connsiteY1" fmla="*/ 2210706 h 2211133"/>
              <a:gd name="connsiteX2" fmla="*/ 0 w 1891010"/>
              <a:gd name="connsiteY2" fmla="*/ 2210705 h 2211133"/>
              <a:gd name="connsiteX3" fmla="*/ 25568 w 1891010"/>
              <a:gd name="connsiteY3" fmla="*/ 1570048 h 2211133"/>
              <a:gd name="connsiteX4" fmla="*/ 833439 w 1891010"/>
              <a:gd name="connsiteY4" fmla="*/ 185390 h 2211133"/>
              <a:gd name="connsiteX5" fmla="*/ 833438 w 1891010"/>
              <a:gd name="connsiteY5" fmla="*/ 185390 h 2211133"/>
              <a:gd name="connsiteX0" fmla="*/ 833438 w 1891010"/>
              <a:gd name="connsiteY0" fmla="*/ 185390 h 2211133"/>
              <a:gd name="connsiteX1" fmla="*/ 0 w 1891010"/>
              <a:gd name="connsiteY1" fmla="*/ 2210705 h 2211133"/>
              <a:gd name="connsiteX2" fmla="*/ 595313 w 1891010"/>
              <a:gd name="connsiteY2" fmla="*/ 905 h 2211133"/>
              <a:gd name="connsiteX3" fmla="*/ 1071563 w 1891010"/>
              <a:gd name="connsiteY3" fmla="*/ 905 h 2211133"/>
              <a:gd name="connsiteX4" fmla="*/ 1652886 w 1891010"/>
              <a:gd name="connsiteY4" fmla="*/ 1734455 h 2211133"/>
              <a:gd name="connsiteX5" fmla="*/ 1891010 w 1891010"/>
              <a:gd name="connsiteY5" fmla="*/ 1734455 h 2211133"/>
              <a:gd name="connsiteX6" fmla="*/ 1428750 w 1891010"/>
              <a:gd name="connsiteY6" fmla="*/ 2210705 h 2211133"/>
              <a:gd name="connsiteX7" fmla="*/ 938510 w 1891010"/>
              <a:gd name="connsiteY7" fmla="*/ 1734455 h 2211133"/>
              <a:gd name="connsiteX8" fmla="*/ 1176635 w 1891010"/>
              <a:gd name="connsiteY8" fmla="*/ 1734455 h 2211133"/>
              <a:gd name="connsiteX9" fmla="*/ 595312 w 1891010"/>
              <a:gd name="connsiteY9" fmla="*/ 905 h 2211133"/>
              <a:gd name="connsiteX0" fmla="*/ 1428750 w 1891010"/>
              <a:gd name="connsiteY0" fmla="*/ 2210705 h 2210706"/>
              <a:gd name="connsiteX1" fmla="*/ 938510 w 1891010"/>
              <a:gd name="connsiteY1" fmla="*/ 1734455 h 2210706"/>
              <a:gd name="connsiteX2" fmla="*/ 1176635 w 1891010"/>
              <a:gd name="connsiteY2" fmla="*/ 1734455 h 2210706"/>
              <a:gd name="connsiteX3" fmla="*/ 595312 w 1891010"/>
              <a:gd name="connsiteY3" fmla="*/ 905 h 2210706"/>
              <a:gd name="connsiteX4" fmla="*/ 1071563 w 1891010"/>
              <a:gd name="connsiteY4" fmla="*/ 905 h 2210706"/>
              <a:gd name="connsiteX5" fmla="*/ 1652886 w 1891010"/>
              <a:gd name="connsiteY5" fmla="*/ 1734455 h 2210706"/>
              <a:gd name="connsiteX6" fmla="*/ 1891010 w 1891010"/>
              <a:gd name="connsiteY6" fmla="*/ 1734455 h 2210706"/>
              <a:gd name="connsiteX7" fmla="*/ 1428750 w 1891010"/>
              <a:gd name="connsiteY7" fmla="*/ 2210705 h 2210706"/>
              <a:gd name="connsiteX0" fmla="*/ 833438 w 1891010"/>
              <a:gd name="connsiteY0" fmla="*/ 185390 h 2210706"/>
              <a:gd name="connsiteX1" fmla="*/ 476250 w 1891010"/>
              <a:gd name="connsiteY1" fmla="*/ 2210706 h 2210706"/>
              <a:gd name="connsiteX2" fmla="*/ 0 w 1891010"/>
              <a:gd name="connsiteY2" fmla="*/ 2210705 h 2210706"/>
              <a:gd name="connsiteX3" fmla="*/ 25568 w 1891010"/>
              <a:gd name="connsiteY3" fmla="*/ 1570048 h 2210706"/>
              <a:gd name="connsiteX4" fmla="*/ 833439 w 1891010"/>
              <a:gd name="connsiteY4" fmla="*/ 185390 h 2210706"/>
              <a:gd name="connsiteX5" fmla="*/ 833438 w 1891010"/>
              <a:gd name="connsiteY5" fmla="*/ 185390 h 2210706"/>
              <a:gd name="connsiteX0" fmla="*/ 833438 w 1891010"/>
              <a:gd name="connsiteY0" fmla="*/ 185390 h 2210706"/>
              <a:gd name="connsiteX1" fmla="*/ 595313 w 1891010"/>
              <a:gd name="connsiteY1" fmla="*/ 905 h 2210706"/>
              <a:gd name="connsiteX2" fmla="*/ 1071563 w 1891010"/>
              <a:gd name="connsiteY2" fmla="*/ 905 h 2210706"/>
              <a:gd name="connsiteX3" fmla="*/ 1652886 w 1891010"/>
              <a:gd name="connsiteY3" fmla="*/ 1734455 h 2210706"/>
              <a:gd name="connsiteX4" fmla="*/ 1891010 w 1891010"/>
              <a:gd name="connsiteY4" fmla="*/ 1734455 h 2210706"/>
              <a:gd name="connsiteX5" fmla="*/ 1428750 w 1891010"/>
              <a:gd name="connsiteY5" fmla="*/ 2210705 h 2210706"/>
              <a:gd name="connsiteX6" fmla="*/ 938510 w 1891010"/>
              <a:gd name="connsiteY6" fmla="*/ 1734455 h 2210706"/>
              <a:gd name="connsiteX7" fmla="*/ 1176635 w 1891010"/>
              <a:gd name="connsiteY7" fmla="*/ 1734455 h 2210706"/>
              <a:gd name="connsiteX8" fmla="*/ 595312 w 1891010"/>
              <a:gd name="connsiteY8" fmla="*/ 905 h 2210706"/>
              <a:gd name="connsiteX0" fmla="*/ 1428750 w 1891010"/>
              <a:gd name="connsiteY0" fmla="*/ 2209800 h 2209801"/>
              <a:gd name="connsiteX1" fmla="*/ 938510 w 1891010"/>
              <a:gd name="connsiteY1" fmla="*/ 1733550 h 2209801"/>
              <a:gd name="connsiteX2" fmla="*/ 1176635 w 1891010"/>
              <a:gd name="connsiteY2" fmla="*/ 1733550 h 2209801"/>
              <a:gd name="connsiteX3" fmla="*/ 595312 w 1891010"/>
              <a:gd name="connsiteY3" fmla="*/ 0 h 2209801"/>
              <a:gd name="connsiteX4" fmla="*/ 1071563 w 1891010"/>
              <a:gd name="connsiteY4" fmla="*/ 0 h 2209801"/>
              <a:gd name="connsiteX5" fmla="*/ 1652886 w 1891010"/>
              <a:gd name="connsiteY5" fmla="*/ 1733550 h 2209801"/>
              <a:gd name="connsiteX6" fmla="*/ 1891010 w 1891010"/>
              <a:gd name="connsiteY6" fmla="*/ 1733550 h 2209801"/>
              <a:gd name="connsiteX7" fmla="*/ 1428750 w 1891010"/>
              <a:gd name="connsiteY7" fmla="*/ 2209800 h 2209801"/>
              <a:gd name="connsiteX0" fmla="*/ 833438 w 1891010"/>
              <a:gd name="connsiteY0" fmla="*/ 184485 h 2209801"/>
              <a:gd name="connsiteX1" fmla="*/ 476250 w 1891010"/>
              <a:gd name="connsiteY1" fmla="*/ 2209801 h 2209801"/>
              <a:gd name="connsiteX2" fmla="*/ 0 w 1891010"/>
              <a:gd name="connsiteY2" fmla="*/ 2209800 h 2209801"/>
              <a:gd name="connsiteX3" fmla="*/ 833439 w 1891010"/>
              <a:gd name="connsiteY3" fmla="*/ 184485 h 2209801"/>
              <a:gd name="connsiteX4" fmla="*/ 833438 w 1891010"/>
              <a:gd name="connsiteY4" fmla="*/ 184485 h 2209801"/>
              <a:gd name="connsiteX0" fmla="*/ 833438 w 1891010"/>
              <a:gd name="connsiteY0" fmla="*/ 184485 h 2209801"/>
              <a:gd name="connsiteX1" fmla="*/ 595313 w 1891010"/>
              <a:gd name="connsiteY1" fmla="*/ 0 h 2209801"/>
              <a:gd name="connsiteX2" fmla="*/ 1071563 w 1891010"/>
              <a:gd name="connsiteY2" fmla="*/ 0 h 2209801"/>
              <a:gd name="connsiteX3" fmla="*/ 1652886 w 1891010"/>
              <a:gd name="connsiteY3" fmla="*/ 1733550 h 2209801"/>
              <a:gd name="connsiteX4" fmla="*/ 1891010 w 1891010"/>
              <a:gd name="connsiteY4" fmla="*/ 1733550 h 2209801"/>
              <a:gd name="connsiteX5" fmla="*/ 1428750 w 1891010"/>
              <a:gd name="connsiteY5" fmla="*/ 2209800 h 2209801"/>
              <a:gd name="connsiteX6" fmla="*/ 938510 w 1891010"/>
              <a:gd name="connsiteY6" fmla="*/ 1733550 h 2209801"/>
              <a:gd name="connsiteX7" fmla="*/ 1176635 w 1891010"/>
              <a:gd name="connsiteY7" fmla="*/ 1733550 h 2209801"/>
              <a:gd name="connsiteX8" fmla="*/ 595312 w 1891010"/>
              <a:gd name="connsiteY8" fmla="*/ 0 h 2209801"/>
              <a:gd name="connsiteX0" fmla="*/ 952500 w 1414760"/>
              <a:gd name="connsiteY0" fmla="*/ 2209800 h 2209801"/>
              <a:gd name="connsiteX1" fmla="*/ 462260 w 1414760"/>
              <a:gd name="connsiteY1" fmla="*/ 1733550 h 2209801"/>
              <a:gd name="connsiteX2" fmla="*/ 700385 w 1414760"/>
              <a:gd name="connsiteY2" fmla="*/ 1733550 h 2209801"/>
              <a:gd name="connsiteX3" fmla="*/ 119062 w 1414760"/>
              <a:gd name="connsiteY3" fmla="*/ 0 h 2209801"/>
              <a:gd name="connsiteX4" fmla="*/ 595313 w 1414760"/>
              <a:gd name="connsiteY4" fmla="*/ 0 h 2209801"/>
              <a:gd name="connsiteX5" fmla="*/ 1176636 w 1414760"/>
              <a:gd name="connsiteY5" fmla="*/ 1733550 h 2209801"/>
              <a:gd name="connsiteX6" fmla="*/ 1414760 w 1414760"/>
              <a:gd name="connsiteY6" fmla="*/ 1733550 h 2209801"/>
              <a:gd name="connsiteX7" fmla="*/ 952500 w 1414760"/>
              <a:gd name="connsiteY7" fmla="*/ 2209800 h 2209801"/>
              <a:gd name="connsiteX0" fmla="*/ 357188 w 1414760"/>
              <a:gd name="connsiteY0" fmla="*/ 184485 h 2209801"/>
              <a:gd name="connsiteX1" fmla="*/ 0 w 1414760"/>
              <a:gd name="connsiteY1" fmla="*/ 2209801 h 2209801"/>
              <a:gd name="connsiteX2" fmla="*/ 357189 w 1414760"/>
              <a:gd name="connsiteY2" fmla="*/ 184485 h 2209801"/>
              <a:gd name="connsiteX3" fmla="*/ 357188 w 1414760"/>
              <a:gd name="connsiteY3" fmla="*/ 184485 h 2209801"/>
              <a:gd name="connsiteX0" fmla="*/ 357188 w 1414760"/>
              <a:gd name="connsiteY0" fmla="*/ 184485 h 2209801"/>
              <a:gd name="connsiteX1" fmla="*/ 119063 w 1414760"/>
              <a:gd name="connsiteY1" fmla="*/ 0 h 2209801"/>
              <a:gd name="connsiteX2" fmla="*/ 595313 w 1414760"/>
              <a:gd name="connsiteY2" fmla="*/ 0 h 2209801"/>
              <a:gd name="connsiteX3" fmla="*/ 1176636 w 1414760"/>
              <a:gd name="connsiteY3" fmla="*/ 1733550 h 2209801"/>
              <a:gd name="connsiteX4" fmla="*/ 1414760 w 1414760"/>
              <a:gd name="connsiteY4" fmla="*/ 1733550 h 2209801"/>
              <a:gd name="connsiteX5" fmla="*/ 952500 w 1414760"/>
              <a:gd name="connsiteY5" fmla="*/ 2209800 h 2209801"/>
              <a:gd name="connsiteX6" fmla="*/ 462260 w 1414760"/>
              <a:gd name="connsiteY6" fmla="*/ 1733550 h 2209801"/>
              <a:gd name="connsiteX7" fmla="*/ 700385 w 1414760"/>
              <a:gd name="connsiteY7" fmla="*/ 1733550 h 2209801"/>
              <a:gd name="connsiteX8" fmla="*/ 119062 w 1414760"/>
              <a:gd name="connsiteY8" fmla="*/ 0 h 2209801"/>
              <a:gd name="connsiteX0" fmla="*/ 838048 w 1300308"/>
              <a:gd name="connsiteY0" fmla="*/ 2209800 h 2209800"/>
              <a:gd name="connsiteX1" fmla="*/ 347808 w 1300308"/>
              <a:gd name="connsiteY1" fmla="*/ 1733550 h 2209800"/>
              <a:gd name="connsiteX2" fmla="*/ 585933 w 1300308"/>
              <a:gd name="connsiteY2" fmla="*/ 1733550 h 2209800"/>
              <a:gd name="connsiteX3" fmla="*/ 4610 w 1300308"/>
              <a:gd name="connsiteY3" fmla="*/ 0 h 2209800"/>
              <a:gd name="connsiteX4" fmla="*/ 480861 w 1300308"/>
              <a:gd name="connsiteY4" fmla="*/ 0 h 2209800"/>
              <a:gd name="connsiteX5" fmla="*/ 1062184 w 1300308"/>
              <a:gd name="connsiteY5" fmla="*/ 1733550 h 2209800"/>
              <a:gd name="connsiteX6" fmla="*/ 1300308 w 1300308"/>
              <a:gd name="connsiteY6" fmla="*/ 1733550 h 2209800"/>
              <a:gd name="connsiteX7" fmla="*/ 838048 w 1300308"/>
              <a:gd name="connsiteY7" fmla="*/ 2209800 h 2209800"/>
              <a:gd name="connsiteX0" fmla="*/ 242736 w 1300308"/>
              <a:gd name="connsiteY0" fmla="*/ 184485 h 2209800"/>
              <a:gd name="connsiteX1" fmla="*/ 242737 w 1300308"/>
              <a:gd name="connsiteY1" fmla="*/ 184485 h 2209800"/>
              <a:gd name="connsiteX2" fmla="*/ 242736 w 1300308"/>
              <a:gd name="connsiteY2" fmla="*/ 184485 h 2209800"/>
              <a:gd name="connsiteX0" fmla="*/ 242736 w 1300308"/>
              <a:gd name="connsiteY0" fmla="*/ 184485 h 2209800"/>
              <a:gd name="connsiteX1" fmla="*/ 4611 w 1300308"/>
              <a:gd name="connsiteY1" fmla="*/ 0 h 2209800"/>
              <a:gd name="connsiteX2" fmla="*/ 480861 w 1300308"/>
              <a:gd name="connsiteY2" fmla="*/ 0 h 2209800"/>
              <a:gd name="connsiteX3" fmla="*/ 1062184 w 1300308"/>
              <a:gd name="connsiteY3" fmla="*/ 1733550 h 2209800"/>
              <a:gd name="connsiteX4" fmla="*/ 1300308 w 1300308"/>
              <a:gd name="connsiteY4" fmla="*/ 1733550 h 2209800"/>
              <a:gd name="connsiteX5" fmla="*/ 838048 w 1300308"/>
              <a:gd name="connsiteY5" fmla="*/ 2209800 h 2209800"/>
              <a:gd name="connsiteX6" fmla="*/ 347808 w 1300308"/>
              <a:gd name="connsiteY6" fmla="*/ 1733550 h 2209800"/>
              <a:gd name="connsiteX7" fmla="*/ 585933 w 1300308"/>
              <a:gd name="connsiteY7" fmla="*/ 1733550 h 2209800"/>
              <a:gd name="connsiteX8" fmla="*/ 4610 w 1300308"/>
              <a:gd name="connsiteY8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308" h="2209800" stroke="0" extrusionOk="0">
                <a:moveTo>
                  <a:pt x="838048" y="2209800"/>
                </a:moveTo>
                <a:lnTo>
                  <a:pt x="347808" y="1733550"/>
                </a:lnTo>
                <a:lnTo>
                  <a:pt x="585933" y="1733550"/>
                </a:lnTo>
                <a:cubicBezTo>
                  <a:pt x="525729" y="720990"/>
                  <a:pt x="283955" y="0"/>
                  <a:pt x="4610" y="0"/>
                </a:cubicBezTo>
                <a:lnTo>
                  <a:pt x="480861" y="0"/>
                </a:lnTo>
                <a:cubicBezTo>
                  <a:pt x="760206" y="0"/>
                  <a:pt x="1001980" y="720989"/>
                  <a:pt x="1062184" y="1733550"/>
                </a:cubicBezTo>
                <a:lnTo>
                  <a:pt x="1300308" y="1733550"/>
                </a:lnTo>
                <a:lnTo>
                  <a:pt x="838048" y="2209800"/>
                </a:lnTo>
                <a:close/>
              </a:path>
              <a:path w="1300308" h="2209800" fill="darkenLess" stroke="0" extrusionOk="0">
                <a:moveTo>
                  <a:pt x="242736" y="184485"/>
                </a:moveTo>
                <a:lnTo>
                  <a:pt x="242737" y="184485"/>
                </a:lnTo>
                <a:lnTo>
                  <a:pt x="242736" y="184485"/>
                </a:lnTo>
                <a:close/>
              </a:path>
              <a:path w="1300308" h="2209800" fill="none" extrusionOk="0">
                <a:moveTo>
                  <a:pt x="242736" y="184485"/>
                </a:moveTo>
                <a:cubicBezTo>
                  <a:pt x="193127" y="146051"/>
                  <a:pt x="-35077" y="30748"/>
                  <a:pt x="4611" y="0"/>
                </a:cubicBezTo>
                <a:lnTo>
                  <a:pt x="480861" y="0"/>
                </a:lnTo>
                <a:cubicBezTo>
                  <a:pt x="760206" y="0"/>
                  <a:pt x="1001980" y="720989"/>
                  <a:pt x="1062184" y="1733550"/>
                </a:cubicBezTo>
                <a:lnTo>
                  <a:pt x="1300308" y="1733550"/>
                </a:lnTo>
                <a:lnTo>
                  <a:pt x="838048" y="2209800"/>
                </a:lnTo>
                <a:lnTo>
                  <a:pt x="347808" y="1733550"/>
                </a:lnTo>
                <a:lnTo>
                  <a:pt x="585933" y="1733550"/>
                </a:lnTo>
                <a:cubicBezTo>
                  <a:pt x="525729" y="720990"/>
                  <a:pt x="283955" y="0"/>
                  <a:pt x="4610" y="0"/>
                </a:cubicBezTo>
              </a:path>
            </a:pathLst>
          </a:cu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Maximum usable energy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19298" y="1752600"/>
            <a:ext cx="592470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So maximum we can get out of a given source depends on how cold the surroundings can be</a:t>
            </a:r>
          </a:p>
          <a:p>
            <a:r>
              <a:rPr lang="en-GB" kern="0" dirty="0" smtClean="0">
                <a:effectLst/>
              </a:rPr>
              <a:t>What’s the coldest surrounding temperature?</a:t>
            </a:r>
          </a:p>
          <a:p>
            <a:pPr lvl="1"/>
            <a:r>
              <a:rPr lang="en-GB" kern="0" dirty="0" smtClean="0">
                <a:effectLst/>
              </a:rPr>
              <a:t>Absolute Zero: -275.15 degrees Celsius</a:t>
            </a:r>
          </a:p>
          <a:p>
            <a:r>
              <a:rPr lang="en-GB" kern="0" dirty="0" smtClean="0">
                <a:effectLst/>
              </a:rPr>
              <a:t>Is there anywhere that is that cold?</a:t>
            </a:r>
          </a:p>
          <a:p>
            <a:pPr lvl="1"/>
            <a:r>
              <a:rPr lang="en-GB" kern="0" dirty="0" smtClean="0">
                <a:effectLst/>
              </a:rPr>
              <a:t>No! That’s the 3</a:t>
            </a:r>
            <a:r>
              <a:rPr lang="en-GB" kern="0" baseline="30000" dirty="0" smtClean="0">
                <a:effectLst/>
              </a:rPr>
              <a:t>rd</a:t>
            </a:r>
            <a:r>
              <a:rPr lang="en-GB" kern="0" dirty="0" smtClean="0">
                <a:effectLst/>
              </a:rPr>
              <a:t> Law of Thermodynamics</a:t>
            </a:r>
          </a:p>
          <a:p>
            <a:r>
              <a:rPr lang="en-GB" kern="0" dirty="0" smtClean="0">
                <a:effectLst/>
              </a:rPr>
              <a:t>Average </a:t>
            </a:r>
            <a:r>
              <a:rPr lang="en-GB" kern="0" dirty="0">
                <a:effectLst/>
              </a:rPr>
              <a:t>temperature of the </a:t>
            </a:r>
            <a:r>
              <a:rPr lang="en-GB" kern="0" dirty="0" smtClean="0">
                <a:effectLst/>
              </a:rPr>
              <a:t>Universe is about </a:t>
            </a:r>
            <a:r>
              <a:rPr lang="en-GB" kern="0" dirty="0">
                <a:effectLst/>
              </a:rPr>
              <a:t>2.73 degrees above Absolute Zero (“2.73 degrees Kelvin”)</a:t>
            </a:r>
          </a:p>
          <a:p>
            <a:endParaRPr lang="en-GB" kern="0" dirty="0" smtClean="0"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876800"/>
            <a:ext cx="8686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What’s the average temperature of the Earth?</a:t>
            </a:r>
          </a:p>
          <a:p>
            <a:pPr lvl="1"/>
            <a:r>
              <a:rPr lang="en-GB" kern="0" dirty="0" smtClean="0">
                <a:effectLst/>
              </a:rPr>
              <a:t>About 16 degrees </a:t>
            </a:r>
            <a:r>
              <a:rPr lang="en-GB" kern="0" dirty="0" err="1" smtClean="0">
                <a:effectLst/>
              </a:rPr>
              <a:t>Celcius</a:t>
            </a:r>
            <a:r>
              <a:rPr lang="en-GB" kern="0" dirty="0" smtClean="0">
                <a:effectLst/>
              </a:rPr>
              <a:t>—or 292 degrees above Absolute Zero</a:t>
            </a:r>
          </a:p>
          <a:p>
            <a:r>
              <a:rPr lang="en-GB" kern="0" dirty="0" smtClean="0">
                <a:effectLst/>
              </a:rPr>
              <a:t>So on earth about 290°C of energy can’t be accessed</a:t>
            </a:r>
          </a:p>
          <a:p>
            <a:pPr lvl="1"/>
            <a:r>
              <a:rPr lang="en-GB" b="1" i="1" kern="0" dirty="0" smtClean="0">
                <a:effectLst/>
              </a:rPr>
              <a:t>At least </a:t>
            </a:r>
            <a:r>
              <a:rPr lang="en-GB" kern="0" dirty="0" smtClean="0">
                <a:effectLst/>
              </a:rPr>
              <a:t>this much potential energy is wasted by any power extraction system on this planet…</a:t>
            </a:r>
          </a:p>
        </p:txBody>
      </p:sp>
    </p:spTree>
    <p:extLst>
      <p:ext uri="{BB962C8B-B14F-4D97-AF65-F5344CB8AC3E}">
        <p14:creationId xmlns:p14="http://schemas.microsoft.com/office/powerpoint/2010/main" val="29190186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p" bldLvl="5"/>
      <p:bldP spid="8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066800"/>
          </a:xfrm>
        </p:spPr>
        <p:txBody>
          <a:bodyPr/>
          <a:lstStyle/>
          <a:p>
            <a:r>
              <a:rPr lang="en-GB" dirty="0" smtClean="0"/>
              <a:t>Even with ideal engine</a:t>
            </a:r>
          </a:p>
          <a:p>
            <a:pPr lvl="1"/>
            <a:r>
              <a:rPr lang="en-GB" dirty="0" smtClean="0"/>
              <a:t>No friction, no leakages, etc.</a:t>
            </a:r>
          </a:p>
          <a:p>
            <a:pPr lvl="1"/>
            <a:r>
              <a:rPr lang="en-GB" dirty="0" smtClean="0"/>
              <a:t>Maximum efficiency must be less than 100%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1828800"/>
            <a:ext cx="1295400" cy="3048000"/>
          </a:xfrm>
          <a:prstGeom prst="rect">
            <a:avLst/>
          </a:prstGeom>
          <a:gradFill flip="none" rotWithShape="1">
            <a:gsLst>
              <a:gs pos="63000">
                <a:srgbClr val="604D4D"/>
              </a:gs>
              <a:gs pos="100000">
                <a:srgbClr val="C00000"/>
              </a:gs>
              <a:gs pos="4000">
                <a:schemeClr val="accent1"/>
              </a:gs>
            </a:gsLst>
            <a:lin ang="16200000" scaled="1"/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Heat of Source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(S)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00200" y="4038600"/>
            <a:ext cx="1828800" cy="838200"/>
          </a:xfrm>
          <a:prstGeom prst="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Heat of Dump (D)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Curved Down Arrow 5"/>
          <p:cNvSpPr/>
          <p:nvPr/>
        </p:nvSpPr>
        <p:spPr bwMode="auto">
          <a:xfrm>
            <a:off x="1423292" y="1828799"/>
            <a:ext cx="1695298" cy="2209800"/>
          </a:xfrm>
          <a:custGeom>
            <a:avLst/>
            <a:gdLst>
              <a:gd name="connsiteX0" fmla="*/ 1428750 w 1905000"/>
              <a:gd name="connsiteY0" fmla="*/ 2209800 h 2209800"/>
              <a:gd name="connsiteX1" fmla="*/ 938510 w 1905000"/>
              <a:gd name="connsiteY1" fmla="*/ 1733550 h 2209800"/>
              <a:gd name="connsiteX2" fmla="*/ 1176635 w 1905000"/>
              <a:gd name="connsiteY2" fmla="*/ 1733550 h 2209800"/>
              <a:gd name="connsiteX3" fmla="*/ 595312 w 1905000"/>
              <a:gd name="connsiteY3" fmla="*/ 0 h 2209800"/>
              <a:gd name="connsiteX4" fmla="*/ 1071563 w 1905000"/>
              <a:gd name="connsiteY4" fmla="*/ 0 h 2209800"/>
              <a:gd name="connsiteX5" fmla="*/ 1652886 w 1905000"/>
              <a:gd name="connsiteY5" fmla="*/ 1733550 h 2209800"/>
              <a:gd name="connsiteX6" fmla="*/ 1891010 w 1905000"/>
              <a:gd name="connsiteY6" fmla="*/ 1733550 h 2209800"/>
              <a:gd name="connsiteX7" fmla="*/ 1428750 w 1905000"/>
              <a:gd name="connsiteY7" fmla="*/ 2209800 h 2209800"/>
              <a:gd name="connsiteX0" fmla="*/ 833438 w 1905000"/>
              <a:gd name="connsiteY0" fmla="*/ 184485 h 2209800"/>
              <a:gd name="connsiteX1" fmla="*/ 476250 w 1905000"/>
              <a:gd name="connsiteY1" fmla="*/ 2209801 h 2209800"/>
              <a:gd name="connsiteX2" fmla="*/ 0 w 1905000"/>
              <a:gd name="connsiteY2" fmla="*/ 2209800 h 2209800"/>
              <a:gd name="connsiteX3" fmla="*/ 25568 w 1905000"/>
              <a:gd name="connsiteY3" fmla="*/ 1569143 h 2209800"/>
              <a:gd name="connsiteX4" fmla="*/ 833439 w 1905000"/>
              <a:gd name="connsiteY4" fmla="*/ 184485 h 2209800"/>
              <a:gd name="connsiteX5" fmla="*/ 833438 w 1905000"/>
              <a:gd name="connsiteY5" fmla="*/ 184485 h 2209800"/>
              <a:gd name="connsiteX0" fmla="*/ 833438 w 1905000"/>
              <a:gd name="connsiteY0" fmla="*/ 184485 h 2209800"/>
              <a:gd name="connsiteX1" fmla="*/ 476250 w 1905000"/>
              <a:gd name="connsiteY1" fmla="*/ 2209801 h 2209800"/>
              <a:gd name="connsiteX2" fmla="*/ 0 w 1905000"/>
              <a:gd name="connsiteY2" fmla="*/ 2209800 h 2209800"/>
              <a:gd name="connsiteX3" fmla="*/ 595313 w 1905000"/>
              <a:gd name="connsiteY3" fmla="*/ 0 h 2209800"/>
              <a:gd name="connsiteX4" fmla="*/ 1071563 w 1905000"/>
              <a:gd name="connsiteY4" fmla="*/ 0 h 2209800"/>
              <a:gd name="connsiteX5" fmla="*/ 1652886 w 1905000"/>
              <a:gd name="connsiteY5" fmla="*/ 1733550 h 2209800"/>
              <a:gd name="connsiteX6" fmla="*/ 1891010 w 1905000"/>
              <a:gd name="connsiteY6" fmla="*/ 1733550 h 2209800"/>
              <a:gd name="connsiteX7" fmla="*/ 1428750 w 1905000"/>
              <a:gd name="connsiteY7" fmla="*/ 2209800 h 2209800"/>
              <a:gd name="connsiteX8" fmla="*/ 938510 w 1905000"/>
              <a:gd name="connsiteY8" fmla="*/ 1733550 h 2209800"/>
              <a:gd name="connsiteX9" fmla="*/ 1176635 w 1905000"/>
              <a:gd name="connsiteY9" fmla="*/ 1733550 h 2209800"/>
              <a:gd name="connsiteX10" fmla="*/ 595312 w 1905000"/>
              <a:gd name="connsiteY10" fmla="*/ 0 h 2209800"/>
              <a:gd name="connsiteX0" fmla="*/ 1428750 w 1891010"/>
              <a:gd name="connsiteY0" fmla="*/ 2210705 h 2211133"/>
              <a:gd name="connsiteX1" fmla="*/ 938510 w 1891010"/>
              <a:gd name="connsiteY1" fmla="*/ 1734455 h 2211133"/>
              <a:gd name="connsiteX2" fmla="*/ 1176635 w 1891010"/>
              <a:gd name="connsiteY2" fmla="*/ 1734455 h 2211133"/>
              <a:gd name="connsiteX3" fmla="*/ 595312 w 1891010"/>
              <a:gd name="connsiteY3" fmla="*/ 905 h 2211133"/>
              <a:gd name="connsiteX4" fmla="*/ 1071563 w 1891010"/>
              <a:gd name="connsiteY4" fmla="*/ 905 h 2211133"/>
              <a:gd name="connsiteX5" fmla="*/ 1652886 w 1891010"/>
              <a:gd name="connsiteY5" fmla="*/ 1734455 h 2211133"/>
              <a:gd name="connsiteX6" fmla="*/ 1891010 w 1891010"/>
              <a:gd name="connsiteY6" fmla="*/ 1734455 h 2211133"/>
              <a:gd name="connsiteX7" fmla="*/ 1428750 w 1891010"/>
              <a:gd name="connsiteY7" fmla="*/ 2210705 h 2211133"/>
              <a:gd name="connsiteX0" fmla="*/ 833438 w 1891010"/>
              <a:gd name="connsiteY0" fmla="*/ 185390 h 2211133"/>
              <a:gd name="connsiteX1" fmla="*/ 476250 w 1891010"/>
              <a:gd name="connsiteY1" fmla="*/ 2210706 h 2211133"/>
              <a:gd name="connsiteX2" fmla="*/ 0 w 1891010"/>
              <a:gd name="connsiteY2" fmla="*/ 2210705 h 2211133"/>
              <a:gd name="connsiteX3" fmla="*/ 25568 w 1891010"/>
              <a:gd name="connsiteY3" fmla="*/ 1570048 h 2211133"/>
              <a:gd name="connsiteX4" fmla="*/ 833439 w 1891010"/>
              <a:gd name="connsiteY4" fmla="*/ 185390 h 2211133"/>
              <a:gd name="connsiteX5" fmla="*/ 833438 w 1891010"/>
              <a:gd name="connsiteY5" fmla="*/ 185390 h 2211133"/>
              <a:gd name="connsiteX0" fmla="*/ 833438 w 1891010"/>
              <a:gd name="connsiteY0" fmla="*/ 185390 h 2211133"/>
              <a:gd name="connsiteX1" fmla="*/ 0 w 1891010"/>
              <a:gd name="connsiteY1" fmla="*/ 2210705 h 2211133"/>
              <a:gd name="connsiteX2" fmla="*/ 595313 w 1891010"/>
              <a:gd name="connsiteY2" fmla="*/ 905 h 2211133"/>
              <a:gd name="connsiteX3" fmla="*/ 1071563 w 1891010"/>
              <a:gd name="connsiteY3" fmla="*/ 905 h 2211133"/>
              <a:gd name="connsiteX4" fmla="*/ 1652886 w 1891010"/>
              <a:gd name="connsiteY4" fmla="*/ 1734455 h 2211133"/>
              <a:gd name="connsiteX5" fmla="*/ 1891010 w 1891010"/>
              <a:gd name="connsiteY5" fmla="*/ 1734455 h 2211133"/>
              <a:gd name="connsiteX6" fmla="*/ 1428750 w 1891010"/>
              <a:gd name="connsiteY6" fmla="*/ 2210705 h 2211133"/>
              <a:gd name="connsiteX7" fmla="*/ 938510 w 1891010"/>
              <a:gd name="connsiteY7" fmla="*/ 1734455 h 2211133"/>
              <a:gd name="connsiteX8" fmla="*/ 1176635 w 1891010"/>
              <a:gd name="connsiteY8" fmla="*/ 1734455 h 2211133"/>
              <a:gd name="connsiteX9" fmla="*/ 595312 w 1891010"/>
              <a:gd name="connsiteY9" fmla="*/ 905 h 2211133"/>
              <a:gd name="connsiteX0" fmla="*/ 1428750 w 1891010"/>
              <a:gd name="connsiteY0" fmla="*/ 2210705 h 2210706"/>
              <a:gd name="connsiteX1" fmla="*/ 938510 w 1891010"/>
              <a:gd name="connsiteY1" fmla="*/ 1734455 h 2210706"/>
              <a:gd name="connsiteX2" fmla="*/ 1176635 w 1891010"/>
              <a:gd name="connsiteY2" fmla="*/ 1734455 h 2210706"/>
              <a:gd name="connsiteX3" fmla="*/ 595312 w 1891010"/>
              <a:gd name="connsiteY3" fmla="*/ 905 h 2210706"/>
              <a:gd name="connsiteX4" fmla="*/ 1071563 w 1891010"/>
              <a:gd name="connsiteY4" fmla="*/ 905 h 2210706"/>
              <a:gd name="connsiteX5" fmla="*/ 1652886 w 1891010"/>
              <a:gd name="connsiteY5" fmla="*/ 1734455 h 2210706"/>
              <a:gd name="connsiteX6" fmla="*/ 1891010 w 1891010"/>
              <a:gd name="connsiteY6" fmla="*/ 1734455 h 2210706"/>
              <a:gd name="connsiteX7" fmla="*/ 1428750 w 1891010"/>
              <a:gd name="connsiteY7" fmla="*/ 2210705 h 2210706"/>
              <a:gd name="connsiteX0" fmla="*/ 833438 w 1891010"/>
              <a:gd name="connsiteY0" fmla="*/ 185390 h 2210706"/>
              <a:gd name="connsiteX1" fmla="*/ 476250 w 1891010"/>
              <a:gd name="connsiteY1" fmla="*/ 2210706 h 2210706"/>
              <a:gd name="connsiteX2" fmla="*/ 0 w 1891010"/>
              <a:gd name="connsiteY2" fmla="*/ 2210705 h 2210706"/>
              <a:gd name="connsiteX3" fmla="*/ 25568 w 1891010"/>
              <a:gd name="connsiteY3" fmla="*/ 1570048 h 2210706"/>
              <a:gd name="connsiteX4" fmla="*/ 833439 w 1891010"/>
              <a:gd name="connsiteY4" fmla="*/ 185390 h 2210706"/>
              <a:gd name="connsiteX5" fmla="*/ 833438 w 1891010"/>
              <a:gd name="connsiteY5" fmla="*/ 185390 h 2210706"/>
              <a:gd name="connsiteX0" fmla="*/ 833438 w 1891010"/>
              <a:gd name="connsiteY0" fmla="*/ 185390 h 2210706"/>
              <a:gd name="connsiteX1" fmla="*/ 595313 w 1891010"/>
              <a:gd name="connsiteY1" fmla="*/ 905 h 2210706"/>
              <a:gd name="connsiteX2" fmla="*/ 1071563 w 1891010"/>
              <a:gd name="connsiteY2" fmla="*/ 905 h 2210706"/>
              <a:gd name="connsiteX3" fmla="*/ 1652886 w 1891010"/>
              <a:gd name="connsiteY3" fmla="*/ 1734455 h 2210706"/>
              <a:gd name="connsiteX4" fmla="*/ 1891010 w 1891010"/>
              <a:gd name="connsiteY4" fmla="*/ 1734455 h 2210706"/>
              <a:gd name="connsiteX5" fmla="*/ 1428750 w 1891010"/>
              <a:gd name="connsiteY5" fmla="*/ 2210705 h 2210706"/>
              <a:gd name="connsiteX6" fmla="*/ 938510 w 1891010"/>
              <a:gd name="connsiteY6" fmla="*/ 1734455 h 2210706"/>
              <a:gd name="connsiteX7" fmla="*/ 1176635 w 1891010"/>
              <a:gd name="connsiteY7" fmla="*/ 1734455 h 2210706"/>
              <a:gd name="connsiteX8" fmla="*/ 595312 w 1891010"/>
              <a:gd name="connsiteY8" fmla="*/ 905 h 2210706"/>
              <a:gd name="connsiteX0" fmla="*/ 1428750 w 1891010"/>
              <a:gd name="connsiteY0" fmla="*/ 2209800 h 2209801"/>
              <a:gd name="connsiteX1" fmla="*/ 938510 w 1891010"/>
              <a:gd name="connsiteY1" fmla="*/ 1733550 h 2209801"/>
              <a:gd name="connsiteX2" fmla="*/ 1176635 w 1891010"/>
              <a:gd name="connsiteY2" fmla="*/ 1733550 h 2209801"/>
              <a:gd name="connsiteX3" fmla="*/ 595312 w 1891010"/>
              <a:gd name="connsiteY3" fmla="*/ 0 h 2209801"/>
              <a:gd name="connsiteX4" fmla="*/ 1071563 w 1891010"/>
              <a:gd name="connsiteY4" fmla="*/ 0 h 2209801"/>
              <a:gd name="connsiteX5" fmla="*/ 1652886 w 1891010"/>
              <a:gd name="connsiteY5" fmla="*/ 1733550 h 2209801"/>
              <a:gd name="connsiteX6" fmla="*/ 1891010 w 1891010"/>
              <a:gd name="connsiteY6" fmla="*/ 1733550 h 2209801"/>
              <a:gd name="connsiteX7" fmla="*/ 1428750 w 1891010"/>
              <a:gd name="connsiteY7" fmla="*/ 2209800 h 2209801"/>
              <a:gd name="connsiteX0" fmla="*/ 833438 w 1891010"/>
              <a:gd name="connsiteY0" fmla="*/ 184485 h 2209801"/>
              <a:gd name="connsiteX1" fmla="*/ 476250 w 1891010"/>
              <a:gd name="connsiteY1" fmla="*/ 2209801 h 2209801"/>
              <a:gd name="connsiteX2" fmla="*/ 0 w 1891010"/>
              <a:gd name="connsiteY2" fmla="*/ 2209800 h 2209801"/>
              <a:gd name="connsiteX3" fmla="*/ 833439 w 1891010"/>
              <a:gd name="connsiteY3" fmla="*/ 184485 h 2209801"/>
              <a:gd name="connsiteX4" fmla="*/ 833438 w 1891010"/>
              <a:gd name="connsiteY4" fmla="*/ 184485 h 2209801"/>
              <a:gd name="connsiteX0" fmla="*/ 833438 w 1891010"/>
              <a:gd name="connsiteY0" fmla="*/ 184485 h 2209801"/>
              <a:gd name="connsiteX1" fmla="*/ 595313 w 1891010"/>
              <a:gd name="connsiteY1" fmla="*/ 0 h 2209801"/>
              <a:gd name="connsiteX2" fmla="*/ 1071563 w 1891010"/>
              <a:gd name="connsiteY2" fmla="*/ 0 h 2209801"/>
              <a:gd name="connsiteX3" fmla="*/ 1652886 w 1891010"/>
              <a:gd name="connsiteY3" fmla="*/ 1733550 h 2209801"/>
              <a:gd name="connsiteX4" fmla="*/ 1891010 w 1891010"/>
              <a:gd name="connsiteY4" fmla="*/ 1733550 h 2209801"/>
              <a:gd name="connsiteX5" fmla="*/ 1428750 w 1891010"/>
              <a:gd name="connsiteY5" fmla="*/ 2209800 h 2209801"/>
              <a:gd name="connsiteX6" fmla="*/ 938510 w 1891010"/>
              <a:gd name="connsiteY6" fmla="*/ 1733550 h 2209801"/>
              <a:gd name="connsiteX7" fmla="*/ 1176635 w 1891010"/>
              <a:gd name="connsiteY7" fmla="*/ 1733550 h 2209801"/>
              <a:gd name="connsiteX8" fmla="*/ 595312 w 1891010"/>
              <a:gd name="connsiteY8" fmla="*/ 0 h 2209801"/>
              <a:gd name="connsiteX0" fmla="*/ 952500 w 1414760"/>
              <a:gd name="connsiteY0" fmla="*/ 2209800 h 2209801"/>
              <a:gd name="connsiteX1" fmla="*/ 462260 w 1414760"/>
              <a:gd name="connsiteY1" fmla="*/ 1733550 h 2209801"/>
              <a:gd name="connsiteX2" fmla="*/ 700385 w 1414760"/>
              <a:gd name="connsiteY2" fmla="*/ 1733550 h 2209801"/>
              <a:gd name="connsiteX3" fmla="*/ 119062 w 1414760"/>
              <a:gd name="connsiteY3" fmla="*/ 0 h 2209801"/>
              <a:gd name="connsiteX4" fmla="*/ 595313 w 1414760"/>
              <a:gd name="connsiteY4" fmla="*/ 0 h 2209801"/>
              <a:gd name="connsiteX5" fmla="*/ 1176636 w 1414760"/>
              <a:gd name="connsiteY5" fmla="*/ 1733550 h 2209801"/>
              <a:gd name="connsiteX6" fmla="*/ 1414760 w 1414760"/>
              <a:gd name="connsiteY6" fmla="*/ 1733550 h 2209801"/>
              <a:gd name="connsiteX7" fmla="*/ 952500 w 1414760"/>
              <a:gd name="connsiteY7" fmla="*/ 2209800 h 2209801"/>
              <a:gd name="connsiteX0" fmla="*/ 357188 w 1414760"/>
              <a:gd name="connsiteY0" fmla="*/ 184485 h 2209801"/>
              <a:gd name="connsiteX1" fmla="*/ 0 w 1414760"/>
              <a:gd name="connsiteY1" fmla="*/ 2209801 h 2209801"/>
              <a:gd name="connsiteX2" fmla="*/ 357189 w 1414760"/>
              <a:gd name="connsiteY2" fmla="*/ 184485 h 2209801"/>
              <a:gd name="connsiteX3" fmla="*/ 357188 w 1414760"/>
              <a:gd name="connsiteY3" fmla="*/ 184485 h 2209801"/>
              <a:gd name="connsiteX0" fmla="*/ 357188 w 1414760"/>
              <a:gd name="connsiteY0" fmla="*/ 184485 h 2209801"/>
              <a:gd name="connsiteX1" fmla="*/ 119063 w 1414760"/>
              <a:gd name="connsiteY1" fmla="*/ 0 h 2209801"/>
              <a:gd name="connsiteX2" fmla="*/ 595313 w 1414760"/>
              <a:gd name="connsiteY2" fmla="*/ 0 h 2209801"/>
              <a:gd name="connsiteX3" fmla="*/ 1176636 w 1414760"/>
              <a:gd name="connsiteY3" fmla="*/ 1733550 h 2209801"/>
              <a:gd name="connsiteX4" fmla="*/ 1414760 w 1414760"/>
              <a:gd name="connsiteY4" fmla="*/ 1733550 h 2209801"/>
              <a:gd name="connsiteX5" fmla="*/ 952500 w 1414760"/>
              <a:gd name="connsiteY5" fmla="*/ 2209800 h 2209801"/>
              <a:gd name="connsiteX6" fmla="*/ 462260 w 1414760"/>
              <a:gd name="connsiteY6" fmla="*/ 1733550 h 2209801"/>
              <a:gd name="connsiteX7" fmla="*/ 700385 w 1414760"/>
              <a:gd name="connsiteY7" fmla="*/ 1733550 h 2209801"/>
              <a:gd name="connsiteX8" fmla="*/ 119062 w 1414760"/>
              <a:gd name="connsiteY8" fmla="*/ 0 h 2209801"/>
              <a:gd name="connsiteX0" fmla="*/ 838048 w 1300308"/>
              <a:gd name="connsiteY0" fmla="*/ 2209800 h 2209800"/>
              <a:gd name="connsiteX1" fmla="*/ 347808 w 1300308"/>
              <a:gd name="connsiteY1" fmla="*/ 1733550 h 2209800"/>
              <a:gd name="connsiteX2" fmla="*/ 585933 w 1300308"/>
              <a:gd name="connsiteY2" fmla="*/ 1733550 h 2209800"/>
              <a:gd name="connsiteX3" fmla="*/ 4610 w 1300308"/>
              <a:gd name="connsiteY3" fmla="*/ 0 h 2209800"/>
              <a:gd name="connsiteX4" fmla="*/ 480861 w 1300308"/>
              <a:gd name="connsiteY4" fmla="*/ 0 h 2209800"/>
              <a:gd name="connsiteX5" fmla="*/ 1062184 w 1300308"/>
              <a:gd name="connsiteY5" fmla="*/ 1733550 h 2209800"/>
              <a:gd name="connsiteX6" fmla="*/ 1300308 w 1300308"/>
              <a:gd name="connsiteY6" fmla="*/ 1733550 h 2209800"/>
              <a:gd name="connsiteX7" fmla="*/ 838048 w 1300308"/>
              <a:gd name="connsiteY7" fmla="*/ 2209800 h 2209800"/>
              <a:gd name="connsiteX0" fmla="*/ 242736 w 1300308"/>
              <a:gd name="connsiteY0" fmla="*/ 184485 h 2209800"/>
              <a:gd name="connsiteX1" fmla="*/ 242737 w 1300308"/>
              <a:gd name="connsiteY1" fmla="*/ 184485 h 2209800"/>
              <a:gd name="connsiteX2" fmla="*/ 242736 w 1300308"/>
              <a:gd name="connsiteY2" fmla="*/ 184485 h 2209800"/>
              <a:gd name="connsiteX0" fmla="*/ 242736 w 1300308"/>
              <a:gd name="connsiteY0" fmla="*/ 184485 h 2209800"/>
              <a:gd name="connsiteX1" fmla="*/ 4611 w 1300308"/>
              <a:gd name="connsiteY1" fmla="*/ 0 h 2209800"/>
              <a:gd name="connsiteX2" fmla="*/ 480861 w 1300308"/>
              <a:gd name="connsiteY2" fmla="*/ 0 h 2209800"/>
              <a:gd name="connsiteX3" fmla="*/ 1062184 w 1300308"/>
              <a:gd name="connsiteY3" fmla="*/ 1733550 h 2209800"/>
              <a:gd name="connsiteX4" fmla="*/ 1300308 w 1300308"/>
              <a:gd name="connsiteY4" fmla="*/ 1733550 h 2209800"/>
              <a:gd name="connsiteX5" fmla="*/ 838048 w 1300308"/>
              <a:gd name="connsiteY5" fmla="*/ 2209800 h 2209800"/>
              <a:gd name="connsiteX6" fmla="*/ 347808 w 1300308"/>
              <a:gd name="connsiteY6" fmla="*/ 1733550 h 2209800"/>
              <a:gd name="connsiteX7" fmla="*/ 585933 w 1300308"/>
              <a:gd name="connsiteY7" fmla="*/ 1733550 h 2209800"/>
              <a:gd name="connsiteX8" fmla="*/ 4610 w 1300308"/>
              <a:gd name="connsiteY8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308" h="2209800" stroke="0" extrusionOk="0">
                <a:moveTo>
                  <a:pt x="838048" y="2209800"/>
                </a:moveTo>
                <a:lnTo>
                  <a:pt x="347808" y="1733550"/>
                </a:lnTo>
                <a:lnTo>
                  <a:pt x="585933" y="1733550"/>
                </a:lnTo>
                <a:cubicBezTo>
                  <a:pt x="525729" y="720990"/>
                  <a:pt x="283955" y="0"/>
                  <a:pt x="4610" y="0"/>
                </a:cubicBezTo>
                <a:lnTo>
                  <a:pt x="480861" y="0"/>
                </a:lnTo>
                <a:cubicBezTo>
                  <a:pt x="760206" y="0"/>
                  <a:pt x="1001980" y="720989"/>
                  <a:pt x="1062184" y="1733550"/>
                </a:cubicBezTo>
                <a:lnTo>
                  <a:pt x="1300308" y="1733550"/>
                </a:lnTo>
                <a:lnTo>
                  <a:pt x="838048" y="2209800"/>
                </a:lnTo>
                <a:close/>
              </a:path>
              <a:path w="1300308" h="2209800" fill="darkenLess" stroke="0" extrusionOk="0">
                <a:moveTo>
                  <a:pt x="242736" y="184485"/>
                </a:moveTo>
                <a:lnTo>
                  <a:pt x="242737" y="184485"/>
                </a:lnTo>
                <a:lnTo>
                  <a:pt x="242736" y="184485"/>
                </a:lnTo>
                <a:close/>
              </a:path>
              <a:path w="1300308" h="2209800" fill="none" extrusionOk="0">
                <a:moveTo>
                  <a:pt x="242736" y="184485"/>
                </a:moveTo>
                <a:cubicBezTo>
                  <a:pt x="193127" y="146051"/>
                  <a:pt x="-35077" y="30748"/>
                  <a:pt x="4611" y="0"/>
                </a:cubicBezTo>
                <a:lnTo>
                  <a:pt x="480861" y="0"/>
                </a:lnTo>
                <a:cubicBezTo>
                  <a:pt x="760206" y="0"/>
                  <a:pt x="1001980" y="720989"/>
                  <a:pt x="1062184" y="1733550"/>
                </a:cubicBezTo>
                <a:lnTo>
                  <a:pt x="1300308" y="1733550"/>
                </a:lnTo>
                <a:lnTo>
                  <a:pt x="838048" y="2209800"/>
                </a:lnTo>
                <a:lnTo>
                  <a:pt x="347808" y="1733550"/>
                </a:lnTo>
                <a:lnTo>
                  <a:pt x="585933" y="1733550"/>
                </a:lnTo>
                <a:cubicBezTo>
                  <a:pt x="525729" y="720990"/>
                  <a:pt x="283955" y="0"/>
                  <a:pt x="4610" y="0"/>
                </a:cubicBezTo>
              </a:path>
            </a:pathLst>
          </a:cu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Maximum work (W)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17526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Efficiency of perfect engine is</a:t>
            </a:r>
          </a:p>
          <a:p>
            <a:r>
              <a:rPr lang="en-GB" kern="0" dirty="0" smtClean="0">
                <a:effectLst/>
              </a:rPr>
              <a:t>W = 1 – D/S</a:t>
            </a:r>
          </a:p>
          <a:p>
            <a:r>
              <a:rPr lang="en-GB" kern="0" dirty="0" smtClean="0">
                <a:effectLst/>
              </a:rPr>
              <a:t>With temperature measured from Absolute Zero</a:t>
            </a:r>
          </a:p>
          <a:p>
            <a:r>
              <a:rPr lang="en-GB" kern="0" dirty="0" smtClean="0">
                <a:effectLst/>
              </a:rPr>
              <a:t>So if S = 1000°K (car engine) and D = 300°K (hot summer day!)</a:t>
            </a:r>
          </a:p>
          <a:p>
            <a:r>
              <a:rPr lang="en-GB" kern="0" dirty="0" smtClean="0">
                <a:effectLst/>
              </a:rPr>
              <a:t>Maximum efficiency = 1 – (300/1000) = 70%</a:t>
            </a:r>
            <a:endParaRPr lang="en-US" kern="0" dirty="0"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4876800"/>
            <a:ext cx="861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So “perfect” efficiency is impossible</a:t>
            </a:r>
          </a:p>
          <a:p>
            <a:r>
              <a:rPr lang="en-GB" kern="0" dirty="0" smtClean="0">
                <a:effectLst/>
              </a:rPr>
              <a:t>30% of energy wasted even with ideal car engine</a:t>
            </a:r>
          </a:p>
          <a:p>
            <a:r>
              <a:rPr lang="en-GB" kern="0" dirty="0" smtClean="0">
                <a:effectLst/>
              </a:rPr>
              <a:t>Actual wastage will be much higher…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903978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p" bldLvl="5"/>
      <p:bldP spid="8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752600"/>
          </a:xfrm>
        </p:spPr>
        <p:txBody>
          <a:bodyPr/>
          <a:lstStyle/>
          <a:p>
            <a:r>
              <a:rPr lang="en-GB" dirty="0" smtClean="0"/>
              <a:t> It gets worse… The 2</a:t>
            </a:r>
            <a:r>
              <a:rPr lang="en-GB" baseline="30000" dirty="0" smtClean="0"/>
              <a:t>nd</a:t>
            </a:r>
            <a:r>
              <a:rPr lang="en-GB" dirty="0" smtClean="0"/>
              <a:t> Law of Thermodynamics:</a:t>
            </a:r>
          </a:p>
          <a:p>
            <a:pPr lvl="1"/>
            <a:r>
              <a:rPr lang="en-GB" dirty="0" smtClean="0"/>
              <a:t>Heat must be exchanged with an “external system”</a:t>
            </a:r>
          </a:p>
          <a:p>
            <a:pPr lvl="2"/>
            <a:r>
              <a:rPr lang="en-GB" dirty="0"/>
              <a:t>O</a:t>
            </a:r>
            <a:r>
              <a:rPr lang="en-GB" dirty="0" smtClean="0"/>
              <a:t>therwise no energy can be extracted, because…</a:t>
            </a:r>
          </a:p>
          <a:p>
            <a:pPr lvl="2"/>
            <a:r>
              <a:rPr lang="en-GB" b="1" i="1" dirty="0"/>
              <a:t>A</a:t>
            </a:r>
            <a:r>
              <a:rPr lang="en-GB" b="1" i="1" dirty="0" smtClean="0"/>
              <a:t> closed system degrades to uniform temperature over time</a:t>
            </a:r>
          </a:p>
          <a:p>
            <a:r>
              <a:rPr lang="en-GB" dirty="0" smtClean="0"/>
              <a:t>Power generation works because waste heat dumped in environment: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5191125" cy="3714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828800" y="2944218"/>
            <a:ext cx="3048000" cy="3124200"/>
          </a:xfrm>
          <a:prstGeom prst="round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This generates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power…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876800" y="2667000"/>
            <a:ext cx="2143125" cy="3630017"/>
          </a:xfrm>
          <a:prstGeom prst="round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Because this dumps waste heat into the environment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28800" y="2948892"/>
            <a:ext cx="3048000" cy="3124200"/>
          </a:xfrm>
          <a:prstGeom prst="roundRect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If this bit were completely isolated from the environment…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4759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Then the temperature of the whole system would become the same…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10407" y="1857374"/>
            <a:ext cx="1219200" cy="1295400"/>
          </a:xfrm>
          <a:prstGeom prst="roundRect">
            <a:avLst/>
          </a:prstGeom>
          <a:pattFill prst="lgConfetti">
            <a:fgClr>
              <a:srgbClr val="FF0000"/>
            </a:fgClr>
            <a:bgClr>
              <a:srgbClr val="FFC000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Boiler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Trapezoid 5"/>
          <p:cNvSpPr/>
          <p:nvPr/>
        </p:nvSpPr>
        <p:spPr bwMode="auto">
          <a:xfrm rot="16200000">
            <a:off x="2253509" y="1285874"/>
            <a:ext cx="838202" cy="1371601"/>
          </a:xfrm>
          <a:prstGeom prst="trapezoid">
            <a:avLst/>
          </a:prstGeom>
          <a:pattFill prst="lgConfetti">
            <a:fgClr>
              <a:srgbClr val="FF0000"/>
            </a:fgClr>
            <a:bgClr>
              <a:srgbClr val="FFC000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Turbine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cxnSp>
        <p:nvCxnSpPr>
          <p:cNvPr id="8" name="Elbow Connector 7"/>
          <p:cNvCxnSpPr>
            <a:stCxn id="5" idx="0"/>
            <a:endCxn id="6" idx="3"/>
          </p:cNvCxnSpPr>
          <p:nvPr/>
        </p:nvCxnSpPr>
        <p:spPr bwMode="auto">
          <a:xfrm rot="5400000" flipH="1" flipV="1">
            <a:off x="1696297" y="881060"/>
            <a:ext cx="200025" cy="1752604"/>
          </a:xfrm>
          <a:prstGeom prst="bentConnector3">
            <a:avLst>
              <a:gd name="adj1" fmla="val 400000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Elbow Connector 9"/>
          <p:cNvCxnSpPr>
            <a:stCxn id="6" idx="1"/>
            <a:endCxn id="5" idx="2"/>
          </p:cNvCxnSpPr>
          <p:nvPr/>
        </p:nvCxnSpPr>
        <p:spPr bwMode="auto">
          <a:xfrm rot="5400000">
            <a:off x="1362923" y="1843085"/>
            <a:ext cx="866773" cy="1752604"/>
          </a:xfrm>
          <a:prstGeom prst="bentConnector3">
            <a:avLst>
              <a:gd name="adj1" fmla="val 12637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358411" y="1100136"/>
            <a:ext cx="5633189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And the turbine wouldn’t spin</a:t>
            </a:r>
          </a:p>
          <a:p>
            <a:r>
              <a:rPr lang="en-GB" kern="0" dirty="0" smtClean="0">
                <a:effectLst/>
              </a:rPr>
              <a:t>Basic principle applies to energy in general, everywhere</a:t>
            </a:r>
          </a:p>
          <a:p>
            <a:r>
              <a:rPr lang="en-GB" b="1" i="1" kern="0" dirty="0" smtClean="0">
                <a:effectLst/>
              </a:rPr>
              <a:t>Closed and isolated </a:t>
            </a:r>
            <a:r>
              <a:rPr lang="en-GB" kern="0" dirty="0" smtClean="0">
                <a:effectLst/>
              </a:rPr>
              <a:t>systems go from high order to uniform order over time</a:t>
            </a:r>
          </a:p>
          <a:p>
            <a:r>
              <a:rPr lang="en-GB" kern="0" dirty="0" smtClean="0">
                <a:effectLst/>
              </a:rPr>
              <a:t>High order described as “low entropy”</a:t>
            </a:r>
          </a:p>
          <a:p>
            <a:r>
              <a:rPr lang="en-GB" kern="0" dirty="0" smtClean="0">
                <a:effectLst/>
              </a:rPr>
              <a:t>Uniform order described as “high entropy”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04800" y="3664145"/>
            <a:ext cx="8534400" cy="40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For example, this is “low entropy”</a:t>
            </a:r>
          </a:p>
        </p:txBody>
      </p:sp>
      <p:sp>
        <p:nvSpPr>
          <p:cNvPr id="27" name="Can 26"/>
          <p:cNvSpPr/>
          <p:nvPr/>
        </p:nvSpPr>
        <p:spPr bwMode="auto">
          <a:xfrm rot="16200000">
            <a:off x="1181100" y="3190872"/>
            <a:ext cx="1371600" cy="3124200"/>
          </a:xfrm>
          <a:prstGeom prst="can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28889" y="4060657"/>
            <a:ext cx="375393" cy="138463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10539" y="4114800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62939" y="4267200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815339" y="4419600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97150" y="4267200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49550" y="4419600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01950" y="4572000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98549" y="4471108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50949" y="4623508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03349" y="4775908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75950" y="4676787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28350" y="4829187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80750" y="4981587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63378" y="4933974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15778" y="5086374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68178" y="5238774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957846" y="4448172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110246" y="4600572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262646" y="4752972"/>
            <a:ext cx="134589" cy="1524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3419304" y="3968315"/>
            <a:ext cx="5522190" cy="108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Most of the gas atoms are on the left hand side of the piston; very few on the right hand side</a:t>
            </a:r>
          </a:p>
          <a:p>
            <a:r>
              <a:rPr lang="en-GB" kern="0" dirty="0" smtClean="0">
                <a:effectLst/>
              </a:rPr>
              <a:t>This will tend to happen over time…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304799" y="5596202"/>
            <a:ext cx="8534400" cy="11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This is “high entropy”—fairly uniform pressure</a:t>
            </a:r>
          </a:p>
          <a:p>
            <a:r>
              <a:rPr lang="en-GB" kern="0" dirty="0" smtClean="0">
                <a:effectLst/>
              </a:rPr>
              <a:t>This is a universal tendency: Universe goes from low entropy (highly organised) to high entropy (disorganised) over time…</a:t>
            </a:r>
          </a:p>
        </p:txBody>
      </p:sp>
    </p:spTree>
    <p:extLst>
      <p:ext uri="{BB962C8B-B14F-4D97-AF65-F5344CB8AC3E}">
        <p14:creationId xmlns:p14="http://schemas.microsoft.com/office/powerpoint/2010/main" val="44015164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17795 0.0032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162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787 C 0.00382 -0.01204 0.01754 -0.01597 0.0224 -0.01597 C 0.05278 -0.01597 0.08421 0.04908 0.08421 0.11435 C 0.08421 0.08148 0.09983 0.04908 0.11459 0.04908 C 0.13039 0.04908 0.14514 0.08195 0.14514 0.11435 C 0.14514 0.09815 0.15296 0.08148 0.16077 0.08148 C 0.16858 0.08148 0.17639 0.09769 0.17639 0.11435 C 0.17639 0.10602 0.18039 0.09815 0.18421 0.09815 C 0.1882 0.09815 0.19202 0.10648 0.19202 0.11435 C 0.19202 0.10995 0.1941 0.10602 0.19601 0.10602 C 0.19705 0.10602 0.2 0.11019 0.2 0.11435 C 0.2 0.11227 0.20087 0.10995 0.20191 0.10995 C 0.20191 0.11042 0.204 0.11204 0.204 0.11435 C 0.204 0.1132 0.204 0.11227 0.20504 0.11227 C 0.20504 0.11273 0.20608 0.1132 0.20608 0.11435 C 0.20608 0.11366 0.20608 0.1132 0.20608 0.11273 C 0.20712 0.11273 0.20712 0.1132 0.20712 0.11366 C 0.20816 0.11366 0.20816 0.1132 0.20816 0.11273 C 0.20921 0.11273 0.20921 0.1132 0.20921 0.11366 " pathEditMode="relative" rAng="0" ptsTypes="AAAAAAAAAAAAAAAAAAA">
                                      <p:cBhvr>
                                        <p:cTn id="1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5694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07 C -0.00694 0.00023 -0.00538 -1.11111E-6 -0.00486 -1.11111E-6 C -0.00139 -1.11111E-6 0.00226 0.00579 0.00226 0.01181 C 0.00226 0.0088 0.004 0.00579 0.00573 0.00579 C 0.00764 0.00579 0.0092 0.0088 0.0092 0.01181 C 0.0092 0.01019 0.01007 0.0088 0.01111 0.0088 C 0.01198 0.0088 0.01285 0.01019 0.01285 0.01181 C 0.01285 0.01088 0.01337 0.01019 0.01372 0.01019 C 0.01424 0.01019 0.01459 0.01088 0.01459 0.01181 C 0.01459 0.01134 0.01493 0.01088 0.01511 0.01088 C 0.01528 0.01088 0.01545 0.01134 0.01545 0.01181 C 0.01545 0.01158 0.01563 0.01134 0.0158 0.01134 C 0.0158 0.01134 0.01598 0.01158 0.01598 0.01181 C 0.01598 0.01158 0.01598 0.01158 0.01615 0.01158 C 0.01615 0.01158 0.01615 0.01158 0.01615 0.01181 C 0.01615 0.01158 0.01615 0.01158 0.01615 0.01158 C 0.01632 0.01158 0.01632 0.01158 0.01632 0.01158 C 0.0165 0.01158 0.0165 0.01158 0.0165 0.01158 C 0.01667 0.01158 0.01667 0.01158 0.01667 0.01158 " pathEditMode="relative" rAng="0" ptsTypes="AAAAAAAAAAAAAAAAAAA">
                                      <p:cBhvr>
                                        <p:cTn id="2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509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065 C 0.00052 -0.01343 0.00278 -0.01598 0.00364 -0.01598 C 0.0085 -0.01598 0.01354 0.02731 0.01354 0.07083 C 0.01354 0.04884 0.01614 0.02731 0.01857 0.02731 C 0.02118 0.02731 0.02361 0.04907 0.02361 0.07083 C 0.02361 0.05995 0.02482 0.04884 0.02604 0.04884 C 0.02743 0.04884 0.02864 0.05972 0.02864 0.07083 C 0.02864 0.06527 0.02934 0.05995 0.02986 0.05995 C 0.03055 0.05995 0.03125 0.0655 0.03125 0.07083 C 0.03125 0.06782 0.03142 0.06527 0.03177 0.06527 C 0.03194 0.06527 0.03246 0.06805 0.03246 0.07083 C 0.03246 0.06944 0.03264 0.06782 0.03281 0.06782 C 0.03281 0.06828 0.03316 0.06921 0.03316 0.07083 C 0.03316 0.0699 0.03316 0.06944 0.03333 0.06944 C 0.03333 0.06967 0.0335 0.07013 0.0335 0.07083 C 0.0335 0.07037 0.0335 0.0699 0.0335 0.06967 C 0.03368 0.06967 0.03368 0.0699 0.03368 0.07037 C 0.03385 0.07037 0.03385 0.07013 0.03385 0.06967 C 0.03403 0.06967 0.03403 0.0699 0.03403 0.07037 " pathEditMode="relative" rAng="0" ptsTypes="AAAAAAAAAAAAAAAAAAA">
                                      <p:cBhvr>
                                        <p:cTn id="2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3796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1458 C 0.00746 -0.01736 0.00799 -0.01991 0.00816 -0.01991 C 0.0092 -0.01991 0.01024 0.02292 0.01024 0.06597 C 0.01024 0.04421 0.01076 0.02292 0.01111 0.02292 C 0.01163 0.02292 0.01215 0.04444 0.01215 0.06597 C 0.01215 0.05509 0.0125 0.04421 0.01267 0.04421 C 0.01302 0.04421 0.01319 0.05486 0.01319 0.06597 C 0.01319 0.06042 0.01337 0.05509 0.01354 0.05509 C 0.01354 0.05509 0.01371 0.06065 0.01371 0.06597 C 0.01371 0.06296 0.01389 0.06042 0.01389 0.06042 C 0.01389 0.06042 0.01406 0.06319 0.01406 0.06597 C 0.01406 0.06458 0.01406 0.06296 0.01406 0.06296 C 0.01406 0.06342 0.01424 0.06435 0.01424 0.06597 C 0.01424 0.06504 0.01424 0.06458 0.01424 0.06458 C 0.01424 0.06481 0.01424 0.06528 0.01424 0.06597 C 0.01424 0.06551 0.01424 0.06504 0.01424 0.06481 C 0.01424 0.06481 0.01424 0.06504 0.01424 0.06551 C 0.01424 0.06551 0.01424 0.06528 0.01424 0.06481 C 0.01441 0.06481 0.01441 0.06504 0.01441 0.06551 " pathEditMode="relative" rAng="0" ptsTypes="AAAAAAAAAAAAAAAAAAA">
                                      <p:cBhvr>
                                        <p:cTn id="20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375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857 C 0.00191 -0.0125 0.00903 -0.01598 0.01146 -0.01598 C 0.02708 -0.01598 0.04323 0.04259 0.04323 0.10138 C 0.04323 0.07175 0.05139 0.04259 0.05903 0.04259 C 0.06702 0.04259 0.07465 0.07222 0.07465 0.10138 C 0.07465 0.0868 0.07865 0.07175 0.08264 0.07175 C 0.08663 0.07175 0.0908 0.08634 0.0908 0.10138 C 0.0908 0.09375 0.09271 0.0868 0.09479 0.0868 C 0.0967 0.0868 0.09879 0.09421 0.09879 0.10138 C 0.09879 0.09745 0.09983 0.09375 0.10087 0.09375 C 0.10139 0.09375 0.10278 0.09768 0.10278 0.10138 C 0.10278 0.09953 0.1033 0.09745 0.10382 0.09745 C 0.10382 0.09791 0.10486 0.0993 0.10486 0.10138 C 0.10486 0.10023 0.10486 0.09953 0.10538 0.09953 C 0.10538 0.09976 0.1059 0.10046 0.1059 0.10138 C 0.1059 0.10092 0.1059 0.10023 0.1059 0.09976 C 0.10642 0.09976 0.10642 0.10023 0.10642 0.10092 C 0.10695 0.10092 0.10695 0.10046 0.10695 0.09976 C 0.10764 0.09976 0.10764 0.10023 0.10764 0.10092 " pathEditMode="relative" rAng="0" ptsTypes="AAAAAAAAAAAAAAAAAAA">
                                      <p:cBhvr>
                                        <p:cTn id="2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5116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3287 C 0.01389 -0.03449 0.01944 -0.03611 0.02135 -0.03611 C 0.0335 -0.03611 0.046 -0.00949 0.046 0.01736 C 0.046 0.0037 0.05225 -0.00949 0.05816 -0.00949 C 0.06441 -0.00949 0.07031 0.00393 0.07031 0.01736 C 0.07031 0.01064 0.07344 0.0037 0.07656 0.0037 C 0.07969 0.0037 0.08281 0.01041 0.08281 0.01736 C 0.08281 0.01389 0.0842 0.01064 0.08576 0.01064 C 0.08732 0.01064 0.08889 0.01412 0.08889 0.01736 C 0.08889 0.01551 0.08975 0.01389 0.09045 0.01389 C 0.09097 0.01389 0.09201 0.01551 0.09201 0.01736 C 0.09201 0.01643 0.09253 0.01551 0.09288 0.01551 C 0.09288 0.01574 0.09375 0.01643 0.09375 0.01736 C 0.09375 0.01689 0.09375 0.01643 0.0941 0.01643 C 0.0941 0.01666 0.09444 0.01689 0.09444 0.01736 C 0.09444 0.01713 0.09444 0.01689 0.09444 0.01666 C 0.09496 0.01666 0.09496 0.01689 0.09496 0.01713 C 0.09531 0.01713 0.09531 0.01689 0.09531 0.01666 C 0.09583 0.01666 0.09583 0.01689 0.09583 0.01713 " pathEditMode="relative" rAng="0" ptsTypes="AAAAAAAAAAAAAAAAAAA">
                                      <p:cBhvr>
                                        <p:cTn id="2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33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111 C 0.00278 -0.01365 0.01319 -0.01597 0.01684 -0.01597 C 0.03976 -0.01597 0.06337 0.02269 0.06337 0.06158 C 0.06337 0.0419 0.07517 0.02269 0.08628 0.02269 C 0.09809 0.02269 0.1092 0.04213 0.1092 0.06158 C 0.1092 0.05185 0.1151 0.0419 0.12101 0.0419 C 0.12691 0.0419 0.13281 0.05162 0.13281 0.06158 C 0.13281 0.05648 0.13576 0.05185 0.13871 0.05185 C 0.14166 0.05185 0.14462 0.05672 0.14462 0.06158 C 0.14462 0.05903 0.14618 0.05648 0.14757 0.05648 C 0.14826 0.05648 0.15052 0.05903 0.15052 0.06158 C 0.15052 0.06019 0.15121 0.05903 0.15208 0.05903 C 0.15208 0.05926 0.15347 0.06019 0.15347 0.06158 C 0.15347 0.06088 0.15347 0.06019 0.15434 0.06019 C 0.15434 0.06042 0.15503 0.06088 0.15503 0.06158 C 0.15503 0.06111 0.15503 0.06088 0.15503 0.06042 C 0.1559 0.06042 0.1559 0.06088 0.1559 0.06111 C 0.1566 0.06111 0.1566 0.06088 0.1566 0.06042 C 0.15746 0.06042 0.15746 0.06088 0.15746 0.06111 " pathEditMode="relative" rAng="0" ptsTypes="AAAAAAAAAAAAAAAAAAA">
                                      <p:cBhvr>
                                        <p:cTn id="2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338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1575 C 0.0033 -0.01598 0.01528 -0.01598 0.01945 -0.01598 C 0.04601 -0.01598 0.07344 -0.01274 0.07344 -0.00926 C 0.07344 -0.01112 0.08698 -0.01274 0.1 -0.01274 C 0.11372 -0.01274 0.12657 -0.01112 0.12657 -0.00926 C 0.12657 -0.01019 0.13334 -0.01112 0.14028 -0.01112 C 0.14705 -0.01112 0.15382 -0.01019 0.15382 -0.00926 C 0.15382 -0.00973 0.1573 -0.01019 0.16077 -0.01019 C 0.16407 -0.01019 0.16754 -0.00973 0.16754 -0.00926 C 0.16754 -0.0095 0.16928 -0.00973 0.17101 -0.00973 C 0.17188 -0.00973 0.17431 -0.0095 0.17431 -0.00926 C 0.17431 -0.0095 0.17518 -0.0095 0.17622 -0.0095 C 0.17622 -0.0095 0.17796 -0.0095 0.17796 -0.00926 C 0.17796 -0.0095 0.17796 -0.0095 0.17882 -0.0095 C 0.17882 -0.0095 0.17969 -0.0095 0.17969 -0.00926 C 0.17969 -0.0095 0.17969 -0.0095 0.17969 -0.0095 C 0.18056 -0.0095 0.18056 -0.0095 0.18056 -0.0095 C 0.18143 -0.0095 0.18143 -0.0095 0.18143 -0.0095 C 0.18247 -0.0095 0.18247 -0.0095 0.18247 -0.0095 " pathEditMode="relative" rAng="0" ptsTypes="AAAAAAAAAAAAAAAAAAA">
                                      <p:cBhvr>
                                        <p:cTn id="2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301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042 C 0.00313 -0.01343 0.01458 -0.01597 0.01858 -0.01597 C 0.04393 -0.01597 0.06997 0.02754 0.06997 0.07129 C 0.06997 0.0493 0.08316 0.02754 0.09549 0.02754 C 0.10851 0.02754 0.12083 0.04953 0.12083 0.07129 C 0.12083 0.06041 0.12726 0.0493 0.13386 0.0493 C 0.14028 0.0493 0.14688 0.05995 0.14688 0.07129 C 0.14688 0.06551 0.15018 0.06041 0.1533 0.06041 C 0.1566 0.06041 0.1599 0.06597 0.1599 0.07129 C 0.1599 0.06828 0.16163 0.06551 0.1632 0.06551 C 0.16406 0.06551 0.16632 0.06852 0.16632 0.07129 C 0.16632 0.0699 0.16719 0.06828 0.16806 0.06828 C 0.16806 0.06875 0.16979 0.06967 0.16979 0.07129 C 0.16979 0.07037 0.16979 0.0699 0.17066 0.0699 C 0.17066 0.07014 0.17153 0.0706 0.17153 0.07129 C 0.17153 0.07083 0.17153 0.07037 0.17153 0.07014 C 0.1724 0.07014 0.1724 0.07037 0.1724 0.07083 C 0.17327 0.07083 0.17327 0.0706 0.17327 0.07014 C 0.17413 0.07014 0.17413 0.07037 0.17413 0.07083 " pathEditMode="relative" rAng="0" ptsTypes="AAAAAAAAAAAAAAAAAAA">
                                      <p:cBhvr>
                                        <p:cTn id="2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3796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875 C 0.00347 -0.01737 0.01597 -0.01598 0.02031 -0.01598 C 0.04809 -0.01598 0.07673 -0.03635 0.07673 -0.05649 C 0.07673 -0.0463 0.09097 -0.03635 0.10451 -0.03635 C 0.11875 -0.03635 0.13229 -0.04653 0.13229 -0.05649 C 0.13229 -0.05162 0.13941 -0.0463 0.14653 -0.0463 C 0.15364 -0.0463 0.16076 -0.05139 0.16076 -0.05649 C 0.16076 -0.05394 0.16441 -0.05162 0.16788 -0.05162 C 0.17153 -0.05162 0.175 -0.05417 0.175 -0.05649 C 0.175 -0.05533 0.17691 -0.05394 0.17864 -0.05394 C 0.17951 -0.05394 0.18212 -0.05533 0.18212 -0.05649 C 0.18212 -0.05602 0.18316 -0.05533 0.18403 -0.05533 C 0.18403 -0.05533 0.18594 -0.05602 0.18594 -0.05649 C 0.18594 -0.05625 0.18594 -0.05602 0.1868 -0.05602 C 0.1868 -0.05602 0.18767 -0.05625 0.18767 -0.05649 C 0.18767 -0.05649 0.18767 -0.05625 0.18767 -0.05602 C 0.18871 -0.05602 0.18871 -0.05625 0.18871 -0.05649 C 0.18958 -0.05649 0.18958 -0.05625 0.18958 -0.05602 C 0.19062 -0.05602 0.19062 -0.05625 0.19062 -0.05649 " pathEditMode="relative" rAng="0" ptsTypes="AAAAAAAAAAAAAAAAAAA">
                                      <p:cBhvr>
                                        <p:cTn id="2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1759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644 C 0.00296 -0.01621 0.01337 -0.01597 0.01702 -0.01597 C 0.04046 -0.01597 0.06424 -0.01945 0.06424 -0.02269 C 0.06424 -0.02107 0.07622 -0.01945 0.08768 -0.01945 C 0.09966 -0.01945 0.11094 -0.02107 0.11094 -0.02269 C 0.11094 -0.02199 0.11684 -0.02107 0.12292 -0.02107 C 0.12882 -0.02107 0.1349 -0.02199 0.1349 -0.02269 C 0.1349 -0.02246 0.13785 -0.02199 0.1408 -0.02199 C 0.14375 -0.02199 0.14688 -0.02246 0.14688 -0.02269 C 0.14688 -0.02269 0.14844 -0.02246 0.14983 -0.02246 C 0.15053 -0.02246 0.15278 -0.02269 0.15278 -0.02269 C 0.15278 -0.02269 0.15365 -0.02269 0.15434 -0.02269 C 0.15434 -0.02269 0.15591 -0.02269 0.15591 -0.02269 C 0.15591 -0.02269 0.15591 -0.02269 0.15678 -0.02269 C 0.15678 -0.02269 0.15747 -0.02269 0.15747 -0.02269 C 0.15747 -0.02269 0.15747 -0.02269 0.15747 -0.02269 C 0.15834 -0.02269 0.15834 -0.02269 0.15834 -0.02269 C 0.15903 -0.02269 0.15903 -0.02269 0.15903 -0.02269 C 0.1599 -0.02269 0.1599 -0.02269 0.1599 -0.02269 " pathEditMode="relative" rAng="0" ptsTypes="AAAAAAAAAAAAAAAAAAA">
                                      <p:cBhvr>
                                        <p:cTn id="2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30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106 C 0.00191 -0.01852 0.0092 -0.01597 0.01163 -0.01597 C 0.02778 -0.01597 0.0441 -0.05463 0.0441 -0.09306 C 0.0441 -0.07384 0.05243 -0.05463 0.06024 -0.05463 C 0.0684 -0.05463 0.07622 -0.07407 0.07622 -0.09306 C 0.07622 -0.08356 0.08038 -0.07384 0.08438 -0.07384 C 0.08854 -0.07384 0.09271 -0.08333 0.09271 -0.09306 C 0.09271 -0.08819 0.09462 -0.08356 0.0967 -0.08356 C 0.09879 -0.08356 0.10087 -0.08843 0.10087 -0.09306 C 0.10087 -0.09074 0.10191 -0.08819 0.10295 -0.08819 C 0.10347 -0.08819 0.10504 -0.09074 0.10504 -0.09306 C 0.10504 -0.0919 0.10556 -0.09074 0.10608 -0.09074 C 0.10608 -0.09097 0.10712 -0.0919 0.10712 -0.09306 C 0.10712 -0.09259 0.10712 -0.0919 0.10764 -0.0919 C 0.10764 -0.09213 0.10816 -0.09259 0.10816 -0.09306 C 0.10816 -0.09282 0.10816 -0.09259 0.10816 -0.09213 C 0.10868 -0.09213 0.10868 -0.09259 0.10868 -0.09282 C 0.1092 -0.09282 0.1092 -0.09259 0.1092 -0.09213 C 0.1099 -0.09213 0.1099 -0.09259 0.1099 -0.09282 " pathEditMode="relative" rAng="0" ptsTypes="AAAAAAAAAAAAAAAAAAA">
                                      <p:cBhvr>
                                        <p:cTn id="2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335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1412 C 0.00347 -0.01505 0.01632 -0.01598 0.02083 -0.01598 C 0.04913 -0.01598 0.0783 4.44444E-6 0.0783 0.0162 C 0.0783 0.00787 0.09288 4.44444E-6 0.1066 4.44444E-6 C 0.12118 4.44444E-6 0.13507 0.0081 0.13507 0.0162 C 0.13507 0.01203 0.14219 0.00787 0.14948 0.00787 C 0.15677 0.00787 0.16406 0.01203 0.16406 0.0162 C 0.16406 0.01412 0.16771 0.01203 0.17135 0.01203 C 0.175 0.01203 0.17864 0.01412 0.17864 0.0162 C 0.17864 0.01504 0.18055 0.01412 0.18229 0.01412 C 0.18333 0.01412 0.18594 0.01504 0.18594 0.0162 C 0.18594 0.0155 0.18698 0.01504 0.18785 0.01504 C 0.18785 0.01527 0.18976 0.0155 0.18976 0.0162 C 0.18976 0.01574 0.18976 0.0155 0.1908 0.0155 C 0.1908 0.01574 0.19167 0.01574 0.19167 0.0162 C 0.19167 0.01597 0.19167 0.01574 0.19167 0.01574 C 0.19271 0.01574 0.19271 0.01574 0.19271 0.01597 C 0.19358 0.01597 0.19358 0.01574 0.19358 0.01574 C 0.19462 0.01574 0.19462 0.01574 0.19462 0.01597 " pathEditMode="relative" rAng="0" ptsTypes="AAAAAAAAAAAAAAAAAAA">
                                      <p:cBhvr>
                                        <p:cTn id="2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1412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338 C 0.00399 -0.01968 0.01857 -0.01597 0.02361 -0.01597 C 0.0559 -0.01597 0.08888 -0.07338 0.08888 -0.13056 C 0.08888 -0.10185 0.10555 -0.07338 0.12118 -0.07338 C 0.13767 -0.07338 0.15329 -0.10232 0.15329 -0.13056 C 0.15329 -0.11644 0.16163 -0.10185 0.16979 -0.10185 C 0.17812 -0.10185 0.18645 -0.11597 0.18645 -0.13056 C 0.18645 -0.12338 0.19045 -0.11644 0.19461 -0.11644 C 0.19878 -0.11644 0.20295 -0.12384 0.20295 -0.13056 C 0.20295 -0.12685 0.20503 -0.12338 0.20711 -0.12338 C 0.20816 -0.12338 0.21128 -0.12709 0.21128 -0.13056 C 0.21128 -0.12894 0.21232 -0.12685 0.21336 -0.12685 C 0.21336 -0.12732 0.21545 -0.12871 0.21545 -0.13056 C 0.21545 -0.12963 0.21545 -0.12894 0.21666 -0.12894 C 0.21666 -0.1294 0.2177 -0.12986 0.2177 -0.13056 C 0.2177 -0.13033 0.2177 -0.12963 0.2177 -0.1294 C 0.21875 -0.1294 0.21875 -0.12963 0.21875 -0.13033 C 0.21979 -0.13033 0.21979 -0.12986 0.21979 -0.1294 C 0.221 -0.1294 0.221 -0.12963 0.221 -0.13033 " pathEditMode="relative" rAng="0" ptsTypes="AAAAAAAAAAAAAAAAAAA">
                                      <p:cBhvr>
                                        <p:cTn id="2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500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5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412 C 0.01945 -0.03958 0.02101 -0.03819 0.02136 -0.03819 C 0.02466 -0.03819 0.02813 -0.06018 0.02813 -0.08194 C 0.02813 -0.07106 0.02987 -0.06018 0.03143 -0.06018 C 0.03316 -0.06018 0.03473 -0.07129 0.03473 -0.08194 C 0.03473 -0.07662 0.0356 -0.07106 0.03629 -0.07106 C 0.03716 -0.07106 0.03803 -0.07639 0.03803 -0.08194 C 0.03803 -0.07916 0.03855 -0.07662 0.03889 -0.07662 C 0.03924 -0.07662 0.03976 -0.0794 0.03976 -0.08194 C 0.03976 -0.08055 0.03994 -0.07916 0.04011 -0.07916 C 0.04028 -0.07916 0.04063 -0.08078 0.04063 -0.08194 C 0.04063 -0.08148 0.04063 -0.08055 0.0408 -0.08055 C 0.0408 -0.08078 0.04098 -0.08125 0.04098 -0.08194 C 0.04098 -0.08171 0.04098 -0.08148 0.04115 -0.08148 C 0.04115 -0.08148 0.04132 -0.08171 0.04132 -0.08194 C 0.04132 -0.08194 0.04132 -0.08171 0.04132 -0.08148 C 0.04132 -0.08148 0.04132 -0.08171 0.04132 -0.08194 C 0.0415 -0.08194 0.0415 -0.08171 0.0415 -0.08148 C 0.04167 -0.08148 0.04167 -0.08171 0.04167 -0.08194 " pathEditMode="relative" rAng="0" ptsTypes="AAAAAAAAAAAAAAAAAAA">
                                      <p:cBhvr>
                                        <p:cTn id="2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1898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22222E-6 C 0.01319 -0.00092 0.02604 -0.00324 0.02604 -0.00509 C 0.02604 -0.00671 0.01337 -0.00787 -0.0033 -0.00787 C -0.02014 -0.00787 -0.03403 -0.00671 -0.03403 -0.00509 C -0.03403 -0.00324 -0.01945 -0.00278 -0.00278 -0.00393 C 0.01354 -0.00532 0.02604 -0.00764 0.02604 -0.00926 C 0.02604 -0.01088 0.01319 -0.01227 -0.0033 -0.01227 C -0.02014 -0.01227 -0.03403 -0.01088 -0.03403 -0.00926 C -0.03403 -0.00764 -0.01945 -0.00717 -0.00295 -0.00833 C 0.01354 -0.00949 0.02604 -0.0118 0.02604 -0.01342 C 0.02604 -0.01528 0.01319 -0.01666 -0.00347 -0.01666 C -0.02014 -0.01666 -0.03403 -0.01528 -0.03403 -0.01342 C -0.03403 -0.01203 -0.01945 -0.01157 -0.00295 -0.0125 C 0.01337 -0.01366 0.02604 -0.0162 0.02604 -0.01782 C 0.02604 -0.01944 0.01302 -0.02083 -0.00347 -0.02083 C -0.02066 -0.02083 -0.03403 -0.01944 -0.03403 -0.01782 C -0.03403 -0.0162 -0.01979 -0.01574 -0.0033 -0.0169 C 0.01319 -0.01805 0.02604 -0.02037 0.02604 -0.02199 C 0.02604 -0.02384 0.01302 -0.025 -0.00382 -0.025 C -0.02066 -0.025 -0.03403 -0.02361 -0.03403 -0.02199 C -0.03403 -0.02037 -0.01979 -0.01991 -0.0033 -0.02106 C 0.01319 -0.02222 0.02604 -0.02477 0.02604 -0.02616 C 0.02604 -0.02778 0.01267 -0.02916 -0.00382 -0.02916 C -0.02066 -0.02916 -0.03403 -0.02778 -0.03403 -0.02616 C -0.03403 -0.02477 -0.02014 -0.0243 -0.0033 -0.02523 C 0.01319 -0.02639 0.02604 -0.02893 0.02604 -0.03055 C 0.02604 -0.03194 0.01267 -0.03356 -0.00417 -0.03356 C -0.02101 -0.03356 -0.03403 -0.03217 -0.03403 -0.03055 C -0.03403 -0.02893 -0.02014 -0.02847 -0.00347 -0.02963 C 0.01302 -0.03078 0.02604 -0.0331 0.02604 -0.03472 C 0.02587 -0.03634 0.01267 -0.0375 -0.00417 -0.0375 C -0.02101 -0.0375 -0.03403 -0.03634 -0.03403 -0.03472 C -0.03403 -0.0331 -0.02066 -0.03264 -0.00417 -0.03403 " pathEditMode="relative" rAng="0" ptsTypes="AAAAAAAAAAAAAAAAAAAAAAAAAAAAAAAAA">
                                      <p:cBhvr>
                                        <p:cTn id="2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7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4.44444E-6 C 0.01163 0.00162 0.02413 0.00602 0.02413 0.00973 C 0.02413 0.01274 0.01198 0.01528 -0.00417 0.01528 C -0.02049 0.01528 -0.03403 0.01274 -0.03403 0.00973 C -0.03403 0.00602 -0.01997 0.0051 -0.00382 0.00741 C 0.01198 0.01019 0.02413 0.01459 0.02413 0.01783 C 0.02413 0.02107 0.01163 0.02385 -0.00417 0.02385 C -0.02049 0.02385 -0.03403 0.02107 -0.03403 0.01783 C -0.03403 0.01459 -0.01997 0.01366 -0.004 0.01621 C 0.01198 0.01852 0.02413 0.02292 0.02413 0.02616 C 0.02413 0.02963 0.01163 0.03218 -0.00452 0.03218 C -0.02049 0.03218 -0.03403 0.02963 -0.03403 0.02616 C -0.03403 0.02315 -0.01997 0.02223 -0.004 0.02431 C 0.01198 0.02662 0.02413 0.03149 0.02413 0.03473 C 0.02413 0.03797 0.01145 0.04051 -0.00452 0.04051 C -0.02101 0.04051 -0.03403 0.03797 -0.03403 0.03473 C -0.03403 0.03149 -0.02014 0.03056 -0.00417 0.03287 C 0.01163 0.03519 0.02413 0.03959 0.02413 0.04283 C 0.02413 0.04653 0.01145 0.04885 -0.00487 0.04885 C -0.02101 0.04885 -0.03403 0.04607 -0.03403 0.04283 C -0.03403 0.03959 -0.02014 0.03866 -0.00417 0.04121 C 0.01163 0.04352 0.02413 0.04815 0.02413 0.05116 C 0.02413 0.0544 0.01111 0.05695 -0.00487 0.05695 C -0.02101 0.05695 -0.03403 0.0544 -0.03403 0.05116 C -0.03403 0.04815 -0.02049 0.04723 -0.00417 0.04931 C 0.01163 0.05162 0.02413 0.05649 0.02413 0.05973 C 0.02413 0.0625 0.01111 0.06551 -0.00504 0.06551 C -0.02136 0.06551 -0.03403 0.06297 -0.03403 0.05973 C -0.03403 0.05649 -0.02049 0.05556 -0.00452 0.05787 C 0.01145 0.06019 0.02413 0.06459 0.02413 0.06783 C 0.02395 0.07107 0.01111 0.07362 -0.00504 0.07362 C -0.02136 0.07362 -0.03403 0.07084 -0.03403 0.0676 C -0.03403 0.06459 -0.02101 0.06366 -0.00504 0.06644 " pathEditMode="relative" rAng="0" ptsTypes="AAAAAAAAAAAAAAAAAAAAAAAAAAAAAAAAA">
                                      <p:cBhvr>
                                        <p:cTn id="2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3.33333E-6 C -0.02778 0.00208 -0.02587 0.0074 -0.02587 0.0118 C -0.02587 0.01574 -0.0276 0.01852 -0.02986 0.01852 C -0.03212 0.01852 -0.03403 0.01574 -0.03403 0.0118 C -0.03403 0.0074 -0.03212 0.00648 -0.02986 0.00926 C -0.0276 0.0125 -0.02587 0.01782 -0.02587 0.02176 C -0.02587 0.02569 -0.02778 0.02893 -0.02986 0.02893 C -0.03212 0.02893 -0.03403 0.02569 -0.03403 0.02176 C -0.03403 0.01782 -0.03212 0.01666 -0.02986 0.01967 C -0.0276 0.02245 -0.02587 0.02801 -0.02587 0.03171 C -0.02587 0.03611 -0.02778 0.03935 -0.03003 0.03935 C -0.03212 0.03935 -0.03403 0.03611 -0.03403 0.03171 C -0.03403 0.02824 -0.03212 0.02708 -0.02986 0.02963 C -0.0276 0.03264 -0.02587 0.03819 -0.02587 0.04236 C -0.02587 0.04629 -0.02778 0.04953 -0.03003 0.04953 C -0.03229 0.04953 -0.03403 0.04629 -0.03403 0.04236 C -0.03403 0.03819 -0.03212 0.03727 -0.02986 0.04004 C -0.02778 0.04305 -0.02587 0.04838 -0.02587 0.05231 C -0.02587 0.05671 -0.02778 0.05949 -0.03003 0.05949 C -0.03229 0.05949 -0.03403 0.05625 -0.03403 0.05231 C -0.03403 0.04838 -0.03212 0.04722 -0.02986 0.05023 C -0.02778 0.05301 -0.02587 0.05879 -0.02587 0.0625 C -0.02587 0.06643 -0.02778 0.06967 -0.03003 0.06967 C -0.03229 0.06967 -0.03403 0.06643 -0.03403 0.0625 C -0.03403 0.05879 -0.03212 0.05787 -0.02986 0.06018 C -0.02778 0.06319 -0.02587 0.06875 -0.02587 0.07291 C -0.02587 0.07639 -0.02778 0.07986 -0.03003 0.07986 C -0.03229 0.07986 -0.03403 0.07662 -0.03403 0.07291 C -0.03403 0.06875 -0.03212 0.06782 -0.03003 0.0706 C -0.02778 0.07361 -0.02587 0.07893 -0.02587 0.08287 C -0.02604 0.0868 -0.02778 0.08981 -0.03003 0.08981 C -0.03229 0.08981 -0.03403 0.08634 -0.03403 0.08264 C -0.03403 0.07893 -0.03229 0.07777 -0.03003 0.08102 " pathEditMode="relative" rAng="0" ptsTypes="AAAAAAAAAAAAAAAAAAAAAAAAAAAAAAAAA">
                                      <p:cBhvr>
                                        <p:cTn id="2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build="p" bldLvl="5"/>
      <p:bldP spid="26" grpId="0" build="p" bldLvl="5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build="p" bldLvl="5"/>
      <p:bldP spid="5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It’s a bit like this…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7112000" cy="5334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799" y="6400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So what’s this got to do with economics?... </a:t>
            </a:r>
          </a:p>
        </p:txBody>
      </p:sp>
    </p:spTree>
    <p:extLst>
      <p:ext uri="{BB962C8B-B14F-4D97-AF65-F5344CB8AC3E}">
        <p14:creationId xmlns:p14="http://schemas.microsoft.com/office/powerpoint/2010/main" val="401047923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Recap/Coming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826427"/>
          </a:xfrm>
        </p:spPr>
        <p:txBody>
          <a:bodyPr/>
          <a:lstStyle/>
          <a:p>
            <a:r>
              <a:rPr lang="en-GB" dirty="0" smtClean="0"/>
              <a:t>Recap. Last week: </a:t>
            </a:r>
            <a:r>
              <a:rPr lang="en-GB" dirty="0"/>
              <a:t>The Post Keynesians</a:t>
            </a:r>
            <a:endParaRPr lang="en-GB" dirty="0" smtClean="0"/>
          </a:p>
          <a:p>
            <a:pPr lvl="1"/>
            <a:r>
              <a:rPr lang="en-GB" dirty="0" smtClean="0"/>
              <a:t>Dispute “theory of value” used by Neoclassicals &amp; Austrians</a:t>
            </a:r>
          </a:p>
          <a:p>
            <a:pPr lvl="2"/>
            <a:r>
              <a:rPr lang="en-GB" dirty="0" smtClean="0"/>
              <a:t>Cost of production for value/price</a:t>
            </a:r>
          </a:p>
          <a:p>
            <a:pPr lvl="2"/>
            <a:r>
              <a:rPr lang="en-GB" dirty="0" smtClean="0"/>
              <a:t>Limited knowledge &amp; Uncertainty vs Utility Maximisation</a:t>
            </a:r>
          </a:p>
          <a:p>
            <a:pPr lvl="2"/>
            <a:r>
              <a:rPr lang="en-GB" dirty="0" smtClean="0"/>
              <a:t>Uncertainty, Macroeconomics, Money &amp; (some) Disequilibrium</a:t>
            </a:r>
          </a:p>
          <a:p>
            <a:r>
              <a:rPr lang="en-GB" dirty="0" smtClean="0"/>
              <a:t>This week: shared </a:t>
            </a:r>
            <a:r>
              <a:rPr lang="en-GB" dirty="0" err="1" smtClean="0"/>
              <a:t>blindspot</a:t>
            </a:r>
            <a:r>
              <a:rPr lang="en-GB" dirty="0" smtClean="0"/>
              <a:t> for all Schools of thought</a:t>
            </a:r>
          </a:p>
          <a:p>
            <a:pPr lvl="1"/>
            <a:r>
              <a:rPr lang="en-GB" dirty="0" smtClean="0"/>
              <a:t>The environment</a:t>
            </a:r>
          </a:p>
          <a:p>
            <a:pPr lvl="2"/>
            <a:r>
              <a:rPr lang="en-GB" dirty="0" smtClean="0"/>
              <a:t>Related: “Where does ‘stuff’ come from?”</a:t>
            </a:r>
          </a:p>
          <a:p>
            <a:pPr lvl="1"/>
            <a:r>
              <a:rPr lang="en-GB" dirty="0" smtClean="0"/>
              <a:t>Warning</a:t>
            </a:r>
          </a:p>
          <a:p>
            <a:pPr lvl="2"/>
            <a:r>
              <a:rPr lang="en-GB" dirty="0" smtClean="0"/>
              <a:t>Difficult concepts</a:t>
            </a:r>
          </a:p>
          <a:p>
            <a:pPr lvl="2"/>
            <a:r>
              <a:rPr lang="en-GB" dirty="0" smtClean="0"/>
              <a:t>Will seem removed from economics for a while</a:t>
            </a:r>
          </a:p>
          <a:p>
            <a:pPr lvl="2"/>
            <a:r>
              <a:rPr lang="en-GB" dirty="0" smtClean="0"/>
              <a:t>But we’ll come back to it in the end</a:t>
            </a:r>
          </a:p>
          <a:p>
            <a:r>
              <a:rPr lang="en-GB" dirty="0" err="1" smtClean="0"/>
              <a:t>Blindspots</a:t>
            </a:r>
            <a:r>
              <a:rPr lang="en-GB" dirty="0" smtClean="0"/>
              <a:t> are normally unique to each school</a:t>
            </a:r>
          </a:p>
          <a:p>
            <a:pPr lvl="1"/>
            <a:r>
              <a:rPr lang="en-GB" dirty="0" smtClean="0"/>
              <a:t>As Netherlands Rethinking Economics students note…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0948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dirty="0" smtClean="0"/>
              <a:t>Two key things:</a:t>
            </a:r>
          </a:p>
          <a:p>
            <a:pPr lvl="1"/>
            <a:r>
              <a:rPr lang="en-GB" dirty="0" smtClean="0"/>
              <a:t>Waste can be reduced but not eliminated; it is unavoidable</a:t>
            </a:r>
          </a:p>
          <a:p>
            <a:pPr lvl="2"/>
            <a:r>
              <a:rPr lang="en-GB" dirty="0" smtClean="0"/>
              <a:t>So economics and ecology are intimately linked</a:t>
            </a:r>
          </a:p>
          <a:p>
            <a:pPr lvl="2"/>
            <a:r>
              <a:rPr lang="en-GB" dirty="0" smtClean="0"/>
              <a:t>No school of economic thought does this properly</a:t>
            </a:r>
          </a:p>
          <a:p>
            <a:pPr lvl="3"/>
            <a:r>
              <a:rPr lang="en-GB" dirty="0" smtClean="0"/>
              <a:t>Even environmental economics: not developed enough yet</a:t>
            </a:r>
          </a:p>
          <a:p>
            <a:pPr lvl="1"/>
            <a:r>
              <a:rPr lang="en-GB" dirty="0" smtClean="0"/>
              <a:t>Energy is essential for production to occur at all; but</a:t>
            </a:r>
          </a:p>
          <a:p>
            <a:pPr lvl="1"/>
            <a:r>
              <a:rPr lang="en-GB" dirty="0" smtClean="0"/>
              <a:t>Production goes in the opposite direction to the 2</a:t>
            </a:r>
            <a:r>
              <a:rPr lang="en-GB" baseline="30000" dirty="0" smtClean="0"/>
              <a:t>nd</a:t>
            </a:r>
            <a:r>
              <a:rPr lang="en-GB" dirty="0" smtClean="0"/>
              <a:t> Law</a:t>
            </a:r>
          </a:p>
          <a:p>
            <a:pPr lvl="2"/>
            <a:r>
              <a:rPr lang="en-GB" dirty="0" smtClean="0"/>
              <a:t>We take disordered stuff—raw materials, etc.</a:t>
            </a:r>
          </a:p>
          <a:p>
            <a:pPr lvl="2"/>
            <a:r>
              <a:rPr lang="en-GB" dirty="0" smtClean="0"/>
              <a:t>And turn it into ordered stuff—iPhones, cars, pizzas…</a:t>
            </a:r>
          </a:p>
          <a:p>
            <a:pPr lvl="1"/>
            <a:r>
              <a:rPr lang="en-GB" dirty="0" smtClean="0"/>
              <a:t>And since the 2</a:t>
            </a:r>
            <a:r>
              <a:rPr lang="en-GB" baseline="30000" dirty="0" smtClean="0"/>
              <a:t>nd</a:t>
            </a:r>
            <a:r>
              <a:rPr lang="en-GB" dirty="0" smtClean="0"/>
              <a:t> Law is an unbreakable law of the Universe…</a:t>
            </a:r>
          </a:p>
          <a:p>
            <a:pPr lvl="1"/>
            <a:r>
              <a:rPr lang="en-GB" dirty="0" smtClean="0"/>
              <a:t>Then production must increase disorder while it creates products</a:t>
            </a:r>
          </a:p>
          <a:p>
            <a:r>
              <a:rPr lang="en-GB" dirty="0" smtClean="0"/>
              <a:t>So some big questions have complex answers:</a:t>
            </a:r>
          </a:p>
          <a:p>
            <a:pPr lvl="1"/>
            <a:r>
              <a:rPr lang="en-GB" dirty="0" smtClean="0"/>
              <a:t>How can growing economies produce a surplus</a:t>
            </a:r>
          </a:p>
          <a:p>
            <a:pPr lvl="2"/>
            <a:r>
              <a:rPr lang="en-GB" dirty="0"/>
              <a:t>M</a:t>
            </a:r>
            <a:r>
              <a:rPr lang="en-GB" dirty="0" smtClean="0"/>
              <a:t>ore outputs than inputs?</a:t>
            </a:r>
          </a:p>
          <a:p>
            <a:pPr lvl="1"/>
            <a:r>
              <a:rPr lang="en-GB" dirty="0" smtClean="0"/>
              <a:t>Can we use market mechanisms—like a price for carbon—to avoid environmental problems?</a:t>
            </a:r>
          </a:p>
          <a:p>
            <a:pPr lvl="1"/>
            <a:r>
              <a:rPr lang="en-GB" dirty="0" smtClean="0"/>
              <a:t>Can we grow forever on a finite planet?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4523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b="1" i="1" dirty="0" smtClean="0"/>
              <a:t>How </a:t>
            </a:r>
            <a:r>
              <a:rPr lang="en-GB" b="1" i="1" dirty="0"/>
              <a:t>can growing economies produce a </a:t>
            </a:r>
            <a:r>
              <a:rPr lang="en-GB" b="1" i="1" dirty="0" smtClean="0"/>
              <a:t>surplus?</a:t>
            </a:r>
          </a:p>
          <a:p>
            <a:pPr lvl="1"/>
            <a:r>
              <a:rPr lang="en-GB" dirty="0" smtClean="0"/>
              <a:t>That is, how can 0utputs exceed inputs</a:t>
            </a:r>
          </a:p>
          <a:p>
            <a:pPr lvl="2"/>
            <a:r>
              <a:rPr lang="en-GB" dirty="0" smtClean="0"/>
              <a:t>And be more ordered than inputs</a:t>
            </a:r>
          </a:p>
          <a:p>
            <a:r>
              <a:rPr lang="en-GB" dirty="0" smtClean="0"/>
              <a:t>Surplus in an isolated and closed system is impossible</a:t>
            </a:r>
          </a:p>
          <a:p>
            <a:pPr lvl="1"/>
            <a:r>
              <a:rPr lang="en-GB" dirty="0" smtClean="0"/>
              <a:t>In fact such a system degrades over time (The 2</a:t>
            </a:r>
            <a:r>
              <a:rPr lang="en-GB" baseline="30000" dirty="0" smtClean="0"/>
              <a:t>nd</a:t>
            </a:r>
            <a:r>
              <a:rPr lang="en-GB" dirty="0" smtClean="0"/>
              <a:t> Law)</a:t>
            </a:r>
          </a:p>
          <a:p>
            <a:r>
              <a:rPr lang="en-GB" dirty="0" smtClean="0"/>
              <a:t>So production is only possible because Earth is an </a:t>
            </a:r>
            <a:r>
              <a:rPr lang="en-GB" b="1" dirty="0" smtClean="0"/>
              <a:t>Open</a:t>
            </a:r>
            <a:r>
              <a:rPr lang="en-GB" dirty="0" smtClean="0"/>
              <a:t> system</a:t>
            </a:r>
          </a:p>
          <a:p>
            <a:pPr lvl="1"/>
            <a:r>
              <a:rPr lang="en-GB" dirty="0" smtClean="0"/>
              <a:t>Receives incoming energy from the Sun</a:t>
            </a:r>
          </a:p>
          <a:p>
            <a:pPr lvl="2"/>
            <a:r>
              <a:rPr lang="en-GB" dirty="0" smtClean="0"/>
              <a:t>And has stored solar energy—as “Fossil Fuels”</a:t>
            </a:r>
          </a:p>
          <a:p>
            <a:pPr lvl="2"/>
            <a:r>
              <a:rPr lang="en-GB" dirty="0" smtClean="0"/>
              <a:t>And has stored cosmic energy—as “Nuclear Fuels”</a:t>
            </a:r>
          </a:p>
          <a:p>
            <a:r>
              <a:rPr lang="en-GB" dirty="0" smtClean="0"/>
              <a:t>Farms and factories exploit these to produce more outputs than inputs</a:t>
            </a:r>
          </a:p>
          <a:p>
            <a:pPr lvl="1"/>
            <a:r>
              <a:rPr lang="en-GB" dirty="0" smtClean="0"/>
              <a:t>More order in outputs (iPhones) than in inputs (silica from sand)</a:t>
            </a:r>
          </a:p>
          <a:p>
            <a:pPr lvl="1"/>
            <a:r>
              <a:rPr lang="en-GB" b="1" i="1" dirty="0" smtClean="0"/>
              <a:t>But</a:t>
            </a:r>
            <a:r>
              <a:rPr lang="en-GB" dirty="0" smtClean="0"/>
              <a:t> necessarily creates more disorder than order</a:t>
            </a:r>
          </a:p>
          <a:p>
            <a:pPr lvl="2"/>
            <a:r>
              <a:rPr lang="en-GB" dirty="0" smtClean="0"/>
              <a:t>Entropy (“Disorder”) of outputs (iPhones + waste)</a:t>
            </a:r>
          </a:p>
          <a:p>
            <a:pPr lvl="2"/>
            <a:r>
              <a:rPr lang="en-GB" dirty="0" smtClean="0"/>
              <a:t>Exceeds entropy (“disorder”) of inputs (original + energy)</a:t>
            </a:r>
          </a:p>
          <a:p>
            <a:r>
              <a:rPr lang="en-GB" dirty="0" smtClean="0"/>
              <a:t>How consistent are different Schools of Economic Thought with this?</a:t>
            </a:r>
          </a:p>
          <a:p>
            <a:r>
              <a:rPr lang="en-GB" dirty="0" smtClean="0"/>
              <a:t>Only one School of Thought has even been close to being correct…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9612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you probably haven’t heard of</a:t>
            </a:r>
          </a:p>
          <a:p>
            <a:r>
              <a:rPr lang="en-GB" dirty="0" smtClean="0"/>
              <a:t>The “</a:t>
            </a:r>
            <a:r>
              <a:rPr lang="en-GB" dirty="0" err="1" smtClean="0"/>
              <a:t>Physiocrats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century French school centred on doctor for the King of France (Louis 15</a:t>
            </a:r>
            <a:r>
              <a:rPr lang="en-GB" baseline="30000" dirty="0" smtClean="0"/>
              <a:t>th</a:t>
            </a:r>
            <a:r>
              <a:rPr lang="en-GB" dirty="0" smtClean="0"/>
              <a:t>), Francois Quesnay</a:t>
            </a:r>
          </a:p>
          <a:p>
            <a:pPr lvl="1"/>
            <a:r>
              <a:rPr lang="en-GB" dirty="0" smtClean="0"/>
              <a:t>Inspired by recent discovery of arteries &amp; veins in the body</a:t>
            </a:r>
          </a:p>
          <a:p>
            <a:pPr lvl="1"/>
            <a:r>
              <a:rPr lang="en-GB" dirty="0" smtClean="0"/>
              <a:t>Circulation model with money and goods flowing from one economic organ to another—like circular flow today</a:t>
            </a:r>
          </a:p>
          <a:p>
            <a:pPr lvl="2"/>
            <a:r>
              <a:rPr lang="en-GB" b="1" i="1" dirty="0" smtClean="0"/>
              <a:t>BUT</a:t>
            </a:r>
            <a:r>
              <a:rPr lang="en-GB" dirty="0" smtClean="0"/>
              <a:t> also argued that surplus arises only in agriculture</a:t>
            </a:r>
          </a:p>
          <a:p>
            <a:r>
              <a:rPr lang="en-GB" dirty="0" smtClean="0"/>
              <a:t>Logic: agriculture the only industry that receives “free gift of Nature”:</a:t>
            </a:r>
          </a:p>
          <a:p>
            <a:pPr lvl="2"/>
            <a:r>
              <a:rPr lang="en-US" dirty="0" smtClean="0"/>
              <a:t>“The husbandman [Farmer] is </a:t>
            </a:r>
            <a:r>
              <a:rPr lang="en-US" dirty="0"/>
              <a:t>the only one </a:t>
            </a:r>
            <a:r>
              <a:rPr lang="en-US" dirty="0" smtClean="0"/>
              <a:t>whose industry produces </a:t>
            </a:r>
            <a:r>
              <a:rPr lang="en-US" dirty="0"/>
              <a:t>more than the wages of his </a:t>
            </a:r>
            <a:r>
              <a:rPr lang="en-US" dirty="0" err="1" smtClean="0"/>
              <a:t>labour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He, therefore</a:t>
            </a:r>
            <a:r>
              <a:rPr lang="en-US" dirty="0"/>
              <a:t>, is the only </a:t>
            </a:r>
            <a:r>
              <a:rPr lang="en-US" dirty="0" smtClean="0"/>
              <a:t>source </a:t>
            </a:r>
            <a:r>
              <a:rPr lang="en-US" dirty="0"/>
              <a:t>of all </a:t>
            </a:r>
            <a:r>
              <a:rPr lang="en-US" dirty="0" smtClean="0"/>
              <a:t>Wealth.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soil, independent of any other man, or of any agreement, pays him </a:t>
            </a:r>
            <a:r>
              <a:rPr lang="en-US" dirty="0" smtClean="0"/>
              <a:t>immediately </a:t>
            </a:r>
            <a:r>
              <a:rPr lang="en-US" dirty="0"/>
              <a:t>the price of his toil.</a:t>
            </a:r>
          </a:p>
          <a:p>
            <a:pPr lvl="2"/>
            <a:r>
              <a:rPr lang="en-US" dirty="0" smtClean="0"/>
              <a:t>Nature … What she grants … is a physical consequence </a:t>
            </a:r>
            <a:r>
              <a:rPr lang="en-US" dirty="0"/>
              <a:t>of the fertility of the </a:t>
            </a:r>
            <a:r>
              <a:rPr lang="en-US" dirty="0" smtClean="0"/>
              <a:t>soil” (</a:t>
            </a:r>
            <a:r>
              <a:rPr lang="en-US" dirty="0" smtClean="0">
                <a:hlinkClick r:id="rId2"/>
              </a:rPr>
              <a:t>Turgot 1795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16221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divided </a:t>
            </a:r>
            <a:r>
              <a:rPr lang="en-GB" dirty="0"/>
              <a:t>society into 3 </a:t>
            </a:r>
            <a:r>
              <a:rPr lang="en-GB" dirty="0" smtClean="0"/>
              <a:t>classes:</a:t>
            </a:r>
          </a:p>
          <a:p>
            <a:pPr lvl="1"/>
            <a:r>
              <a:rPr lang="en-GB" dirty="0" smtClean="0"/>
              <a:t>Productive class: agricultural workers</a:t>
            </a:r>
          </a:p>
          <a:p>
            <a:pPr lvl="2"/>
            <a:r>
              <a:rPr lang="en-GB" dirty="0" smtClean="0"/>
              <a:t>Create value because of the </a:t>
            </a:r>
            <a:r>
              <a:rPr lang="en-GB" dirty="0"/>
              <a:t>“</a:t>
            </a:r>
            <a:r>
              <a:rPr lang="en-US" dirty="0"/>
              <a:t>free gift” of </a:t>
            </a:r>
            <a:r>
              <a:rPr lang="en-US" dirty="0" smtClean="0"/>
              <a:t>Nature</a:t>
            </a:r>
            <a:endParaRPr lang="en-GB" dirty="0" smtClean="0"/>
          </a:p>
          <a:p>
            <a:pPr lvl="3"/>
            <a:r>
              <a:rPr lang="en-GB" dirty="0" smtClean="0"/>
              <a:t>Surplus easily seen in agriculture:</a:t>
            </a:r>
          </a:p>
          <a:p>
            <a:pPr lvl="4"/>
            <a:r>
              <a:rPr lang="en-GB" dirty="0" smtClean="0"/>
              <a:t>Plant one seed, yield a whole plant</a:t>
            </a:r>
          </a:p>
          <a:p>
            <a:pPr lvl="1"/>
            <a:r>
              <a:rPr lang="en-GB" dirty="0" smtClean="0"/>
              <a:t>Sterile class: industrial workers</a:t>
            </a:r>
          </a:p>
          <a:p>
            <a:pPr lvl="2"/>
            <a:r>
              <a:rPr lang="en-GB" dirty="0" smtClean="0"/>
              <a:t>Transform value received from agriculture but do not add to it</a:t>
            </a:r>
          </a:p>
          <a:p>
            <a:pPr lvl="1"/>
            <a:r>
              <a:rPr lang="en-GB" dirty="0" smtClean="0"/>
              <a:t>Proprietor class: the owners</a:t>
            </a:r>
          </a:p>
          <a:p>
            <a:r>
              <a:rPr lang="en-GB" dirty="0" smtClean="0"/>
              <a:t>Wrong to think that only agriculture harnessed “</a:t>
            </a:r>
            <a:r>
              <a:rPr lang="en-US" dirty="0"/>
              <a:t>free </a:t>
            </a:r>
            <a:r>
              <a:rPr lang="en-US" dirty="0" smtClean="0"/>
              <a:t>gift” of Nature</a:t>
            </a:r>
          </a:p>
          <a:p>
            <a:r>
              <a:rPr lang="en-GB" dirty="0" smtClean="0"/>
              <a:t>But correct that Nature—as in Energy—is the source of surplus</a:t>
            </a:r>
          </a:p>
          <a:p>
            <a:r>
              <a:rPr lang="en-GB" dirty="0" smtClean="0"/>
              <a:t>Insights lost as Classical economics (Smith, Ricardo, Marx) saw labour as source of surplus</a:t>
            </a:r>
          </a:p>
          <a:p>
            <a:r>
              <a:rPr lang="en-GB" dirty="0" smtClean="0"/>
              <a:t>Lost even further when Neoclassicals ignored issue of where surplus comes from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0335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dirty="0" smtClean="0"/>
              <a:t>Revisions for economics to comply with Laws of Thermodynamics</a:t>
            </a:r>
          </a:p>
          <a:p>
            <a:pPr lvl="1"/>
            <a:r>
              <a:rPr lang="en-GB" dirty="0" smtClean="0"/>
              <a:t>Economy &amp; environment necessarily linked (while production remains “on planet”)</a:t>
            </a:r>
          </a:p>
          <a:p>
            <a:pPr lvl="1"/>
            <a:r>
              <a:rPr lang="en-GB" dirty="0" smtClean="0"/>
              <a:t>Production necessarily requires Energy</a:t>
            </a:r>
          </a:p>
          <a:p>
            <a:pPr lvl="2"/>
            <a:r>
              <a:rPr lang="en-GB" dirty="0" smtClean="0"/>
              <a:t>Labour and capital cannot be substituted for Energy</a:t>
            </a:r>
            <a:endParaRPr lang="en-US" dirty="0" smtClean="0"/>
          </a:p>
          <a:p>
            <a:pPr lvl="2"/>
            <a:r>
              <a:rPr lang="en-GB" dirty="0" smtClean="0"/>
              <a:t>Efficiency of energy use can be improved but never “perfect”</a:t>
            </a:r>
          </a:p>
          <a:p>
            <a:pPr lvl="1"/>
            <a:r>
              <a:rPr lang="en-GB" dirty="0" smtClean="0"/>
              <a:t>Production produces 3 types of outputs (not just goods)</a:t>
            </a:r>
          </a:p>
          <a:p>
            <a:pPr lvl="2"/>
            <a:r>
              <a:rPr lang="en-GB" dirty="0" smtClean="0"/>
              <a:t>Useful work transforming matter into useful products/services</a:t>
            </a:r>
          </a:p>
          <a:p>
            <a:pPr lvl="2"/>
            <a:r>
              <a:rPr lang="en-GB" dirty="0" smtClean="0"/>
              <a:t>Waste energy</a:t>
            </a:r>
          </a:p>
          <a:p>
            <a:pPr lvl="3"/>
            <a:r>
              <a:rPr lang="en-GB" dirty="0" smtClean="0"/>
              <a:t>Some unavoidable due to Laws of Thermodynamics</a:t>
            </a:r>
          </a:p>
          <a:p>
            <a:pPr lvl="3"/>
            <a:r>
              <a:rPr lang="en-GB" dirty="0" smtClean="0"/>
              <a:t>Some reducible by higher efficiency</a:t>
            </a:r>
          </a:p>
          <a:p>
            <a:pPr lvl="2"/>
            <a:r>
              <a:rPr lang="en-GB" dirty="0" smtClean="0"/>
              <a:t>Waste products</a:t>
            </a:r>
          </a:p>
          <a:p>
            <a:pPr lvl="3"/>
            <a:r>
              <a:rPr lang="en-GB" dirty="0" smtClean="0"/>
              <a:t>Some unavoidable: burning coal necessarily produces CO</a:t>
            </a:r>
            <a:r>
              <a:rPr lang="en-GB" baseline="-25000" dirty="0" smtClean="0"/>
              <a:t>2</a:t>
            </a:r>
          </a:p>
          <a:p>
            <a:pPr lvl="3"/>
            <a:r>
              <a:rPr lang="en-GB" dirty="0" smtClean="0"/>
              <a:t>Some reducible by new technology (e.g. 3D printing reducing machine tooling waste)</a:t>
            </a:r>
          </a:p>
          <a:p>
            <a:r>
              <a:rPr lang="en-GB" dirty="0" smtClean="0"/>
              <a:t>Visualising this…</a:t>
            </a:r>
          </a:p>
        </p:txBody>
      </p:sp>
    </p:spTree>
    <p:extLst>
      <p:ext uri="{BB962C8B-B14F-4D97-AF65-F5344CB8AC3E}">
        <p14:creationId xmlns:p14="http://schemas.microsoft.com/office/powerpoint/2010/main" val="121748484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 bwMode="auto">
          <a:xfrm>
            <a:off x="1891896" y="1558120"/>
            <a:ext cx="5118504" cy="507128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Biosphere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3276600" cy="838200"/>
          </a:xfrm>
        </p:spPr>
        <p:txBody>
          <a:bodyPr/>
          <a:lstStyle/>
          <a:p>
            <a:r>
              <a:rPr lang="en-GB" dirty="0" smtClean="0"/>
              <a:t>Economy an activity within the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9" y="2099579"/>
            <a:ext cx="1131422" cy="881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40" y="1998029"/>
            <a:ext cx="890114" cy="984377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 bwMode="auto">
          <a:xfrm rot="5400000">
            <a:off x="3225581" y="1714364"/>
            <a:ext cx="2548622" cy="1642653"/>
          </a:xfrm>
          <a:prstGeom prst="stripedRight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Energy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32-Point Star 8"/>
          <p:cNvSpPr/>
          <p:nvPr/>
        </p:nvSpPr>
        <p:spPr bwMode="auto">
          <a:xfrm>
            <a:off x="4241395" y="685799"/>
            <a:ext cx="516993" cy="575579"/>
          </a:xfrm>
          <a:prstGeom prst="star32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Curved Right Arrow 9"/>
          <p:cNvSpPr/>
          <p:nvPr/>
        </p:nvSpPr>
        <p:spPr bwMode="auto">
          <a:xfrm rot="16200000">
            <a:off x="4677897" y="3639144"/>
            <a:ext cx="1371271" cy="1727281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Useful work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Curved Right Arrow 11"/>
          <p:cNvSpPr/>
          <p:nvPr/>
        </p:nvSpPr>
        <p:spPr bwMode="auto">
          <a:xfrm rot="16200000" flipV="1">
            <a:off x="2863103" y="3697211"/>
            <a:ext cx="1516852" cy="1756726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Waste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873945" y="685799"/>
            <a:ext cx="32766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Produces surplus because harnesses free energy from Sun, fossil fuels, &amp; nuclear</a:t>
            </a:r>
          </a:p>
          <a:p>
            <a:endParaRPr lang="en-US" kern="0" dirty="0">
              <a:effectLst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868638" y="2062162"/>
            <a:ext cx="2275362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Useful work powers economy</a:t>
            </a:r>
          </a:p>
          <a:p>
            <a:r>
              <a:rPr lang="en-GB" kern="0" dirty="0" smtClean="0">
                <a:effectLst/>
              </a:rPr>
              <a:t>Labour and capital needed to harness energy and direct work to produce output</a:t>
            </a:r>
            <a:endParaRPr lang="en-US" kern="0" dirty="0">
              <a:effectLst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28049" y="1373980"/>
            <a:ext cx="2393031" cy="41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Waste</a:t>
            </a:r>
          </a:p>
          <a:p>
            <a:pPr lvl="1"/>
            <a:r>
              <a:rPr lang="en-GB" kern="0" dirty="0" smtClean="0">
                <a:effectLst/>
              </a:rPr>
              <a:t>Both physical &amp; energy</a:t>
            </a:r>
          </a:p>
          <a:p>
            <a:pPr lvl="1"/>
            <a:r>
              <a:rPr lang="en-GB" kern="0" dirty="0" smtClean="0">
                <a:effectLst/>
              </a:rPr>
              <a:t>Both necessarily generated,</a:t>
            </a:r>
          </a:p>
          <a:p>
            <a:pPr lvl="1"/>
            <a:r>
              <a:rPr lang="en-GB" kern="0" dirty="0" smtClean="0">
                <a:effectLst/>
              </a:rPr>
              <a:t>&amp; due to inefficiencies</a:t>
            </a:r>
          </a:p>
          <a:p>
            <a:pPr lvl="1"/>
            <a:r>
              <a:rPr lang="en-GB" kern="0" dirty="0" smtClean="0">
                <a:effectLst/>
              </a:rPr>
              <a:t>&amp; state of technology</a:t>
            </a:r>
          </a:p>
          <a:p>
            <a:r>
              <a:rPr lang="en-GB" kern="0" dirty="0" smtClean="0">
                <a:effectLst/>
              </a:rPr>
              <a:t>dumped back into Biosphere</a:t>
            </a:r>
            <a:endParaRPr lang="en-US" kern="0" dirty="0">
              <a:effectLst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04098" y="5556990"/>
            <a:ext cx="31487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Biosphere slows transmission of waste energy into Space</a:t>
            </a:r>
            <a:endParaRPr lang="en-US" kern="0" dirty="0">
              <a:effectLst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227173" y="5401340"/>
            <a:ext cx="2743751" cy="13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Biosphere </a:t>
            </a:r>
            <a:r>
              <a:rPr lang="en-GB" kern="0" dirty="0">
                <a:effectLst/>
              </a:rPr>
              <a:t>affected by </a:t>
            </a:r>
            <a:r>
              <a:rPr lang="en-GB" kern="0" dirty="0" smtClean="0">
                <a:effectLst/>
              </a:rPr>
              <a:t>waste</a:t>
            </a:r>
          </a:p>
          <a:p>
            <a:r>
              <a:rPr lang="en-GB" kern="0" dirty="0" smtClean="0">
                <a:effectLst/>
              </a:rPr>
              <a:t>Can undermine production process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335424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0" grpId="0" animBg="1"/>
      <p:bldP spid="12" grpId="0" animBg="1"/>
      <p:bldP spid="21" grpId="0" build="p" bldLvl="5"/>
      <p:bldP spid="22" grpId="0" build="p" bldLvl="5"/>
      <p:bldP spid="23" grpId="0" build="p" bldLvl="5"/>
      <p:bldP spid="24" grpId="0" build="p" bldLvl="5"/>
      <p:bldP spid="25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905000"/>
          </a:xfrm>
        </p:spPr>
        <p:txBody>
          <a:bodyPr/>
          <a:lstStyle/>
          <a:p>
            <a:r>
              <a:rPr lang="en-GB" dirty="0" smtClean="0"/>
              <a:t>Can economics be made consistent with Laws of Thermodynamics?</a:t>
            </a:r>
          </a:p>
          <a:p>
            <a:r>
              <a:rPr lang="en-GB" dirty="0" smtClean="0"/>
              <a:t>Not the Neoclassicals</a:t>
            </a:r>
          </a:p>
          <a:p>
            <a:pPr lvl="1"/>
            <a:r>
              <a:rPr lang="en-GB" dirty="0" smtClean="0"/>
              <a:t>See source of surplus as “increase in utility”</a:t>
            </a:r>
          </a:p>
          <a:p>
            <a:pPr lvl="2"/>
            <a:r>
              <a:rPr lang="en-GB" dirty="0" smtClean="0"/>
              <a:t>But don’t explain how this is possible</a:t>
            </a:r>
          </a:p>
          <a:p>
            <a:pPr lvl="1"/>
            <a:r>
              <a:rPr lang="en-GB" dirty="0" smtClean="0"/>
              <a:t>Use “production functions” that say “output is a function of technology, labour and capital”: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37102"/>
              </p:ext>
            </p:extLst>
          </p:nvPr>
        </p:nvGraphicFramePr>
        <p:xfrm>
          <a:off x="4778161" y="2438400"/>
          <a:ext cx="175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" imgW="876240" imgH="190440" progId="Equation.DSMT4">
                  <p:embed/>
                </p:oleObj>
              </mc:Choice>
              <mc:Fallback>
                <p:oleObj name="Equation" r:id="rId3" imgW="8762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8161" y="2438400"/>
                        <a:ext cx="1752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786209"/>
            <a:ext cx="8534400" cy="39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Omits any explicit role for energy</a:t>
            </a:r>
          </a:p>
          <a:p>
            <a:pPr lvl="1"/>
            <a:r>
              <a:rPr lang="en-GB" kern="0" dirty="0" smtClean="0">
                <a:effectLst/>
              </a:rPr>
              <a:t>Implies energy can be treated as “just another form of capital”</a:t>
            </a:r>
          </a:p>
          <a:p>
            <a:pPr lvl="2"/>
            <a:r>
              <a:rPr lang="en-GB" kern="0" dirty="0" smtClean="0">
                <a:effectLst/>
              </a:rPr>
              <a:t>But capital (machinery) is manufactured</a:t>
            </a:r>
          </a:p>
          <a:p>
            <a:pPr lvl="3"/>
            <a:r>
              <a:rPr lang="en-GB" kern="0" dirty="0" smtClean="0">
                <a:effectLst/>
              </a:rPr>
              <a:t>Energy cannot be manufactured (The 1</a:t>
            </a:r>
            <a:r>
              <a:rPr lang="en-GB" kern="0" baseline="30000" dirty="0" smtClean="0">
                <a:effectLst/>
              </a:rPr>
              <a:t>st</a:t>
            </a:r>
            <a:r>
              <a:rPr lang="en-GB" kern="0" dirty="0" smtClean="0">
                <a:effectLst/>
              </a:rPr>
              <a:t> Law)</a:t>
            </a:r>
          </a:p>
          <a:p>
            <a:r>
              <a:rPr lang="en-GB" kern="0" dirty="0" smtClean="0">
                <a:effectLst/>
              </a:rPr>
              <a:t>Production function the mirror image of model of consumption</a:t>
            </a:r>
          </a:p>
          <a:p>
            <a:r>
              <a:rPr lang="en-GB" kern="0" dirty="0" smtClean="0">
                <a:effectLst/>
              </a:rPr>
              <a:t>Consumption</a:t>
            </a:r>
            <a:endParaRPr lang="en-GB" kern="0" dirty="0">
              <a:effectLst/>
            </a:endParaRPr>
          </a:p>
          <a:p>
            <a:pPr lvl="1"/>
            <a:r>
              <a:rPr lang="en-GB" kern="0" dirty="0" smtClean="0">
                <a:effectLst/>
              </a:rPr>
              <a:t>Commodities easily substituted to generate utility</a:t>
            </a:r>
          </a:p>
          <a:p>
            <a:pPr lvl="1"/>
            <a:r>
              <a:rPr lang="en-GB" kern="0" dirty="0" smtClean="0">
                <a:effectLst/>
              </a:rPr>
              <a:t>Serious problems with model but not inherently wrong</a:t>
            </a:r>
          </a:p>
          <a:p>
            <a:r>
              <a:rPr lang="en-GB" kern="0" dirty="0" smtClean="0">
                <a:effectLst/>
              </a:rPr>
              <a:t>Production</a:t>
            </a:r>
          </a:p>
          <a:p>
            <a:pPr lvl="1"/>
            <a:r>
              <a:rPr lang="en-GB" kern="0" dirty="0" smtClean="0">
                <a:effectLst/>
              </a:rPr>
              <a:t>Inputs (capital &amp; labour) easily substituted to produce output</a:t>
            </a:r>
          </a:p>
          <a:p>
            <a:pPr lvl="1"/>
            <a:r>
              <a:rPr lang="en-GB" kern="0" dirty="0" smtClean="0">
                <a:effectLst/>
              </a:rPr>
              <a:t>Inherently wrong</a:t>
            </a:r>
            <a:r>
              <a:rPr lang="en-GB" kern="0" dirty="0">
                <a:effectLst/>
              </a:rPr>
              <a:t>: cannot </a:t>
            </a:r>
            <a:r>
              <a:rPr lang="en-GB" kern="0" dirty="0" smtClean="0">
                <a:effectLst/>
              </a:rPr>
              <a:t>substitute </a:t>
            </a:r>
            <a:r>
              <a:rPr lang="en-GB" kern="0" dirty="0">
                <a:effectLst/>
              </a:rPr>
              <a:t>capital &amp; labour for </a:t>
            </a:r>
            <a:r>
              <a:rPr lang="en-GB" kern="0" dirty="0" smtClean="0">
                <a:effectLst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70521089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Also imagines that “perfect” efficiency is possible in markets</a:t>
            </a:r>
          </a:p>
          <a:p>
            <a:pPr lvl="1"/>
            <a:r>
              <a:rPr lang="en-GB" dirty="0"/>
              <a:t>“Perfect” (</a:t>
            </a:r>
            <a:r>
              <a:rPr lang="en-GB" dirty="0" err="1"/>
              <a:t>wasteless</a:t>
            </a:r>
            <a:r>
              <a:rPr lang="en-GB" dirty="0"/>
              <a:t>) production is impossible (2</a:t>
            </a:r>
            <a:r>
              <a:rPr lang="en-GB" baseline="30000" dirty="0"/>
              <a:t>nd</a:t>
            </a:r>
            <a:r>
              <a:rPr lang="en-GB" dirty="0"/>
              <a:t> &amp; 3</a:t>
            </a:r>
            <a:r>
              <a:rPr lang="en-GB" baseline="30000" dirty="0"/>
              <a:t>rd</a:t>
            </a:r>
            <a:r>
              <a:rPr lang="en-GB" dirty="0"/>
              <a:t> Laws)</a:t>
            </a:r>
          </a:p>
          <a:p>
            <a:r>
              <a:rPr lang="en-GB" dirty="0" smtClean="0"/>
              <a:t>Theory </a:t>
            </a:r>
            <a:r>
              <a:rPr lang="en-GB" dirty="0"/>
              <a:t>of income distribution no longer </a:t>
            </a:r>
            <a:r>
              <a:rPr lang="en-GB" dirty="0" smtClean="0"/>
              <a:t>works</a:t>
            </a:r>
          </a:p>
          <a:p>
            <a:pPr lvl="1"/>
            <a:r>
              <a:rPr lang="en-GB" dirty="0" smtClean="0"/>
              <a:t>Links income of “factors of production” to “marginal productivity”</a:t>
            </a:r>
          </a:p>
          <a:p>
            <a:pPr lvl="2"/>
            <a:r>
              <a:rPr lang="en-GB" dirty="0" smtClean="0"/>
              <a:t>Incomes (prices) completely account for output</a:t>
            </a:r>
          </a:p>
          <a:p>
            <a:pPr lvl="2"/>
            <a:r>
              <a:rPr lang="en-GB" dirty="0" smtClean="0"/>
              <a:t>When energy (non-manufactured) included, this is no longer possible</a:t>
            </a:r>
          </a:p>
          <a:p>
            <a:pPr lvl="3"/>
            <a:r>
              <a:rPr lang="en-GB" dirty="0" smtClean="0"/>
              <a:t>Labour &amp; capital together cannot account for all output</a:t>
            </a:r>
          </a:p>
          <a:p>
            <a:pPr lvl="3"/>
            <a:r>
              <a:rPr lang="en-GB" dirty="0" smtClean="0"/>
              <a:t>Prices of “factors of production” no longer match “marginal products”</a:t>
            </a:r>
          </a:p>
          <a:p>
            <a:r>
              <a:rPr lang="en-GB" dirty="0"/>
              <a:t>Neoclassical theory doesn’t conform to the Laws of Thermodynamics</a:t>
            </a:r>
          </a:p>
          <a:p>
            <a:pPr lvl="1"/>
            <a:r>
              <a:rPr lang="en-GB" dirty="0"/>
              <a:t>Would require serious revision to fit</a:t>
            </a:r>
          </a:p>
          <a:p>
            <a:endParaRPr lang="en-GB" dirty="0" smtClean="0"/>
          </a:p>
          <a:p>
            <a:pPr lvl="2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473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 Keynesian theory also doesn’t conform at present</a:t>
            </a:r>
          </a:p>
          <a:p>
            <a:pPr lvl="1"/>
            <a:r>
              <a:rPr lang="en-GB" dirty="0"/>
              <a:t>But revisions to make it fit would be </a:t>
            </a:r>
            <a:r>
              <a:rPr lang="en-GB" dirty="0" smtClean="0"/>
              <a:t>easier</a:t>
            </a:r>
          </a:p>
          <a:p>
            <a:pPr lvl="1"/>
            <a:r>
              <a:rPr lang="en-GB" dirty="0" smtClean="0"/>
              <a:t>Also treats output as function of capital &amp; labour only</a:t>
            </a:r>
          </a:p>
          <a:p>
            <a:pPr lvl="1"/>
            <a:r>
              <a:rPr lang="en-GB" dirty="0" smtClean="0"/>
              <a:t>But doesn’t treat them as smoothly substitutable (more realistic)</a:t>
            </a:r>
          </a:p>
          <a:p>
            <a:pPr lvl="1"/>
            <a:r>
              <a:rPr lang="en-GB" dirty="0" smtClean="0"/>
              <a:t>Doesn’t match incomes to “marginal product” but rather to relative bargaining power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7394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Can we use market mechanisms—like a price for carbon—to avoid environmental problems</a:t>
            </a:r>
            <a:r>
              <a:rPr lang="en-GB" b="1" i="1" dirty="0" smtClean="0"/>
              <a:t>?</a:t>
            </a:r>
          </a:p>
          <a:p>
            <a:r>
              <a:rPr lang="en-GB" dirty="0" smtClean="0"/>
              <a:t>Total effect of production—producing goods and waste—necessarily increases “disorder” (entropy)</a:t>
            </a:r>
          </a:p>
          <a:p>
            <a:r>
              <a:rPr lang="en-GB" dirty="0" smtClean="0"/>
              <a:t>Full price for waste effects of production would make production unprofitable</a:t>
            </a:r>
          </a:p>
          <a:p>
            <a:r>
              <a:rPr lang="en-GB" dirty="0" smtClean="0"/>
              <a:t>“Free gifts of Nature” partly have to be free for production to occur</a:t>
            </a:r>
          </a:p>
          <a:p>
            <a:r>
              <a:rPr lang="en-GB" dirty="0" smtClean="0"/>
              <a:t>“Shadow prices” for forms of pollution can encourage efficiency but never reduce waste below limits set by Thermodynamics</a:t>
            </a:r>
          </a:p>
          <a:p>
            <a:r>
              <a:rPr lang="en-GB" dirty="0" smtClean="0"/>
              <a:t>Market can’t work out carbon price that will stop Antarctica melting…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94078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10637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26" y="771525"/>
            <a:ext cx="6743700" cy="613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26" y="733425"/>
            <a:ext cx="7334250" cy="617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26" y="723900"/>
            <a:ext cx="6819900" cy="593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026" y="704850"/>
            <a:ext cx="6543675" cy="59531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Blindspots</a:t>
            </a:r>
            <a:r>
              <a:rPr lang="en-GB" dirty="0" smtClean="0"/>
              <a:t> in economics…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5837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tabLst>
                <a:tab pos="180000" algn="l"/>
              </a:tabLst>
            </a:pPr>
            <a:r>
              <a:rPr lang="en-GB" b="1" i="1" dirty="0"/>
              <a:t>Can we grow forever on a finite planet?</a:t>
            </a:r>
            <a:endParaRPr lang="en-US" b="1" i="1" dirty="0"/>
          </a:p>
          <a:p>
            <a:r>
              <a:rPr lang="en-GB" i="1" dirty="0" smtClean="0"/>
              <a:t>Ultimately </a:t>
            </a:r>
            <a:r>
              <a:rPr lang="en-GB" dirty="0" smtClean="0"/>
              <a:t>no—because of 2</a:t>
            </a:r>
            <a:r>
              <a:rPr lang="en-GB" baseline="30000" dirty="0" smtClean="0"/>
              <a:t>nd</a:t>
            </a:r>
            <a:r>
              <a:rPr lang="en-GB" dirty="0" smtClean="0"/>
              <a:t> Law</a:t>
            </a:r>
          </a:p>
          <a:p>
            <a:pPr lvl="1"/>
            <a:r>
              <a:rPr lang="en-GB" dirty="0" smtClean="0"/>
              <a:t>Production necessarily requires energy</a:t>
            </a:r>
          </a:p>
          <a:p>
            <a:pPr lvl="1"/>
            <a:r>
              <a:rPr lang="en-GB" dirty="0" smtClean="0"/>
              <a:t>Production necessarily generates waste energy</a:t>
            </a:r>
          </a:p>
          <a:p>
            <a:pPr lvl="1"/>
            <a:r>
              <a:rPr lang="en-GB" dirty="0" smtClean="0"/>
              <a:t>This alone—even without “Greenhouse Effect” will limit production</a:t>
            </a:r>
          </a:p>
          <a:p>
            <a:r>
              <a:rPr lang="en-GB" dirty="0" smtClean="0"/>
              <a:t>Interesting blog post on this</a:t>
            </a:r>
          </a:p>
          <a:p>
            <a:pPr lvl="1"/>
            <a:r>
              <a:rPr lang="en-GB" dirty="0" smtClean="0"/>
              <a:t>“</a:t>
            </a:r>
            <a:r>
              <a:rPr lang="en-US" dirty="0">
                <a:hlinkClick r:id="rId2"/>
              </a:rPr>
              <a:t>Exponential Economist Meets Finite Physicist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Discussion over dinner between a Physicist (who knows Thermodynamics) and an Economist (who doesn’t)</a:t>
            </a:r>
          </a:p>
          <a:p>
            <a:pPr lvl="1"/>
            <a:r>
              <a:rPr lang="en-GB" dirty="0" smtClean="0"/>
              <a:t>Physicist starts with “</a:t>
            </a:r>
            <a:r>
              <a:rPr lang="en-US" dirty="0" smtClean="0"/>
              <a:t>I </a:t>
            </a:r>
            <a:r>
              <a:rPr lang="en-US" dirty="0"/>
              <a:t>claim that economic growth cannot continue </a:t>
            </a:r>
            <a:r>
              <a:rPr lang="en-US" dirty="0" smtClean="0"/>
              <a:t>indefinitely… </a:t>
            </a:r>
            <a:r>
              <a:rPr lang="en-US" dirty="0"/>
              <a:t>Earth’s physical resources—particularly energy—are limited and may prohibit continued growth within </a:t>
            </a:r>
            <a:r>
              <a:rPr lang="en-US" dirty="0" smtClean="0"/>
              <a:t>centuries”</a:t>
            </a:r>
          </a:p>
          <a:p>
            <a:pPr lvl="1"/>
            <a:r>
              <a:rPr lang="en-GB" dirty="0" smtClean="0"/>
              <a:t>Economist disagrees…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9150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ultimate limits to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US" dirty="0"/>
              <a:t>I don’t think energy will ever be a limiting factor to economic </a:t>
            </a:r>
            <a:r>
              <a:rPr lang="en-US" dirty="0" smtClean="0"/>
              <a:t>growth.</a:t>
            </a:r>
          </a:p>
          <a:p>
            <a:r>
              <a:rPr lang="en-US" dirty="0" smtClean="0"/>
              <a:t>Sure</a:t>
            </a:r>
            <a:r>
              <a:rPr lang="en-US" dirty="0"/>
              <a:t>, conventional fossil fuels are </a:t>
            </a:r>
            <a:r>
              <a:rPr lang="en-US" dirty="0" smtClean="0"/>
              <a:t>finite.</a:t>
            </a:r>
          </a:p>
          <a:p>
            <a:r>
              <a:rPr lang="en-US" dirty="0" smtClean="0"/>
              <a:t>But </a:t>
            </a:r>
            <a:r>
              <a:rPr lang="en-US" dirty="0"/>
              <a:t>we can substitute non-conventional resources like tar sands, oil shale, shale gas,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By </a:t>
            </a:r>
            <a:r>
              <a:rPr lang="en-US" dirty="0"/>
              <a:t>the time these run out, we’ll likely have built up a renewable infrastructure of wind, solar, and geothermal energy—plus next-generation nuclear fission and potentially nuclear </a:t>
            </a:r>
            <a:r>
              <a:rPr lang="en-US" dirty="0" smtClean="0"/>
              <a:t>fusion.</a:t>
            </a:r>
          </a:p>
          <a:p>
            <a:r>
              <a:rPr lang="en-US" dirty="0" smtClean="0"/>
              <a:t>And </a:t>
            </a:r>
            <a:r>
              <a:rPr lang="en-US" dirty="0"/>
              <a:t>there are likely energy technologies we cannot yet fathom in the farther </a:t>
            </a:r>
            <a:r>
              <a:rPr lang="en-US" dirty="0" smtClean="0"/>
              <a:t>future.”</a:t>
            </a:r>
          </a:p>
          <a:p>
            <a:r>
              <a:rPr lang="en-GB" dirty="0" smtClean="0"/>
              <a:t>Physicist concedes these things could develop, but focuses on pure use of energy usage in Watts per year:</a:t>
            </a:r>
          </a:p>
          <a:p>
            <a:pPr lvl="1"/>
            <a:r>
              <a:rPr lang="en-US" dirty="0" smtClean="0"/>
              <a:t>“if </a:t>
            </a:r>
            <a:r>
              <a:rPr lang="en-US" dirty="0"/>
              <a:t>you plot the U.S. energy consumption in all forms from 1650 until now, you see a phenomenally faithful exponential at about 3% per year over that whole </a:t>
            </a:r>
            <a:r>
              <a:rPr lang="en-US" dirty="0" smtClean="0"/>
              <a:t>span.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situation for the whole world is </a:t>
            </a:r>
            <a:r>
              <a:rPr lang="en-US" dirty="0" smtClean="0"/>
              <a:t>similar…”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7342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ultimate limits to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This is energy use over time in the USA…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3" y="1143000"/>
            <a:ext cx="731583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281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ultimate limits to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Physicist asks economist “</a:t>
            </a:r>
            <a:r>
              <a:rPr lang="en-US" dirty="0"/>
              <a:t>So how long do you think we might be able to continue this trend</a:t>
            </a:r>
            <a:r>
              <a:rPr lang="en-US" dirty="0" smtClean="0"/>
              <a:t>?” (even </a:t>
            </a:r>
            <a:r>
              <a:rPr lang="en-US" dirty="0"/>
              <a:t>if population stopped </a:t>
            </a:r>
            <a:r>
              <a:rPr lang="en-US" dirty="0" smtClean="0"/>
              <a:t>growing)</a:t>
            </a:r>
          </a:p>
          <a:p>
            <a:pPr lvl="1"/>
            <a:r>
              <a:rPr lang="en-GB" dirty="0" smtClean="0"/>
              <a:t>“</a:t>
            </a:r>
            <a:r>
              <a:rPr lang="en-US" dirty="0"/>
              <a:t>the Earth has only one mechanism for releasing heat to space, and that’s via (infrared) </a:t>
            </a:r>
            <a:r>
              <a:rPr lang="en-US" dirty="0" smtClean="0"/>
              <a:t>radiation.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understand the phenomenon perfectly well, and can predict the surface temperature of the planet as a function of how much energy the human race </a:t>
            </a:r>
            <a:r>
              <a:rPr lang="en-US" dirty="0" smtClean="0"/>
              <a:t>produces.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upshot is that at a 2.3% growth rate (conveniently chosen to represent a 10× increase every century), </a:t>
            </a:r>
            <a:r>
              <a:rPr lang="en-US" b="1" i="1" dirty="0"/>
              <a:t>we would reach boiling temperature in about 400 years</a:t>
            </a:r>
            <a:r>
              <a:rPr lang="en-US" b="1" i="1" dirty="0" smtClean="0"/>
              <a:t>.</a:t>
            </a:r>
            <a:r>
              <a:rPr lang="en-US" dirty="0" smtClean="0"/>
              <a:t>”</a:t>
            </a:r>
          </a:p>
          <a:p>
            <a:pPr lvl="1"/>
            <a:r>
              <a:rPr lang="en-GB" dirty="0" smtClean="0"/>
              <a:t>This is even </a:t>
            </a:r>
            <a:r>
              <a:rPr lang="en-GB" b="1" i="1" dirty="0" smtClean="0"/>
              <a:t>without </a:t>
            </a:r>
            <a:r>
              <a:rPr lang="en-GB" dirty="0"/>
              <a:t>global </a:t>
            </a:r>
            <a:r>
              <a:rPr lang="en-GB" dirty="0" smtClean="0"/>
              <a:t>warming (caused by </a:t>
            </a:r>
            <a:r>
              <a:rPr lang="en-GB" dirty="0"/>
              <a:t>water vapour, CO</a:t>
            </a:r>
            <a:r>
              <a:rPr lang="en-GB" baseline="-25000" dirty="0"/>
              <a:t>2</a:t>
            </a:r>
            <a:r>
              <a:rPr lang="en-GB" dirty="0"/>
              <a:t>, Methane trapping infrared </a:t>
            </a:r>
            <a:r>
              <a:rPr lang="en-GB" dirty="0" smtClean="0"/>
              <a:t>radiation)</a:t>
            </a:r>
          </a:p>
          <a:p>
            <a:r>
              <a:rPr lang="en-GB" dirty="0" smtClean="0"/>
              <a:t>Slowing down rate of growth is not a solution</a:t>
            </a:r>
          </a:p>
          <a:p>
            <a:pPr lvl="1"/>
            <a:r>
              <a:rPr lang="en-GB" dirty="0" smtClean="0"/>
              <a:t>Halving a growth rate doubles time to get to same position</a:t>
            </a:r>
          </a:p>
          <a:p>
            <a:pPr lvl="1"/>
            <a:r>
              <a:rPr lang="en-GB" dirty="0"/>
              <a:t>Growth rate of 1.15% per year means in 800 years, surface temperature of the planet would boil </a:t>
            </a:r>
            <a:r>
              <a:rPr lang="en-GB" dirty="0" smtClean="0"/>
              <a:t>water…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4941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ultimate limits to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dirty="0" smtClean="0"/>
              <a:t>Growth rate of 0.5525% per year would mean this happens in 1600 years</a:t>
            </a:r>
          </a:p>
          <a:p>
            <a:r>
              <a:rPr lang="en-GB" dirty="0" smtClean="0"/>
              <a:t>Physicist hammers point about unsustainability of exponential growth:</a:t>
            </a:r>
          </a:p>
          <a:p>
            <a:pPr lvl="1"/>
            <a:r>
              <a:rPr lang="en-US" dirty="0" smtClean="0"/>
              <a:t>“At </a:t>
            </a:r>
            <a:r>
              <a:rPr lang="en-US" dirty="0"/>
              <a:t>that 2.3% growth rate, we would be using energy at a rate corresponding to the total solar input striking Earth in a little over 400 </a:t>
            </a:r>
            <a:r>
              <a:rPr lang="en-US" dirty="0" smtClean="0"/>
              <a:t>years.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would consume something comparable to the entire sun in 1400 years from </a:t>
            </a:r>
            <a:r>
              <a:rPr lang="en-US" dirty="0" smtClean="0"/>
              <a:t>now.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2500 years, we would use energy at the rate of the entire Milky Way galaxy—100 billion </a:t>
            </a:r>
            <a:r>
              <a:rPr lang="en-US" dirty="0" smtClean="0"/>
              <a:t>stars!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think you can see the absurdity of continued energy </a:t>
            </a:r>
            <a:r>
              <a:rPr lang="en-US" dirty="0" smtClean="0"/>
              <a:t>growth.</a:t>
            </a:r>
          </a:p>
          <a:p>
            <a:pPr lvl="1"/>
            <a:r>
              <a:rPr lang="en-US" dirty="0" smtClean="0"/>
              <a:t>2500 </a:t>
            </a:r>
            <a:r>
              <a:rPr lang="en-US" dirty="0"/>
              <a:t>years is not that long, from a historical perspective. We know what we were doing 2500 years </a:t>
            </a:r>
            <a:r>
              <a:rPr lang="en-US" dirty="0" smtClean="0"/>
              <a:t>ago.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think I know what we’re </a:t>
            </a:r>
            <a:r>
              <a:rPr lang="en-US" b="1" i="1" dirty="0"/>
              <a:t>not </a:t>
            </a:r>
            <a:r>
              <a:rPr lang="en-US" dirty="0"/>
              <a:t>going to be doing 2500 years hence</a:t>
            </a:r>
            <a:r>
              <a:rPr lang="en-US" dirty="0" smtClean="0"/>
              <a:t>.”</a:t>
            </a:r>
          </a:p>
          <a:p>
            <a:pPr lvl="1"/>
            <a:r>
              <a:rPr lang="en-GB" dirty="0" smtClean="0"/>
              <a:t>(</a:t>
            </a:r>
            <a:r>
              <a:rPr lang="en-GB" dirty="0" smtClean="0">
                <a:hlinkClick r:id="rId2"/>
              </a:rPr>
              <a:t>And efficiency gains can’t prevent this outcome</a:t>
            </a:r>
            <a:r>
              <a:rPr lang="en-GB" dirty="0" smtClean="0"/>
              <a:t>)</a:t>
            </a:r>
          </a:p>
          <a:p>
            <a:r>
              <a:rPr lang="en-GB" dirty="0" smtClean="0"/>
              <a:t>So laws of energy use mean ultimately growth in energy consumption must end</a:t>
            </a:r>
          </a:p>
          <a:p>
            <a:r>
              <a:rPr lang="en-GB" dirty="0" smtClean="0"/>
              <a:t>What about today’s biosphere issues?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66478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immediate 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 smtClean="0"/>
              <a:t>Global Warming</a:t>
            </a:r>
          </a:p>
          <a:p>
            <a:pPr lvl="1"/>
            <a:r>
              <a:rPr lang="en-GB" b="1" i="1" dirty="0" smtClean="0"/>
              <a:t>Additional</a:t>
            </a:r>
            <a:r>
              <a:rPr lang="en-GB" dirty="0" smtClean="0"/>
              <a:t> retention of infra-red waste heat due to rising CO</a:t>
            </a:r>
            <a:r>
              <a:rPr lang="en-GB" baseline="-25000" dirty="0" smtClean="0"/>
              <a:t>2</a:t>
            </a:r>
            <a:r>
              <a:rPr lang="en-GB" dirty="0" smtClean="0"/>
              <a:t> levels </a:t>
            </a:r>
            <a:endParaRPr lang="en-US" dirty="0"/>
          </a:p>
        </p:txBody>
      </p:sp>
      <p:pic>
        <p:nvPicPr>
          <p:cNvPr id="2050" name="Picture 2" descr="Mauna Loa CO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6113"/>
            <a:ext cx="7335336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7806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immediate 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 smtClean="0"/>
              <a:t>“</a:t>
            </a:r>
            <a:r>
              <a:rPr lang="en-GB" dirty="0" smtClean="0">
                <a:hlinkClick r:id="rId2"/>
              </a:rPr>
              <a:t>Human Ecological Footprint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Calculates resources used to sustain human life</a:t>
            </a:r>
          </a:p>
          <a:p>
            <a:pPr lvl="1"/>
            <a:endParaRPr lang="en-US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0" y="1447800"/>
            <a:ext cx="625902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94639" y="1367170"/>
            <a:ext cx="2743751" cy="472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Converts into number of hectares of arable land used</a:t>
            </a:r>
          </a:p>
          <a:p>
            <a:r>
              <a:rPr lang="en-GB" kern="0" dirty="0" smtClean="0">
                <a:effectLst/>
              </a:rPr>
              <a:t>Compares to number of arable hectares there actually are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284490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immediate 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85800"/>
          </a:xfrm>
        </p:spPr>
        <p:txBody>
          <a:bodyPr/>
          <a:lstStyle/>
          <a:p>
            <a:r>
              <a:rPr lang="en-GB" dirty="0" smtClean="0"/>
              <a:t>We reached point where humanity alone uses 1 sustainable Earth per year in 1970</a:t>
            </a:r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54" y="1066800"/>
            <a:ext cx="6790222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1828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We’re now using 1.5 sustainable Earths per year</a:t>
            </a:r>
          </a:p>
          <a:p>
            <a:r>
              <a:rPr lang="en-GB" kern="0" dirty="0" smtClean="0">
                <a:effectLst/>
              </a:rPr>
              <a:t>Continuing trend will mean we use 3.0 Earths per year by 2050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5480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model economy as part of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2895600"/>
          </a:xfrm>
        </p:spPr>
        <p:txBody>
          <a:bodyPr/>
          <a:lstStyle/>
          <a:p>
            <a:r>
              <a:rPr lang="en-GB" dirty="0"/>
              <a:t>Fundamentally non-equilibrium thinking needed</a:t>
            </a:r>
          </a:p>
          <a:p>
            <a:pPr lvl="1"/>
            <a:r>
              <a:rPr lang="en-GB" dirty="0"/>
              <a:t>Equilibrium doesn’t make sense in exponentially growing world</a:t>
            </a:r>
          </a:p>
          <a:p>
            <a:pPr lvl="1"/>
            <a:r>
              <a:rPr lang="en-GB" dirty="0"/>
              <a:t>We have already well overshot sustainable (“equilibrium”) levels</a:t>
            </a:r>
          </a:p>
          <a:p>
            <a:r>
              <a:rPr lang="en-GB" dirty="0" smtClean="0"/>
              <a:t>First dynamic attempt to model ecology &amp; economy together was “Limits to Growth” report by Club of Rome in 1972</a:t>
            </a:r>
            <a:endParaRPr lang="en-US" dirty="0"/>
          </a:p>
          <a:p>
            <a:r>
              <a:rPr lang="en-GB" dirty="0" err="1" smtClean="0"/>
              <a:t>Modeled</a:t>
            </a:r>
            <a:r>
              <a:rPr lang="en-GB" dirty="0" smtClean="0"/>
              <a:t> major factors linking ecology to economy as feedback processes</a:t>
            </a:r>
          </a:p>
          <a:p>
            <a:pPr lvl="1"/>
            <a:r>
              <a:rPr lang="en-GB" dirty="0" smtClean="0"/>
              <a:t>Population; Pollution; Energy;…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0"/>
            <a:ext cx="66103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8322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model economy as part of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Complex pattern of feedbacks modelled…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308" y="1066800"/>
            <a:ext cx="4267200" cy="55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707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Blindspots</a:t>
            </a:r>
            <a:r>
              <a:rPr lang="en-GB" dirty="0"/>
              <a:t> in economics…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GB" b="1" i="1" dirty="0" smtClean="0"/>
              <a:t>But there can be shared </a:t>
            </a:r>
            <a:r>
              <a:rPr lang="en-GB" b="1" i="1" dirty="0" err="1" smtClean="0"/>
              <a:t>blindspots</a:t>
            </a:r>
            <a:r>
              <a:rPr lang="en-GB" b="1" i="1" dirty="0" smtClean="0"/>
              <a:t> too</a:t>
            </a:r>
          </a:p>
          <a:p>
            <a:r>
              <a:rPr lang="en-GB" dirty="0" smtClean="0"/>
              <a:t>Most important one today: the environment</a:t>
            </a:r>
          </a:p>
          <a:p>
            <a:r>
              <a:rPr lang="en-GB" dirty="0" smtClean="0"/>
              <a:t>Schools attempt to address from within own paradigm</a:t>
            </a:r>
          </a:p>
          <a:p>
            <a:pPr lvl="1"/>
            <a:r>
              <a:rPr lang="en-GB" dirty="0" smtClean="0"/>
              <a:t>Neoclassical School: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rice signals are wrong because pollution is an “externality”</a:t>
            </a:r>
          </a:p>
          <a:p>
            <a:pPr lvl="2"/>
            <a:r>
              <a:rPr lang="en-GB" dirty="0" smtClean="0"/>
              <a:t>Solution?: </a:t>
            </a:r>
            <a:r>
              <a:rPr lang="en-GB" dirty="0" smtClean="0">
                <a:hlinkClick r:id="rId2"/>
              </a:rPr>
              <a:t>put a price on carbon</a:t>
            </a:r>
            <a:endParaRPr lang="en-GB" dirty="0" smtClean="0"/>
          </a:p>
          <a:p>
            <a:pPr lvl="1"/>
            <a:r>
              <a:rPr lang="en-GB" dirty="0" smtClean="0"/>
              <a:t>Austrian School:</a:t>
            </a:r>
          </a:p>
          <a:p>
            <a:pPr lvl="2"/>
            <a:r>
              <a:rPr lang="en-GB" dirty="0" smtClean="0"/>
              <a:t>Absence of property rights over environment is the problem</a:t>
            </a:r>
          </a:p>
          <a:p>
            <a:pPr lvl="2"/>
            <a:r>
              <a:rPr lang="en-GB" dirty="0" smtClean="0"/>
              <a:t>Solution?: </a:t>
            </a:r>
            <a:r>
              <a:rPr lang="en-GB" dirty="0" smtClean="0">
                <a:hlinkClick r:id="rId3"/>
              </a:rPr>
              <a:t>impose &amp; enforce property rights</a:t>
            </a:r>
            <a:endParaRPr lang="en-GB" dirty="0"/>
          </a:p>
          <a:p>
            <a:pPr lvl="1"/>
            <a:r>
              <a:rPr lang="en-GB" dirty="0" smtClean="0"/>
              <a:t>Post Keynesian</a:t>
            </a:r>
          </a:p>
          <a:p>
            <a:pPr lvl="2"/>
            <a:r>
              <a:rPr lang="en-GB" dirty="0" smtClean="0">
                <a:hlinkClick r:id="rId4"/>
              </a:rPr>
              <a:t>Admit issue is poorly integrated into theory at present</a:t>
            </a:r>
            <a:endParaRPr lang="en-GB" dirty="0" smtClean="0"/>
          </a:p>
          <a:p>
            <a:pPr lvl="2"/>
            <a:r>
              <a:rPr lang="en-GB" dirty="0" smtClean="0"/>
              <a:t>Solution?: Complicated. but State likely to play leading role</a:t>
            </a:r>
          </a:p>
          <a:p>
            <a:r>
              <a:rPr lang="en-GB" dirty="0" smtClean="0"/>
              <a:t>Dedicated School of </a:t>
            </a:r>
            <a:r>
              <a:rPr lang="en-GB" dirty="0" smtClean="0">
                <a:hlinkClick r:id="rId5"/>
              </a:rPr>
              <a:t>Ecological Economics</a:t>
            </a:r>
            <a:r>
              <a:rPr lang="en-GB" dirty="0" smtClean="0"/>
              <a:t> also exists “because </a:t>
            </a:r>
            <a:r>
              <a:rPr lang="en-GB" dirty="0"/>
              <a:t>a hundred years of disciplinary specialization in scientific inquiry </a:t>
            </a:r>
            <a:r>
              <a:rPr lang="en-GB" b="1" i="1" dirty="0"/>
              <a:t>has left us unable to understand or to manage the interactions between the human and environmental components of our </a:t>
            </a:r>
            <a:r>
              <a:rPr lang="en-GB" b="1" i="1" dirty="0" smtClean="0"/>
              <a:t>world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But minority School &amp; relatively inactive given issue’s importance…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6676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model economy as part of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Complicated but all interconnected—no “ceteris paribus”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91" y="1143001"/>
            <a:ext cx="7644309" cy="56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7122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model economy as part of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905000"/>
          </a:xfrm>
        </p:spPr>
        <p:txBody>
          <a:bodyPr/>
          <a:lstStyle/>
          <a:p>
            <a:r>
              <a:rPr lang="en-GB" dirty="0" smtClean="0"/>
              <a:t>Birth of “system dynamics”</a:t>
            </a:r>
          </a:p>
          <a:p>
            <a:r>
              <a:rPr lang="en-GB" dirty="0" smtClean="0"/>
              <a:t>Widely adopted by engineers since then</a:t>
            </a:r>
            <a:endParaRPr lang="en-US" dirty="0" smtClean="0"/>
          </a:p>
          <a:p>
            <a:r>
              <a:rPr lang="en-GB" dirty="0" smtClean="0"/>
              <a:t>Ignored by economists—and conclusions of study derided by them</a:t>
            </a:r>
          </a:p>
          <a:p>
            <a:r>
              <a:rPr lang="en-GB" dirty="0" smtClean="0"/>
              <a:t>Study saw several possible outcomes</a:t>
            </a:r>
          </a:p>
          <a:p>
            <a:pPr lvl="1"/>
            <a:r>
              <a:rPr lang="en-GB" dirty="0" smtClean="0"/>
              <a:t>Smooth taper to carrying capacity of the planet…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14105"/>
            <a:ext cx="6691312" cy="38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335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model economy as part of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Overshoot and oscillations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685800"/>
            <a:ext cx="4604213" cy="3481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233" y="4167187"/>
            <a:ext cx="5205980" cy="26728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7571" y="1371600"/>
            <a:ext cx="3839442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Least desirable: serious overshoot, diminish planet’s carrying capacity, population plunge to below capacity…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578907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model economy as part of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3237822" cy="2667000"/>
          </a:xfrm>
        </p:spPr>
        <p:txBody>
          <a:bodyPr/>
          <a:lstStyle/>
          <a:p>
            <a:r>
              <a:rPr lang="en-GB" dirty="0" smtClean="0"/>
              <a:t>“Standard run”—business as usual from 1972 on—predicted ecological collapse in mid-21</a:t>
            </a:r>
            <a:r>
              <a:rPr lang="en-GB" baseline="30000" dirty="0" smtClean="0"/>
              <a:t>st</a:t>
            </a:r>
            <a:r>
              <a:rPr lang="en-GB" dirty="0" smtClean="0"/>
              <a:t> century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22" y="762001"/>
            <a:ext cx="558709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3320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model economy as part of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3276600" cy="1676400"/>
          </a:xfrm>
        </p:spPr>
        <p:txBody>
          <a:bodyPr/>
          <a:lstStyle/>
          <a:p>
            <a:r>
              <a:rPr lang="en-GB" dirty="0" smtClean="0"/>
              <a:t>Many other scenarios modelled—”unlimited resources” for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821929"/>
            <a:ext cx="5410200" cy="59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099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model economy as part of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2743200" cy="1676400"/>
          </a:xfrm>
        </p:spPr>
        <p:txBody>
          <a:bodyPr/>
          <a:lstStyle/>
          <a:p>
            <a:r>
              <a:rPr lang="en-GB" dirty="0" smtClean="0"/>
              <a:t>Sustainable future possible with numerous controls from 1975 on…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87117"/>
            <a:ext cx="5410200" cy="58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3722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model economy as part of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2945636" cy="2286000"/>
          </a:xfrm>
        </p:spPr>
        <p:txBody>
          <a:bodyPr/>
          <a:lstStyle/>
          <a:p>
            <a:r>
              <a:rPr lang="en-GB" dirty="0" smtClean="0"/>
              <a:t>But crises if policies introduced too late…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36" y="762000"/>
            <a:ext cx="5588764" cy="60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1356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Economic theory must integrate itself into ecological theory</a:t>
            </a:r>
          </a:p>
          <a:p>
            <a:r>
              <a:rPr lang="en-GB" dirty="0" smtClean="0"/>
              <a:t>A task for the current and your generation of economists!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2343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do economists find it so hard to think about the environment?</a:t>
            </a:r>
          </a:p>
          <a:p>
            <a:r>
              <a:rPr lang="en-GB" dirty="0" smtClean="0"/>
              <a:t>My hunch: they are trained in Mainstream premises that trivialise it…</a:t>
            </a:r>
          </a:p>
          <a:p>
            <a:pPr lvl="1"/>
            <a:r>
              <a:rPr lang="en-GB" dirty="0" smtClean="0"/>
              <a:t>“Perfect competition”</a:t>
            </a:r>
          </a:p>
          <a:p>
            <a:pPr lvl="1"/>
            <a:r>
              <a:rPr lang="en-GB" dirty="0" smtClean="0"/>
              <a:t>“The Circular Flow”</a:t>
            </a:r>
          </a:p>
          <a:p>
            <a:pPr lvl="1"/>
            <a:r>
              <a:rPr lang="en-GB" dirty="0" smtClean="0"/>
              <a:t>Most non-Mainstream economists offer little on ecology either…</a:t>
            </a:r>
          </a:p>
        </p:txBody>
      </p:sp>
    </p:spTree>
    <p:extLst>
      <p:ext uri="{BB962C8B-B14F-4D97-AF65-F5344CB8AC3E}">
        <p14:creationId xmlns:p14="http://schemas.microsoft.com/office/powerpoint/2010/main" val="12398477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/>
              <a:t>“Perfect competition”</a:t>
            </a:r>
          </a:p>
          <a:p>
            <a:pPr lvl="1"/>
            <a:r>
              <a:rPr lang="en-GB" dirty="0"/>
              <a:t>Implies that “perfection”—zero waste is possible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8783" y="1553546"/>
            <a:ext cx="5408472" cy="4868467"/>
            <a:chOff x="118322" y="2286000"/>
            <a:chExt cx="3158278" cy="3075268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609600" y="2286000"/>
              <a:ext cx="0" cy="266700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609600" y="4953000"/>
              <a:ext cx="2667000" cy="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81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165961" y="4953000"/>
              <a:ext cx="1094457" cy="40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effectLst/>
                  <a:latin typeface="Candara" panose="020E0502030303020204" pitchFamily="34" charset="0"/>
                </a:rPr>
                <a:t>Quantity</a:t>
              </a:r>
              <a:endParaRPr lang="en-US" sz="3600" dirty="0">
                <a:effectLst/>
                <a:latin typeface="Candara" panose="020E0502030303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56073" y="2511824"/>
              <a:ext cx="726215" cy="377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effectLst/>
                  <a:latin typeface="Candara" panose="020E0502030303020204" pitchFamily="34" charset="0"/>
                </a:rPr>
                <a:t>Price</a:t>
              </a:r>
              <a:endParaRPr lang="en-US" sz="3600" dirty="0">
                <a:effectLst/>
                <a:latin typeface="Candara" panose="020E0502030303020204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>
            <a:off x="1040084" y="1708178"/>
            <a:ext cx="4344366" cy="3048000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91681" y="4558644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/>
                <a:latin typeface="Candara" panose="020E0502030303020204" pitchFamily="34" charset="0"/>
              </a:rPr>
              <a:t>Demand</a:t>
            </a:r>
            <a:endParaRPr lang="en-US" dirty="0">
              <a:effectLst/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0436" y="1784577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/>
                <a:latin typeface="Candara" panose="020E0502030303020204" pitchFamily="34" charset="0"/>
              </a:rPr>
              <a:t>Supply</a:t>
            </a:r>
            <a:endParaRPr lang="en-US" dirty="0">
              <a:effectLst/>
              <a:latin typeface="Candara" panose="020E0502030303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056502" y="2209800"/>
            <a:ext cx="4344363" cy="2755520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ight Triangle 17"/>
          <p:cNvSpPr/>
          <p:nvPr/>
        </p:nvSpPr>
        <p:spPr bwMode="auto">
          <a:xfrm>
            <a:off x="1056500" y="1737083"/>
            <a:ext cx="2439361" cy="1723695"/>
          </a:xfrm>
          <a:prstGeom prst="rtTriangle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Consumer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Surplus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1" name="Right Triangle 30"/>
          <p:cNvSpPr/>
          <p:nvPr/>
        </p:nvSpPr>
        <p:spPr bwMode="auto">
          <a:xfrm flipH="1">
            <a:off x="1056497" y="3452370"/>
            <a:ext cx="2422952" cy="1532407"/>
          </a:xfrm>
          <a:custGeom>
            <a:avLst/>
            <a:gdLst>
              <a:gd name="connsiteX0" fmla="*/ 0 w 2653810"/>
              <a:gd name="connsiteY0" fmla="*/ 1462585 h 1462585"/>
              <a:gd name="connsiteX1" fmla="*/ 0 w 2653810"/>
              <a:gd name="connsiteY1" fmla="*/ 0 h 1462585"/>
              <a:gd name="connsiteX2" fmla="*/ 2653810 w 2653810"/>
              <a:gd name="connsiteY2" fmla="*/ 1462585 h 1462585"/>
              <a:gd name="connsiteX3" fmla="*/ 0 w 2653810"/>
              <a:gd name="connsiteY3" fmla="*/ 1462585 h 1462585"/>
              <a:gd name="connsiteX0" fmla="*/ 2639833 w 2653810"/>
              <a:gd name="connsiteY0" fmla="*/ 0 h 1470992"/>
              <a:gd name="connsiteX1" fmla="*/ 0 w 2653810"/>
              <a:gd name="connsiteY1" fmla="*/ 8407 h 1470992"/>
              <a:gd name="connsiteX2" fmla="*/ 2653810 w 2653810"/>
              <a:gd name="connsiteY2" fmla="*/ 1470992 h 1470992"/>
              <a:gd name="connsiteX3" fmla="*/ 2639833 w 2653810"/>
              <a:gd name="connsiteY3" fmla="*/ 0 h 147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810" h="1470992">
                <a:moveTo>
                  <a:pt x="2639833" y="0"/>
                </a:moveTo>
                <a:lnTo>
                  <a:pt x="0" y="8407"/>
                </a:lnTo>
                <a:lnTo>
                  <a:pt x="2653810" y="1470992"/>
                </a:lnTo>
                <a:lnTo>
                  <a:pt x="2639833" y="0"/>
                </a:lnTo>
                <a:close/>
              </a:path>
            </a:pathLst>
          </a:cu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612000" bIns="86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Producer Surplus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3525023" y="3208351"/>
            <a:ext cx="5082267" cy="5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“Perfection” of “No </a:t>
            </a:r>
            <a:r>
              <a:rPr lang="en-GB" kern="0" dirty="0" smtClean="0">
                <a:effectLst/>
                <a:hlinkClick r:id="rId2"/>
              </a:rPr>
              <a:t>Deadweight</a:t>
            </a:r>
            <a:r>
              <a:rPr lang="en-GB" kern="0" dirty="0" smtClean="0">
                <a:effectLst/>
              </a:rPr>
              <a:t> Loss”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653208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 animBg="1"/>
      <p:bldP spid="31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066800"/>
          </a:xfrm>
        </p:spPr>
        <p:txBody>
          <a:bodyPr/>
          <a:lstStyle/>
          <a:p>
            <a:r>
              <a:rPr lang="en-GB" dirty="0"/>
              <a:t>“The Circular </a:t>
            </a:r>
            <a:r>
              <a:rPr lang="en-GB" dirty="0" smtClean="0"/>
              <a:t>Flow Diagram”</a:t>
            </a:r>
            <a:endParaRPr lang="en-GB" dirty="0"/>
          </a:p>
          <a:p>
            <a:pPr lvl="1"/>
            <a:r>
              <a:rPr lang="en-GB" dirty="0"/>
              <a:t>Treats economy in complete isolation from </a:t>
            </a:r>
            <a:r>
              <a:rPr lang="en-GB" dirty="0" smtClean="0"/>
              <a:t>environment</a:t>
            </a:r>
          </a:p>
          <a:p>
            <a:pPr lvl="2"/>
            <a:r>
              <a:rPr lang="en-GB" dirty="0" smtClean="0"/>
              <a:t>Some samples…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59" y="1905000"/>
            <a:ext cx="5333341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59" y="1871417"/>
            <a:ext cx="4704522" cy="475798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786182"/>
            <a:ext cx="3733800" cy="491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anose="020E0502030303020204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Misleading because there is no “non-economic” input</a:t>
            </a:r>
          </a:p>
          <a:p>
            <a:pPr lvl="1"/>
            <a:r>
              <a:rPr lang="en-GB" kern="0" dirty="0" smtClean="0">
                <a:effectLst/>
              </a:rPr>
              <a:t>No input that wasn’t produced by the economy itself</a:t>
            </a:r>
          </a:p>
          <a:p>
            <a:r>
              <a:rPr lang="en-GB" kern="0" dirty="0" smtClean="0">
                <a:effectLst/>
              </a:rPr>
              <a:t>Implies that closed system can produce increasing output over time</a:t>
            </a:r>
          </a:p>
          <a:p>
            <a:pPr lvl="1"/>
            <a:r>
              <a:rPr lang="en-GB" b="1" i="1" kern="0" dirty="0" smtClean="0">
                <a:effectLst/>
              </a:rPr>
              <a:t>Which it can’t</a:t>
            </a:r>
          </a:p>
          <a:p>
            <a:r>
              <a:rPr lang="en-GB" kern="0" dirty="0" smtClean="0">
                <a:effectLst/>
              </a:rPr>
              <a:t>And that production without waste is possible</a:t>
            </a:r>
          </a:p>
          <a:p>
            <a:pPr lvl="1"/>
            <a:r>
              <a:rPr lang="en-GB" b="1" i="1" kern="0" dirty="0" smtClean="0">
                <a:effectLst/>
              </a:rPr>
              <a:t>Which isn’t true…</a:t>
            </a:r>
            <a:endParaRPr lang="en-GB" b="1" i="1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746685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“Circular flow” only possible because we exploit energy already existing in the environment</a:t>
            </a:r>
          </a:p>
          <a:p>
            <a:pPr lvl="1"/>
            <a:r>
              <a:rPr lang="en-GB" dirty="0" smtClean="0"/>
              <a:t>Solar energy; fossil fuels; nuclear energy</a:t>
            </a:r>
          </a:p>
          <a:p>
            <a:pPr lvl="2"/>
            <a:r>
              <a:rPr lang="en-GB" dirty="0" smtClean="0"/>
              <a:t>We cannot “produce” energy</a:t>
            </a:r>
          </a:p>
          <a:p>
            <a:pPr lvl="3"/>
            <a:r>
              <a:rPr lang="en-GB" dirty="0" smtClean="0"/>
              <a:t>This is the “1</a:t>
            </a:r>
            <a:r>
              <a:rPr lang="en-GB" baseline="30000" dirty="0" smtClean="0"/>
              <a:t>st</a:t>
            </a:r>
            <a:r>
              <a:rPr lang="en-GB" dirty="0" smtClean="0"/>
              <a:t> Law of Thermodynamics”</a:t>
            </a:r>
          </a:p>
          <a:p>
            <a:pPr lvl="2"/>
            <a:r>
              <a:rPr lang="en-GB" dirty="0"/>
              <a:t>W</a:t>
            </a:r>
            <a:r>
              <a:rPr lang="en-GB" dirty="0" smtClean="0"/>
              <a:t>e can only exploit energy that already exists</a:t>
            </a:r>
          </a:p>
          <a:p>
            <a:pPr lvl="3"/>
            <a:r>
              <a:rPr lang="en-GB" dirty="0" smtClean="0"/>
              <a:t>Including converting matter into energy (“nuclear power”)</a:t>
            </a:r>
          </a:p>
          <a:p>
            <a:r>
              <a:rPr lang="en-GB" dirty="0" smtClean="0"/>
              <a:t>Exploiting that energy </a:t>
            </a:r>
            <a:r>
              <a:rPr lang="en-GB" b="1" i="1" dirty="0" smtClean="0"/>
              <a:t>necessarily</a:t>
            </a:r>
            <a:r>
              <a:rPr lang="en-GB" dirty="0" smtClean="0"/>
              <a:t> generates waste</a:t>
            </a:r>
          </a:p>
          <a:p>
            <a:pPr lvl="1"/>
            <a:r>
              <a:rPr lang="en-GB" dirty="0" smtClean="0"/>
              <a:t>Waste can be minimised but not eliminated</a:t>
            </a:r>
          </a:p>
          <a:p>
            <a:pPr lvl="2"/>
            <a:r>
              <a:rPr lang="en-GB" dirty="0" smtClean="0"/>
              <a:t>These are the 2</a:t>
            </a:r>
            <a:r>
              <a:rPr lang="en-GB" baseline="30000" dirty="0" smtClean="0"/>
              <a:t>nd</a:t>
            </a:r>
            <a:r>
              <a:rPr lang="en-GB" dirty="0" smtClean="0"/>
              <a:t> and 3</a:t>
            </a:r>
            <a:r>
              <a:rPr lang="en-GB" baseline="30000" dirty="0" smtClean="0"/>
              <a:t>rd</a:t>
            </a:r>
            <a:r>
              <a:rPr lang="en-GB" dirty="0" smtClean="0"/>
              <a:t> Laws of Thermodynamics</a:t>
            </a:r>
          </a:p>
          <a:p>
            <a:r>
              <a:rPr lang="en-GB" dirty="0" smtClean="0"/>
              <a:t>Minimum modification needed to make “circular flow” diagram realistic is to add</a:t>
            </a:r>
          </a:p>
          <a:p>
            <a:pPr lvl="1"/>
            <a:r>
              <a:rPr lang="en-GB" dirty="0" smtClean="0"/>
              <a:t>Energy inputs from the (not man-made) environment</a:t>
            </a:r>
          </a:p>
          <a:p>
            <a:pPr lvl="1"/>
            <a:r>
              <a:rPr lang="en-GB" dirty="0" smtClean="0"/>
              <a:t>Waste injected back into the environment…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0465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environmental blind-spot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Something like this…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59" y="1871417"/>
            <a:ext cx="4704522" cy="4757983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 bwMode="auto">
          <a:xfrm rot="5400000">
            <a:off x="1714500" y="2362200"/>
            <a:ext cx="2590800" cy="1828800"/>
          </a:xfrm>
          <a:prstGeom prst="stripedRight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Energy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32-Point Star 5"/>
          <p:cNvSpPr/>
          <p:nvPr/>
        </p:nvSpPr>
        <p:spPr bwMode="auto">
          <a:xfrm>
            <a:off x="2514600" y="990600"/>
            <a:ext cx="990600" cy="990600"/>
          </a:xfrm>
          <a:prstGeom prst="star32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Curved Right Arrow 6"/>
          <p:cNvSpPr/>
          <p:nvPr/>
        </p:nvSpPr>
        <p:spPr bwMode="auto">
          <a:xfrm rot="16200000">
            <a:off x="3441905" y="4146344"/>
            <a:ext cx="1371271" cy="2209881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Useful work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248848" y="4565648"/>
            <a:ext cx="990600" cy="2057400"/>
          </a:xfrm>
          <a:prstGeom prst="downArrow">
            <a:avLst/>
          </a:prstGeom>
          <a:gradFill rotWithShape="0">
            <a:gsLst>
              <a:gs pos="81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Waste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1193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66CCFF"/>
      </a:lt1>
      <a:dk2>
        <a:srgbClr val="CBCBCB"/>
      </a:dk2>
      <a:lt2>
        <a:srgbClr val="000000"/>
      </a:lt2>
      <a:accent1>
        <a:srgbClr val="009999"/>
      </a:accent1>
      <a:accent2>
        <a:srgbClr val="FF9933"/>
      </a:accent2>
      <a:accent3>
        <a:srgbClr val="B8E2FF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lgConfetti">
          <a:fgClr>
            <a:schemeClr val="accent1"/>
          </a:fgClr>
          <a:bgClr>
            <a:schemeClr val="bg1"/>
          </a:bgClr>
        </a:patt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vert" wrap="square" lIns="91440" tIns="0" rIns="9144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defRPr>
        </a:defPPr>
      </a:lstStyle>
    </a:spDef>
    <a:lnDef>
      <a:spPr bwMode="auto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38100" cap="sq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36000" tIns="46038" rIns="36000" bIns="46038" numCol="1" anchor="t" anchorCtr="0" compatLnSpc="1">
        <a:prstTxWarp prst="textNoShape">
          <a:avLst/>
        </a:prstTxWarp>
      </a:bodyPr>
      <a:lstStyle>
        <a:defPPr>
          <a:defRPr kern="0" dirty="0" smtClean="0">
            <a:effectLst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KeenGFCScaleCausesConsequences</Template>
  <TotalTime>56288</TotalTime>
  <Words>3570</Words>
  <Application>Microsoft Office PowerPoint</Application>
  <PresentationFormat>On-screen Show (4:3)</PresentationFormat>
  <Paragraphs>407</Paragraphs>
  <Slides>47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 Unicode MS</vt:lpstr>
      <vt:lpstr>Arial</vt:lpstr>
      <vt:lpstr>Calibri</vt:lpstr>
      <vt:lpstr>Candara</vt:lpstr>
      <vt:lpstr>Comic Sans MS</vt:lpstr>
      <vt:lpstr>Consolas</vt:lpstr>
      <vt:lpstr>Times New Roman</vt:lpstr>
      <vt:lpstr>Blank Presentation</vt:lpstr>
      <vt:lpstr>Equation</vt:lpstr>
      <vt:lpstr>Why Economists Disagree: A Common Blindspot</vt:lpstr>
      <vt:lpstr>Recap/Coming Up</vt:lpstr>
      <vt:lpstr>Blindspots in economics…</vt:lpstr>
      <vt:lpstr>Blindspots in economics…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environmental blind-spot in economics</vt:lpstr>
      <vt:lpstr>The ultimate limits to growth</vt:lpstr>
      <vt:lpstr>The ultimate limits to growth</vt:lpstr>
      <vt:lpstr>The ultimate limits to growth</vt:lpstr>
      <vt:lpstr>The ultimate limits to growth</vt:lpstr>
      <vt:lpstr>The immediate environmental issues</vt:lpstr>
      <vt:lpstr>The immediate environmental issues</vt:lpstr>
      <vt:lpstr>The immediate environmental issues</vt:lpstr>
      <vt:lpstr>How do we model economy as part of ecology?</vt:lpstr>
      <vt:lpstr>How do we model economy as part of ecology?</vt:lpstr>
      <vt:lpstr>How do we model economy as part of ecology?</vt:lpstr>
      <vt:lpstr>How do we model economy as part of ecology?</vt:lpstr>
      <vt:lpstr>How do we model economy as part of ecology?</vt:lpstr>
      <vt:lpstr>How do we model economy as part of ecology?</vt:lpstr>
      <vt:lpstr>How do we model economy as part of ecology?</vt:lpstr>
      <vt:lpstr>How do we model economy as part of ecology?</vt:lpstr>
      <vt:lpstr>How do we model economy as part of ecology?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SteveKeen</dc:creator>
  <cp:lastModifiedBy>Steve Keen</cp:lastModifiedBy>
  <cp:revision>2883</cp:revision>
  <cp:lastPrinted>1601-01-01T00:00:00Z</cp:lastPrinted>
  <dcterms:created xsi:type="dcterms:W3CDTF">1601-01-01T00:00:00Z</dcterms:created>
  <dcterms:modified xsi:type="dcterms:W3CDTF">2015-10-29T05:45:31Z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