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256" r:id="rId2"/>
    <p:sldId id="301" r:id="rId3"/>
    <p:sldId id="302" r:id="rId4"/>
    <p:sldId id="303" r:id="rId5"/>
    <p:sldId id="304" r:id="rId6"/>
    <p:sldId id="306" r:id="rId7"/>
    <p:sldId id="321" r:id="rId8"/>
    <p:sldId id="305" r:id="rId9"/>
    <p:sldId id="307" r:id="rId10"/>
    <p:sldId id="320" r:id="rId11"/>
    <p:sldId id="311" r:id="rId12"/>
    <p:sldId id="312" r:id="rId13"/>
    <p:sldId id="313" r:id="rId14"/>
    <p:sldId id="315" r:id="rId15"/>
    <p:sldId id="316" r:id="rId16"/>
    <p:sldId id="317" r:id="rId17"/>
    <p:sldId id="318" r:id="rId18"/>
    <p:sldId id="309" r:id="rId19"/>
    <p:sldId id="310" r:id="rId20"/>
    <p:sldId id="319" r:id="rId21"/>
    <p:sldId id="322" r:id="rId22"/>
    <p:sldId id="323" r:id="rId23"/>
    <p:sldId id="325" r:id="rId24"/>
    <p:sldId id="324" r:id="rId25"/>
    <p:sldId id="328" r:id="rId26"/>
    <p:sldId id="326" r:id="rId27"/>
    <p:sldId id="332" r:id="rId28"/>
    <p:sldId id="333" r:id="rId29"/>
    <p:sldId id="334" r:id="rId30"/>
    <p:sldId id="331" r:id="rId31"/>
    <p:sldId id="327" r:id="rId32"/>
    <p:sldId id="335" r:id="rId33"/>
    <p:sldId id="329" r:id="rId34"/>
    <p:sldId id="330" r:id="rId35"/>
    <p:sldId id="337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70" r:id="rId54"/>
    <p:sldId id="360" r:id="rId55"/>
    <p:sldId id="385" r:id="rId56"/>
    <p:sldId id="371" r:id="rId57"/>
    <p:sldId id="372" r:id="rId58"/>
    <p:sldId id="373" r:id="rId59"/>
    <p:sldId id="374" r:id="rId60"/>
    <p:sldId id="375" r:id="rId61"/>
    <p:sldId id="376" r:id="rId62"/>
    <p:sldId id="386" r:id="rId63"/>
    <p:sldId id="354" r:id="rId64"/>
    <p:sldId id="355" r:id="rId65"/>
    <p:sldId id="356" r:id="rId66"/>
    <p:sldId id="357" r:id="rId67"/>
    <p:sldId id="358" r:id="rId68"/>
    <p:sldId id="359" r:id="rId69"/>
    <p:sldId id="308" r:id="rId70"/>
    <p:sldId id="367" r:id="rId71"/>
    <p:sldId id="361" r:id="rId72"/>
    <p:sldId id="365" r:id="rId73"/>
    <p:sldId id="366" r:id="rId74"/>
    <p:sldId id="362" r:id="rId75"/>
    <p:sldId id="363" r:id="rId76"/>
    <p:sldId id="369" r:id="rId77"/>
    <p:sldId id="364" r:id="rId78"/>
    <p:sldId id="384" r:id="rId79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33CC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118" d="100"/>
          <a:sy n="118" d="100"/>
        </p:scale>
        <p:origin x="2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8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24/10/2015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554ED-FE96-46DF-B3EE-CA92B1ECDE96}" type="slidenum">
              <a:rPr lang="en-AU" altLang="en-US"/>
              <a:pPr/>
              <a:t>27</a:t>
            </a:fld>
            <a:endParaRPr lang="en-AU" alt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2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15DE-6464-4DF5-B3FF-E02B5C913F30}" type="slidenum">
              <a:rPr lang="en-AU" altLang="en-US"/>
              <a:pPr/>
              <a:t>28</a:t>
            </a:fld>
            <a:endParaRPr lang="en-AU" alt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00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D51AE-AF75-442A-8D9B-45CA633FAD68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198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111C8-0960-41DE-A55B-336DAFB1AAE0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6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50813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1" r:id="rId3"/>
    <p:sldLayoutId id="2147484486" r:id="rId4"/>
    <p:sldLayoutId id="2147484493" r:id="rId5"/>
    <p:sldLayoutId id="2147484488" r:id="rId6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andara" panose="020E0502030303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ses.org/library/catechism-political-econom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lib.org/library/Ricardo/ricP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oneyillusion.com/?p=12111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.uk/books?id=tGiktQc6yWMC&amp;pg=PA153&amp;lpg=PA153&amp;dq=slowdown+in+world+monetary+aggregates+with+the+Federal+Reserve&amp;source=bl&amp;ots=0NZuzCIGAB&amp;sig=miXPj21JzUXGqI-vCm1G89iI66U&amp;hl=en&amp;sa=X&amp;ved=0CCEQ6AEwAGoVChMIisbks6TMyAIVpCxyCh0YAwGa#v=onepage&amp;q=slowdown%20in%20world%20monetary%20aggregates%20with%20the%20Federal%20Reserve&amp;f=false" TargetMode="External"/><Relationship Id="rId2" Type="http://schemas.openxmlformats.org/officeDocument/2006/relationships/hyperlink" Target="http://www.themoneyillusion.com/?p=121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www.federalreservehistory.org/Events/DetailView/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as.umkc.edu/economics/people/facultypages/kregel/courses/econ645/winter2011/generaltheory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ZNwdcESn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eremy_Benth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_5_4Qur5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Dunciad" TargetMode="External"/><Relationship Id="rId2" Type="http://schemas.openxmlformats.org/officeDocument/2006/relationships/hyperlink" Target="http://public.econ.duke.edu/~kdh9/Courses/Graduate%20Macro%20History/Readings-1/Hicks_Mr.%20Keynes%20and%20the%20Classics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ftp://ftp.repec.org/RePEc/wuk/stafwp/WP98-13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raser.stlouisfed.org/docs/meltzer/fisdeb33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fferential_equation" TargetMode="External"/><Relationship Id="rId2" Type="http://schemas.openxmlformats.org/officeDocument/2006/relationships/hyperlink" Target="https://en.wikipedia.org/wiki/System_of_linear_equ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u.ca/~dandolfa/friedman-1966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orion.math.iastate.edu/driessel/14Models/1967growth.pdf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rugman.blogs.nytimes.com/2012/03/27/minksy-and-methodology-wonkish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england.co.uk/publications/Pages/quarterlybulletin/2014/qb14q1.asp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minsk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h.com.au/news/world/queen-lashes-out-at-delay-in-spotting-credit-crunch/2008/11/06/1225560991343.html" TargetMode="External"/><Relationship Id="rId3" Type="http://schemas.openxmlformats.org/officeDocument/2006/relationships/image" Target="../media/image32.gif"/><Relationship Id="rId7" Type="http://schemas.openxmlformats.org/officeDocument/2006/relationships/image" Target="../media/image3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hyperlink" Target="http://www.guardian.co.uk/uk/2009/jul/26/monarchy-credit-crunch" TargetMode="External"/><Relationship Id="rId9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jstor.org/stable/40722130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.uk/Can-Happen-Again-Instability-Finance/dp/087332305X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boarddocs/speeches/2004/20041008/default.htm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tdeflation.com/blogs/wp-content/uploads/papers/Keen1995FinanceEconomicBreakdown_JPKE_OCRed.pdf" TargetMode="Externa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Economists </a:t>
            </a:r>
            <a:r>
              <a:rPr lang="en-US" dirty="0" smtClean="0"/>
              <a:t>Disagree: Post Keynesians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Professor Steve Keen</a:t>
            </a:r>
          </a:p>
          <a:p>
            <a:r>
              <a:rPr lang="en-GB" dirty="0" smtClean="0"/>
              <a:t>Head of Economics, History &amp; Politics</a:t>
            </a:r>
            <a:endParaRPr lang="en-US" dirty="0" smtClean="0"/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Government surplus 1% of GDP for most of the 1920s</a:t>
            </a:r>
          </a:p>
          <a:p>
            <a:pPr lvl="1"/>
            <a:r>
              <a:rPr lang="en-GB" b="1" i="1" dirty="0" smtClean="0"/>
              <a:t>Mainstream thought this was good fiscal policy…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0" y="1219200"/>
            <a:ext cx="8763000" cy="5619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1" y="19005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525790">
            <a:off x="6974154" y="2289382"/>
            <a:ext cx="685800" cy="1855205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275" y="378958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Sustained surpluses before the crash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4507056">
            <a:off x="2617799" y="2360444"/>
            <a:ext cx="685800" cy="1855205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3848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Deficits after it until Roosevelt persuaded to “return to surplus”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5004303" y="4411041"/>
            <a:ext cx="685800" cy="1855205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0501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Before Great Depression, no serious mainstream “Macroeconomics”</a:t>
            </a:r>
          </a:p>
          <a:p>
            <a:r>
              <a:rPr lang="en-GB" dirty="0" smtClean="0"/>
              <a:t>Instead mainstream accepted “Say’s Law”</a:t>
            </a:r>
          </a:p>
          <a:p>
            <a:pPr lvl="1"/>
            <a:r>
              <a:rPr lang="en-US" altLang="en-US" dirty="0" smtClean="0"/>
              <a:t>“General gluts” or “general slumps” impossible</a:t>
            </a:r>
          </a:p>
          <a:p>
            <a:pPr lvl="1"/>
            <a:r>
              <a:rPr lang="en-US" altLang="en-US" dirty="0" smtClean="0"/>
              <a:t>Crises </a:t>
            </a:r>
            <a:r>
              <a:rPr lang="en-US" altLang="en-US" dirty="0"/>
              <a:t>caused by “disproportionality” only</a:t>
            </a:r>
          </a:p>
          <a:p>
            <a:pPr lvl="2"/>
            <a:r>
              <a:rPr lang="en-US" altLang="en-US" dirty="0"/>
              <a:t>Excess supply in one market, excess demand in others</a:t>
            </a:r>
          </a:p>
          <a:p>
            <a:pPr lvl="1"/>
            <a:r>
              <a:rPr lang="en-GB" altLang="en-US" dirty="0" smtClean="0"/>
              <a:t>Solution to crisis is let price of commodities in excess supply fall</a:t>
            </a:r>
          </a:p>
          <a:p>
            <a:pPr lvl="2"/>
            <a:r>
              <a:rPr lang="en-GB" altLang="en-US" dirty="0" smtClean="0"/>
              <a:t>i.e., If wages fall, then unemployment will fall too…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Argument</a:t>
            </a:r>
            <a:endParaRPr lang="en-US" altLang="en-US" dirty="0"/>
          </a:p>
          <a:p>
            <a:pPr lvl="2"/>
            <a:r>
              <a:rPr lang="en-US" altLang="en-US" dirty="0"/>
              <a:t>Money only an intermediary in barter</a:t>
            </a:r>
          </a:p>
          <a:p>
            <a:pPr lvl="2"/>
            <a:r>
              <a:rPr lang="en-US" altLang="en-US" dirty="0"/>
              <a:t>People sell only to buy again (increase in utility the object)</a:t>
            </a:r>
          </a:p>
          <a:p>
            <a:pPr lvl="3"/>
            <a:r>
              <a:rPr lang="en-US" altLang="en-US" dirty="0"/>
              <a:t>Each person’s supply </a:t>
            </a:r>
            <a:r>
              <a:rPr lang="en-US" altLang="en-US" dirty="0" smtClean="0"/>
              <a:t>generates </a:t>
            </a:r>
            <a:r>
              <a:rPr lang="en-US" altLang="en-US" dirty="0"/>
              <a:t>his/her demand</a:t>
            </a:r>
          </a:p>
          <a:p>
            <a:pPr lvl="2"/>
            <a:r>
              <a:rPr lang="en-US" altLang="en-US" dirty="0"/>
              <a:t>Sum of all supply thus cannot exceed sum of all demand (no “general gluts</a:t>
            </a:r>
            <a:r>
              <a:rPr lang="en-US" altLang="en-US" dirty="0" smtClean="0"/>
              <a:t>”);</a:t>
            </a:r>
            <a:endParaRPr lang="en-US" altLang="en-US" dirty="0"/>
          </a:p>
          <a:p>
            <a:pPr lvl="2"/>
            <a:r>
              <a:rPr lang="en-US" altLang="en-US" dirty="0" smtClean="0"/>
              <a:t>But slump </a:t>
            </a:r>
            <a:r>
              <a:rPr lang="en-US" altLang="en-US" i="1" u="sng" dirty="0"/>
              <a:t>in one market</a:t>
            </a:r>
            <a:r>
              <a:rPr lang="en-US" altLang="en-US" dirty="0"/>
              <a:t> can occur if supply of X exceeds demand for </a:t>
            </a:r>
            <a:r>
              <a:rPr lang="en-US" altLang="en-US" dirty="0" smtClean="0"/>
              <a:t>X, </a:t>
            </a:r>
            <a:r>
              <a:rPr lang="en-US" altLang="en-US" dirty="0"/>
              <a:t>at price producers of X want; however</a:t>
            </a:r>
          </a:p>
          <a:p>
            <a:pPr lvl="3"/>
            <a:r>
              <a:rPr lang="en-US" altLang="en-US" dirty="0"/>
              <a:t>Price of X falls, demand for X rises: </a:t>
            </a:r>
            <a:r>
              <a:rPr lang="en-US" altLang="en-US" dirty="0" smtClean="0"/>
              <a:t>return to equilibrium</a:t>
            </a:r>
            <a:r>
              <a:rPr lang="en-US" altLang="en-US" dirty="0"/>
              <a:t>...</a:t>
            </a:r>
          </a:p>
          <a:p>
            <a:pPr lvl="4"/>
            <a:r>
              <a:rPr lang="en-US" altLang="en-US" dirty="0"/>
              <a:t>Unless government regulations, monopolies </a:t>
            </a:r>
            <a:r>
              <a:rPr lang="en-US" altLang="en-US" dirty="0" smtClean="0"/>
              <a:t>intervene</a:t>
            </a:r>
          </a:p>
        </p:txBody>
      </p:sp>
    </p:spTree>
    <p:extLst>
      <p:ext uri="{BB962C8B-B14F-4D97-AF65-F5344CB8AC3E}">
        <p14:creationId xmlns:p14="http://schemas.microsoft.com/office/powerpoint/2010/main" val="139736010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/>
              <a:t> </a:t>
            </a:r>
            <a:r>
              <a:rPr lang="en-GB" dirty="0">
                <a:hlinkClick r:id="rId2"/>
              </a:rPr>
              <a:t>In Say’s </a:t>
            </a:r>
            <a:r>
              <a:rPr lang="en-GB" dirty="0" smtClean="0">
                <a:hlinkClick r:id="rId2"/>
              </a:rPr>
              <a:t>words</a:t>
            </a:r>
            <a:r>
              <a:rPr lang="en-GB" dirty="0" smtClean="0"/>
              <a:t>…</a:t>
            </a:r>
            <a:r>
              <a:rPr lang="en-US" dirty="0" smtClean="0"/>
              <a:t> “</a:t>
            </a:r>
            <a:r>
              <a:rPr lang="en-US" i="1" dirty="0" smtClean="0"/>
              <a:t>What </a:t>
            </a:r>
            <a:r>
              <a:rPr lang="en-US" i="1" dirty="0"/>
              <a:t>do you conclude from this?</a:t>
            </a:r>
            <a:endParaRPr lang="en-US" dirty="0"/>
          </a:p>
          <a:p>
            <a:pPr lvl="1"/>
            <a:r>
              <a:rPr lang="en-US" dirty="0"/>
              <a:t>That the more the purchasers produce, the more they have to purchase with, and that the productions of the one procure purchasers to the other.</a:t>
            </a:r>
          </a:p>
          <a:p>
            <a:r>
              <a:rPr lang="en-US" i="1" dirty="0"/>
              <a:t>It appears to me, that if the buyers only purchased by means of their products, they have generally more products than money to offer in payment.</a:t>
            </a:r>
            <a:endParaRPr lang="en-US" dirty="0"/>
          </a:p>
          <a:p>
            <a:pPr lvl="1"/>
            <a:r>
              <a:rPr lang="en-US" dirty="0"/>
              <a:t>Every producer asks for money in exchange for his products, only for the purpose of employing that money again immediately in the purchase of another </a:t>
            </a:r>
            <a:r>
              <a:rPr lang="en-US" dirty="0" smtClean="0"/>
              <a:t>product;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we do not consume money, and it is not sought after in ordinary cases to conceal it: thus, when a producer desires to exchange his product for money, he may be considered as already asking for the merchandise which he proposes to buy with this </a:t>
            </a:r>
            <a:r>
              <a:rPr lang="en-US" dirty="0" smtClean="0"/>
              <a:t>money.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thus that the producers, though they have all of them the air of demanding money for their goods, do in reality demand merchandise for their merchandise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924800" y="3048000"/>
            <a:ext cx="838200" cy="457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77000" y="3429000"/>
            <a:ext cx="1524000" cy="457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10100" y="4114800"/>
            <a:ext cx="4305300" cy="457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0" y="4495800"/>
            <a:ext cx="2286000" cy="457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5562600"/>
            <a:ext cx="8305800" cy="9906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201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“Then </a:t>
            </a:r>
            <a:r>
              <a:rPr lang="en-US" i="1" dirty="0"/>
              <a:t>the more merchandise there is produced, the more animated is the demand for merchandise?</a:t>
            </a:r>
            <a:endParaRPr lang="en-US" dirty="0"/>
          </a:p>
          <a:p>
            <a:pPr lvl="1"/>
            <a:r>
              <a:rPr lang="en-US" dirty="0"/>
              <a:t>Without doubt</a:t>
            </a:r>
            <a:r>
              <a:rPr lang="en-US" dirty="0" smtClean="0"/>
              <a:t>.”</a:t>
            </a:r>
          </a:p>
          <a:p>
            <a:r>
              <a:rPr lang="en-GB" dirty="0" smtClean="0"/>
              <a:t>Say asserts that there is never a problem with demand—always with supply (or with price being above equilibrium because of monopolies, trade unions, government interference…)</a:t>
            </a:r>
            <a:endParaRPr lang="en-US" dirty="0"/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altLang="en-US" dirty="0"/>
              <a:t>Accepted by all mainstream economists—even Ricardo from preceding “Classical” School:</a:t>
            </a:r>
          </a:p>
          <a:p>
            <a:pPr marL="742950" lvl="2" indent="-342900"/>
            <a:r>
              <a:rPr lang="en-AU" altLang="en-US" dirty="0"/>
              <a:t>“</a:t>
            </a:r>
            <a:r>
              <a:rPr lang="en-US" altLang="en-US" dirty="0"/>
              <a:t>M. Say has, however, most satisfactorily shown, that there is no amount of capital which may not be employed in a country, </a:t>
            </a:r>
            <a:r>
              <a:rPr lang="en-US" altLang="en-US" b="1" i="1" dirty="0"/>
              <a:t>because demand is only limited by production</a:t>
            </a:r>
            <a:r>
              <a:rPr lang="en-US" altLang="en-US" dirty="0"/>
              <a:t>.</a:t>
            </a:r>
            <a:r>
              <a:rPr lang="en-AU" altLang="en-US" dirty="0"/>
              <a:t>” (</a:t>
            </a:r>
            <a:r>
              <a:rPr lang="en-AU" altLang="en-US" dirty="0">
                <a:hlinkClick r:id="rId2"/>
              </a:rPr>
              <a:t>Ricardo, Principles, Ch. 21</a:t>
            </a:r>
            <a:r>
              <a:rPr lang="en-AU" altLang="en-US" dirty="0" smtClean="0"/>
              <a:t>)</a:t>
            </a:r>
          </a:p>
          <a:p>
            <a:pPr marL="342900" lvl="1" indent="-342900"/>
            <a:r>
              <a:rPr lang="en-AU" altLang="en-US" dirty="0" smtClean="0"/>
              <a:t>Mainstream believed aggregate demand could not be insufficient</a:t>
            </a:r>
          </a:p>
          <a:p>
            <a:pPr marL="742950" lvl="2" indent="-342900"/>
            <a:r>
              <a:rPr lang="en-AU" altLang="en-US" dirty="0" smtClean="0"/>
              <a:t>Because to them aggregate supply was aggregate demand</a:t>
            </a:r>
          </a:p>
          <a:p>
            <a:pPr marL="1200150" lvl="3" indent="-342900"/>
            <a:r>
              <a:rPr lang="en-AU" altLang="en-US" dirty="0" smtClean="0"/>
              <a:t>“Sellers only sell in order to buy again immediately”</a:t>
            </a:r>
          </a:p>
          <a:p>
            <a:pPr marL="342900" lvl="1" indent="-342900"/>
            <a:r>
              <a:rPr lang="en-AU" altLang="en-US" dirty="0" smtClean="0"/>
              <a:t>Mainstream reaction to crisis initially was that wages must be too high</a:t>
            </a:r>
          </a:p>
          <a:p>
            <a:pPr marL="742950" lvl="2" indent="-342900"/>
            <a:r>
              <a:rPr lang="en-AU" altLang="en-US" dirty="0" smtClean="0"/>
              <a:t>“Cut wages &amp; crisis will be over”</a:t>
            </a:r>
          </a:p>
          <a:p>
            <a:pPr marL="742950" lvl="2" indent="-342900"/>
            <a:r>
              <a:rPr lang="en-AU" altLang="en-US" dirty="0" smtClean="0"/>
              <a:t>But wages fell </a:t>
            </a:r>
            <a:r>
              <a:rPr lang="en-AU" altLang="en-US" b="1" i="1" dirty="0" smtClean="0"/>
              <a:t>and the crisis got worse</a:t>
            </a:r>
            <a:r>
              <a:rPr lang="en-AU" altLang="en-US" dirty="0" smtClean="0"/>
              <a:t>…</a:t>
            </a:r>
          </a:p>
          <a:p>
            <a:pPr marL="342900" lvl="1" indent="-342900"/>
            <a:endParaRPr lang="en-AU" altLang="en-US" dirty="0"/>
          </a:p>
          <a:p>
            <a:pPr marL="742950" lvl="2" indent="-342900"/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1993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Money wages fell for most of the 1930s; real wages fell from 1929-33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9258"/>
            <a:ext cx="8949334" cy="56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68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143000"/>
          </a:xfrm>
        </p:spPr>
        <p:txBody>
          <a:bodyPr/>
          <a:lstStyle/>
          <a:p>
            <a:r>
              <a:rPr lang="en-GB" dirty="0" smtClean="0"/>
              <a:t>Wages &amp; unemployment went in opposite directions—contradicting mainstream (and Austrian)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91600" cy="5556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197559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525790">
            <a:off x="6290508" y="2491975"/>
            <a:ext cx="685800" cy="2005907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82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991600" cy="5226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Austrians (Hayek’s descendants) blamed</a:t>
            </a:r>
            <a:r>
              <a:rPr lang="en-GB" dirty="0" smtClean="0"/>
              <a:t> low interest rates for causing boom before the crisis</a:t>
            </a:r>
          </a:p>
          <a:p>
            <a:pPr lvl="1"/>
            <a:r>
              <a:rPr lang="en-GB" dirty="0" smtClean="0"/>
              <a:t>But interest rates were high throughout 1920s (&amp; 1930s)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5720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ndara" panose="020E0502030303020204" pitchFamily="34" charset="0"/>
              </a:rPr>
              <a:t>So whatever kicked off the 1920s boom, </a:t>
            </a:r>
            <a:r>
              <a:rPr lang="en-GB" b="1" i="1" dirty="0">
                <a:effectLst/>
                <a:latin typeface="Candara" panose="020E0502030303020204" pitchFamily="34" charset="0"/>
              </a:rPr>
              <a:t>it wasn’t low </a:t>
            </a:r>
            <a:r>
              <a:rPr lang="en-GB" b="1" i="1" dirty="0" smtClean="0">
                <a:effectLst/>
                <a:latin typeface="Candara" panose="020E0502030303020204" pitchFamily="34" charset="0"/>
              </a:rPr>
              <a:t>interest rates</a:t>
            </a:r>
            <a:endParaRPr lang="en-GB" b="1" i="1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539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>
                <a:hlinkClick r:id="rId2"/>
              </a:rPr>
              <a:t>Austrians also blame excessive </a:t>
            </a:r>
            <a:r>
              <a:rPr lang="en-GB" dirty="0">
                <a:hlinkClick r:id="rId2"/>
              </a:rPr>
              <a:t>increase in money </a:t>
            </a:r>
            <a:r>
              <a:rPr lang="en-GB" dirty="0" smtClean="0">
                <a:hlinkClick r:id="rId2"/>
              </a:rPr>
              <a:t>supply during the 1920s </a:t>
            </a:r>
            <a:r>
              <a:rPr lang="en-GB" dirty="0">
                <a:hlinkClick r:id="rId2"/>
              </a:rPr>
              <a:t>by </a:t>
            </a:r>
            <a:r>
              <a:rPr lang="en-GB" dirty="0" smtClean="0">
                <a:hlinkClick r:id="rId2"/>
              </a:rPr>
              <a:t>The Fed</a:t>
            </a:r>
            <a:r>
              <a:rPr lang="en-GB" dirty="0" smtClean="0"/>
              <a:t> for causing 1920s boom, and hence 1930s bust…</a:t>
            </a:r>
            <a:endParaRPr lang="en-GB" dirty="0"/>
          </a:p>
          <a:p>
            <a:r>
              <a:rPr lang="en-GB" dirty="0" smtClean="0"/>
              <a:t>Today’s </a:t>
            </a:r>
            <a:r>
              <a:rPr lang="en-GB" dirty="0"/>
              <a:t>mainstream “New Keynesian” economists </a:t>
            </a:r>
            <a:r>
              <a:rPr lang="en-GB" dirty="0" smtClean="0"/>
              <a:t>also blame the Fed </a:t>
            </a:r>
            <a:r>
              <a:rPr lang="en-GB" dirty="0"/>
              <a:t>for </a:t>
            </a:r>
            <a:r>
              <a:rPr lang="en-GB" dirty="0" smtClean="0"/>
              <a:t>1930s—but for </a:t>
            </a:r>
            <a:r>
              <a:rPr lang="en-GB" b="1" i="1" dirty="0" smtClean="0"/>
              <a:t>not increasing the money supply enough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monetary data for the United States are quite remarkable, and tend to underscore the stinging critique of the Fed’s policy choices by Friedman and Schwartz (1963</a:t>
            </a:r>
            <a:r>
              <a:rPr lang="en-US" dirty="0" smtClean="0"/>
              <a:t>)…</a:t>
            </a:r>
          </a:p>
          <a:p>
            <a:pPr lvl="1"/>
            <a:r>
              <a:rPr lang="en-US" dirty="0"/>
              <a:t>U.S. nominal money growth was precisely zero between 1928:IV and </a:t>
            </a:r>
            <a:r>
              <a:rPr lang="en-US" dirty="0" smtClean="0"/>
              <a:t>1929:IV…The </a:t>
            </a:r>
            <a:r>
              <a:rPr lang="en-US" dirty="0"/>
              <a:t>year 1930 was even worse in this respect: between 1929:IV and 1930:IV, nominal money in the United States fell by almost </a:t>
            </a:r>
            <a:r>
              <a:rPr lang="en-US" dirty="0" smtClean="0"/>
              <a:t>6%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proximate cause of this decline in M</a:t>
            </a:r>
            <a:r>
              <a:rPr lang="en-US" baseline="-25000" dirty="0"/>
              <a:t>1</a:t>
            </a:r>
            <a:r>
              <a:rPr lang="en-US" dirty="0"/>
              <a:t> was continued contraction in the ratio of base to reserves, which reinforced rather than offset declines in the money </a:t>
            </a:r>
            <a:r>
              <a:rPr lang="en-US" dirty="0" smtClean="0"/>
              <a:t>multiplier.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tightening </a:t>
            </a:r>
            <a:r>
              <a:rPr lang="en-US" dirty="0" smtClean="0"/>
              <a:t> … locates </a:t>
            </a:r>
            <a:r>
              <a:rPr lang="en-US" dirty="0"/>
              <a:t>much of the blame for the early (pre-1931) slowdown </a:t>
            </a:r>
            <a:r>
              <a:rPr lang="en-US" dirty="0" smtClean="0"/>
              <a:t>… with </a:t>
            </a:r>
            <a:r>
              <a:rPr lang="en-US" dirty="0"/>
              <a:t>the Federal Reserve.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Bernanke 2000, p</a:t>
            </a:r>
            <a:r>
              <a:rPr lang="en-US" dirty="0">
                <a:hlinkClick r:id="rId3"/>
              </a:rPr>
              <a:t>. 153</a:t>
            </a:r>
            <a:r>
              <a:rPr lang="en-US" dirty="0"/>
              <a:t>)</a:t>
            </a:r>
          </a:p>
          <a:p>
            <a:pPr lvl="1"/>
            <a:endParaRPr lang="en-GB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4576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The money supply collapsed—</a:t>
            </a:r>
            <a:r>
              <a:rPr lang="en-GB" b="1" i="1" dirty="0" smtClean="0"/>
              <a:t>but </a:t>
            </a:r>
            <a:r>
              <a:rPr lang="en-GB" b="1" i="1" dirty="0"/>
              <a:t>bank money </a:t>
            </a:r>
            <a:r>
              <a:rPr lang="en-GB" b="1" i="1" dirty="0" smtClean="0"/>
              <a:t>M</a:t>
            </a:r>
            <a:r>
              <a:rPr lang="en-GB" b="1" i="1" baseline="-25000" dirty="0" smtClean="0"/>
              <a:t>1</a:t>
            </a:r>
            <a:r>
              <a:rPr lang="en-GB" b="1" i="1" dirty="0" smtClean="0"/>
              <a:t>, not </a:t>
            </a:r>
            <a:r>
              <a:rPr lang="en-GB" b="1" i="1" dirty="0"/>
              <a:t>Fed money </a:t>
            </a:r>
            <a:r>
              <a:rPr lang="en-GB" b="1" i="1" dirty="0" smtClean="0"/>
              <a:t>M</a:t>
            </a:r>
            <a:r>
              <a:rPr lang="en-GB" b="1" i="1" baseline="-25000" dirty="0" smtClean="0"/>
              <a:t>0</a:t>
            </a:r>
            <a:r>
              <a:rPr lang="en-GB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4" y="1055113"/>
            <a:ext cx="8932971" cy="55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67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84648"/>
            <a:ext cx="8896350" cy="5552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85800"/>
          </a:xfrm>
        </p:spPr>
        <p:txBody>
          <a:bodyPr/>
          <a:lstStyle/>
          <a:p>
            <a:r>
              <a:rPr lang="en-GB" dirty="0" smtClean="0"/>
              <a:t>Federal Reserve Money (</a:t>
            </a:r>
            <a:r>
              <a:rPr lang="en-GB" b="1" i="1" dirty="0" smtClean="0"/>
              <a:t>M</a:t>
            </a:r>
            <a:r>
              <a:rPr lang="en-GB" b="1" i="1" baseline="-25000" dirty="0" smtClean="0"/>
              <a:t>0</a:t>
            </a:r>
            <a:r>
              <a:rPr lang="en-GB" dirty="0" smtClean="0"/>
              <a:t>) and bank money (</a:t>
            </a:r>
            <a:r>
              <a:rPr lang="en-GB" b="1" i="1" dirty="0" smtClean="0"/>
              <a:t>M</a:t>
            </a:r>
            <a:r>
              <a:rPr lang="en-GB" b="1" i="1" baseline="-25000" dirty="0" smtClean="0"/>
              <a:t>1</a:t>
            </a:r>
            <a:r>
              <a:rPr lang="en-GB" dirty="0" smtClean="0"/>
              <a:t>) moved in same direction during 1920s, </a:t>
            </a:r>
            <a:r>
              <a:rPr lang="en-GB" b="1" i="1" dirty="0"/>
              <a:t>but generally opposite </a:t>
            </a:r>
            <a:r>
              <a:rPr lang="en-GB" b="1" i="1" dirty="0" smtClean="0"/>
              <a:t>direction during 1930s</a:t>
            </a:r>
            <a:r>
              <a:rPr lang="en-GB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6410" y="186045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525790">
            <a:off x="7302118" y="2376840"/>
            <a:ext cx="685800" cy="2005907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45720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GB" dirty="0" smtClean="0">
                <a:effectLst/>
                <a:latin typeface="Candara" panose="020E0502030303020204" pitchFamily="34" charset="0"/>
              </a:rPr>
              <a:t>Fed money does fall here, as Bernanke emphasises</a:t>
            </a:r>
            <a:endParaRPr lang="en-GB" dirty="0">
              <a:effectLst/>
              <a:latin typeface="Candara" panose="020E0502030303020204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128953">
            <a:off x="4803843" y="4471494"/>
            <a:ext cx="345487" cy="661644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5218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GB" dirty="0" smtClean="0">
                <a:effectLst/>
                <a:latin typeface="Candara" panose="020E0502030303020204" pitchFamily="34" charset="0"/>
              </a:rPr>
              <a:t>But Fed increases </a:t>
            </a:r>
            <a:r>
              <a:rPr kumimoji="1" lang="en-GB" sz="2200" b="1" i="1" kern="0" spc="-1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rPr>
              <a:t>M</a:t>
            </a:r>
            <a:r>
              <a:rPr kumimoji="1" lang="en-GB" sz="2200" b="1" i="1" kern="0" spc="-10" baseline="-25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rPr>
              <a:t>0</a:t>
            </a:r>
            <a:r>
              <a:rPr lang="en-GB" dirty="0" smtClean="0">
                <a:effectLst/>
                <a:latin typeface="Candara" panose="020E0502030303020204" pitchFamily="34" charset="0"/>
              </a:rPr>
              <a:t> from 1931 </a:t>
            </a:r>
            <a:r>
              <a:rPr lang="en-GB" i="1" dirty="0" smtClean="0">
                <a:effectLst/>
                <a:latin typeface="Candara" panose="020E0502030303020204" pitchFamily="34" charset="0"/>
              </a:rPr>
              <a:t>&amp; yet </a:t>
            </a:r>
            <a:r>
              <a:rPr kumimoji="1" lang="en-GB" sz="2200" b="1" i="1" kern="0" spc="-1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rPr>
              <a:t>M</a:t>
            </a:r>
            <a:r>
              <a:rPr kumimoji="1" lang="en-GB" sz="2200" b="1" i="1" kern="0" spc="-10" baseline="-25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rPr>
              <a:t>1</a:t>
            </a:r>
            <a:r>
              <a:rPr lang="en-GB" i="1" dirty="0" smtClean="0">
                <a:effectLst/>
                <a:latin typeface="Candara" panose="020E0502030303020204" pitchFamily="34" charset="0"/>
              </a:rPr>
              <a:t> falls</a:t>
            </a:r>
            <a:endParaRPr lang="en-GB" i="1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2008343">
            <a:off x="5229387" y="2861947"/>
            <a:ext cx="345487" cy="1144073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20016243">
            <a:off x="5279297" y="4741559"/>
            <a:ext cx="345487" cy="1144073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291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Recap/Coming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6427"/>
          </a:xfrm>
        </p:spPr>
        <p:txBody>
          <a:bodyPr/>
          <a:lstStyle/>
          <a:p>
            <a:r>
              <a:rPr lang="en-GB" dirty="0" smtClean="0"/>
              <a:t>Recap. Last week: </a:t>
            </a:r>
            <a:r>
              <a:rPr lang="en-GB" dirty="0"/>
              <a:t>The </a:t>
            </a:r>
            <a:r>
              <a:rPr lang="en-GB" dirty="0" smtClean="0"/>
              <a:t>Austrians</a:t>
            </a:r>
          </a:p>
          <a:p>
            <a:pPr lvl="1"/>
            <a:r>
              <a:rPr lang="en-GB" dirty="0" smtClean="0"/>
              <a:t>Same “theory of value” as Neoclassicals</a:t>
            </a:r>
          </a:p>
          <a:p>
            <a:pPr lvl="1"/>
            <a:r>
              <a:rPr lang="en-GB" dirty="0" smtClean="0"/>
              <a:t>Diverging over Limited knowledge, Disequilibrium</a:t>
            </a:r>
            <a:r>
              <a:rPr lang="en-GB" dirty="0"/>
              <a:t> </a:t>
            </a:r>
            <a:r>
              <a:rPr lang="en-GB" dirty="0" smtClean="0"/>
              <a:t>and Money</a:t>
            </a:r>
          </a:p>
          <a:p>
            <a:r>
              <a:rPr lang="en-GB" dirty="0" smtClean="0"/>
              <a:t>This week: The Post Keynesians</a:t>
            </a:r>
          </a:p>
          <a:p>
            <a:pPr lvl="1"/>
            <a:r>
              <a:rPr lang="en-GB" dirty="0" smtClean="0"/>
              <a:t>And now for something completely different…</a:t>
            </a:r>
            <a:endParaRPr lang="en-US" dirty="0"/>
          </a:p>
        </p:txBody>
      </p:sp>
      <p:pic>
        <p:nvPicPr>
          <p:cNvPr id="4" name="CompletelyDiffer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99" y="2512227"/>
            <a:ext cx="7620001" cy="42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094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447800"/>
          </a:xfrm>
        </p:spPr>
        <p:txBody>
          <a:bodyPr/>
          <a:lstStyle/>
          <a:p>
            <a:r>
              <a:rPr lang="en-GB" dirty="0" smtClean="0"/>
              <a:t>Important sub-issue in Great Depression—the “</a:t>
            </a:r>
            <a:r>
              <a:rPr lang="en-GB" dirty="0" smtClean="0">
                <a:hlinkClick r:id="rId2"/>
              </a:rPr>
              <a:t>Roosevelt Recession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Roosevelt persuaded to return budget to surplus (after 4-5% of GDP deficits) since unemployment fell from 26% (1932) to 11% (1937)</a:t>
            </a:r>
          </a:p>
          <a:p>
            <a:pPr lvl="1"/>
            <a:r>
              <a:rPr lang="en-GB" dirty="0" smtClean="0"/>
              <a:t>Federal Reserve increased reserve requirements</a:t>
            </a:r>
          </a:p>
          <a:p>
            <a:r>
              <a:rPr lang="en-GB" dirty="0" smtClean="0"/>
              <a:t>Economy tanked: GDP fell, unemployment rose back to 20%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8610600" cy="453194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 rot="15848617">
            <a:off x="4515362" y="4342994"/>
            <a:ext cx="345487" cy="1152077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6483" y="5137801"/>
            <a:ext cx="2776260" cy="7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rgbClr val="FF0000"/>
                </a:solidFill>
              </a:rPr>
              <a:t>Government reduces its deficit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0" y="2645100"/>
            <a:ext cx="2776260" cy="10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rgbClr val="0033CC"/>
                </a:solidFill>
              </a:rPr>
              <a:t>Private &amp; Central bank money growth goes negative</a:t>
            </a:r>
            <a:endParaRPr lang="en-US" kern="0" dirty="0">
              <a:solidFill>
                <a:srgbClr val="0033CC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 rot="20016243">
            <a:off x="4295243" y="3639369"/>
            <a:ext cx="345487" cy="1144073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2260" y="2372549"/>
            <a:ext cx="266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GB" dirty="0" smtClean="0">
                <a:effectLst/>
                <a:latin typeface="Candara" panose="020E0502030303020204" pitchFamily="34" charset="0"/>
              </a:rPr>
              <a:t>Unemployment explodes again</a:t>
            </a:r>
            <a:endParaRPr lang="en-GB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1607170">
            <a:off x="5386901" y="3341591"/>
            <a:ext cx="345487" cy="2511565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0319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/>
      <p:bldP spid="7" grpId="0" build="p" bldLvl="5"/>
      <p:bldP spid="8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Economics in disarray in the 1930s</a:t>
            </a:r>
          </a:p>
          <a:p>
            <a:r>
              <a:rPr lang="en-GB" dirty="0" smtClean="0"/>
              <a:t>Compounded by 1937 crisis when government attempted to run surplus</a:t>
            </a:r>
          </a:p>
          <a:p>
            <a:r>
              <a:rPr lang="en-GB" dirty="0" smtClean="0"/>
              <a:t>Enter Keynes’s </a:t>
            </a:r>
            <a:r>
              <a:rPr lang="en-GB" i="1" dirty="0" smtClean="0">
                <a:hlinkClick r:id="rId2"/>
              </a:rPr>
              <a:t>General Theory of Employment, Interest &amp; Money</a:t>
            </a:r>
            <a:endParaRPr lang="en-GB" i="1" dirty="0" smtClean="0"/>
          </a:p>
          <a:p>
            <a:r>
              <a:rPr lang="en-GB" dirty="0" smtClean="0"/>
              <a:t>Argued that crisis caused by insufficient aggregate demand</a:t>
            </a:r>
          </a:p>
          <a:p>
            <a:pPr lvl="1"/>
            <a:r>
              <a:rPr lang="en-GB" dirty="0" smtClean="0"/>
              <a:t>i.e., a “general glut”: aggregate demand insufficient to employ all those who wish to work</a:t>
            </a:r>
          </a:p>
          <a:p>
            <a:r>
              <a:rPr lang="en-GB" dirty="0" smtClean="0"/>
              <a:t>Heresy for mainstream economists (&amp; Austrians)—and even for Keynes</a:t>
            </a:r>
          </a:p>
          <a:p>
            <a:pPr lvl="1"/>
            <a:r>
              <a:rPr lang="en-US" dirty="0" smtClean="0"/>
              <a:t>“For </a:t>
            </a:r>
            <a:r>
              <a:rPr lang="en-US" dirty="0"/>
              <a:t>a hundred years or longer, English Political Economy has been dominated by an </a:t>
            </a:r>
            <a:r>
              <a:rPr lang="en-US" dirty="0" smtClean="0"/>
              <a:t>orthodoxy.</a:t>
            </a:r>
          </a:p>
          <a:p>
            <a:pPr lvl="1"/>
            <a:r>
              <a:rPr lang="en-US" b="1" i="1" dirty="0" smtClean="0"/>
              <a:t>In </a:t>
            </a:r>
            <a:r>
              <a:rPr lang="en-US" b="1" i="1" dirty="0"/>
              <a:t>that orthodoxy, in that continuous transition, I was brought up. I learnt it, I taught it, I wrote it.</a:t>
            </a:r>
            <a:r>
              <a:rPr lang="en-US" b="1" dirty="0"/>
              <a:t> </a:t>
            </a:r>
            <a:r>
              <a:rPr lang="en-US" dirty="0"/>
              <a:t>To those looking from outside I probably still belong to it. Subsequent historians of doctrine will regard this book as in essentially the same </a:t>
            </a:r>
            <a:r>
              <a:rPr lang="en-US" dirty="0" smtClean="0"/>
              <a:t>tradition.</a:t>
            </a:r>
          </a:p>
          <a:p>
            <a:pPr lvl="1"/>
            <a:r>
              <a:rPr lang="en-US" b="1" i="1" dirty="0" smtClean="0"/>
              <a:t>But </a:t>
            </a:r>
            <a:r>
              <a:rPr lang="en-US" b="1" i="1" dirty="0"/>
              <a:t>I</a:t>
            </a:r>
            <a:r>
              <a:rPr lang="en-US" dirty="0"/>
              <a:t> myself in writing it, and in other recent work which has led up to it, </a:t>
            </a:r>
            <a:r>
              <a:rPr lang="en-US" b="1" i="1" dirty="0"/>
              <a:t>have felt myself to be breaking away from this orthodoxy, to be in strong reaction against it, to be escaping from something, to be gaining an emancipation</a:t>
            </a:r>
            <a:r>
              <a:rPr lang="en-US" b="1" i="1" dirty="0" smtClean="0"/>
              <a:t>.</a:t>
            </a:r>
            <a:r>
              <a:rPr lang="en-US" dirty="0" smtClean="0"/>
              <a:t>” (Keynes 1939)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170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Keynes attempted to develop a theory of the </a:t>
            </a:r>
            <a:r>
              <a:rPr lang="en-GB" dirty="0" err="1" smtClean="0"/>
              <a:t>macroeconomy</a:t>
            </a:r>
            <a:r>
              <a:rPr lang="en-GB" dirty="0" smtClean="0"/>
              <a:t> where what applied to the individual did not necessarily apply to the whole:</a:t>
            </a:r>
            <a:endParaRPr lang="en-US" dirty="0" smtClean="0"/>
          </a:p>
          <a:p>
            <a:pPr lvl="1"/>
            <a:r>
              <a:rPr lang="en-US" dirty="0" smtClean="0"/>
              <a:t>“I </a:t>
            </a:r>
            <a:r>
              <a:rPr lang="en-US" dirty="0"/>
              <a:t>am chiefly concerned with the </a:t>
            </a:r>
            <a:r>
              <a:rPr lang="en-US" dirty="0" err="1"/>
              <a:t>behaviour</a:t>
            </a:r>
            <a:r>
              <a:rPr lang="en-US" dirty="0"/>
              <a:t> of the economic system as a </a:t>
            </a:r>
            <a:r>
              <a:rPr lang="en-US" dirty="0" smtClean="0"/>
              <a:t>whole,</a:t>
            </a:r>
          </a:p>
          <a:p>
            <a:pPr lvl="2"/>
            <a:r>
              <a:rPr lang="en-US" dirty="0" smtClean="0"/>
              <a:t>with </a:t>
            </a:r>
            <a:r>
              <a:rPr lang="en-US" dirty="0"/>
              <a:t>aggregate incomes, aggregate profits, aggregate output, aggregate employment, aggregate investment, aggregate saving rather than with the incomes, profits, output, employment, investment and saving of particular industries, firms or </a:t>
            </a:r>
            <a:r>
              <a:rPr lang="en-US" dirty="0" smtClean="0"/>
              <a:t>individuals.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 argue that important mistakes have been made through extending to the system as a whole conclusion which have been correctly arrived at in respect of a part of it taken in isolation</a:t>
            </a:r>
            <a:r>
              <a:rPr lang="en-US" dirty="0" smtClean="0"/>
              <a:t>.”</a:t>
            </a:r>
          </a:p>
          <a:p>
            <a:r>
              <a:rPr lang="en-GB" dirty="0" smtClean="0"/>
              <a:t>Keynes’s first point on this: applying micro model of labour market to </a:t>
            </a:r>
            <a:r>
              <a:rPr lang="en-GB" dirty="0" err="1" smtClean="0"/>
              <a:t>macroeconomy</a:t>
            </a:r>
            <a:r>
              <a:rPr lang="en-GB" dirty="0" smtClean="0"/>
              <a:t> is a “fallacy of composition”</a:t>
            </a:r>
          </a:p>
          <a:p>
            <a:pPr lvl="1"/>
            <a:r>
              <a:rPr lang="en-GB" dirty="0" smtClean="0"/>
              <a:t>That is, what applies to an individual doesn’t apply to society</a:t>
            </a:r>
          </a:p>
          <a:p>
            <a:pPr lvl="1"/>
            <a:r>
              <a:rPr lang="en-GB" dirty="0" smtClean="0"/>
              <a:t>As Yanis Varoufakis explains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450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pic>
        <p:nvPicPr>
          <p:cNvPr id="4" name="YZNwdcESn9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167" y="1143000"/>
            <a:ext cx="8805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73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yr4yv0bd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118100"/>
            <a:ext cx="208756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Micro analysis: </a:t>
            </a:r>
            <a:r>
              <a:rPr lang="en-GB" b="1" i="1" dirty="0" smtClean="0"/>
              <a:t>supply and demand independent</a:t>
            </a:r>
          </a:p>
          <a:p>
            <a:r>
              <a:rPr lang="en-GB" dirty="0" smtClean="0"/>
              <a:t>Applied to market for Labour, you get this: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2737" y="2349013"/>
            <a:ext cx="2776260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Unemployment caused by real wage being too high…</a:t>
            </a:r>
            <a:endParaRPr lang="en-US" kern="0" dirty="0"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809" y="1671935"/>
            <a:ext cx="1905000" cy="2209800"/>
            <a:chOff x="457200" y="1524000"/>
            <a:chExt cx="1905000" cy="22098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457200" y="1524000"/>
              <a:ext cx="0" cy="220980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57200" y="3733800"/>
              <a:ext cx="1905000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452266" y="388620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Employment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32556" y="2367461"/>
            <a:ext cx="156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Real Wage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568409" y="1972270"/>
            <a:ext cx="1600200" cy="1452265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58535" y="3269901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568409" y="2052935"/>
            <a:ext cx="1828800" cy="12954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751354" y="1628253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Supply</a:t>
            </a:r>
            <a:endParaRPr lang="en-US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420426" y="2743200"/>
            <a:ext cx="0" cy="198120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80252" y="4569766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ndara" panose="020E0502030303020204" pitchFamily="34" charset="0"/>
              </a:rPr>
              <a:t>Full Employment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66190" y="2738525"/>
            <a:ext cx="1806360" cy="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848098" y="2549192"/>
            <a:ext cx="246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ndara" panose="020E0502030303020204" pitchFamily="34" charset="0"/>
              </a:rPr>
              <a:t>Equilibrium Wage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90500" y="5495571"/>
            <a:ext cx="876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Micro-based solution: cut real wage and unemployment will disappear</a:t>
            </a:r>
          </a:p>
          <a:p>
            <a:pPr lvl="1"/>
            <a:r>
              <a:rPr lang="en-GB" kern="0" dirty="0" smtClean="0">
                <a:effectLst/>
              </a:rPr>
              <a:t>Higher demand for workers; and also…</a:t>
            </a:r>
          </a:p>
          <a:p>
            <a:pPr lvl="2"/>
            <a:r>
              <a:rPr lang="en-GB" i="1" kern="0" dirty="0" smtClean="0">
                <a:effectLst/>
              </a:rPr>
              <a:t>Less workers will want a job at the lower wage (??)</a:t>
            </a:r>
            <a:endParaRPr lang="en-US" i="1" kern="0" dirty="0">
              <a:effectLst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23261" y="1589936"/>
            <a:ext cx="1905000" cy="2209800"/>
            <a:chOff x="457200" y="1524000"/>
            <a:chExt cx="1905000" cy="22098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457200" y="1524000"/>
              <a:ext cx="0" cy="220980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57200" y="3733800"/>
              <a:ext cx="1905000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735718" y="3804201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Employment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616008" y="2285462"/>
            <a:ext cx="156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Real Wage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1861" y="1890271"/>
            <a:ext cx="1600200" cy="1452265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741987" y="3187902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6851861" y="1970936"/>
            <a:ext cx="1828800" cy="12954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034806" y="154625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Supply</a:t>
            </a:r>
            <a:endParaRPr lang="en-US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7184098" y="2218391"/>
            <a:ext cx="0" cy="198120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776180" y="4246332"/>
            <a:ext cx="27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ndara" panose="020E0502030303020204" pitchFamily="34" charset="0"/>
              </a:rPr>
              <a:t>Actual Employment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5897518" y="2192628"/>
            <a:ext cx="2388367" cy="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 rot="16200000">
            <a:off x="3982506" y="2509388"/>
            <a:ext cx="336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ndara" panose="020E0502030303020204" pitchFamily="34" charset="0"/>
              </a:rPr>
              <a:t>Above Equilibrium Wage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364917" y="2265132"/>
            <a:ext cx="16828" cy="2598961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7030A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446174" y="4843292"/>
            <a:ext cx="167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andara" panose="020E0502030303020204" pitchFamily="34" charset="0"/>
              </a:rPr>
              <a:t>Want job at this wage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16200000">
            <a:off x="7558482" y="1324808"/>
            <a:ext cx="442998" cy="1191764"/>
          </a:xfrm>
          <a:prstGeom prst="rightBrac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68514" y="1216967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Unemployment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08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11" grpId="0"/>
      <p:bldP spid="12" grpId="0"/>
      <p:bldP spid="15" grpId="0"/>
      <p:bldP spid="20" grpId="0"/>
      <p:bldP spid="23" grpId="0"/>
      <p:bldP spid="26" grpId="0"/>
      <p:bldP spid="27" grpId="0" build="p" bldLvl="5"/>
      <p:bldP spid="31" grpId="0"/>
      <p:bldP spid="32" grpId="0"/>
      <p:bldP spid="34" grpId="0"/>
      <p:bldP spid="36" grpId="0"/>
      <p:bldP spid="38" grpId="0"/>
      <p:bldP spid="40" grpId="0"/>
      <p:bldP spid="44" grpId="0"/>
      <p:bldP spid="46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Keynes challenged this argument, given the Depression at the time:</a:t>
            </a:r>
          </a:p>
          <a:p>
            <a:pPr lvl="1"/>
            <a:r>
              <a:rPr lang="en-AU" dirty="0" smtClean="0"/>
              <a:t>“the </a:t>
            </a:r>
            <a:r>
              <a:rPr lang="en-AU" dirty="0"/>
              <a:t>contention that the unemployment which characterises a depression is due to a refusal by labour to accept a reduction of money-wages is not clearly supported by the </a:t>
            </a:r>
            <a:r>
              <a:rPr lang="en-AU" dirty="0" smtClean="0"/>
              <a:t>facts.</a:t>
            </a:r>
          </a:p>
          <a:p>
            <a:pPr lvl="1"/>
            <a:r>
              <a:rPr lang="en-AU" dirty="0" smtClean="0"/>
              <a:t>It </a:t>
            </a:r>
            <a:r>
              <a:rPr lang="en-AU" dirty="0"/>
              <a:t>is not very plausible to assert that unemployment in the United States in 1932 was due either to labour obstinately refusing to accept a reduction of </a:t>
            </a:r>
            <a:r>
              <a:rPr lang="en-AU" dirty="0" smtClean="0"/>
              <a:t>money-wages</a:t>
            </a:r>
          </a:p>
          <a:p>
            <a:pPr lvl="1"/>
            <a:r>
              <a:rPr lang="en-AU" dirty="0" smtClean="0"/>
              <a:t>or </a:t>
            </a:r>
            <a:r>
              <a:rPr lang="en-AU" dirty="0"/>
              <a:t>to its obstinately demanding a real wage beyond what the productivity of the economic machine was capable of </a:t>
            </a:r>
            <a:r>
              <a:rPr lang="en-AU" dirty="0" smtClean="0"/>
              <a:t>furnishing.</a:t>
            </a:r>
          </a:p>
          <a:p>
            <a:pPr lvl="1"/>
            <a:r>
              <a:rPr lang="en-AU" dirty="0" smtClean="0"/>
              <a:t>Wide </a:t>
            </a:r>
            <a:r>
              <a:rPr lang="en-AU" dirty="0"/>
              <a:t>variations are experienced in the volume of employment without any apparent change either in the minimum real demands of labour or in its </a:t>
            </a:r>
            <a:r>
              <a:rPr lang="en-AU" dirty="0" smtClean="0"/>
              <a:t>productivity.</a:t>
            </a:r>
          </a:p>
          <a:p>
            <a:pPr lvl="1"/>
            <a:r>
              <a:rPr lang="en-AU" dirty="0" smtClean="0"/>
              <a:t>Labour </a:t>
            </a:r>
            <a:r>
              <a:rPr lang="en-AU" dirty="0"/>
              <a:t>is not more truculent in the depression than in the </a:t>
            </a:r>
            <a:r>
              <a:rPr lang="en-AU" dirty="0" smtClean="0"/>
              <a:t>boom—far </a:t>
            </a:r>
            <a:r>
              <a:rPr lang="en-AU" dirty="0"/>
              <a:t>from it. Nor is its physical productivity </a:t>
            </a:r>
            <a:r>
              <a:rPr lang="en-AU" dirty="0" smtClean="0"/>
              <a:t>less.</a:t>
            </a:r>
          </a:p>
          <a:p>
            <a:pPr lvl="1"/>
            <a:r>
              <a:rPr lang="en-AU" b="1" i="1" dirty="0" smtClean="0"/>
              <a:t>These </a:t>
            </a:r>
            <a:r>
              <a:rPr lang="en-AU" b="1" i="1" dirty="0"/>
              <a:t>facts from experience are a prima facie ground for questioning the adequacy of the </a:t>
            </a:r>
            <a:r>
              <a:rPr lang="en-AU" b="1" i="1" dirty="0" smtClean="0"/>
              <a:t>[Neo]-classical </a:t>
            </a:r>
            <a:r>
              <a:rPr lang="en-AU" b="1" i="1" dirty="0"/>
              <a:t>analysis</a:t>
            </a:r>
            <a:r>
              <a:rPr lang="en-AU" b="1" i="1" dirty="0" smtClean="0"/>
              <a:t>.</a:t>
            </a:r>
            <a:r>
              <a:rPr lang="en-AU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723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85800"/>
            <a:ext cx="5167193" cy="5257800"/>
          </a:xfrm>
        </p:spPr>
        <p:txBody>
          <a:bodyPr/>
          <a:lstStyle/>
          <a:p>
            <a:r>
              <a:rPr lang="en-GB" dirty="0" smtClean="0"/>
              <a:t>Keynes argues that at the macro level, supply and demand are </a:t>
            </a:r>
            <a:r>
              <a:rPr lang="en-GB" b="1" i="1" dirty="0" smtClean="0"/>
              <a:t>not</a:t>
            </a:r>
            <a:r>
              <a:rPr lang="en-GB" dirty="0" smtClean="0"/>
              <a:t> independent</a:t>
            </a:r>
          </a:p>
          <a:p>
            <a:pPr lvl="1"/>
            <a:r>
              <a:rPr lang="en-GB" dirty="0" smtClean="0"/>
              <a:t>Wages a major source of demand</a:t>
            </a:r>
          </a:p>
          <a:p>
            <a:pPr lvl="2"/>
            <a:r>
              <a:rPr lang="en-GB" dirty="0" smtClean="0"/>
              <a:t>Lower wage may mean lower demand for goods</a:t>
            </a:r>
          </a:p>
          <a:p>
            <a:pPr lvl="2"/>
            <a:r>
              <a:rPr lang="en-GB" dirty="0" smtClean="0"/>
              <a:t>And hence lower demand for labour…</a:t>
            </a:r>
          </a:p>
          <a:p>
            <a:pPr lvl="1"/>
            <a:r>
              <a:rPr lang="en-GB" dirty="0" smtClean="0"/>
              <a:t>Wages also a major cost; and</a:t>
            </a:r>
          </a:p>
          <a:p>
            <a:pPr lvl="1"/>
            <a:r>
              <a:rPr lang="en-GB" dirty="0" smtClean="0"/>
              <a:t>Wage bargains are over money wage, not real wage</a:t>
            </a:r>
          </a:p>
          <a:p>
            <a:pPr lvl="2"/>
            <a:r>
              <a:rPr lang="en-GB" b="1" i="1" dirty="0" smtClean="0"/>
              <a:t>Reducing money wages may reduce money prices too &amp; leave the real wage unaltered</a:t>
            </a:r>
          </a:p>
          <a:p>
            <a:pPr lvl="3"/>
            <a:r>
              <a:rPr lang="en-GB" dirty="0" smtClean="0"/>
              <a:t>Actual situation may be more like this…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31143" y="961442"/>
            <a:ext cx="1905000" cy="2209800"/>
            <a:chOff x="457200" y="1524000"/>
            <a:chExt cx="1905000" cy="22098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57200" y="1524000"/>
              <a:ext cx="0" cy="220980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457200" y="3733800"/>
              <a:ext cx="1905000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5943600" y="3175707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Employment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655575" y="1656968"/>
            <a:ext cx="189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Money Wage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867400" y="1595735"/>
            <a:ext cx="1600200" cy="1452265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83483" y="2814935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819250" y="2026080"/>
            <a:ext cx="2254004" cy="6838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242688" y="91776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Supply</a:t>
            </a:r>
            <a:endParaRPr lang="en-US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589627" y="2032918"/>
            <a:ext cx="0" cy="198120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7030A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07252" y="3881622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andara" panose="020E0502030303020204" pitchFamily="34" charset="0"/>
              </a:rPr>
              <a:t>Full Employment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360917" y="2043246"/>
            <a:ext cx="0" cy="1654486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FF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36170" y="3567406"/>
            <a:ext cx="273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ndara" panose="020E0502030303020204" pitchFamily="34" charset="0"/>
              </a:rPr>
              <a:t>Actual Employment</a:t>
            </a:r>
            <a:endParaRPr 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16200000">
            <a:off x="6766430" y="1172985"/>
            <a:ext cx="442998" cy="1191764"/>
          </a:xfrm>
          <a:prstGeom prst="rightBrac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39747" y="1132222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Unemployment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181600" y="4343286"/>
            <a:ext cx="3810000" cy="24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Only way to restore full employment is to boost aggregate demand</a:t>
            </a:r>
          </a:p>
          <a:p>
            <a:r>
              <a:rPr lang="en-GB" kern="0" dirty="0" smtClean="0">
                <a:effectLst/>
              </a:rPr>
              <a:t>Had to rely on government here because private investment depressed by low expectations of profit…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771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  <p:bldP spid="21" grpId="0"/>
      <p:bldP spid="23" grpId="0" animBg="1"/>
      <p:bldP spid="24" grpId="0"/>
      <p:bldP spid="25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050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Post Keynesians: Realism, Uncertainty, Money</a:t>
            </a:r>
            <a:endParaRPr lang="en-US" altLang="en-US" dirty="0"/>
          </a:p>
        </p:txBody>
      </p:sp>
      <p:sp>
        <p:nvSpPr>
          <p:cNvPr id="7096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6019800"/>
          </a:xfrm>
          <a:noFill/>
          <a:ln/>
        </p:spPr>
        <p:txBody>
          <a:bodyPr/>
          <a:lstStyle/>
          <a:p>
            <a:r>
              <a:rPr lang="en-GB" altLang="en-US" dirty="0" smtClean="0"/>
              <a:t>Slump occurred because of collapse of investor expectations: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“</a:t>
            </a:r>
            <a:r>
              <a:rPr lang="en-US" altLang="en-US" dirty="0"/>
              <a:t>The theory can be summed up by saying that, given the psychology of the public, </a:t>
            </a:r>
            <a:r>
              <a:rPr lang="en-US" altLang="en-US" u="sng" dirty="0"/>
              <a:t>the level of output and employment as a whole depends on the amount of investment</a:t>
            </a:r>
            <a:r>
              <a:rPr lang="en-US" altLang="en-US" dirty="0" smtClean="0"/>
              <a:t>...</a:t>
            </a:r>
          </a:p>
          <a:p>
            <a:pPr lvl="1"/>
            <a:r>
              <a:rPr lang="en-US" altLang="en-US" dirty="0" smtClean="0"/>
              <a:t>More </a:t>
            </a:r>
            <a:r>
              <a:rPr lang="en-US" altLang="en-US" dirty="0"/>
              <a:t>comprehensively, aggregate output </a:t>
            </a:r>
            <a:r>
              <a:rPr lang="en-US" altLang="en-US" dirty="0" smtClean="0"/>
              <a:t>depends</a:t>
            </a:r>
          </a:p>
          <a:p>
            <a:pPr lvl="2"/>
            <a:r>
              <a:rPr lang="en-US" altLang="en-US" dirty="0" smtClean="0"/>
              <a:t>on </a:t>
            </a:r>
            <a:r>
              <a:rPr lang="en-US" altLang="en-US" dirty="0"/>
              <a:t>the propensity to </a:t>
            </a:r>
            <a:r>
              <a:rPr lang="en-US" altLang="en-US" dirty="0" smtClean="0"/>
              <a:t>hoard,</a:t>
            </a:r>
          </a:p>
          <a:p>
            <a:pPr lvl="2"/>
            <a:r>
              <a:rPr lang="en-US" altLang="en-US" dirty="0" smtClean="0"/>
              <a:t>on </a:t>
            </a:r>
            <a:r>
              <a:rPr lang="en-US" altLang="en-US" dirty="0"/>
              <a:t>the policy of the monetary authority as it affects the quantity of </a:t>
            </a:r>
            <a:r>
              <a:rPr lang="en-US" altLang="en-US" dirty="0" smtClean="0"/>
              <a:t>money,</a:t>
            </a:r>
          </a:p>
          <a:p>
            <a:pPr lvl="2"/>
            <a:r>
              <a:rPr lang="en-US" altLang="en-US" dirty="0" smtClean="0"/>
              <a:t>on </a:t>
            </a:r>
            <a:r>
              <a:rPr lang="en-US" altLang="en-US" dirty="0"/>
              <a:t>the state of confidence concerning the prospective yield of </a:t>
            </a:r>
            <a:r>
              <a:rPr lang="en-US" altLang="en-US" dirty="0" smtClean="0"/>
              <a:t>capital-assets,</a:t>
            </a:r>
          </a:p>
          <a:p>
            <a:pPr lvl="2"/>
            <a:r>
              <a:rPr lang="en-US" altLang="en-US" dirty="0" smtClean="0"/>
              <a:t>on </a:t>
            </a:r>
            <a:r>
              <a:rPr lang="en-US" altLang="en-US" dirty="0"/>
              <a:t>the propensity to spend </a:t>
            </a:r>
            <a:r>
              <a:rPr lang="en-US" altLang="en-US" dirty="0" smtClean="0"/>
              <a:t>and</a:t>
            </a:r>
          </a:p>
          <a:p>
            <a:pPr lvl="2"/>
            <a:r>
              <a:rPr lang="en-US" altLang="en-US" dirty="0" smtClean="0"/>
              <a:t>on </a:t>
            </a:r>
            <a:r>
              <a:rPr lang="en-US" altLang="en-US" dirty="0"/>
              <a:t>the social factors which influence the level of the </a:t>
            </a:r>
            <a:r>
              <a:rPr lang="en-US" altLang="en-US" dirty="0" smtClean="0"/>
              <a:t>money-wage.</a:t>
            </a:r>
          </a:p>
          <a:p>
            <a:pPr lvl="1"/>
            <a:r>
              <a:rPr lang="en-US" altLang="en-US" i="1" dirty="0" smtClean="0"/>
              <a:t>But </a:t>
            </a:r>
            <a:r>
              <a:rPr lang="en-US" altLang="en-US" i="1" dirty="0"/>
              <a:t>of these several factors it is those which determine the rate of investment which are most </a:t>
            </a:r>
            <a:r>
              <a:rPr lang="en-US" altLang="en-US" i="1" dirty="0" smtClean="0"/>
              <a:t>unreliable,</a:t>
            </a:r>
          </a:p>
          <a:p>
            <a:pPr lvl="1"/>
            <a:r>
              <a:rPr lang="en-US" altLang="en-US" dirty="0" smtClean="0"/>
              <a:t>since </a:t>
            </a:r>
            <a:r>
              <a:rPr lang="en-US" altLang="en-US" dirty="0"/>
              <a:t>it is they which are influenced by our views of the </a:t>
            </a:r>
            <a:r>
              <a:rPr lang="en-US" altLang="en-US" dirty="0" smtClean="0"/>
              <a:t>future</a:t>
            </a:r>
          </a:p>
          <a:p>
            <a:pPr lvl="2"/>
            <a:r>
              <a:rPr lang="en-US" altLang="en-US" b="1" i="1" dirty="0" smtClean="0"/>
              <a:t>about </a:t>
            </a:r>
            <a:r>
              <a:rPr lang="en-US" altLang="en-US" b="1" i="1" dirty="0"/>
              <a:t>which we know so little</a:t>
            </a:r>
            <a:r>
              <a:rPr lang="en-US" altLang="en-US" b="1" i="1" dirty="0" smtClean="0"/>
              <a:t>.</a:t>
            </a:r>
            <a:r>
              <a:rPr lang="en-US" altLang="en-US" dirty="0" smtClean="0"/>
              <a:t>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5292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utoUpdateAnimBg="0"/>
      <p:bldP spid="709635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307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 altLang="en-US"/>
              <a:t>Keynes on Uncertainty</a:t>
            </a:r>
          </a:p>
        </p:txBody>
      </p:sp>
      <p:sp>
        <p:nvSpPr>
          <p:cNvPr id="714755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200" dirty="0" smtClean="0"/>
              <a:t>Key element in Keynes’s thinking was </a:t>
            </a:r>
            <a:r>
              <a:rPr lang="en-AU" altLang="en-US" sz="2200" b="1" i="1" dirty="0" smtClean="0"/>
              <a:t>uncertainty about the future</a:t>
            </a:r>
            <a:r>
              <a:rPr lang="en-AU" altLang="en-US" sz="22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“By </a:t>
            </a:r>
            <a:r>
              <a:rPr lang="en-AU" altLang="en-US" dirty="0"/>
              <a:t>"uncertain" knowledge, let me explain, I do not mean merely to distinguish what is known for certain from what is only </a:t>
            </a:r>
            <a:r>
              <a:rPr lang="en-AU" altLang="en-US" dirty="0" smtClean="0"/>
              <a:t>probable.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The </a:t>
            </a:r>
            <a:r>
              <a:rPr lang="en-AU" altLang="en-US" dirty="0"/>
              <a:t>game of roulette is not subject, in this sense, to </a:t>
            </a:r>
            <a:r>
              <a:rPr lang="en-AU" altLang="en-US" dirty="0" smtClean="0"/>
              <a:t>uncertainty…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Or</a:t>
            </a:r>
            <a:r>
              <a:rPr lang="en-AU" altLang="en-US" dirty="0"/>
              <a:t>, again, the expectation of life is only slightly </a:t>
            </a:r>
            <a:r>
              <a:rPr lang="en-AU" altLang="en-US" dirty="0" smtClean="0"/>
              <a:t>uncertain.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The </a:t>
            </a:r>
            <a:r>
              <a:rPr lang="en-AU" altLang="en-US" dirty="0"/>
              <a:t>sense in which I am using the term is that in which the prospect of a European war is uncertain, or the price of copper and the rate of interest twenty years hence, or the obsolescence of a new invention, or the position of private wealth-owners in the social system in </a:t>
            </a:r>
            <a:r>
              <a:rPr lang="en-AU" altLang="en-US" dirty="0" smtClean="0"/>
              <a:t>1970.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About </a:t>
            </a:r>
            <a:r>
              <a:rPr lang="en-AU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these matters there is no scientific basis on which to form any calculable probability whatever. We simply do not </a:t>
            </a:r>
            <a:r>
              <a:rPr lang="en-AU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know.</a:t>
            </a:r>
            <a:endParaRPr lang="en-AU" altLang="en-US" dirty="0" smtClean="0"/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Nevertheless</a:t>
            </a:r>
            <a:r>
              <a:rPr lang="en-AU" altLang="en-US" dirty="0"/>
              <a:t>, the necessity for action and for decision compels us as practical men to do our best to overlook this awkward </a:t>
            </a:r>
            <a:r>
              <a:rPr lang="en-AU" altLang="en-US" dirty="0" smtClean="0"/>
              <a:t>fact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and </a:t>
            </a:r>
            <a:r>
              <a:rPr lang="en-AU" altLang="en-US" dirty="0"/>
              <a:t>to behave exactly as we should if we had behind us a good </a:t>
            </a:r>
            <a:r>
              <a:rPr lang="en-AU" altLang="en-US" dirty="0" err="1">
                <a:hlinkClick r:id="rId3"/>
              </a:rPr>
              <a:t>Benthamite</a:t>
            </a:r>
            <a:r>
              <a:rPr lang="en-AU" altLang="en-US" dirty="0"/>
              <a:t> calculation of a series of prospective advantages and disadvantages, each multiplied by its appropriate probability, waiting to be summed</a:t>
            </a:r>
            <a:r>
              <a:rPr lang="en-AU" altLang="en-US" dirty="0" smtClean="0"/>
              <a:t>.”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87537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 altLang="en-US"/>
              <a:t>Keynes and Investment under Uncertainty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 smtClean="0"/>
              <a:t>Investment necessarily involves expectations about future returns</a:t>
            </a:r>
          </a:p>
          <a:p>
            <a:r>
              <a:rPr lang="en-AU" altLang="en-US" dirty="0" smtClean="0"/>
              <a:t>Given </a:t>
            </a:r>
            <a:r>
              <a:rPr lang="en-AU" altLang="en-US" dirty="0"/>
              <a:t>uncertainty, investors form fragile expectations about the future</a:t>
            </a:r>
          </a:p>
          <a:p>
            <a:pPr lvl="1"/>
            <a:r>
              <a:rPr lang="en-AU" altLang="en-US" dirty="0" smtClean="0"/>
              <a:t>By presuming </a:t>
            </a:r>
            <a:r>
              <a:rPr lang="en-AU" altLang="en-US" dirty="0"/>
              <a:t>that “the present is a much more serviceable guide to the future than a candid examination of past experience would show it to have been hitherto”</a:t>
            </a:r>
          </a:p>
          <a:p>
            <a:pPr lvl="1"/>
            <a:r>
              <a:rPr lang="en-AU" altLang="en-US" dirty="0" smtClean="0"/>
              <a:t>By believing </a:t>
            </a:r>
            <a:r>
              <a:rPr lang="en-AU" altLang="en-US" dirty="0"/>
              <a:t>that “the existing state of opinion as expressed in prices and the character of existing output is based on a correct summing up of future prospects”</a:t>
            </a:r>
          </a:p>
          <a:p>
            <a:pPr lvl="1"/>
            <a:r>
              <a:rPr lang="en-AU" altLang="en-US" dirty="0" smtClean="0"/>
              <a:t>By relying </a:t>
            </a:r>
            <a:r>
              <a:rPr lang="en-AU" altLang="en-US" dirty="0"/>
              <a:t>on mass sentiment: “we endeavour to fall back on the judgment of the rest of the world which is perhaps better informed.” (Keynes 1936: 214</a:t>
            </a:r>
            <a:r>
              <a:rPr lang="en-AU" altLang="en-US" dirty="0" smtClean="0"/>
              <a:t>)</a:t>
            </a:r>
          </a:p>
          <a:p>
            <a:pPr lvl="2"/>
            <a:r>
              <a:rPr lang="en-AU" altLang="en-US" dirty="0" smtClean="0"/>
              <a:t>(</a:t>
            </a:r>
            <a:r>
              <a:rPr lang="en-AU" altLang="en-US" dirty="0" smtClean="0">
                <a:hlinkClick r:id="rId3"/>
              </a:rPr>
              <a:t>Watch great video here about how real people make decisions under uncertainty</a:t>
            </a:r>
            <a:r>
              <a:rPr lang="en-AU" altLang="en-US" dirty="0" smtClean="0"/>
              <a:t>)</a:t>
            </a:r>
            <a:endParaRPr lang="en-AU" altLang="en-US" dirty="0"/>
          </a:p>
          <a:p>
            <a:r>
              <a:rPr lang="en-AU" altLang="en-US" dirty="0"/>
              <a:t>Fragile basis for expectations </a:t>
            </a:r>
            <a:r>
              <a:rPr lang="en-AU" altLang="en-US" dirty="0" smtClean="0"/>
              <a:t>thus </a:t>
            </a:r>
            <a:r>
              <a:rPr lang="en-AU" altLang="en-US" dirty="0"/>
              <a:t>affects prices of financial </a:t>
            </a:r>
            <a:r>
              <a:rPr lang="en-AU" altLang="en-US" dirty="0" smtClean="0"/>
              <a:t>assets</a:t>
            </a:r>
          </a:p>
          <a:p>
            <a:pPr lvl="1"/>
            <a:r>
              <a:rPr lang="en-AU" altLang="en-US" dirty="0" smtClean="0"/>
              <a:t>Volatility of financial assets affects willingness to invest</a:t>
            </a:r>
          </a:p>
          <a:p>
            <a:pPr lvl="1"/>
            <a:r>
              <a:rPr lang="en-AU" altLang="en-US" dirty="0" smtClean="0"/>
              <a:t>Makes economy itself unstable…</a:t>
            </a:r>
            <a:endParaRPr lang="en-AU" altLang="en-US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77913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Despite differences, Austrians &amp; Neoclassicals have much in common:</a:t>
            </a:r>
          </a:p>
          <a:p>
            <a:pPr lvl="1"/>
            <a:r>
              <a:rPr lang="en-GB" dirty="0" smtClean="0"/>
              <a:t>Utilitarian theory of value: utility determines value</a:t>
            </a:r>
          </a:p>
          <a:p>
            <a:pPr lvl="1"/>
            <a:r>
              <a:rPr lang="en-GB" dirty="0" smtClean="0"/>
              <a:t>Supply &amp; demand analysis</a:t>
            </a:r>
          </a:p>
          <a:p>
            <a:pPr lvl="2"/>
            <a:r>
              <a:rPr lang="en-GB" dirty="0" smtClean="0"/>
              <a:t>Marginal utility, marginal cost, marginal revenue, etc.</a:t>
            </a:r>
          </a:p>
          <a:p>
            <a:pPr lvl="1"/>
            <a:r>
              <a:rPr lang="en-GB" dirty="0" smtClean="0"/>
              <a:t>Equilibrium as a natural state of a market economy</a:t>
            </a:r>
          </a:p>
          <a:p>
            <a:pPr lvl="1"/>
            <a:r>
              <a:rPr lang="en-GB" dirty="0" smtClean="0"/>
              <a:t>“A priori” or “deductive” approach to economic method</a:t>
            </a:r>
          </a:p>
          <a:p>
            <a:r>
              <a:rPr lang="en-GB" dirty="0" smtClean="0"/>
              <a:t>Post Keynesians reject all of the above—and much more</a:t>
            </a:r>
          </a:p>
          <a:p>
            <a:pPr lvl="1"/>
            <a:r>
              <a:rPr lang="en-GB" dirty="0" smtClean="0"/>
              <a:t>Overlap with Austrians on some issues</a:t>
            </a:r>
          </a:p>
          <a:p>
            <a:pPr lvl="2"/>
            <a:r>
              <a:rPr lang="en-GB" dirty="0" smtClean="0"/>
              <a:t>Incomplete knowledge—or “fundamental uncertainty”</a:t>
            </a:r>
          </a:p>
          <a:p>
            <a:pPr lvl="2"/>
            <a:r>
              <a:rPr lang="en-GB" dirty="0" smtClean="0"/>
              <a:t>Vital role for money versus mainstream “barter myth”</a:t>
            </a:r>
          </a:p>
          <a:p>
            <a:pPr lvl="1"/>
            <a:r>
              <a:rPr lang="en-GB" dirty="0" smtClean="0"/>
              <a:t>But differ on “fundamentals” of both Neoclassicals &amp; Austrians</a:t>
            </a:r>
          </a:p>
          <a:p>
            <a:pPr lvl="2"/>
            <a:r>
              <a:rPr lang="en-GB" dirty="0" smtClean="0"/>
              <a:t>Lean towards “effort theory of value” of Classical School</a:t>
            </a:r>
          </a:p>
          <a:p>
            <a:pPr lvl="2"/>
            <a:r>
              <a:rPr lang="en-GB" dirty="0" smtClean="0"/>
              <a:t>Reject supply &amp; demand analysis</a:t>
            </a:r>
          </a:p>
          <a:p>
            <a:pPr lvl="2"/>
            <a:r>
              <a:rPr lang="en-GB" dirty="0" smtClean="0"/>
              <a:t>Don’t regard equilibrium as “normal”</a:t>
            </a:r>
          </a:p>
          <a:p>
            <a:pPr lvl="2"/>
            <a:r>
              <a:rPr lang="en-GB" dirty="0" smtClean="0"/>
              <a:t>Empirical or “inductive” approach to economic method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6237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050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Keynes’s “Revolution”: Investment &amp; Savings</a:t>
            </a:r>
          </a:p>
        </p:txBody>
      </p:sp>
      <p:sp>
        <p:nvSpPr>
          <p:cNvPr id="70656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 smtClean="0"/>
              <a:t>Putting this in the form of (verbal!) equations</a:t>
            </a:r>
            <a:endParaRPr lang="en-US" altLang="en-US" dirty="0" smtClean="0"/>
          </a:p>
          <a:p>
            <a:r>
              <a:rPr lang="en-US" altLang="en-US" dirty="0" smtClean="0"/>
              <a:t>Investment </a:t>
            </a:r>
            <a:r>
              <a:rPr lang="en-US" altLang="en-US" dirty="0"/>
              <a:t>(determined by expectations, output, capital stock) determines income via multiplier</a:t>
            </a:r>
          </a:p>
          <a:p>
            <a:pPr lvl="1"/>
            <a:r>
              <a:rPr lang="en-US" altLang="en-US" dirty="0" smtClean="0"/>
              <a:t>Investment=</a:t>
            </a:r>
            <a:r>
              <a:rPr lang="en-US" altLang="en-US" dirty="0" err="1" smtClean="0"/>
              <a:t>FunctionOf</a:t>
            </a:r>
            <a:r>
              <a:rPr lang="en-US" altLang="en-US" dirty="0" smtClean="0"/>
              <a:t>(Expectations, Output, Existing Capital)</a:t>
            </a:r>
          </a:p>
          <a:p>
            <a:pPr lvl="2"/>
            <a:r>
              <a:rPr lang="en-GB" altLang="en-US" dirty="0" smtClean="0"/>
              <a:t>I=f(E,Y,K)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Expectations </a:t>
            </a:r>
            <a:r>
              <a:rPr lang="en-US" altLang="en-US" dirty="0"/>
              <a:t>component highly </a:t>
            </a:r>
            <a:r>
              <a:rPr lang="en-US" altLang="en-US" dirty="0" smtClean="0"/>
              <a:t>volatile, so most important determinant</a:t>
            </a:r>
            <a:endParaRPr lang="en-US" altLang="en-US" dirty="0"/>
          </a:p>
          <a:p>
            <a:pPr lvl="1"/>
            <a:r>
              <a:rPr lang="en-GB" altLang="en-US" dirty="0" smtClean="0"/>
              <a:t>Income and Output are primarily functions of investment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Y=f(I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Consumption a function of income</a:t>
            </a:r>
          </a:p>
          <a:p>
            <a:pPr lvl="1"/>
            <a:r>
              <a:rPr lang="en-US" altLang="en-US" dirty="0"/>
              <a:t>C=a + </a:t>
            </a:r>
            <a:r>
              <a:rPr lang="en-US" altLang="en-US" dirty="0" err="1"/>
              <a:t>c.Y</a:t>
            </a:r>
            <a:r>
              <a:rPr lang="en-US" altLang="en-US" dirty="0"/>
              <a:t> (stable relationship)</a:t>
            </a:r>
          </a:p>
          <a:p>
            <a:r>
              <a:rPr lang="en-US" altLang="en-US" dirty="0"/>
              <a:t>Y=C+I=C+S (</a:t>
            </a:r>
            <a:r>
              <a:rPr lang="en-US" altLang="en-US" b="1" dirty="0"/>
              <a:t>ex-post</a:t>
            </a:r>
            <a:r>
              <a:rPr lang="en-US" altLang="en-US" dirty="0"/>
              <a:t> Investment = </a:t>
            </a:r>
            <a:r>
              <a:rPr lang="en-US" altLang="en-US" b="1" dirty="0"/>
              <a:t>ex-post </a:t>
            </a:r>
            <a:r>
              <a:rPr lang="en-US" altLang="en-US" dirty="0"/>
              <a:t>Savings)</a:t>
            </a:r>
          </a:p>
          <a:p>
            <a:r>
              <a:rPr lang="en-US" altLang="en-US" dirty="0"/>
              <a:t>Savings a residual function of income:</a:t>
            </a:r>
          </a:p>
          <a:p>
            <a:pPr lvl="1"/>
            <a:r>
              <a:rPr lang="en-US" altLang="en-US" dirty="0"/>
              <a:t>S=Y-C</a:t>
            </a:r>
          </a:p>
          <a:p>
            <a:r>
              <a:rPr lang="en-US" altLang="en-US" dirty="0" smtClean="0"/>
              <a:t>Attempt </a:t>
            </a:r>
            <a:r>
              <a:rPr lang="en-US" altLang="en-US" dirty="0"/>
              <a:t>to increase </a:t>
            </a:r>
            <a:r>
              <a:rPr lang="en-US" altLang="en-US" dirty="0" smtClean="0"/>
              <a:t>Savings may </a:t>
            </a:r>
            <a:r>
              <a:rPr lang="en-US" altLang="en-US" dirty="0"/>
              <a:t>reduce </a:t>
            </a:r>
            <a:r>
              <a:rPr lang="en-US" altLang="en-US" dirty="0" smtClean="0"/>
              <a:t>expectations of profit</a:t>
            </a:r>
          </a:p>
          <a:p>
            <a:r>
              <a:rPr lang="en-US" altLang="en-US" dirty="0" smtClean="0"/>
              <a:t>Which will reduce investment </a:t>
            </a:r>
            <a:r>
              <a:rPr lang="en-US" altLang="en-US" dirty="0"/>
              <a:t>&amp; hence </a:t>
            </a:r>
            <a:r>
              <a:rPr lang="en-US" alt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05581638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0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0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 autoUpdateAnimBg="0"/>
      <p:bldP spid="706563" grpId="0" build="p" bldLvl="4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Much more to Keynes than just this (covered in our Macro lectures)</a:t>
            </a:r>
          </a:p>
          <a:p>
            <a:r>
              <a:rPr lang="en-GB" dirty="0" smtClean="0"/>
              <a:t>But mainstream economists found him very hard to understand</a:t>
            </a:r>
          </a:p>
          <a:p>
            <a:r>
              <a:rPr lang="en-GB" dirty="0" smtClean="0"/>
              <a:t>They relied instead on interpretation of Keynes by John Hicks: “</a:t>
            </a:r>
            <a:r>
              <a:rPr lang="en-GB" dirty="0" smtClean="0">
                <a:hlinkClick r:id="rId2"/>
              </a:rPr>
              <a:t>Mr Keynes &amp; The ‘Classics’</a:t>
            </a:r>
            <a:r>
              <a:rPr lang="en-GB" dirty="0" smtClean="0"/>
              <a:t>”:</a:t>
            </a:r>
          </a:p>
          <a:p>
            <a:pPr lvl="1"/>
            <a:r>
              <a:rPr lang="en-US" dirty="0" smtClean="0"/>
              <a:t>“IT </a:t>
            </a:r>
            <a:r>
              <a:rPr lang="en-US" dirty="0"/>
              <a:t>WILL BE ADMITTED by the least charitable reader that the </a:t>
            </a:r>
            <a:r>
              <a:rPr lang="en-US" dirty="0" smtClean="0"/>
              <a:t>entertainment value </a:t>
            </a:r>
            <a:r>
              <a:rPr lang="en-US" dirty="0"/>
              <a:t>of Mr. </a:t>
            </a:r>
            <a:r>
              <a:rPr lang="en-US" dirty="0" smtClean="0"/>
              <a:t>Keynes’ </a:t>
            </a:r>
            <a:r>
              <a:rPr lang="en-US" i="1" dirty="0"/>
              <a:t>General Theory of Employment</a:t>
            </a:r>
            <a:r>
              <a:rPr lang="en-US" dirty="0"/>
              <a:t> is </a:t>
            </a:r>
            <a:r>
              <a:rPr lang="en-US" dirty="0" smtClean="0"/>
              <a:t>considerably enhanced </a:t>
            </a:r>
            <a:r>
              <a:rPr lang="en-US" dirty="0"/>
              <a:t>by its satiric </a:t>
            </a:r>
            <a:r>
              <a:rPr lang="en-US" dirty="0" smtClean="0"/>
              <a:t>aspect.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it is also clear that </a:t>
            </a:r>
            <a:r>
              <a:rPr lang="en-US" dirty="0" smtClean="0"/>
              <a:t>many readers </a:t>
            </a:r>
            <a:r>
              <a:rPr lang="en-US" dirty="0"/>
              <a:t>have been left very bewildered by this </a:t>
            </a:r>
            <a:r>
              <a:rPr lang="en-US" dirty="0" err="1" smtClean="0">
                <a:hlinkClick r:id="rId3"/>
              </a:rPr>
              <a:t>Dunciad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</a:t>
            </a:r>
            <a:r>
              <a:rPr lang="en-US" dirty="0" smtClean="0"/>
              <a:t>they are </a:t>
            </a:r>
            <a:r>
              <a:rPr lang="en-US" dirty="0"/>
              <a:t>convinced by Mr. </a:t>
            </a:r>
            <a:r>
              <a:rPr lang="en-US" dirty="0" smtClean="0"/>
              <a:t>Keynes’ </a:t>
            </a:r>
            <a:r>
              <a:rPr lang="en-US" dirty="0"/>
              <a:t>arguments and humbly </a:t>
            </a:r>
            <a:r>
              <a:rPr lang="en-US" dirty="0" smtClean="0"/>
              <a:t>acknowledge themselves </a:t>
            </a:r>
            <a:r>
              <a:rPr lang="en-US" dirty="0"/>
              <a:t>to have been "classical economists" in the past, they </a:t>
            </a:r>
            <a:r>
              <a:rPr lang="en-US" dirty="0" smtClean="0"/>
              <a:t>find it </a:t>
            </a:r>
            <a:r>
              <a:rPr lang="en-US" dirty="0"/>
              <a:t>hard to remember that they believed in their unregenerate days </a:t>
            </a:r>
            <a:r>
              <a:rPr lang="en-US" dirty="0" smtClean="0"/>
              <a:t>the things </a:t>
            </a:r>
            <a:r>
              <a:rPr lang="en-US" dirty="0"/>
              <a:t>Mr. Keynes says they believed</a:t>
            </a:r>
            <a:r>
              <a:rPr lang="en-US" dirty="0" smtClean="0"/>
              <a:t>.”</a:t>
            </a:r>
          </a:p>
          <a:p>
            <a:r>
              <a:rPr lang="en-GB" dirty="0" smtClean="0"/>
              <a:t>Hicks re-interpreted Keynes’s arguments to make them more consistent with accepted theory…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4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r>
              <a:rPr lang="en-GB" dirty="0" smtClean="0"/>
              <a:t>Instead, Hicks asserted that Keynes assumed that:</a:t>
            </a:r>
          </a:p>
          <a:p>
            <a:pPr lvl="1"/>
            <a:r>
              <a:rPr lang="en-GB" dirty="0" smtClean="0"/>
              <a:t>Money demand was a function of income and interest rates</a:t>
            </a:r>
          </a:p>
          <a:p>
            <a:pPr lvl="1"/>
            <a:r>
              <a:rPr lang="en-GB" dirty="0" smtClean="0"/>
              <a:t>Investment demand was a function of interest rates</a:t>
            </a:r>
          </a:p>
          <a:p>
            <a:pPr lvl="2"/>
            <a:r>
              <a:rPr lang="en-GB" dirty="0" smtClean="0"/>
              <a:t>No mention of (volatile) expectations of profit, or capital gain</a:t>
            </a:r>
          </a:p>
          <a:p>
            <a:pPr lvl="1"/>
            <a:r>
              <a:rPr lang="en-GB" dirty="0" smtClean="0"/>
              <a:t>Savings were a function of Income</a:t>
            </a:r>
          </a:p>
          <a:p>
            <a:r>
              <a:rPr lang="en-US" altLang="en-US" i="1" dirty="0"/>
              <a:t>Whatever Happened to Uncertainty &amp; Expectations?</a:t>
            </a:r>
            <a:endParaRPr lang="en-US" altLang="en-US" dirty="0"/>
          </a:p>
          <a:p>
            <a:pPr lvl="1"/>
            <a:r>
              <a:rPr lang="en-US" altLang="en-US" dirty="0"/>
              <a:t>Hicks: </a:t>
            </a:r>
            <a:r>
              <a:rPr lang="en-US" altLang="en-US" dirty="0" smtClean="0"/>
              <a:t>I=f(i): </a:t>
            </a:r>
            <a:r>
              <a:rPr lang="en-US" altLang="en-US" dirty="0"/>
              <a:t>Investment demand a stable function of interest rate</a:t>
            </a:r>
          </a:p>
          <a:p>
            <a:pPr lvl="1"/>
            <a:r>
              <a:rPr lang="en-US" altLang="en-US" dirty="0"/>
              <a:t>Keynes: </a:t>
            </a:r>
            <a:r>
              <a:rPr lang="en-US" altLang="en-US" dirty="0" smtClean="0"/>
              <a:t>Expectations both crucial &amp; non-rational “Our </a:t>
            </a:r>
            <a:r>
              <a:rPr lang="en-US" altLang="en-US" dirty="0"/>
              <a:t>knowledge of the factors which will govern the yield of an investment some years hence is usually very slight and often negligible”</a:t>
            </a:r>
          </a:p>
          <a:p>
            <a:pPr lvl="1"/>
            <a:r>
              <a:rPr lang="en-US" altLang="en-US" dirty="0"/>
              <a:t>“It would be foolish, in forming our expectations, to attach great weight to matters which are very uncertain... therefore, [we are] guided ... by the facts about which we feel somewhat confident, .... the facts of the existing situation enter … disproportionately, into the formation of our long-term expectations</a:t>
            </a:r>
            <a:r>
              <a:rPr lang="en-US" altLang="en-US" dirty="0" smtClean="0"/>
              <a:t>…”</a:t>
            </a:r>
          </a:p>
          <a:p>
            <a:pPr lvl="1"/>
            <a:r>
              <a:rPr lang="en-GB" altLang="en-US" dirty="0" smtClean="0"/>
              <a:t>Hicks ignored this and developed an equilibrium model in </a:t>
            </a:r>
            <a:r>
              <a:rPr lang="en-GB" altLang="en-US" dirty="0"/>
              <a:t>which uncertainty </a:t>
            </a:r>
            <a:r>
              <a:rPr lang="en-GB" altLang="en-US" dirty="0" smtClean="0"/>
              <a:t>(</a:t>
            </a:r>
            <a:r>
              <a:rPr lang="en-GB" altLang="en-US" dirty="0"/>
              <a:t>and </a:t>
            </a:r>
            <a:r>
              <a:rPr lang="en-GB" altLang="en-US" dirty="0" smtClean="0"/>
              <a:t>expectations) </a:t>
            </a:r>
            <a:r>
              <a:rPr lang="en-GB" altLang="en-US" dirty="0"/>
              <a:t>had </a:t>
            </a:r>
            <a:r>
              <a:rPr lang="en-GB" altLang="en-US" dirty="0" smtClean="0"/>
              <a:t>no role…</a:t>
            </a:r>
            <a:endParaRPr lang="en-US" altLang="en-US" dirty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72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37590"/>
            <a:ext cx="7629794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4170" y="3871951"/>
            <a:ext cx="1921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  <a:latin typeface="Candara" panose="020E0502030303020204" pitchFamily="34" charset="0"/>
              </a:rPr>
              <a:t>Keynesian region: boosting demand boosts employment</a:t>
            </a:r>
            <a:endParaRPr lang="en-US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057400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US" dirty="0"/>
              <a:t>With this revision, Mr. Keynes takes a big step back to </a:t>
            </a:r>
            <a:r>
              <a:rPr lang="en-US" dirty="0" smtClean="0"/>
              <a:t>Marshallian orthodoxy</a:t>
            </a:r>
            <a:r>
              <a:rPr lang="en-US" dirty="0"/>
              <a:t>, and his theory becomes hard to distinguish from the </a:t>
            </a:r>
            <a:r>
              <a:rPr lang="en-US" dirty="0" smtClean="0"/>
              <a:t>revised and </a:t>
            </a:r>
            <a:r>
              <a:rPr lang="en-US" dirty="0"/>
              <a:t>qualified Marshallian </a:t>
            </a:r>
            <a:r>
              <a:rPr lang="en-US" dirty="0" smtClean="0"/>
              <a:t>theories… Is </a:t>
            </a:r>
            <a:r>
              <a:rPr lang="en-US" dirty="0"/>
              <a:t>there really any difference between them, or is the whole </a:t>
            </a:r>
            <a:r>
              <a:rPr lang="en-US" dirty="0" smtClean="0"/>
              <a:t>thing a </a:t>
            </a:r>
            <a:r>
              <a:rPr lang="en-US" dirty="0"/>
              <a:t>sham </a:t>
            </a:r>
            <a:r>
              <a:rPr lang="en-US" dirty="0" smtClean="0"/>
              <a:t>fight?</a:t>
            </a:r>
          </a:p>
          <a:p>
            <a:r>
              <a:rPr lang="en-US" dirty="0" smtClean="0"/>
              <a:t>Let </a:t>
            </a:r>
            <a:r>
              <a:rPr lang="en-US" dirty="0"/>
              <a:t>us have recourse to a </a:t>
            </a:r>
            <a:r>
              <a:rPr lang="en-US" dirty="0" smtClean="0"/>
              <a:t>diagram…”</a:t>
            </a:r>
          </a:p>
          <a:p>
            <a:r>
              <a:rPr lang="en-GB" dirty="0" smtClean="0"/>
              <a:t>Hicks invented the “IS-LM” interpretation of Keynes: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75395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andara" panose="020E0502030303020204" pitchFamily="34" charset="0"/>
              </a:rPr>
              <a:t>Back to the classic “Marshallian scissors”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10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7030A0"/>
                </a:solidFill>
                <a:latin typeface="Candara" panose="020E0502030303020204" pitchFamily="34" charset="0"/>
              </a:rPr>
              <a:t>Upward-sloping “Supply”, downward sloping “Demand”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276" y="275395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andara" panose="020E0502030303020204" pitchFamily="34" charset="0"/>
              </a:rPr>
              <a:t>Hicks argues Keynes’s innovation is slope of “Supply” curve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943600" y="3962400"/>
            <a:ext cx="0" cy="22860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23545" y="4097782"/>
            <a:ext cx="1921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  <a:latin typeface="Candara" panose="020E0502030303020204" pitchFamily="34" charset="0"/>
              </a:rPr>
              <a:t>Classical region: boosting demand boosts prices</a:t>
            </a:r>
            <a:endParaRPr lang="en-US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268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172200"/>
          </a:xfrm>
        </p:spPr>
        <p:txBody>
          <a:bodyPr/>
          <a:lstStyle/>
          <a:p>
            <a:r>
              <a:rPr lang="en-GB" dirty="0" smtClean="0"/>
              <a:t>Hicks’s version of Keynes was quite consistent with accepted theory: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Income and the rate of interest are now determined together at P</a:t>
            </a:r>
            <a:r>
              <a:rPr lang="en-US" dirty="0" smtClean="0"/>
              <a:t>, the </a:t>
            </a:r>
            <a:r>
              <a:rPr lang="en-US" dirty="0"/>
              <a:t>point of intersection of the curves LL and </a:t>
            </a:r>
            <a:r>
              <a:rPr lang="en-US" dirty="0" smtClean="0"/>
              <a:t>IS.</a:t>
            </a:r>
          </a:p>
          <a:p>
            <a:pPr lvl="1"/>
            <a:r>
              <a:rPr lang="en-US" b="1" i="1" dirty="0" smtClean="0"/>
              <a:t>They </a:t>
            </a:r>
            <a:r>
              <a:rPr lang="en-US" b="1" i="1" dirty="0"/>
              <a:t>are </a:t>
            </a:r>
            <a:r>
              <a:rPr lang="en-US" b="1" i="1" dirty="0" smtClean="0"/>
              <a:t>determined together</a:t>
            </a:r>
            <a:r>
              <a:rPr lang="en-US" b="1" i="1" dirty="0"/>
              <a:t>; just as price and output are determined together in </a:t>
            </a:r>
            <a:r>
              <a:rPr lang="en-US" b="1" i="1" dirty="0" smtClean="0"/>
              <a:t>the modern </a:t>
            </a:r>
            <a:r>
              <a:rPr lang="en-US" b="1" i="1" dirty="0"/>
              <a:t>theory of demand and </a:t>
            </a:r>
            <a:r>
              <a:rPr lang="en-US" b="1" i="1" dirty="0" smtClean="0"/>
              <a:t>supply.</a:t>
            </a:r>
          </a:p>
          <a:p>
            <a:pPr lvl="1"/>
            <a:r>
              <a:rPr lang="en-US" dirty="0" smtClean="0"/>
              <a:t>Indeed</a:t>
            </a:r>
            <a:r>
              <a:rPr lang="en-US" dirty="0"/>
              <a:t>, Mr. </a:t>
            </a:r>
            <a:r>
              <a:rPr lang="en-US" dirty="0" smtClean="0"/>
              <a:t>Keynes’ innovation is </a:t>
            </a:r>
            <a:r>
              <a:rPr lang="en-US" dirty="0"/>
              <a:t>closely parallel, in this respect, to the innovation of the </a:t>
            </a:r>
            <a:r>
              <a:rPr lang="en-US" dirty="0" err="1"/>
              <a:t>marginalists</a:t>
            </a:r>
            <a:r>
              <a:rPr lang="en-US" dirty="0" smtClean="0"/>
              <a:t>.”</a:t>
            </a:r>
          </a:p>
          <a:p>
            <a:r>
              <a:rPr lang="en-GB" i="1" dirty="0" smtClean="0"/>
              <a:t>“Post Keynesians” diverged from the Mainstream at this point</a:t>
            </a:r>
          </a:p>
          <a:p>
            <a:r>
              <a:rPr lang="en-GB" dirty="0" smtClean="0"/>
              <a:t>Saw Hicks’s model as preserving the old in Keynes &amp; rejecting the new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Post Keynesians instead developed the new and rejected the old…</a:t>
            </a:r>
          </a:p>
          <a:p>
            <a:pPr marL="742950" lvl="2" indent="-342900"/>
            <a:r>
              <a:rPr lang="en-GB" dirty="0" smtClean="0"/>
              <a:t>Many different strands to Post Keynesian approach</a:t>
            </a:r>
            <a:endParaRPr lang="en-GB" dirty="0"/>
          </a:p>
          <a:p>
            <a:pPr lvl="2"/>
            <a:r>
              <a:rPr lang="en-GB" dirty="0" smtClean="0"/>
              <a:t>Empirical approach to competition &amp; production</a:t>
            </a:r>
          </a:p>
          <a:p>
            <a:pPr lvl="3"/>
            <a:r>
              <a:rPr lang="en-GB" dirty="0" smtClean="0"/>
              <a:t>Critique of “supply and demand”: </a:t>
            </a:r>
            <a:r>
              <a:rPr lang="en-GB" dirty="0" smtClean="0">
                <a:hlinkClick r:id="rId2"/>
              </a:rPr>
              <a:t>marginal costs don’t rise</a:t>
            </a:r>
            <a:endParaRPr lang="en-GB" dirty="0" smtClean="0"/>
          </a:p>
          <a:p>
            <a:pPr lvl="2"/>
            <a:r>
              <a:rPr lang="en-GB" dirty="0" smtClean="0"/>
              <a:t>Pro-modelling—unlike Austrians</a:t>
            </a:r>
          </a:p>
          <a:p>
            <a:pPr lvl="2"/>
            <a:r>
              <a:rPr lang="en-GB" dirty="0" smtClean="0"/>
              <a:t>But insist on realism—unlike Neoclassicals…</a:t>
            </a:r>
          </a:p>
          <a:p>
            <a:pPr lvl="2"/>
            <a:r>
              <a:rPr lang="en-GB" dirty="0" smtClean="0"/>
              <a:t>Fundamental role for money in macroeconomics</a:t>
            </a:r>
          </a:p>
          <a:p>
            <a:pPr lvl="2"/>
            <a:r>
              <a:rPr lang="en-GB" dirty="0" smtClean="0"/>
              <a:t>Structural approach to modelling the economy</a:t>
            </a:r>
          </a:p>
        </p:txBody>
      </p:sp>
    </p:spTree>
    <p:extLst>
      <p:ext uri="{BB962C8B-B14F-4D97-AF65-F5344CB8AC3E}">
        <p14:creationId xmlns:p14="http://schemas.microsoft.com/office/powerpoint/2010/main" val="28787728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AU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447800"/>
          </a:xfrm>
        </p:spPr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/>
              <a:t>Incorporated ideas from many sources—including Irving Fisher</a:t>
            </a:r>
            <a:r>
              <a:rPr lang="en-GB" dirty="0" smtClean="0"/>
              <a:t>…</a:t>
            </a:r>
            <a:endParaRPr lang="en-AU" dirty="0" smtClean="0"/>
          </a:p>
          <a:p>
            <a:r>
              <a:rPr lang="en-AU" dirty="0" smtClean="0"/>
              <a:t>Before 1929, Fisher was world’s most famous Neoclassical economist </a:t>
            </a:r>
          </a:p>
          <a:p>
            <a:pPr lvl="1"/>
            <a:r>
              <a:rPr lang="en-AU" dirty="0" smtClean="0"/>
              <a:t>Also a newspaper columnist for the New York Times</a:t>
            </a:r>
          </a:p>
          <a:p>
            <a:r>
              <a:rPr lang="en-AU" dirty="0" smtClean="0"/>
              <a:t>On Wednesday, October 15, 1929, he wrote </a:t>
            </a:r>
            <a:r>
              <a:rPr lang="en-AU" i="1" dirty="0" smtClean="0"/>
              <a:t>“Stock prices have reached what looks like a permanently high plateau.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5668"/>
            <a:ext cx="6991350" cy="19716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i="1" kern="0" dirty="0" smtClean="0">
                <a:effectLst/>
              </a:rPr>
              <a:t>I do not feel that there will soon, if ever, be a fifty or sixty point break below present levels, such as Mr. Babson has predicted.</a:t>
            </a:r>
          </a:p>
          <a:p>
            <a:pPr lvl="1"/>
            <a:r>
              <a:rPr lang="en-AU" i="1" kern="0" dirty="0" smtClean="0">
                <a:effectLst/>
              </a:rPr>
              <a:t>I expect to see the stock market a good deal higher than it is today within a few months.”</a:t>
            </a:r>
            <a:endParaRPr lang="en-AU" kern="0" dirty="0" smtClean="0">
              <a:effectLst/>
            </a:endParaRPr>
          </a:p>
          <a:p>
            <a:r>
              <a:rPr lang="en-AU" kern="0" dirty="0" smtClean="0">
                <a:effectLst/>
              </a:rPr>
              <a:t>On October 23rd, 1929, Black Wednesday: Dow Jones lost almost 10% in a single day</a:t>
            </a:r>
          </a:p>
          <a:p>
            <a:r>
              <a:rPr lang="en-AU" altLang="en-US" kern="0" dirty="0" smtClean="0">
                <a:effectLst/>
              </a:rPr>
              <a:t>In the next few years, Irving Fisher lost US$</a:t>
            </a:r>
            <a:r>
              <a:rPr lang="en-AU" altLang="en-US" b="1" i="1" kern="0" dirty="0" smtClean="0">
                <a:effectLst/>
              </a:rPr>
              <a:t>12 million </a:t>
            </a:r>
            <a:r>
              <a:rPr lang="en-AU" altLang="en-US" b="1" kern="0" dirty="0" smtClean="0">
                <a:effectLst/>
              </a:rPr>
              <a:t>dollars!</a:t>
            </a:r>
            <a:endParaRPr lang="en-AU" altLang="en-US" kern="0" dirty="0" smtClean="0">
              <a:effectLst/>
            </a:endParaRPr>
          </a:p>
          <a:p>
            <a:pPr lvl="1"/>
            <a:r>
              <a:rPr lang="en-AU" altLang="en-US" i="1" kern="0" dirty="0" smtClean="0">
                <a:effectLst/>
              </a:rPr>
              <a:t>That’s more than US$110 million in today’s prices</a:t>
            </a:r>
          </a:p>
          <a:p>
            <a:r>
              <a:rPr lang="en-AU" dirty="0"/>
              <a:t>Fisher’s reputation destroyed by wrong predictions</a:t>
            </a:r>
          </a:p>
          <a:p>
            <a:r>
              <a:rPr lang="en-AU" dirty="0" smtClean="0"/>
              <a:t>Fisher, like many others, was wiped out by 1929 stock market crash thanks to “Margin Loans”…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504832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  <p:bldP spid="26627" grpId="0" build="p" bldLvl="5" autoUpdateAnimBg="0"/>
      <p:bldP spid="7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Fisher put </a:t>
            </a:r>
            <a:r>
              <a:rPr lang="en-AU" dirty="0"/>
              <a:t>down 10% </a:t>
            </a:r>
            <a:r>
              <a:rPr lang="en-AU" dirty="0" smtClean="0"/>
              <a:t>deposit ($</a:t>
            </a:r>
            <a:r>
              <a:rPr lang="en-AU" dirty="0"/>
              <a:t>10 million </a:t>
            </a:r>
            <a:r>
              <a:rPr lang="en-AU" dirty="0" smtClean="0"/>
              <a:t>in </a:t>
            </a:r>
            <a:r>
              <a:rPr lang="en-AU" dirty="0"/>
              <a:t>today’s money)</a:t>
            </a:r>
          </a:p>
          <a:p>
            <a:pPr>
              <a:lnSpc>
                <a:spcPct val="90000"/>
              </a:lnSpc>
            </a:pPr>
            <a:r>
              <a:rPr lang="en-AU" dirty="0"/>
              <a:t>Bought $100 million worth of shares</a:t>
            </a:r>
          </a:p>
          <a:p>
            <a:pPr>
              <a:lnSpc>
                <a:spcPct val="90000"/>
              </a:lnSpc>
            </a:pPr>
            <a:r>
              <a:rPr lang="en-AU" dirty="0"/>
              <a:t>If shares went up by 10% to $110 million, he made 100% profit</a:t>
            </a:r>
          </a:p>
          <a:p>
            <a:pPr>
              <a:lnSpc>
                <a:spcPct val="90000"/>
              </a:lnSpc>
            </a:pPr>
            <a:r>
              <a:rPr lang="en-AU" dirty="0"/>
              <a:t>But they fell 10% </a:t>
            </a:r>
            <a:r>
              <a:rPr lang="en-AU" b="1" i="1" dirty="0"/>
              <a:t>in one day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He had to “make up the difference” (“margin call”)—didn’t have another $10 million, so effectively went bankrupt</a:t>
            </a:r>
          </a:p>
          <a:p>
            <a:r>
              <a:rPr lang="en-AU" dirty="0" smtClean="0"/>
              <a:t>In aftermath, developed theory to explain the crash</a:t>
            </a:r>
          </a:p>
          <a:p>
            <a:pPr lvl="1"/>
            <a:r>
              <a:rPr lang="en-AU" dirty="0" smtClean="0"/>
              <a:t>“</a:t>
            </a:r>
            <a:r>
              <a:rPr lang="en-AU" dirty="0" smtClean="0">
                <a:hlinkClick r:id="rId2"/>
              </a:rPr>
              <a:t>The Debt Deflation Theory of Great Depressions</a:t>
            </a:r>
            <a:r>
              <a:rPr lang="en-AU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Argued </a:t>
            </a:r>
            <a:r>
              <a:rPr lang="en-AU" dirty="0"/>
              <a:t>that the “two dominant factors” which cause depressions are “over-indebtedness to start with and deflation following soon after”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“Thus over-investment and over-speculation are often important; but they would have far less serious results were they not conducted with borrowed money.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That is, over-indebtedness may lend importance to over-investment or to over-speculation. The same is true as to over-confidence.</a:t>
            </a:r>
          </a:p>
          <a:p>
            <a:pPr lvl="1">
              <a:lnSpc>
                <a:spcPct val="90000"/>
              </a:lnSpc>
            </a:pPr>
            <a:r>
              <a:rPr lang="en-AU" b="1" i="1" dirty="0"/>
              <a:t>I fancy that over-confidence seldom does any great harm except when, as, and if, it beguiles its victims into debt.</a:t>
            </a:r>
            <a:r>
              <a:rPr lang="en-AU" dirty="0"/>
              <a:t>” (</a:t>
            </a:r>
            <a:r>
              <a:rPr lang="en-AU" dirty="0">
                <a:hlinkClick r:id="rId2"/>
              </a:rPr>
              <a:t>Fisher 1933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429064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“(1) Debt liquidation leads to distress selling and to</a:t>
            </a:r>
          </a:p>
          <a:p>
            <a:r>
              <a:rPr lang="en-AU" dirty="0"/>
              <a:t>(2) Contraction of deposit currency, as bank loans are paid off, and to a slowing down of velocity of circulation. This … causes</a:t>
            </a:r>
          </a:p>
          <a:p>
            <a:r>
              <a:rPr lang="en-AU" dirty="0"/>
              <a:t>(3) A fall in the level of prices… Assuming … that this fall of prices is not interfered with by reflation or otherwise, there must be</a:t>
            </a:r>
          </a:p>
          <a:p>
            <a:r>
              <a:rPr lang="en-AU" dirty="0"/>
              <a:t>(4) A still greater fall in the net </a:t>
            </a:r>
            <a:r>
              <a:rPr lang="en-AU" dirty="0" err="1"/>
              <a:t>worths</a:t>
            </a:r>
            <a:r>
              <a:rPr lang="en-AU" dirty="0"/>
              <a:t> of business, precipitating bankruptcies and</a:t>
            </a:r>
          </a:p>
          <a:p>
            <a:r>
              <a:rPr lang="en-AU" dirty="0"/>
              <a:t>(5) A like fall in profits, which … leads the concerns which are running at a loss to make</a:t>
            </a:r>
          </a:p>
          <a:p>
            <a:r>
              <a:rPr lang="en-AU" dirty="0"/>
              <a:t>(6) A reduction in output, in trade and in employment of </a:t>
            </a:r>
            <a:r>
              <a:rPr lang="en-AU" dirty="0" err="1"/>
              <a:t>labor</a:t>
            </a:r>
            <a:r>
              <a:rPr lang="en-AU" dirty="0"/>
              <a:t>. These losses, bankruptcies, &amp; unemployment, lead to</a:t>
            </a:r>
          </a:p>
          <a:p>
            <a:r>
              <a:rPr lang="en-AU" dirty="0"/>
              <a:t>(7) Pessimism and loss of confidence, which in turn lead to</a:t>
            </a:r>
          </a:p>
          <a:p>
            <a:r>
              <a:rPr lang="en-AU" dirty="0"/>
              <a:t>(8) Hoarding and slowing down still more the velocity of circulation. The above eight changes cause</a:t>
            </a:r>
          </a:p>
          <a:p>
            <a:r>
              <a:rPr lang="en-AU" dirty="0"/>
              <a:t>(9) Complicated disturbances in the rates of interest … a fall in the nominal … rates and a rise in the real …rates of interest.” (1933: 342</a:t>
            </a:r>
            <a:r>
              <a:rPr lang="en-AU" dirty="0" smtClean="0"/>
              <a:t>)</a:t>
            </a:r>
          </a:p>
          <a:p>
            <a:r>
              <a:rPr lang="en-AU" i="1" dirty="0"/>
              <a:t>Fisher’s argument was </a:t>
            </a:r>
            <a:r>
              <a:rPr lang="en-AU" b="1" i="1" dirty="0"/>
              <a:t>fundamentally non-equilibrium </a:t>
            </a:r>
            <a:r>
              <a:rPr lang="en-AU" i="1" dirty="0"/>
              <a:t>in </a:t>
            </a:r>
            <a:r>
              <a:rPr lang="en-AU" i="1" dirty="0" smtClean="0"/>
              <a:t>nature…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18817094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“</a:t>
            </a:r>
            <a:r>
              <a:rPr lang="en-US" b="1" dirty="0"/>
              <a:t>9. We may tentatively assume that … almost all, economic variables tend, in a general way, toward a stable equilibrium…</a:t>
            </a:r>
          </a:p>
          <a:p>
            <a:r>
              <a:rPr lang="en-US" dirty="0"/>
              <a:t>it follows that, unless some outside force intervenes, any "free" oscillations about equilibrium must tend progressively to grow smaller and smaller, just as a rocking chair set in motion tends to stop…</a:t>
            </a:r>
          </a:p>
          <a:p>
            <a:r>
              <a:rPr lang="en-US" i="1" dirty="0"/>
              <a:t>11. But the exact equilibrium thus sought is seldom reached and never long maintained</a:t>
            </a:r>
          </a:p>
          <a:p>
            <a:r>
              <a:rPr lang="en-US" dirty="0"/>
              <a:t>New disturbances are, humanly speaking, sure to occur, so that, in actual fact, any variable is almost always above or below the ideal equilibrium…</a:t>
            </a:r>
          </a:p>
          <a:p>
            <a:r>
              <a:rPr lang="en-US" i="1" dirty="0"/>
              <a:t>Theoretically </a:t>
            </a:r>
            <a:r>
              <a:rPr lang="en-US" dirty="0"/>
              <a:t>there may be—in fact, at most times </a:t>
            </a:r>
            <a:r>
              <a:rPr lang="en-US" i="1" dirty="0"/>
              <a:t>there must be</a:t>
            </a:r>
            <a:r>
              <a:rPr lang="en-US" dirty="0"/>
              <a:t>—over-or under-production, over-or under-consumption, over-or under-spending, over-or under-saving, over-or under-investment, and </a:t>
            </a:r>
            <a:r>
              <a:rPr lang="en-US" i="1" dirty="0"/>
              <a:t>over or under everything</a:t>
            </a:r>
            <a:r>
              <a:rPr lang="en-US" dirty="0"/>
              <a:t> else.</a:t>
            </a:r>
          </a:p>
          <a:p>
            <a:r>
              <a:rPr lang="en-US" i="1" dirty="0"/>
              <a:t>It is as absurd to assume that … the variables in the economic organization … will “stay put,” in perfect equilibrium, as to assume that the Atlantic Ocean can ever be without a wave.</a:t>
            </a:r>
            <a:r>
              <a:rPr lang="en-US" dirty="0"/>
              <a:t>” (Fisher 1933, p. 339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549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 from a class member after last week’s lecture:</a:t>
            </a:r>
          </a:p>
          <a:p>
            <a:pPr lvl="1"/>
            <a:r>
              <a:rPr lang="en-GB" b="1" i="1" dirty="0" smtClean="0"/>
              <a:t>“How can you model without equilibrium?”</a:t>
            </a:r>
          </a:p>
          <a:p>
            <a:r>
              <a:rPr lang="en-GB" dirty="0" smtClean="0"/>
              <a:t>Here’s how…</a:t>
            </a:r>
          </a:p>
          <a:p>
            <a:r>
              <a:rPr lang="en-GB" dirty="0" smtClean="0"/>
              <a:t>Every model you’ve learnt so far uses “</a:t>
            </a:r>
            <a:r>
              <a:rPr lang="en-GB" dirty="0" smtClean="0">
                <a:hlinkClick r:id="rId2"/>
              </a:rPr>
              <a:t>simultaneous equations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Take one variable—such as “Demand is a function of price”</a:t>
            </a:r>
          </a:p>
          <a:p>
            <a:pPr lvl="1"/>
            <a:r>
              <a:rPr lang="en-GB" dirty="0" smtClean="0"/>
              <a:t>Take another—”Supply is a function of price too”</a:t>
            </a:r>
          </a:p>
          <a:p>
            <a:pPr lvl="1"/>
            <a:r>
              <a:rPr lang="en-GB" b="1" i="1" dirty="0" smtClean="0"/>
              <a:t>Work out where they’re equal—equilibrium price</a:t>
            </a:r>
          </a:p>
          <a:p>
            <a:pPr lvl="1"/>
            <a:r>
              <a:rPr lang="en-GB" dirty="0" smtClean="0"/>
              <a:t>A familiar equilibrium model </a:t>
            </a:r>
            <a:r>
              <a:rPr lang="en-GB" b="1" i="1" dirty="0" smtClean="0"/>
              <a:t>(which assumes equilibrium is stable)</a:t>
            </a:r>
          </a:p>
          <a:p>
            <a:r>
              <a:rPr lang="en-GB" dirty="0" smtClean="0"/>
              <a:t>But there are also “</a:t>
            </a:r>
            <a:r>
              <a:rPr lang="en-GB" dirty="0" smtClean="0">
                <a:hlinkClick r:id="rId3"/>
              </a:rPr>
              <a:t>differential equations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Take the </a:t>
            </a:r>
            <a:r>
              <a:rPr lang="en-GB" b="1" i="1" dirty="0" smtClean="0"/>
              <a:t>rate of change </a:t>
            </a:r>
            <a:r>
              <a:rPr lang="en-GB" dirty="0" smtClean="0"/>
              <a:t>of one variable</a:t>
            </a:r>
          </a:p>
          <a:p>
            <a:pPr lvl="2"/>
            <a:r>
              <a:rPr lang="en-GB" dirty="0" smtClean="0"/>
              <a:t>Growth rate of fish as a function of</a:t>
            </a:r>
          </a:p>
          <a:p>
            <a:pPr lvl="3"/>
            <a:r>
              <a:rPr lang="en-GB" dirty="0" smtClean="0"/>
              <a:t>How many fish there are</a:t>
            </a:r>
          </a:p>
          <a:p>
            <a:pPr lvl="3"/>
            <a:r>
              <a:rPr lang="en-GB" dirty="0" smtClean="0"/>
              <a:t>AND how many sharks there are</a:t>
            </a:r>
          </a:p>
          <a:p>
            <a:pPr lvl="1"/>
            <a:r>
              <a:rPr lang="en-GB" dirty="0" smtClean="0"/>
              <a:t>Take the </a:t>
            </a:r>
            <a:r>
              <a:rPr lang="en-GB" b="1" i="1" dirty="0" smtClean="0"/>
              <a:t>rate of change </a:t>
            </a:r>
            <a:r>
              <a:rPr lang="en-GB" dirty="0" smtClean="0"/>
              <a:t>of another</a:t>
            </a:r>
          </a:p>
          <a:p>
            <a:pPr lvl="2"/>
            <a:r>
              <a:rPr lang="en-GB" dirty="0" smtClean="0"/>
              <a:t>Growth rate of sharks as a function of number of fish and sharks</a:t>
            </a:r>
          </a:p>
          <a:p>
            <a:pPr lvl="1"/>
            <a:r>
              <a:rPr lang="en-GB" b="1" i="1" dirty="0" smtClean="0"/>
              <a:t>See how they interact</a:t>
            </a:r>
            <a:r>
              <a:rPr lang="en-GB" dirty="0" smtClean="0"/>
              <a:t>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5885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Key question: </a:t>
            </a:r>
            <a:r>
              <a:rPr lang="en-GB" b="1" i="1" dirty="0"/>
              <a:t>“What caused the Great Depression, and can it happen again</a:t>
            </a:r>
            <a:r>
              <a:rPr lang="en-GB" b="1" i="1" dirty="0" smtClean="0"/>
              <a:t>?”</a:t>
            </a:r>
          </a:p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Key difference with Neoclassicals: Realism vs Unrealism</a:t>
            </a:r>
          </a:p>
          <a:p>
            <a:pPr marL="742950" lvl="2" indent="-342900"/>
            <a:r>
              <a:rPr lang="en-GB" dirty="0" err="1" smtClean="0"/>
              <a:t>Walras’s</a:t>
            </a:r>
            <a:r>
              <a:rPr lang="en-GB" dirty="0" smtClean="0"/>
              <a:t> hypothetical mega-market didn’t actually exist</a:t>
            </a:r>
          </a:p>
          <a:p>
            <a:pPr marL="742950" lvl="2" indent="-342900"/>
            <a:r>
              <a:rPr lang="en-GB" dirty="0" smtClean="0"/>
              <a:t>Supply &amp; demand analysis an “armchair” model of competition</a:t>
            </a:r>
          </a:p>
          <a:p>
            <a:pPr marL="742950" lvl="2" indent="-342900"/>
            <a:r>
              <a:rPr lang="en-GB" dirty="0" smtClean="0"/>
              <a:t>Method: “unreal assumptions OK”:</a:t>
            </a:r>
          </a:p>
          <a:p>
            <a:pPr marL="1200150" lvl="3" indent="-342900"/>
            <a:r>
              <a:rPr lang="en-GB" dirty="0" smtClean="0"/>
              <a:t>“</a:t>
            </a:r>
            <a:r>
              <a:rPr lang="en-US" dirty="0" smtClean="0"/>
              <a:t>Truly important and significant hypotheses will be found to have "assumptions" that are wildly inaccurate descriptive representa­tions of reality, and, in general, </a:t>
            </a:r>
            <a:r>
              <a:rPr lang="en-US" b="1" i="1" dirty="0" smtClean="0"/>
              <a:t>the more significant the theory, the more unrealistic the assumptions</a:t>
            </a:r>
            <a:r>
              <a:rPr lang="en-US" dirty="0" smtClean="0"/>
              <a:t>” (</a:t>
            </a:r>
            <a:r>
              <a:rPr lang="en-US" dirty="0" smtClean="0">
                <a:hlinkClick r:id="rId2"/>
              </a:rPr>
              <a:t>Friedman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GB" dirty="0" smtClean="0"/>
              <a:t>Equilibrium also assumed—but is it ever seen in reality?</a:t>
            </a:r>
          </a:p>
          <a:p>
            <a:pPr marL="342900" lvl="1" indent="-342900"/>
            <a:r>
              <a:rPr lang="en-GB" dirty="0" smtClean="0"/>
              <a:t>Post Keynesians:</a:t>
            </a:r>
          </a:p>
          <a:p>
            <a:pPr marL="742950" lvl="2" indent="-342900"/>
            <a:r>
              <a:rPr lang="en-GB" dirty="0" smtClean="0"/>
              <a:t>Let’s look at actual markets rather than hypothetical ones</a:t>
            </a:r>
          </a:p>
          <a:p>
            <a:pPr marL="742950" lvl="2" indent="-342900"/>
            <a:r>
              <a:rPr lang="en-GB" dirty="0" smtClean="0"/>
              <a:t>Supply &amp; demand analysis doesn’t pass empirical tests</a:t>
            </a:r>
          </a:p>
          <a:p>
            <a:pPr marL="742950" lvl="2" indent="-342900"/>
            <a:r>
              <a:rPr lang="en-GB" dirty="0" smtClean="0"/>
              <a:t>Realism is vital:</a:t>
            </a:r>
          </a:p>
          <a:p>
            <a:pPr marL="742950" lvl="2" indent="-342900"/>
            <a:r>
              <a:rPr lang="en-GB" dirty="0" smtClean="0"/>
              <a:t>Non-equilibrium models used (as well as many equilibrium ones)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438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fish would there be if there were no sharks?</a:t>
            </a:r>
          </a:p>
          <a:p>
            <a:pPr lvl="1"/>
            <a:r>
              <a:rPr lang="en-GB" dirty="0" smtClean="0"/>
              <a:t>Simplest situation: fish population would grow constantly:</a:t>
            </a:r>
          </a:p>
          <a:p>
            <a:pPr lvl="2"/>
            <a:r>
              <a:rPr lang="en-GB" dirty="0" smtClean="0"/>
              <a:t>“Number of Fish grows by (for example) 50% each year”</a:t>
            </a:r>
          </a:p>
          <a:p>
            <a:pPr lvl="2"/>
            <a:r>
              <a:rPr lang="en-GB" dirty="0" smtClean="0"/>
              <a:t>As an equation this becomes “Growth in the number of fish each year is 0.5 times the number of fish alive now”</a:t>
            </a:r>
          </a:p>
          <a:p>
            <a:pPr lvl="2"/>
            <a:r>
              <a:rPr lang="en-GB" dirty="0" smtClean="0"/>
              <a:t>This results in “exponential population growth”: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19400"/>
            <a:ext cx="5334000" cy="3973062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45326"/>
              </p:ext>
            </p:extLst>
          </p:nvPr>
        </p:nvGraphicFramePr>
        <p:xfrm>
          <a:off x="6553200" y="2846982"/>
          <a:ext cx="2362200" cy="170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4" imgW="629640" imgH="453600" progId="Package">
                  <p:embed/>
                </p:oleObj>
              </mc:Choice>
              <mc:Fallback>
                <p:oleObj name="Packager Shell Object" showAsIcon="1" r:id="rId4" imgW="62964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2846982"/>
                        <a:ext cx="2362200" cy="1701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45415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many </a:t>
            </a:r>
            <a:r>
              <a:rPr lang="en-GB" dirty="0" smtClean="0"/>
              <a:t>sharks would </a:t>
            </a:r>
            <a:r>
              <a:rPr lang="en-GB" dirty="0"/>
              <a:t>there be if there were no </a:t>
            </a:r>
            <a:r>
              <a:rPr lang="en-GB" dirty="0" smtClean="0"/>
              <a:t>fish?</a:t>
            </a:r>
            <a:endParaRPr lang="en-GB" dirty="0"/>
          </a:p>
          <a:p>
            <a:pPr lvl="1"/>
            <a:r>
              <a:rPr lang="en-GB" dirty="0"/>
              <a:t>Simplest situation: </a:t>
            </a:r>
            <a:r>
              <a:rPr lang="en-GB" dirty="0" smtClean="0"/>
              <a:t>shark </a:t>
            </a:r>
            <a:r>
              <a:rPr lang="en-GB" dirty="0"/>
              <a:t>population would </a:t>
            </a:r>
            <a:r>
              <a:rPr lang="en-GB" dirty="0" smtClean="0"/>
              <a:t>fall </a:t>
            </a:r>
            <a:r>
              <a:rPr lang="en-GB" dirty="0"/>
              <a:t>constantly:</a:t>
            </a:r>
          </a:p>
          <a:p>
            <a:pPr lvl="2"/>
            <a:r>
              <a:rPr lang="en-GB" dirty="0" smtClean="0"/>
              <a:t>“Number of Sharks falls </a:t>
            </a:r>
            <a:r>
              <a:rPr lang="en-GB" dirty="0"/>
              <a:t>by (for example) </a:t>
            </a:r>
            <a:r>
              <a:rPr lang="en-GB" dirty="0" smtClean="0"/>
              <a:t>100</a:t>
            </a:r>
            <a:r>
              <a:rPr lang="en-GB" dirty="0"/>
              <a:t>% each year”</a:t>
            </a:r>
          </a:p>
          <a:p>
            <a:pPr lvl="2"/>
            <a:r>
              <a:rPr lang="en-GB" dirty="0"/>
              <a:t>As an equation this becomes “Growth in the number of </a:t>
            </a:r>
            <a:r>
              <a:rPr lang="en-GB" dirty="0" smtClean="0"/>
              <a:t>sharks </a:t>
            </a:r>
            <a:r>
              <a:rPr lang="en-GB" dirty="0"/>
              <a:t>each year is </a:t>
            </a:r>
            <a:r>
              <a:rPr lang="en-GB" b="1" i="1" dirty="0" smtClean="0"/>
              <a:t>minus 1 </a:t>
            </a:r>
            <a:r>
              <a:rPr lang="en-GB" dirty="0"/>
              <a:t>times the number of </a:t>
            </a:r>
            <a:r>
              <a:rPr lang="en-GB" dirty="0" smtClean="0"/>
              <a:t>sharks </a:t>
            </a:r>
            <a:r>
              <a:rPr lang="en-GB" dirty="0"/>
              <a:t>alive now”</a:t>
            </a:r>
          </a:p>
          <a:p>
            <a:pPr lvl="2"/>
            <a:r>
              <a:rPr lang="en-GB" dirty="0"/>
              <a:t>This results in “exponential population </a:t>
            </a:r>
            <a:r>
              <a:rPr lang="en-GB" dirty="0" smtClean="0"/>
              <a:t>decay”: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19400"/>
            <a:ext cx="5325026" cy="4038600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92588"/>
              </p:ext>
            </p:extLst>
          </p:nvPr>
        </p:nvGraphicFramePr>
        <p:xfrm>
          <a:off x="6546096" y="2819400"/>
          <a:ext cx="2293104" cy="13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ackager Shell Object" showAsIcon="1" r:id="rId4" imgW="763920" imgH="453600" progId="Package">
                  <p:embed/>
                </p:oleObj>
              </mc:Choice>
              <mc:Fallback>
                <p:oleObj name="Packager Shell Object" showAsIcon="1" r:id="rId4" imgW="76392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6096" y="2819400"/>
                        <a:ext cx="2293104" cy="13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51991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fish are there </a:t>
            </a:r>
            <a:r>
              <a:rPr lang="en-GB" b="1" i="1" dirty="0" smtClean="0"/>
              <a:t>when there are sharks as well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Simplest situation: fish population would grow </a:t>
            </a:r>
            <a:r>
              <a:rPr lang="en-GB" dirty="0" smtClean="0"/>
              <a:t>at the rate without sharks, </a:t>
            </a:r>
            <a:r>
              <a:rPr lang="en-GB" b="1" i="1" dirty="0" smtClean="0"/>
              <a:t>minus</a:t>
            </a:r>
            <a:r>
              <a:rPr lang="en-GB" dirty="0" smtClean="0"/>
              <a:t> some number times how many sharks there are:</a:t>
            </a:r>
            <a:endParaRPr lang="en-GB" dirty="0"/>
          </a:p>
          <a:p>
            <a:pPr lvl="2"/>
            <a:r>
              <a:rPr lang="en-GB" dirty="0" smtClean="0"/>
              <a:t>“</a:t>
            </a:r>
            <a:r>
              <a:rPr lang="en-GB" dirty="0"/>
              <a:t>Number of Fish </a:t>
            </a:r>
            <a:r>
              <a:rPr lang="en-GB" dirty="0" smtClean="0"/>
              <a:t>grow </a:t>
            </a:r>
            <a:r>
              <a:rPr lang="en-GB" dirty="0"/>
              <a:t>by </a:t>
            </a:r>
            <a:r>
              <a:rPr lang="en-GB" dirty="0" smtClean="0"/>
              <a:t>50</a:t>
            </a:r>
            <a:r>
              <a:rPr lang="en-GB" dirty="0"/>
              <a:t>% each </a:t>
            </a:r>
            <a:r>
              <a:rPr lang="en-GB" dirty="0" smtClean="0"/>
              <a:t>year, </a:t>
            </a:r>
            <a:r>
              <a:rPr lang="en-GB" b="1" i="1" dirty="0" smtClean="0"/>
              <a:t>minus</a:t>
            </a:r>
            <a:r>
              <a:rPr lang="en-GB" dirty="0" smtClean="0"/>
              <a:t> 0.07 times how many sharks there are”</a:t>
            </a:r>
            <a:endParaRPr lang="en-GB" dirty="0"/>
          </a:p>
          <a:p>
            <a:pPr lvl="2"/>
            <a:r>
              <a:rPr lang="en-GB" dirty="0"/>
              <a:t>As an equation this becomes “Growth in the number of fish each year is 0.5 times the number of fish alive </a:t>
            </a:r>
            <a:r>
              <a:rPr lang="en-GB" dirty="0" smtClean="0"/>
              <a:t>now, </a:t>
            </a:r>
            <a:r>
              <a:rPr lang="en-GB" b="1" i="1" dirty="0" smtClean="0"/>
              <a:t>minus</a:t>
            </a:r>
            <a:r>
              <a:rPr lang="en-GB" dirty="0" smtClean="0"/>
              <a:t> 0.07 times the number of sharks </a:t>
            </a:r>
            <a:r>
              <a:rPr lang="en-GB" b="1" i="1" dirty="0"/>
              <a:t>times the number of </a:t>
            </a:r>
            <a:r>
              <a:rPr lang="en-GB" b="1" i="1" dirty="0" smtClean="0"/>
              <a:t>fish</a:t>
            </a:r>
            <a:r>
              <a:rPr lang="en-GB" dirty="0" smtClean="0"/>
              <a:t>”</a:t>
            </a:r>
            <a:endParaRPr lang="en-GB" dirty="0"/>
          </a:p>
          <a:p>
            <a:r>
              <a:rPr lang="en-GB" dirty="0" smtClean="0"/>
              <a:t>How many sharks </a:t>
            </a:r>
            <a:r>
              <a:rPr lang="en-GB" b="1" i="1" dirty="0" smtClean="0"/>
              <a:t>when there are fish as well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Simplest situation: </a:t>
            </a:r>
            <a:r>
              <a:rPr lang="en-GB" dirty="0" smtClean="0"/>
              <a:t>shark population </a:t>
            </a:r>
            <a:r>
              <a:rPr lang="en-GB" dirty="0"/>
              <a:t>would </a:t>
            </a:r>
            <a:r>
              <a:rPr lang="en-GB" dirty="0" smtClean="0"/>
              <a:t>fall </a:t>
            </a:r>
            <a:r>
              <a:rPr lang="en-GB" dirty="0"/>
              <a:t>at the rate without </a:t>
            </a:r>
            <a:r>
              <a:rPr lang="en-GB" dirty="0" smtClean="0"/>
              <a:t>fish, </a:t>
            </a:r>
            <a:r>
              <a:rPr lang="en-GB" b="1" i="1" dirty="0" smtClean="0"/>
              <a:t>plus</a:t>
            </a:r>
            <a:r>
              <a:rPr lang="en-GB" dirty="0" smtClean="0"/>
              <a:t> </a:t>
            </a:r>
            <a:r>
              <a:rPr lang="en-GB" dirty="0"/>
              <a:t>some number times how many </a:t>
            </a:r>
            <a:r>
              <a:rPr lang="en-GB" dirty="0" smtClean="0"/>
              <a:t>fish </a:t>
            </a:r>
            <a:r>
              <a:rPr lang="en-GB" dirty="0"/>
              <a:t>there are:</a:t>
            </a:r>
          </a:p>
          <a:p>
            <a:pPr lvl="2"/>
            <a:r>
              <a:rPr lang="en-GB" dirty="0" smtClean="0"/>
              <a:t>“</a:t>
            </a:r>
            <a:r>
              <a:rPr lang="en-GB" dirty="0"/>
              <a:t>Number of Sharks falls by (for example) 100% each </a:t>
            </a:r>
            <a:r>
              <a:rPr lang="en-GB" dirty="0" smtClean="0"/>
              <a:t>year”, </a:t>
            </a:r>
            <a:r>
              <a:rPr lang="en-GB" b="1" i="1" dirty="0" smtClean="0"/>
              <a:t>plus</a:t>
            </a:r>
            <a:r>
              <a:rPr lang="en-GB" dirty="0" smtClean="0"/>
              <a:t> 0.007 </a:t>
            </a:r>
            <a:r>
              <a:rPr lang="en-GB" dirty="0"/>
              <a:t>times </a:t>
            </a:r>
            <a:r>
              <a:rPr lang="en-GB" dirty="0" smtClean="0"/>
              <a:t>how many fish there are”</a:t>
            </a:r>
            <a:endParaRPr lang="en-GB" dirty="0"/>
          </a:p>
          <a:p>
            <a:pPr lvl="2"/>
            <a:r>
              <a:rPr lang="en-GB" dirty="0"/>
              <a:t>As an equation this becomes “Growth in the number of sharks each year is </a:t>
            </a:r>
            <a:r>
              <a:rPr lang="en-GB" b="1" i="1" dirty="0"/>
              <a:t>minus 1 </a:t>
            </a:r>
            <a:r>
              <a:rPr lang="en-GB" dirty="0"/>
              <a:t>times the number of sharks alive </a:t>
            </a:r>
            <a:r>
              <a:rPr lang="en-GB" dirty="0" smtClean="0"/>
              <a:t>now, </a:t>
            </a:r>
            <a:r>
              <a:rPr lang="en-GB" b="1" i="1" dirty="0" smtClean="0"/>
              <a:t>plus </a:t>
            </a:r>
            <a:r>
              <a:rPr lang="en-GB" dirty="0" smtClean="0"/>
              <a:t>0.003 </a:t>
            </a:r>
            <a:r>
              <a:rPr lang="en-GB" dirty="0"/>
              <a:t>times the number of </a:t>
            </a:r>
            <a:r>
              <a:rPr lang="en-GB" dirty="0" smtClean="0"/>
              <a:t>fish </a:t>
            </a:r>
            <a:r>
              <a:rPr lang="en-GB" b="1" i="1" dirty="0" smtClean="0"/>
              <a:t>times the number of sharks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89996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124200" cy="1371600"/>
          </a:xfrm>
        </p:spPr>
        <p:txBody>
          <a:bodyPr/>
          <a:lstStyle/>
          <a:p>
            <a:r>
              <a:rPr lang="en-GB" dirty="0" smtClean="0"/>
              <a:t>Does the system reach an equilibrium number of fish &amp; sharks?...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762000"/>
            <a:ext cx="5013066" cy="5991225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29810"/>
              </p:ext>
            </p:extLst>
          </p:nvPr>
        </p:nvGraphicFramePr>
        <p:xfrm>
          <a:off x="304800" y="1905000"/>
          <a:ext cx="3048000" cy="113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Packager Shell Object" showAsIcon="1" r:id="rId4" imgW="1217160" imgH="453600" progId="Package">
                  <p:embed/>
                </p:oleObj>
              </mc:Choice>
              <mc:Fallback>
                <p:oleObj name="Packager Shell Object" showAsIcon="1" r:id="rId4" imgW="121716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905000"/>
                        <a:ext cx="3048000" cy="1136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3071811"/>
            <a:ext cx="31242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Nope: cycles continue indefinitely</a:t>
            </a:r>
          </a:p>
          <a:p>
            <a:r>
              <a:rPr lang="en-GB" kern="0" dirty="0" smtClean="0">
                <a:effectLst/>
              </a:rPr>
              <a:t>That’s biology…</a:t>
            </a:r>
          </a:p>
          <a:p>
            <a:r>
              <a:rPr lang="en-GB" kern="0" dirty="0" smtClean="0">
                <a:effectLst/>
              </a:rPr>
              <a:t>Could there be anything like this in economics?</a:t>
            </a:r>
          </a:p>
          <a:p>
            <a:r>
              <a:rPr lang="en-GB" kern="0" dirty="0" smtClean="0">
                <a:effectLst/>
              </a:rPr>
              <a:t>A simple Post Keynesian economic model (</a:t>
            </a:r>
            <a:r>
              <a:rPr lang="en-GB" kern="0" dirty="0" smtClean="0">
                <a:effectLst/>
                <a:hlinkClick r:id="rId6"/>
              </a:rPr>
              <a:t>Richard Goodwin 1967</a:t>
            </a:r>
            <a:r>
              <a:rPr lang="en-GB" kern="0" dirty="0" smtClean="0">
                <a:effectLst/>
              </a:rPr>
              <a:t>)…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864598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r>
              <a:rPr lang="en-GB" dirty="0" smtClean="0"/>
              <a:t>Output depends </a:t>
            </a:r>
            <a:r>
              <a:rPr lang="en-GB" dirty="0"/>
              <a:t>(roughly speaking) </a:t>
            </a:r>
            <a:r>
              <a:rPr lang="en-GB" dirty="0" smtClean="0"/>
              <a:t>on how many factories you have</a:t>
            </a:r>
          </a:p>
          <a:p>
            <a:r>
              <a:rPr lang="en-GB" dirty="0" smtClean="0"/>
              <a:t>Number of factories (“Capital”) determines Employment</a:t>
            </a:r>
          </a:p>
          <a:p>
            <a:r>
              <a:rPr lang="en-GB" dirty="0" smtClean="0"/>
              <a:t>Employment determines </a:t>
            </a:r>
            <a:r>
              <a:rPr lang="en-GB" b="1" i="1" dirty="0" smtClean="0"/>
              <a:t>rate of change</a:t>
            </a:r>
            <a:r>
              <a:rPr lang="en-GB" dirty="0" smtClean="0"/>
              <a:t> of Wage Rate (“Phillips Curve”)</a:t>
            </a:r>
          </a:p>
          <a:p>
            <a:r>
              <a:rPr lang="en-GB" dirty="0" smtClean="0"/>
              <a:t>Output minus Wages (</a:t>
            </a:r>
            <a:r>
              <a:rPr lang="en-GB" b="1" i="1" dirty="0" smtClean="0"/>
              <a:t>Wage times Employment</a:t>
            </a:r>
            <a:r>
              <a:rPr lang="en-GB" dirty="0" smtClean="0"/>
              <a:t>) determines Profit</a:t>
            </a:r>
          </a:p>
          <a:p>
            <a:r>
              <a:rPr lang="en-GB" dirty="0" smtClean="0"/>
              <a:t>Profit determines investment</a:t>
            </a:r>
          </a:p>
          <a:p>
            <a:r>
              <a:rPr lang="en-GB" dirty="0" smtClean="0"/>
              <a:t>Investment is the </a:t>
            </a:r>
            <a:r>
              <a:rPr lang="en-GB" b="1" i="1" dirty="0" smtClean="0"/>
              <a:t>rate of change </a:t>
            </a:r>
            <a:r>
              <a:rPr lang="en-GB" dirty="0" smtClean="0"/>
              <a:t>of Capital</a:t>
            </a:r>
          </a:p>
          <a:p>
            <a:r>
              <a:rPr lang="en-GB" dirty="0" smtClean="0"/>
              <a:t>What happens when we put this in the simplest possible model?</a:t>
            </a:r>
          </a:p>
          <a:p>
            <a:pPr lvl="1"/>
            <a:r>
              <a:rPr lang="en-GB" dirty="0" smtClean="0"/>
              <a:t>Physical Output is Capital divided by a constant (say 3)</a:t>
            </a:r>
          </a:p>
          <a:p>
            <a:pPr lvl="1"/>
            <a:r>
              <a:rPr lang="en-GB" dirty="0" smtClean="0"/>
              <a:t>Employment is Output divided by a constant (say 1)</a:t>
            </a:r>
          </a:p>
          <a:p>
            <a:pPr lvl="1"/>
            <a:r>
              <a:rPr lang="en-GB" dirty="0" smtClean="0"/>
              <a:t>Change in the Wage Rate depends on the Employment Rate</a:t>
            </a:r>
          </a:p>
          <a:p>
            <a:pPr lvl="1"/>
            <a:r>
              <a:rPr lang="en-GB" dirty="0" smtClean="0"/>
              <a:t>Total Wages equal Employment times the Wage Rate</a:t>
            </a:r>
          </a:p>
          <a:p>
            <a:pPr lvl="1"/>
            <a:r>
              <a:rPr lang="en-GB" dirty="0" smtClean="0"/>
              <a:t>Output minus Total Wages is Profit</a:t>
            </a:r>
          </a:p>
          <a:p>
            <a:pPr lvl="1"/>
            <a:r>
              <a:rPr lang="en-GB" dirty="0" smtClean="0"/>
              <a:t>All Profit becomes Investment</a:t>
            </a:r>
          </a:p>
          <a:p>
            <a:pPr lvl="1"/>
            <a:r>
              <a:rPr lang="en-GB" dirty="0" smtClean="0"/>
              <a:t>Investment is the rate of change of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316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Does the system reach an equilibrium level of wages &amp; employment?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76401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Nope: cycles continue indefinitely</a:t>
            </a:r>
          </a:p>
          <a:p>
            <a:r>
              <a:rPr lang="en-GB" kern="0" dirty="0" smtClean="0">
                <a:effectLst/>
              </a:rPr>
              <a:t>Economy can generate sustained cycles, rather than “reaching equilibrium”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921235"/>
            <a:ext cx="8534400" cy="18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Post Keynesians build both equilibrium &amp; non-equilibrium models</a:t>
            </a:r>
          </a:p>
          <a:p>
            <a:r>
              <a:rPr lang="en-GB" kern="0" dirty="0" smtClean="0">
                <a:effectLst/>
              </a:rPr>
              <a:t>Keynes, Fisher, Schumpeter major inspirations for Post Keynesians</a:t>
            </a:r>
          </a:p>
          <a:p>
            <a:r>
              <a:rPr lang="en-GB" kern="0" dirty="0" smtClean="0">
                <a:effectLst/>
              </a:rPr>
              <a:t>Major issues for Post Keynesians: Endogenous Money (Basil Moore)</a:t>
            </a:r>
          </a:p>
          <a:p>
            <a:pPr lvl="1"/>
            <a:r>
              <a:rPr lang="en-GB" kern="0" dirty="0" smtClean="0">
                <a:effectLst/>
              </a:rPr>
              <a:t>Stock-Flow Consistent </a:t>
            </a:r>
            <a:r>
              <a:rPr lang="en-GB" kern="0" dirty="0" err="1" smtClean="0">
                <a:effectLst/>
              </a:rPr>
              <a:t>Modeling</a:t>
            </a:r>
            <a:r>
              <a:rPr lang="en-GB" kern="0" dirty="0" smtClean="0">
                <a:effectLst/>
              </a:rPr>
              <a:t> (Wynne Godley)</a:t>
            </a:r>
          </a:p>
          <a:p>
            <a:pPr lvl="1"/>
            <a:r>
              <a:rPr lang="en-GB" kern="0" dirty="0" smtClean="0">
                <a:effectLst/>
              </a:rPr>
              <a:t>Financial Instability </a:t>
            </a:r>
            <a:r>
              <a:rPr lang="en-GB" kern="0" dirty="0">
                <a:effectLst/>
              </a:rPr>
              <a:t>(Hyman </a:t>
            </a:r>
            <a:r>
              <a:rPr lang="en-GB" kern="0" dirty="0" smtClean="0">
                <a:effectLst/>
              </a:rPr>
              <a:t>Minsky)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28021"/>
              </p:ext>
            </p:extLst>
          </p:nvPr>
        </p:nvGraphicFramePr>
        <p:xfrm>
          <a:off x="381000" y="1069575"/>
          <a:ext cx="1363662" cy="6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Packager Shell Object" showAsIcon="1" r:id="rId3" imgW="906840" imgH="453600" progId="Package">
                  <p:embed/>
                </p:oleObj>
              </mc:Choice>
              <mc:Fallback>
                <p:oleObj name="Packager Shell Object" showAsIcon="1" r:id="rId3" imgW="90684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69575"/>
                        <a:ext cx="1363662" cy="68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009258"/>
            <a:ext cx="6705600" cy="3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44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7" grpId="0" build="p" bldLvl="5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Neoclassicals ignored banks, debt &amp; money before the 2008 crisis</a:t>
            </a:r>
          </a:p>
          <a:p>
            <a:r>
              <a:rPr lang="en-GB" dirty="0" smtClean="0"/>
              <a:t>Starting to incorporate them now as source of “frictions”</a:t>
            </a:r>
          </a:p>
          <a:p>
            <a:r>
              <a:rPr lang="en-GB" dirty="0" smtClean="0"/>
              <a:t>Post Keynesians (like Austrians) assert money essential</a:t>
            </a:r>
          </a:p>
          <a:p>
            <a:r>
              <a:rPr lang="en-GB" dirty="0" smtClean="0"/>
              <a:t>Unlike Austrians, consider links between banks, money and debt</a:t>
            </a:r>
          </a:p>
          <a:p>
            <a:r>
              <a:rPr lang="en-GB" dirty="0" smtClean="0"/>
              <a:t>Essential assertion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anks create money by making loans</a:t>
            </a:r>
          </a:p>
          <a:p>
            <a:pPr lvl="1"/>
            <a:r>
              <a:rPr lang="en-GB" dirty="0" smtClean="0"/>
              <a:t>Makes fundamental difference to macroeconomics</a:t>
            </a:r>
          </a:p>
          <a:p>
            <a:r>
              <a:rPr lang="en-GB" dirty="0" smtClean="0"/>
              <a:t>Rejected by mainstream (even after the crisis), which asserts</a:t>
            </a:r>
          </a:p>
          <a:p>
            <a:pPr lvl="1"/>
            <a:r>
              <a:rPr lang="en-GB" dirty="0" smtClean="0"/>
              <a:t>Banks just “intermediaries” between savers and borrowers</a:t>
            </a:r>
          </a:p>
          <a:p>
            <a:pPr lvl="1"/>
            <a:r>
              <a:rPr lang="en-GB" dirty="0" smtClean="0"/>
              <a:t>Most of the time, nothing lost by ignoring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048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In the words of prominent mainstreamer Paul Krugman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Reading the comments on my </a:t>
            </a:r>
            <a:r>
              <a:rPr lang="en-US" dirty="0">
                <a:hlinkClick r:id="rId2"/>
              </a:rPr>
              <a:t>Steve Keen post</a:t>
            </a:r>
            <a:r>
              <a:rPr lang="en-US" u="sng" dirty="0"/>
              <a:t>,</a:t>
            </a:r>
            <a:r>
              <a:rPr lang="en-US" dirty="0"/>
              <a:t> I had an insight: banking is where left and right </a:t>
            </a:r>
            <a:r>
              <a:rPr lang="en-US" dirty="0" smtClean="0"/>
              <a:t>meet.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the </a:t>
            </a:r>
            <a:r>
              <a:rPr lang="en-US" dirty="0" smtClean="0"/>
              <a:t>Austrians who </a:t>
            </a:r>
            <a:r>
              <a:rPr lang="en-US" dirty="0"/>
              <a:t>believe that whatever the market does is right, unless it's fractional reserve banking, which is somehow terrible</a:t>
            </a:r>
          </a:p>
          <a:p>
            <a:pPr lvl="1"/>
            <a:r>
              <a:rPr lang="en-US" dirty="0"/>
              <a:t>and the self-proclaimed true </a:t>
            </a:r>
            <a:r>
              <a:rPr lang="en-US" dirty="0" err="1"/>
              <a:t>Minskyites</a:t>
            </a:r>
            <a:r>
              <a:rPr lang="en-US" dirty="0"/>
              <a:t> view banks as institutions that are somehow outside the rules that apply to the rest of the economy, as having unique powers for good and/or </a:t>
            </a:r>
            <a:r>
              <a:rPr lang="en-US" dirty="0" smtClean="0"/>
              <a:t>evil…</a:t>
            </a:r>
            <a:endParaRPr lang="en-US" dirty="0"/>
          </a:p>
          <a:p>
            <a:pPr lvl="1"/>
            <a:r>
              <a:rPr lang="en-US" dirty="0" smtClean="0"/>
              <a:t>As </a:t>
            </a:r>
            <a:r>
              <a:rPr lang="en-US" dirty="0"/>
              <a:t>I (and I think many other economists) see it, banks are a clever but somewhat dangerous form of financial </a:t>
            </a:r>
            <a:r>
              <a:rPr lang="en-US" dirty="0" smtClean="0"/>
              <a:t>intermediary…</a:t>
            </a:r>
            <a:endParaRPr lang="en-US" dirty="0"/>
          </a:p>
          <a:p>
            <a:pPr lvl="1"/>
            <a:r>
              <a:rPr lang="en-US" dirty="0" smtClean="0"/>
              <a:t>Banks </a:t>
            </a:r>
            <a:r>
              <a:rPr lang="en-US" dirty="0"/>
              <a:t>don't create demand out of thin air any more than anyone does by choosing to spend more; and banks are just one channel linking lenders to borrowers.</a:t>
            </a:r>
          </a:p>
          <a:p>
            <a:pPr lvl="1"/>
            <a:r>
              <a:rPr lang="en-US" dirty="0"/>
              <a:t>I</a:t>
            </a:r>
            <a:r>
              <a:rPr lang="en-US" b="1" dirty="0"/>
              <a:t> </a:t>
            </a:r>
            <a:r>
              <a:rPr lang="en-US" dirty="0"/>
              <a:t>know I'll get the usual barrage of claims that </a:t>
            </a:r>
            <a:r>
              <a:rPr lang="en-US" dirty="0" smtClean="0"/>
              <a:t>I</a:t>
            </a:r>
            <a:r>
              <a:rPr lang="en-US" b="1" dirty="0" smtClean="0"/>
              <a:t> </a:t>
            </a:r>
            <a:r>
              <a:rPr lang="en-US" dirty="0"/>
              <a:t>don't understand banking; actually, I think I do, and it's the mystics who have it wrong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8692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The Bank of England</a:t>
            </a:r>
            <a:r>
              <a:rPr lang="en-GB" dirty="0" smtClean="0"/>
              <a:t> has come out on the side of Post Keynesians: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Unlike currency, which is created by the Bank of England</a:t>
            </a:r>
            <a:r>
              <a:rPr lang="en-US" dirty="0" smtClean="0"/>
              <a:t>, </a:t>
            </a:r>
            <a:r>
              <a:rPr lang="en-US" b="1" dirty="0" smtClean="0"/>
              <a:t>bank </a:t>
            </a:r>
            <a:r>
              <a:rPr lang="en-US" b="1" dirty="0"/>
              <a:t>deposits are mostly created by commercial </a:t>
            </a:r>
            <a:r>
              <a:rPr lang="en-US" b="1" dirty="0" smtClean="0"/>
              <a:t>banks themselves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the stock of bank deposits </a:t>
            </a:r>
            <a:r>
              <a:rPr lang="en-US" dirty="0" smtClean="0"/>
              <a:t>increases whenever </a:t>
            </a:r>
            <a:r>
              <a:rPr lang="en-US" dirty="0"/>
              <a:t>someone pays banknotes into their account, </a:t>
            </a:r>
            <a:r>
              <a:rPr lang="en-US" dirty="0" smtClean="0"/>
              <a:t>the amount </a:t>
            </a:r>
            <a:r>
              <a:rPr lang="en-US" dirty="0"/>
              <a:t>of bank deposits is also reduced any time </a:t>
            </a:r>
            <a:r>
              <a:rPr lang="en-US" dirty="0" smtClean="0"/>
              <a:t>anyone makes </a:t>
            </a:r>
            <a:r>
              <a:rPr lang="en-US" dirty="0"/>
              <a:t>a </a:t>
            </a:r>
            <a:r>
              <a:rPr lang="en-US" dirty="0" smtClean="0"/>
              <a:t>withdrawal.</a:t>
            </a:r>
          </a:p>
          <a:p>
            <a:pPr lvl="1"/>
            <a:r>
              <a:rPr lang="en-US" dirty="0" smtClean="0"/>
              <a:t>Moreover</a:t>
            </a:r>
            <a:r>
              <a:rPr lang="en-US" dirty="0"/>
              <a:t>, as </a:t>
            </a:r>
            <a:r>
              <a:rPr lang="en-US" b="1" dirty="0"/>
              <a:t>Chart 1 </a:t>
            </a:r>
            <a:r>
              <a:rPr lang="en-US" dirty="0"/>
              <a:t>shows, </a:t>
            </a:r>
            <a:r>
              <a:rPr lang="en-US" dirty="0" smtClean="0"/>
              <a:t>the </a:t>
            </a:r>
            <a:r>
              <a:rPr lang="en-US" dirty="0"/>
              <a:t>amount of currency is very small compared to the amount </a:t>
            </a:r>
            <a:r>
              <a:rPr lang="en-US" dirty="0" smtClean="0"/>
              <a:t>of bank deposits.</a:t>
            </a:r>
          </a:p>
          <a:p>
            <a:pPr lvl="1"/>
            <a:r>
              <a:rPr lang="en-US" dirty="0" smtClean="0"/>
              <a:t>Far </a:t>
            </a:r>
            <a:r>
              <a:rPr lang="en-US" dirty="0"/>
              <a:t>more important for the creation of </a:t>
            </a:r>
            <a:r>
              <a:rPr lang="en-US" dirty="0" smtClean="0"/>
              <a:t>bank deposits </a:t>
            </a:r>
            <a:r>
              <a:rPr lang="en-US" dirty="0"/>
              <a:t>is the act of making new loans by </a:t>
            </a:r>
            <a:r>
              <a:rPr lang="en-US" dirty="0" smtClean="0"/>
              <a:t>banks.</a:t>
            </a:r>
          </a:p>
          <a:p>
            <a:pPr lvl="1"/>
            <a:r>
              <a:rPr lang="en-US" dirty="0" smtClean="0"/>
              <a:t>When a bank </a:t>
            </a:r>
            <a:r>
              <a:rPr lang="en-US" dirty="0"/>
              <a:t>makes a loan to one of its customers it simply </a:t>
            </a:r>
            <a:r>
              <a:rPr lang="en-US" dirty="0" smtClean="0"/>
              <a:t>credits the </a:t>
            </a:r>
            <a:r>
              <a:rPr lang="en-US" dirty="0"/>
              <a:t>customer’s account with a higher deposit </a:t>
            </a:r>
            <a:r>
              <a:rPr lang="en-US" dirty="0" smtClean="0"/>
              <a:t>balance.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that instant, new money is created</a:t>
            </a:r>
            <a:r>
              <a:rPr lang="en-US" dirty="0" smtClean="0"/>
              <a:t>.”</a:t>
            </a:r>
          </a:p>
          <a:p>
            <a:r>
              <a:rPr lang="en-GB" dirty="0" smtClean="0"/>
              <a:t>Does it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464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590800"/>
          </a:xfrm>
        </p:spPr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“Banks as Intermediaries”—Mainstream Neoclassical vision</a:t>
            </a:r>
          </a:p>
          <a:p>
            <a:pPr lvl="1"/>
            <a:r>
              <a:rPr lang="en-GB" dirty="0" smtClean="0"/>
              <a:t>A simple banking model in </a:t>
            </a:r>
            <a:r>
              <a:rPr lang="en-GB" dirty="0" smtClean="0">
                <a:hlinkClick r:id="rId2"/>
              </a:rPr>
              <a:t>Minsky Open Source modelling program</a:t>
            </a:r>
            <a:endParaRPr lang="en-GB" dirty="0" smtClean="0"/>
          </a:p>
          <a:p>
            <a:pPr lvl="1"/>
            <a:r>
              <a:rPr lang="en-GB" dirty="0" smtClean="0"/>
              <a:t>Households lend to Firms</a:t>
            </a:r>
          </a:p>
          <a:p>
            <a:pPr lvl="1"/>
            <a:r>
              <a:rPr lang="en-GB" dirty="0" smtClean="0"/>
              <a:t>Households earn Wages and Interest</a:t>
            </a:r>
          </a:p>
          <a:p>
            <a:pPr lvl="1"/>
            <a:r>
              <a:rPr lang="en-GB" dirty="0" smtClean="0"/>
              <a:t>Households consume</a:t>
            </a:r>
          </a:p>
          <a:p>
            <a:pPr lvl="1"/>
            <a:r>
              <a:rPr lang="en-GB" dirty="0" smtClean="0"/>
              <a:t>Firms repay debt</a:t>
            </a:r>
          </a:p>
          <a:p>
            <a:r>
              <a:rPr lang="en-GB" dirty="0" smtClean="0"/>
              <a:t>Showing this in an accounting double-entry bookkeeping table: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67105"/>
              </p:ext>
            </p:extLst>
          </p:nvPr>
        </p:nvGraphicFramePr>
        <p:xfrm>
          <a:off x="685800" y="3352800"/>
          <a:ext cx="68580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191986"/>
                <a:gridCol w="1387929"/>
                <a:gridCol w="1458685"/>
                <a:gridCol w="99060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Assets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Liabilities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Equity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Reserves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Firms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Households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Bank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Lend money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Repay Debt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Pay Interest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Pay</a:t>
                      </a:r>
                      <a:r>
                        <a:rPr lang="en-GB" baseline="0" dirty="0" smtClean="0">
                          <a:latin typeface="Candara" panose="020E0502030303020204" pitchFamily="34" charset="0"/>
                        </a:rPr>
                        <a:t> Wages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Consume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Consume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196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0" y="1676400"/>
            <a:ext cx="8530660" cy="5121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143000"/>
          </a:xfrm>
        </p:spPr>
        <p:txBody>
          <a:bodyPr/>
          <a:lstStyle/>
          <a:p>
            <a:r>
              <a:rPr lang="en-GB" dirty="0" smtClean="0"/>
              <a:t>Key motivating event for Post Keynesians was The Great Depression</a:t>
            </a:r>
          </a:p>
          <a:p>
            <a:r>
              <a:rPr lang="en-GB" dirty="0" smtClean="0"/>
              <a:t>Deepest and longest crisis in the history of capitalism</a:t>
            </a:r>
          </a:p>
          <a:p>
            <a:r>
              <a:rPr lang="en-GB" dirty="0" smtClean="0"/>
              <a:t>Followed huge stock market boom and bust…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2224" y="2678682"/>
            <a:ext cx="213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0000"/>
                </a:solidFill>
                <a:latin typeface="Candara" panose="020E0502030303020204" pitchFamily="34" charset="0"/>
              </a:rPr>
              <a:t>Market fell 90% from peak to trough</a:t>
            </a:r>
            <a:endParaRPr lang="en-US" dirty="0">
              <a:solidFill>
                <a:srgbClr val="CC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0475" y="2217017"/>
            <a:ext cx="38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Candara" panose="020E0502030303020204" pitchFamily="34" charset="0"/>
              </a:rPr>
              <a:t>September 1929: 381 points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960" y="5481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Candara" panose="020E0502030303020204" pitchFamily="34" charset="0"/>
              </a:rPr>
              <a:t>June 1932:</a:t>
            </a:r>
            <a:r>
              <a:rPr lang="en-GB" dirty="0">
                <a:latin typeface="Candara" panose="020E0502030303020204" pitchFamily="34" charset="0"/>
              </a:rPr>
              <a:t> 41 </a:t>
            </a:r>
            <a:r>
              <a:rPr lang="en-GB" dirty="0" smtClean="0">
                <a:latin typeface="Candara" panose="020E0502030303020204" pitchFamily="34" charset="0"/>
              </a:rPr>
              <a:t>points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1758" y="252628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20525790">
            <a:off x="6956867" y="2977641"/>
            <a:ext cx="685800" cy="1447800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699" y="2924080"/>
            <a:ext cx="21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Recovery faltered in 1937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89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In a Minsky model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84350"/>
              </p:ext>
            </p:extLst>
          </p:nvPr>
        </p:nvGraphicFramePr>
        <p:xfrm>
          <a:off x="7315200" y="717954"/>
          <a:ext cx="1524000" cy="62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Packager Shell Object" showAsIcon="1" r:id="rId3" imgW="1116720" imgH="453600" progId="Package">
                  <p:embed/>
                </p:oleObj>
              </mc:Choice>
              <mc:Fallback>
                <p:oleObj name="Packager Shell Object" showAsIcon="1" r:id="rId3" imgW="111672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717954"/>
                        <a:ext cx="1524000" cy="62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1143000"/>
            <a:ext cx="8634412" cy="51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947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But what if we model that Banks lend?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72727"/>
              </p:ext>
            </p:extLst>
          </p:nvPr>
        </p:nvGraphicFramePr>
        <p:xfrm>
          <a:off x="533400" y="1066800"/>
          <a:ext cx="7848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990600"/>
                <a:gridCol w="1600200"/>
                <a:gridCol w="16002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Assets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Liabilities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Equity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Reserves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Loans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Firms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Households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Bank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Lend money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Repay Debt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Pay Interest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Pay</a:t>
                      </a:r>
                      <a:r>
                        <a:rPr lang="en-GB" baseline="0" dirty="0" smtClean="0">
                          <a:latin typeface="Candara" panose="020E0502030303020204" pitchFamily="34" charset="0"/>
                        </a:rPr>
                        <a:t> Wages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Consume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ndara" panose="020E0502030303020204" pitchFamily="34" charset="0"/>
                        </a:rPr>
                        <a:t>Consume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422402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Just a few changes—does it matter?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9066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Dramatic difference: Lending creates money, demand &amp; income…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34348"/>
              </p:ext>
            </p:extLst>
          </p:nvPr>
        </p:nvGraphicFramePr>
        <p:xfrm>
          <a:off x="7315200" y="95250"/>
          <a:ext cx="1769586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ackager Shell Object" showAsIcon="1" r:id="rId3" imgW="1360080" imgH="453600" progId="Package">
                  <p:embed/>
                </p:oleObj>
              </mc:Choice>
              <mc:Fallback>
                <p:oleObj name="Packager Shell Object" showAsIcon="1" r:id="rId3" imgW="136008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95250"/>
                        <a:ext cx="1769586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15247"/>
            <a:ext cx="8779986" cy="52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25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Stock-Flow Consistent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 lvl="1"/>
            <a:r>
              <a:rPr lang="en-GB" dirty="0" smtClean="0"/>
              <a:t>Economy is fundamentally monetary</a:t>
            </a:r>
          </a:p>
          <a:p>
            <a:pPr lvl="1"/>
            <a:r>
              <a:rPr lang="en-GB" dirty="0" smtClean="0"/>
              <a:t>All flows “start somewhere and end up somewhere”</a:t>
            </a:r>
          </a:p>
          <a:p>
            <a:pPr lvl="1"/>
            <a:r>
              <a:rPr lang="en-GB" dirty="0" smtClean="0"/>
              <a:t>Keep track of existing flows (money and goods)</a:t>
            </a:r>
          </a:p>
          <a:p>
            <a:pPr lvl="2"/>
            <a:r>
              <a:rPr lang="en-GB" dirty="0" smtClean="0"/>
              <a:t>Basic accounting: Flow of £X from Sector A to Sector B means</a:t>
            </a:r>
          </a:p>
          <a:p>
            <a:pPr lvl="3"/>
            <a:r>
              <a:rPr lang="en-GB" dirty="0" smtClean="0"/>
              <a:t>Surplus of positive £X for Sector B and</a:t>
            </a:r>
          </a:p>
          <a:p>
            <a:pPr lvl="3"/>
            <a:r>
              <a:rPr lang="en-GB" dirty="0"/>
              <a:t>D</a:t>
            </a:r>
            <a:r>
              <a:rPr lang="en-GB" dirty="0" smtClean="0"/>
              <a:t>eficit of negative £X for Sector A</a:t>
            </a:r>
          </a:p>
          <a:p>
            <a:pPr lvl="1"/>
            <a:r>
              <a:rPr lang="en-GB" dirty="0" smtClean="0"/>
              <a:t>Account for changing stocks as well</a:t>
            </a:r>
          </a:p>
          <a:p>
            <a:pPr lvl="2"/>
            <a:r>
              <a:rPr lang="en-GB" dirty="0" smtClean="0"/>
              <a:t>Constant flow of new debt means rising stock of debt</a:t>
            </a:r>
          </a:p>
          <a:p>
            <a:pPr lvl="1"/>
            <a:r>
              <a:rPr lang="en-GB" dirty="0" smtClean="0"/>
              <a:t>Can therefore estimate what sustained current trends imply</a:t>
            </a:r>
          </a:p>
          <a:p>
            <a:pPr lvl="2"/>
            <a:r>
              <a:rPr lang="en-GB" dirty="0" smtClean="0"/>
              <a:t>E.g., if current growth depends on household debt rising 2% faster than GDP, can this be sustained?</a:t>
            </a:r>
          </a:p>
          <a:p>
            <a:pPr lvl="1"/>
            <a:r>
              <a:rPr lang="en-GB" dirty="0" smtClean="0"/>
              <a:t>Make predictions based on sustainability of current trends</a:t>
            </a:r>
          </a:p>
          <a:p>
            <a:r>
              <a:rPr lang="en-GB" dirty="0" smtClean="0"/>
              <a:t>Used by Wynne Godley to predict that crisis was inevitable from 1998</a:t>
            </a:r>
          </a:p>
          <a:p>
            <a:r>
              <a:rPr lang="en-GB" dirty="0" smtClean="0"/>
              <a:t>Versus Neoclassical claims (a) that crises would never occur again</a:t>
            </a:r>
          </a:p>
          <a:p>
            <a:r>
              <a:rPr lang="en-GB" dirty="0" smtClean="0"/>
              <a:t>(b) That when this one did, it was a “Black Swan”…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0997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pic>
        <p:nvPicPr>
          <p:cNvPr id="4" name="MonsterCras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300" y="6858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7684570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G0003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19415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1" descr="Queen Elizabeth II and Luis Garicano at L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89" y="2413590"/>
            <a:ext cx="4956300" cy="29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04813"/>
            <a:ext cx="9032875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steve.DEBUNKDESKTOP\Local Settings\Temporary Internet Files\Content.IE5\ZHPP5SVZ\MC9001923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39" y="4008438"/>
            <a:ext cx="156268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“Nobody could have seen it coming…”</a:t>
            </a:r>
            <a:endParaRPr lang="en-US" altLang="en-US" dirty="0" smtClean="0"/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1524000" y="692150"/>
            <a:ext cx="7585075" cy="3457575"/>
          </a:xfrm>
        </p:spPr>
        <p:txBody>
          <a:bodyPr/>
          <a:lstStyle/>
          <a:p>
            <a:r>
              <a:rPr lang="en-US" altLang="en-US" dirty="0" smtClean="0"/>
              <a:t>“</a:t>
            </a:r>
            <a:r>
              <a:rPr lang="en-US" altLang="en-US" dirty="0" smtClean="0">
                <a:hlinkClick r:id="rId8"/>
              </a:rPr>
              <a:t>The Queen asked me</a:t>
            </a:r>
            <a:r>
              <a:rPr lang="en-US" altLang="en-US" dirty="0" smtClean="0"/>
              <a:t>: ‘If these things were so large, how come everyone missed them? Why did nobody notice it?’.”</a:t>
            </a:r>
          </a:p>
          <a:p>
            <a:pPr lvl="1"/>
            <a:r>
              <a:rPr lang="en-US" altLang="en-US" dirty="0" smtClean="0"/>
              <a:t>When </a:t>
            </a:r>
            <a:r>
              <a:rPr lang="en-US" altLang="en-US" dirty="0" err="1" smtClean="0"/>
              <a:t>Garicano</a:t>
            </a:r>
            <a:r>
              <a:rPr lang="en-US" altLang="en-US" dirty="0" smtClean="0"/>
              <a:t> explained that at “every stage, someone was relying on somebody else and everyone thought they were doing the right thing”, she commented: “Awful.”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228600" y="5410200"/>
            <a:ext cx="8763000" cy="4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kumimoji="1" lang="en-US" kern="0" dirty="0">
                <a:latin typeface="Candara" panose="020E0502030303020204" pitchFamily="34" charset="0"/>
              </a:rPr>
              <a:t>Two Post-Keynesian approaches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234950" y="5791200"/>
            <a:ext cx="8763000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kumimoji="1" lang="en-US" kern="0" dirty="0" smtClean="0">
                <a:latin typeface="Candara" panose="020E0502030303020204" pitchFamily="34" charset="0"/>
              </a:rPr>
              <a:t>Stock-Flow Consistent Modeling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kumimoji="1" lang="en-US" kern="0" dirty="0" smtClean="0">
                <a:latin typeface="Candara" panose="020E0502030303020204" pitchFamily="34" charset="0"/>
              </a:rPr>
              <a:t>Financial Instability Hypothesis</a:t>
            </a:r>
            <a:endParaRPr kumimoji="1" lang="en-US" kern="0" dirty="0">
              <a:latin typeface="Candara" panose="020E0502030303020204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66763"/>
            <a:ext cx="4000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1852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iro_market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0.00764 C 0.04688 0.01783 0.04966 0.01783 0.08125 0.01783 C 0.11285 0.01783 0.16615 -0.04305 0.19723 -0.04305 C 0.2283 -0.04305 0.23681 -0.07268 0.25226 -0.07268 C 0.28455 -0.07754 0.2665 -0.05764 0.30174 -0.07963 C 0.33334 -0.07963 0.36511 -0.10949 0.3882 -0.12986 C 0.45 -0.10555 0.47257 -0.14791 0.52153 -0.16065 C 0.55921 -0.19514 0.5441 -0.25833 0.61927 -0.27338 C 0.64948 -0.25139 0.69167 -0.28472 0.73021 -0.33356 C 0.7415 -0.3787 0.83021 -0.46898 0.83993 -0.52199 " pathEditMode="relative" rAng="0" ptsTypes="sfsfffffss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-26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6" grpId="0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Godley in </a:t>
            </a:r>
            <a:r>
              <a:rPr lang="en-GB" dirty="0" smtClean="0">
                <a:hlinkClick r:id="rId2"/>
              </a:rPr>
              <a:t>Challenge, March 2002</a:t>
            </a:r>
            <a:r>
              <a:rPr lang="en-GB" dirty="0" smtClean="0"/>
              <a:t>: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2" y="1095375"/>
            <a:ext cx="68580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136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“Sectoral Balances” Approach</a:t>
            </a:r>
          </a:p>
          <a:p>
            <a:pPr lvl="1"/>
            <a:r>
              <a:rPr lang="en-GB" dirty="0" smtClean="0"/>
              <a:t>Divide economy into sectors</a:t>
            </a:r>
          </a:p>
          <a:p>
            <a:pPr lvl="1"/>
            <a:r>
              <a:rPr lang="en-GB" dirty="0" smtClean="0"/>
              <a:t>Flow out of Sector A into Sector B</a:t>
            </a:r>
          </a:p>
          <a:p>
            <a:pPr lvl="2"/>
            <a:r>
              <a:rPr lang="en-GB" dirty="0" smtClean="0"/>
              <a:t>Sector’s A’s Deficit is Sector B’s Surplus</a:t>
            </a:r>
          </a:p>
          <a:p>
            <a:pPr lvl="1"/>
            <a:r>
              <a:rPr lang="en-GB" dirty="0" smtClean="0"/>
              <a:t>Flows (e.g., new mortgages) add to stocks (e.g., household debt to banks)</a:t>
            </a:r>
          </a:p>
          <a:p>
            <a:pPr lvl="1"/>
            <a:r>
              <a:rPr lang="en-GB" dirty="0" smtClean="0"/>
              <a:t>If flow implies unsustainable trend</a:t>
            </a:r>
          </a:p>
          <a:p>
            <a:pPr lvl="2"/>
            <a:r>
              <a:rPr lang="en-GB" dirty="0" smtClean="0"/>
              <a:t>E.g., household debt rising faster than income every year</a:t>
            </a:r>
          </a:p>
          <a:p>
            <a:pPr lvl="1"/>
            <a:r>
              <a:rPr lang="en-GB" dirty="0" smtClean="0"/>
              <a:t>And current growth rate depends on this trend</a:t>
            </a:r>
          </a:p>
          <a:p>
            <a:pPr lvl="2"/>
            <a:r>
              <a:rPr lang="en-GB" dirty="0" err="1" smtClean="0"/>
              <a:t>Houshold</a:t>
            </a:r>
            <a:r>
              <a:rPr lang="en-GB" dirty="0" smtClean="0"/>
              <a:t> borrowing financing goods purchases, imports</a:t>
            </a:r>
          </a:p>
          <a:p>
            <a:pPr lvl="1"/>
            <a:r>
              <a:rPr lang="en-GB" dirty="0" smtClean="0"/>
              <a:t>Then you can predict that the trend must reverse at some point</a:t>
            </a:r>
          </a:p>
          <a:p>
            <a:pPr lvl="2"/>
            <a:r>
              <a:rPr lang="en-GB" dirty="0" smtClean="0"/>
              <a:t>Households stop borrowing, start repaying debt, go bankrupt</a:t>
            </a:r>
          </a:p>
          <a:p>
            <a:pPr lvl="1"/>
            <a:r>
              <a:rPr lang="en-GB" dirty="0" smtClean="0"/>
              <a:t>So economic growth must end as well</a:t>
            </a:r>
          </a:p>
          <a:p>
            <a:r>
              <a:rPr lang="en-GB" dirty="0" smtClean="0"/>
              <a:t>Basis of Godley’s predictions from 1998</a:t>
            </a:r>
          </a:p>
        </p:txBody>
      </p:sp>
    </p:spTree>
    <p:extLst>
      <p:ext uri="{BB962C8B-B14F-4D97-AF65-F5344CB8AC3E}">
        <p14:creationId xmlns:p14="http://schemas.microsoft.com/office/powerpoint/2010/main" val="251425926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524000"/>
          </a:xfrm>
        </p:spPr>
        <p:txBody>
          <a:bodyPr/>
          <a:lstStyle/>
          <a:p>
            <a:r>
              <a:rPr lang="en-GB" dirty="0" smtClean="0"/>
              <a:t>Godley reasoned that private </a:t>
            </a:r>
            <a:r>
              <a:rPr lang="en-GB" dirty="0"/>
              <a:t>sector debt growth could not continue</a:t>
            </a:r>
          </a:p>
          <a:p>
            <a:pPr lvl="1"/>
            <a:r>
              <a:rPr lang="en-GB" dirty="0"/>
              <a:t>When it stopped, economy would </a:t>
            </a:r>
            <a:r>
              <a:rPr lang="en-GB" dirty="0" smtClean="0"/>
              <a:t>have a serious recession</a:t>
            </a:r>
          </a:p>
          <a:p>
            <a:pPr lvl="1"/>
            <a:r>
              <a:rPr lang="en-GB" dirty="0" smtClean="0"/>
              <a:t>Government would be forced into larger deficits</a:t>
            </a:r>
          </a:p>
          <a:p>
            <a:pPr lvl="1"/>
            <a:r>
              <a:rPr lang="en-GB" dirty="0" smtClean="0"/>
              <a:t>Trade deficit would fall because of lower import demand…</a:t>
            </a:r>
            <a:endParaRPr lang="en-GB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30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87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8800"/>
          </a:xfrm>
        </p:spPr>
        <p:txBody>
          <a:bodyPr/>
          <a:lstStyle/>
          <a:p>
            <a:r>
              <a:rPr lang="en-GB" dirty="0" smtClean="0"/>
              <a:t>A simple way to visualise sectoral balances…</a:t>
            </a:r>
          </a:p>
          <a:p>
            <a:pPr lvl="1"/>
            <a:r>
              <a:rPr lang="en-GB" dirty="0" smtClean="0"/>
              <a:t>Draw a rectangle &amp; divide it into 3 bits</a:t>
            </a:r>
          </a:p>
          <a:p>
            <a:pPr lvl="2"/>
            <a:r>
              <a:rPr lang="en-GB" dirty="0" smtClean="0"/>
              <a:t>Private; Government; External</a:t>
            </a:r>
          </a:p>
          <a:p>
            <a:pPr lvl="3"/>
            <a:r>
              <a:rPr lang="en-GB" dirty="0" smtClean="0"/>
              <a:t>Any flow out of one sector is identically equal to the flow into another sector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2667000"/>
            <a:ext cx="5653304" cy="3762674"/>
            <a:chOff x="899896" y="2638126"/>
            <a:chExt cx="3996025" cy="237261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99896" y="2638126"/>
              <a:ext cx="1994170" cy="161819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</a:t>
              </a:r>
              <a:endParaRPr lang="en-US" alt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99189" y="2638127"/>
              <a:ext cx="1994170" cy="1618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Government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02458" y="4256322"/>
              <a:ext cx="3993463" cy="7544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External</a:t>
              </a:r>
              <a:endParaRPr lang="en-US" altLang="en-US" sz="16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82540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Nominal GDP virtually halved from 1929-1932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6" y="1055580"/>
            <a:ext cx="8875467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600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525790">
            <a:off x="7368733" y="2051558"/>
            <a:ext cx="685800" cy="1447800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5145" y="2510359"/>
            <a:ext cx="21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Recovery faltered in 1937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0369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8798"/>
          </a:xfrm>
        </p:spPr>
        <p:txBody>
          <a:bodyPr/>
          <a:lstStyle/>
          <a:p>
            <a:r>
              <a:rPr lang="en-GB" dirty="0" smtClean="0"/>
              <a:t>Now consider “Fiscal Compact” objective of a Government surplus</a:t>
            </a:r>
          </a:p>
          <a:p>
            <a:r>
              <a:rPr lang="en-GB" dirty="0" smtClean="0"/>
              <a:t>Most government revenue comes from private sector</a:t>
            </a:r>
          </a:p>
          <a:p>
            <a:r>
              <a:rPr lang="en-GB" dirty="0" smtClean="0"/>
              <a:t>Most government spending is on private sector</a:t>
            </a:r>
          </a:p>
          <a:p>
            <a:r>
              <a:rPr lang="en-GB" dirty="0" smtClean="0"/>
              <a:t>What does a government surplus imply for private sector?</a:t>
            </a:r>
          </a:p>
          <a:p>
            <a:pPr lvl="1"/>
            <a:r>
              <a:rPr lang="en-GB" dirty="0" smtClean="0"/>
              <a:t>If government surplus = “+</a:t>
            </a:r>
            <a:r>
              <a:rPr lang="en-GB" dirty="0" err="1" smtClean="0"/>
              <a:t>NetGov</a:t>
            </a:r>
            <a:r>
              <a:rPr lang="en-GB" dirty="0" smtClean="0"/>
              <a:t>”, private deficit is “-</a:t>
            </a:r>
            <a:r>
              <a:rPr lang="en-GB" dirty="0" err="1" smtClean="0"/>
              <a:t>NetGov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2514600"/>
            <a:ext cx="5653304" cy="3762674"/>
            <a:chOff x="899896" y="2638126"/>
            <a:chExt cx="3996025" cy="237261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99896" y="2638126"/>
              <a:ext cx="1994170" cy="161819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</a:t>
              </a:r>
              <a:endParaRPr lang="en-US" alt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99189" y="2638127"/>
              <a:ext cx="1994170" cy="1618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Government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02458" y="4256322"/>
              <a:ext cx="3993463" cy="7544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External</a:t>
              </a:r>
              <a:endParaRPr lang="en-US" altLang="en-US" sz="16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8" name="Right Arrow 7"/>
          <p:cNvSpPr/>
          <p:nvPr/>
        </p:nvSpPr>
        <p:spPr>
          <a:xfrm>
            <a:off x="3962400" y="4038600"/>
            <a:ext cx="533400" cy="6069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7700" y="405765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Surplus = </a:t>
            </a:r>
            <a:r>
              <a:rPr lang="en-GB" dirty="0" err="1" smtClean="0">
                <a:latin typeface="Candara" panose="020E0502030303020204" pitchFamily="34" charset="0"/>
              </a:rPr>
              <a:t>NetGov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2067" y="4091285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00"/>
                </a:solidFill>
                <a:latin typeface="Candara" panose="020E0502030303020204" pitchFamily="34" charset="0"/>
              </a:rPr>
              <a:t>Deficit = </a:t>
            </a:r>
            <a:r>
              <a:rPr lang="en-GB" dirty="0" err="1" smtClean="0">
                <a:solidFill>
                  <a:srgbClr val="CC0000"/>
                </a:solidFill>
                <a:latin typeface="Candara" panose="020E0502030303020204" pitchFamily="34" charset="0"/>
              </a:rPr>
              <a:t>NetGov</a:t>
            </a:r>
            <a:endParaRPr lang="en-US" dirty="0">
              <a:solidFill>
                <a:srgbClr val="CC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616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963" y="2895600"/>
            <a:ext cx="5653304" cy="3762674"/>
            <a:chOff x="293963" y="2895600"/>
            <a:chExt cx="5653304" cy="376267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3963" y="2895600"/>
              <a:ext cx="2821216" cy="117960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Banks</a:t>
              </a:r>
              <a:endParaRPr lang="en-US" alt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122427" y="2895602"/>
              <a:ext cx="2821216" cy="25662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Government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97588" y="5461858"/>
              <a:ext cx="5649679" cy="1196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External</a:t>
              </a:r>
              <a:endParaRPr lang="en-US" altLang="en-US" sz="16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93963" y="4075202"/>
              <a:ext cx="2821216" cy="13866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Non-Banks</a:t>
              </a:r>
              <a:endParaRPr lang="en-US" alt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286000"/>
          </a:xfrm>
        </p:spPr>
        <p:txBody>
          <a:bodyPr/>
          <a:lstStyle/>
          <a:p>
            <a:r>
              <a:rPr lang="en-GB" dirty="0" smtClean="0"/>
              <a:t>So government “saving” means reduction in money in private sector</a:t>
            </a:r>
          </a:p>
          <a:p>
            <a:r>
              <a:rPr lang="en-GB" dirty="0" smtClean="0"/>
              <a:t>If private sector wants to keep its money constant, where can it get it?</a:t>
            </a:r>
          </a:p>
          <a:p>
            <a:pPr lvl="1"/>
            <a:r>
              <a:rPr lang="en-GB" dirty="0" smtClean="0"/>
              <a:t>(a) Borrow from Banks; or</a:t>
            </a:r>
          </a:p>
          <a:p>
            <a:pPr lvl="1"/>
            <a:r>
              <a:rPr lang="en-GB" dirty="0" smtClean="0"/>
              <a:t>(b) Gain from net exports (ignoring foreign borrowing for now)</a:t>
            </a:r>
          </a:p>
          <a:p>
            <a:r>
              <a:rPr lang="en-GB" dirty="0" smtClean="0"/>
              <a:t>A UK trade surplus is not going to happen</a:t>
            </a:r>
          </a:p>
          <a:p>
            <a:r>
              <a:rPr lang="en-GB" dirty="0" smtClean="0"/>
              <a:t>So private sector must borrow from banks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0063" y="4538446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Surplus = </a:t>
            </a:r>
            <a:r>
              <a:rPr lang="en-GB" dirty="0" err="1" smtClean="0">
                <a:latin typeface="Candara" panose="020E0502030303020204" pitchFamily="34" charset="0"/>
              </a:rPr>
              <a:t>NetGov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430" y="4572081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Deficit = </a:t>
            </a:r>
            <a:r>
              <a:rPr lang="en-GB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NetGov</a:t>
            </a:r>
            <a:endParaRPr lang="en-US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84763" y="4519396"/>
            <a:ext cx="533400" cy="6069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3966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0= </a:t>
            </a:r>
            <a:r>
              <a:rPr lang="en-GB" dirty="0" err="1" smtClean="0">
                <a:solidFill>
                  <a:srgbClr val="CC0000"/>
                </a:solidFill>
                <a:latin typeface="Candara" panose="020E0502030303020204" pitchFamily="34" charset="0"/>
              </a:rPr>
              <a:t>NetGov</a:t>
            </a:r>
            <a:r>
              <a:rPr lang="en-GB" dirty="0" smtClean="0">
                <a:solidFill>
                  <a:srgbClr val="CC0000"/>
                </a:solidFill>
                <a:latin typeface="Candara" panose="020E0502030303020204" pitchFamily="34" charset="0"/>
              </a:rPr>
              <a:t> </a:t>
            </a:r>
            <a:r>
              <a:rPr lang="en-GB" dirty="0" smtClean="0">
                <a:latin typeface="Candara" panose="020E0502030303020204" pitchFamily="34" charset="0"/>
              </a:rPr>
              <a:t>+ NetBank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1381616" y="3773116"/>
            <a:ext cx="533400" cy="6069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057" y="3389932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00"/>
                </a:solidFill>
                <a:latin typeface="Candara" panose="020E0502030303020204" pitchFamily="34" charset="0"/>
              </a:rPr>
              <a:t>Deficit = NetBank</a:t>
            </a:r>
            <a:endParaRPr lang="en-US" dirty="0">
              <a:solidFill>
                <a:srgbClr val="CC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858230" y="2213726"/>
            <a:ext cx="3198733" cy="464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sustained government surplus means private non-bank sector must borrow from banks to keep money supply constant</a:t>
            </a:r>
          </a:p>
          <a:p>
            <a:r>
              <a:rPr lang="en-GB" b="1" kern="0" dirty="0" smtClean="0">
                <a:effectLst/>
              </a:rPr>
              <a:t>Sustained government surplus means rising private sector debt</a:t>
            </a:r>
          </a:p>
          <a:p>
            <a:r>
              <a:rPr lang="en-GB" kern="0" dirty="0" smtClean="0">
                <a:effectLst/>
              </a:rPr>
              <a:t>Godley used this to predict that a crisis was inevitable…</a:t>
            </a:r>
            <a:endParaRPr lang="en-US" kern="0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85" y="4038600"/>
            <a:ext cx="256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Surplus = NetBank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9220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  <p:bldP spid="12" grpId="0"/>
      <p:bldP spid="13" grpId="0" animBg="1"/>
      <p:bldP spid="14" grpId="0"/>
      <p:bldP spid="15" grpId="0" build="p" bldLvl="4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838200"/>
          </a:xfrm>
        </p:spPr>
        <p:txBody>
          <a:bodyPr/>
          <a:lstStyle/>
          <a:p>
            <a:r>
              <a:rPr lang="en-GB" dirty="0" smtClean="0"/>
              <a:t>Early 2000 growth relied on massive increase in private sector debt</a:t>
            </a:r>
          </a:p>
          <a:p>
            <a:r>
              <a:rPr lang="en-GB" dirty="0" smtClean="0"/>
              <a:t>Could not be sustained; crisis when private debt growth stopped…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9" y="1524000"/>
            <a:ext cx="674051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04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dirty="0" smtClean="0"/>
              <a:t>Long before the 2008 crisis, Hyman Minsky posed question that defines Post Keynesian economics:</a:t>
            </a:r>
          </a:p>
          <a:p>
            <a:pPr lvl="1"/>
            <a:r>
              <a:rPr lang="en-US" dirty="0"/>
              <a:t>“Can “It”—a Great Depression—happen again?</a:t>
            </a:r>
          </a:p>
          <a:p>
            <a:pPr lvl="1"/>
            <a:r>
              <a:rPr lang="en-US" dirty="0"/>
              <a:t>And if “It” can </a:t>
            </a:r>
            <a:r>
              <a:rPr lang="en-US" dirty="0" smtClean="0"/>
              <a:t>happen,</a:t>
            </a:r>
          </a:p>
          <a:p>
            <a:pPr lvl="2"/>
            <a:r>
              <a:rPr lang="en-US" dirty="0" smtClean="0"/>
              <a:t>why </a:t>
            </a:r>
            <a:r>
              <a:rPr lang="en-US" dirty="0"/>
              <a:t>didn't “It” occur in the years since World War II?</a:t>
            </a:r>
          </a:p>
          <a:p>
            <a:pPr lvl="1"/>
            <a:r>
              <a:rPr lang="en-US" dirty="0"/>
              <a:t>These are questions that naturally follow from both the historical record and the comparative success of the past thirty-five years.</a:t>
            </a:r>
          </a:p>
          <a:p>
            <a:pPr lvl="1"/>
            <a:r>
              <a:rPr lang="en-US" i="1" dirty="0"/>
              <a:t>To answer these questions it is necessary to have an economic theory </a:t>
            </a:r>
            <a:r>
              <a:rPr lang="en-US" b="1" i="1" dirty="0"/>
              <a:t>which makes great depressions one of the possible states in which our type of capitalist economy can find itself</a:t>
            </a:r>
            <a:r>
              <a:rPr lang="en-US" i="1" dirty="0"/>
              <a:t>.”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Minsky 1982</a:t>
            </a:r>
            <a:r>
              <a:rPr lang="en-US" dirty="0"/>
              <a:t>, p. xii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136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Financial Instability Hypothesis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Minsky’s</a:t>
            </a:r>
            <a:r>
              <a:rPr lang="en-AU" dirty="0" smtClean="0"/>
              <a:t> vision:</a:t>
            </a:r>
          </a:p>
          <a:p>
            <a:pPr lvl="1"/>
            <a:r>
              <a:rPr lang="en-AU" dirty="0" smtClean="0"/>
              <a:t>“One </a:t>
            </a:r>
            <a:r>
              <a:rPr lang="en-AU" dirty="0"/>
              <a:t>polar view in the stability of capitalism is </a:t>
            </a:r>
            <a:r>
              <a:rPr lang="en-AU" dirty="0" smtClean="0"/>
              <a:t>… that </a:t>
            </a:r>
            <a:r>
              <a:rPr lang="en-AU" dirty="0"/>
              <a:t>serious depressions are due to man-made </a:t>
            </a:r>
            <a:r>
              <a:rPr lang="en-AU" dirty="0" smtClean="0"/>
              <a:t>imperfections </a:t>
            </a:r>
            <a:r>
              <a:rPr lang="en-AU" dirty="0"/>
              <a:t>in the financial </a:t>
            </a:r>
            <a:r>
              <a:rPr lang="en-AU" dirty="0" smtClean="0"/>
              <a:t>system…</a:t>
            </a:r>
            <a:endParaRPr lang="en-AU" dirty="0"/>
          </a:p>
          <a:p>
            <a:pPr lvl="1"/>
            <a:r>
              <a:rPr lang="en-AU" dirty="0"/>
              <a:t>“The alternative polar view, which I call unreconstructed </a:t>
            </a:r>
            <a:r>
              <a:rPr lang="en-AU" dirty="0" smtClean="0"/>
              <a:t>Keynesian</a:t>
            </a:r>
            <a:r>
              <a:rPr lang="en-AU" dirty="0"/>
              <a:t>, is that </a:t>
            </a:r>
            <a:r>
              <a:rPr lang="en-AU" b="1" i="1" dirty="0"/>
              <a:t>capitalism is inherently flawed, being prone to booms, crises and </a:t>
            </a:r>
            <a:r>
              <a:rPr lang="en-AU" b="1" i="1" dirty="0" smtClean="0"/>
              <a:t>depressions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This </a:t>
            </a:r>
            <a:r>
              <a:rPr lang="en-AU" dirty="0"/>
              <a:t>instability, in my view, is due to characteristics the financial system must posses if it is to be consistent with full-blown </a:t>
            </a:r>
            <a:r>
              <a:rPr lang="en-AU" dirty="0" smtClean="0"/>
              <a:t>capitalism.</a:t>
            </a:r>
          </a:p>
          <a:p>
            <a:pPr lvl="1"/>
            <a:r>
              <a:rPr lang="en-AU" dirty="0" smtClean="0"/>
              <a:t>Such </a:t>
            </a:r>
            <a:r>
              <a:rPr lang="en-AU" dirty="0"/>
              <a:t>a financial system will be capable of both generating signals that induce an accelerating desire to invest and of financing that accelerating investment.” (1969: 224</a:t>
            </a:r>
            <a:r>
              <a:rPr lang="en-AU" dirty="0" smtClean="0"/>
              <a:t>)</a:t>
            </a:r>
          </a:p>
          <a:p>
            <a:r>
              <a:rPr lang="en-GB" dirty="0"/>
              <a:t>Minsky blended Keynes &amp; Fisher to produce the “Financial Instability Hypothesis</a:t>
            </a:r>
            <a:r>
              <a:rPr lang="en-GB" dirty="0" smtClean="0"/>
              <a:t>”…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4500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/>
              <a:t>Financial Instability Hypothesis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Economy in historical time</a:t>
            </a:r>
          </a:p>
          <a:p>
            <a:r>
              <a:rPr lang="en-US" dirty="0"/>
              <a:t>Debt-induced recession in recent past</a:t>
            </a:r>
          </a:p>
          <a:p>
            <a:r>
              <a:rPr lang="en-US" dirty="0"/>
              <a:t>Firms and banks conservative re debt/equity ratios, asset valuation</a:t>
            </a:r>
          </a:p>
          <a:p>
            <a:r>
              <a:rPr lang="en-US" dirty="0"/>
              <a:t>Only conservative projects are funded</a:t>
            </a:r>
          </a:p>
          <a:p>
            <a:r>
              <a:rPr lang="en-US" dirty="0"/>
              <a:t>Recovery means conservative projects succeed</a:t>
            </a:r>
          </a:p>
          <a:p>
            <a:r>
              <a:rPr lang="en-US" dirty="0"/>
              <a:t>Firms and banks revise risk premiums</a:t>
            </a:r>
          </a:p>
          <a:p>
            <a:pPr lvl="1"/>
            <a:r>
              <a:rPr lang="en-US" dirty="0"/>
              <a:t>Accepted debt/equity ratio rises</a:t>
            </a:r>
          </a:p>
          <a:p>
            <a:pPr lvl="1"/>
            <a:r>
              <a:rPr lang="en-US" dirty="0"/>
              <a:t>Assets revalued </a:t>
            </a:r>
            <a:r>
              <a:rPr lang="en-US" dirty="0" smtClean="0"/>
              <a:t>upwards</a:t>
            </a:r>
          </a:p>
          <a:p>
            <a:pPr>
              <a:lnSpc>
                <a:spcPct val="90000"/>
              </a:lnSpc>
            </a:pPr>
            <a:r>
              <a:rPr lang="en-US" dirty="0"/>
              <a:t>Self-fulfilling expectations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Decline in risk aversion causes increase in investment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Investment expansion causes economy to grow faster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Asset prices rise, making speculation on assets profitable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Increased willingness to lend increases money supply (endogenous money)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Riskier investments enabled, asset speculation </a:t>
            </a:r>
            <a:r>
              <a:rPr lang="en-US" dirty="0" smtClean="0"/>
              <a:t>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237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Euphoric Economy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emergence of “Ponzi</a:t>
            </a:r>
            <a:r>
              <a:rPr lang="en-US" dirty="0" smtClean="0"/>
              <a:t>” financiers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Cash flow from “investments” always less than debt servicing costs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Profits made by selling assets on a rising </a:t>
            </a:r>
            <a:r>
              <a:rPr lang="en-US" dirty="0" smtClean="0"/>
              <a:t>market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Desperate demand for debt since fundamentally insolvent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Must borrow to service existing debt before asset sales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Interest-rate insensitive demand for </a:t>
            </a:r>
            <a:r>
              <a:rPr lang="en-US" dirty="0" smtClean="0"/>
              <a:t>finance</a:t>
            </a:r>
          </a:p>
          <a:p>
            <a:r>
              <a:rPr lang="en-US" dirty="0"/>
              <a:t>Initial profitability of asset </a:t>
            </a:r>
            <a:r>
              <a:rPr lang="en-US" dirty="0" smtClean="0"/>
              <a:t>speculation</a:t>
            </a:r>
            <a:endParaRPr lang="en-US" dirty="0"/>
          </a:p>
          <a:p>
            <a:pPr lvl="1"/>
            <a:r>
              <a:rPr lang="en-US" dirty="0"/>
              <a:t>drives up supply of and demand for finance</a:t>
            </a:r>
          </a:p>
          <a:p>
            <a:pPr lvl="1"/>
            <a:r>
              <a:rPr lang="en-US" dirty="0"/>
              <a:t>market interest rates </a:t>
            </a:r>
            <a:r>
              <a:rPr lang="en-US" dirty="0" smtClean="0"/>
              <a:t>rise</a:t>
            </a:r>
          </a:p>
          <a:p>
            <a:r>
              <a:rPr lang="en-US" dirty="0"/>
              <a:t>But eventually:</a:t>
            </a:r>
          </a:p>
          <a:p>
            <a:pPr lvl="1"/>
            <a:r>
              <a:rPr lang="en-US" dirty="0" err="1"/>
              <a:t>Ponzis</a:t>
            </a:r>
            <a:r>
              <a:rPr lang="en-US" dirty="0"/>
              <a:t> necessarily losing </a:t>
            </a:r>
            <a:r>
              <a:rPr lang="en-US" dirty="0" smtClean="0"/>
              <a:t>money</a:t>
            </a:r>
          </a:p>
          <a:p>
            <a:pPr lvl="2"/>
            <a:r>
              <a:rPr lang="en-US" dirty="0" smtClean="0"/>
              <a:t>Debts </a:t>
            </a:r>
            <a:r>
              <a:rPr lang="en-US" dirty="0"/>
              <a:t>accumulate, while shares in Ponzi firms purchased widely</a:t>
            </a:r>
          </a:p>
          <a:p>
            <a:pPr lvl="1"/>
            <a:r>
              <a:rPr lang="en-US" dirty="0"/>
              <a:t>Many “euphoric expectations” investments fail</a:t>
            </a:r>
          </a:p>
          <a:p>
            <a:pPr lvl="1"/>
            <a:r>
              <a:rPr lang="en-US" dirty="0"/>
              <a:t>Rising rates make once conservative projects speculative</a:t>
            </a:r>
          </a:p>
          <a:p>
            <a:pPr lvl="1"/>
            <a:r>
              <a:rPr lang="en-US" dirty="0"/>
              <a:t>Non-Ponzi investors attempt to sell assets to service debts</a:t>
            </a:r>
          </a:p>
          <a:p>
            <a:pPr lvl="1"/>
            <a:r>
              <a:rPr lang="en-US" dirty="0"/>
              <a:t>Entry of new sellers floods asset markets</a:t>
            </a:r>
          </a:p>
          <a:p>
            <a:pPr lvl="1"/>
            <a:r>
              <a:rPr lang="en-US" dirty="0"/>
              <a:t>Rising trend of asset prices falters or reverses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236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Assets Boom and Bust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59152"/>
          </a:xfrm>
          <a:noFill/>
          <a:ln/>
        </p:spPr>
        <p:txBody>
          <a:bodyPr/>
          <a:lstStyle/>
          <a:p>
            <a:r>
              <a:rPr lang="en-US" dirty="0"/>
              <a:t>Initial profitability of asset speculation:</a:t>
            </a:r>
          </a:p>
          <a:p>
            <a:pPr lvl="1"/>
            <a:r>
              <a:rPr lang="en-US" dirty="0"/>
              <a:t>reduces debt and interest rate sensitivity</a:t>
            </a:r>
          </a:p>
          <a:p>
            <a:pPr lvl="1"/>
            <a:r>
              <a:rPr lang="en-US" dirty="0"/>
              <a:t>drives up supply of and demand for finance</a:t>
            </a:r>
          </a:p>
          <a:p>
            <a:pPr lvl="1"/>
            <a:r>
              <a:rPr lang="en-US" dirty="0"/>
              <a:t>market interest rates rise</a:t>
            </a:r>
          </a:p>
          <a:p>
            <a:r>
              <a:rPr lang="en-US" dirty="0"/>
              <a:t>But eventually:</a:t>
            </a:r>
          </a:p>
          <a:p>
            <a:pPr lvl="1"/>
            <a:r>
              <a:rPr lang="en-US" dirty="0" err="1" smtClean="0"/>
              <a:t>Ponzis</a:t>
            </a:r>
            <a:r>
              <a:rPr lang="en-US" dirty="0" smtClean="0"/>
              <a:t> necessarily losing money—debts accumulate, while shares in Ponzi firms purchased widely</a:t>
            </a:r>
          </a:p>
          <a:p>
            <a:pPr lvl="1"/>
            <a:r>
              <a:rPr lang="en-US" dirty="0" smtClean="0"/>
              <a:t>Many “euphoric expectations” investments fail</a:t>
            </a:r>
          </a:p>
          <a:p>
            <a:pPr lvl="1"/>
            <a:r>
              <a:rPr lang="en-US" dirty="0" smtClean="0"/>
              <a:t>Rising rates </a:t>
            </a:r>
            <a:r>
              <a:rPr lang="en-US" dirty="0"/>
              <a:t>make </a:t>
            </a:r>
            <a:r>
              <a:rPr lang="en-US" dirty="0" smtClean="0"/>
              <a:t>once </a:t>
            </a:r>
            <a:r>
              <a:rPr lang="en-US" dirty="0"/>
              <a:t>conservative projects </a:t>
            </a:r>
            <a:r>
              <a:rPr lang="en-US" dirty="0" smtClean="0"/>
              <a:t>speculative</a:t>
            </a:r>
          </a:p>
          <a:p>
            <a:pPr lvl="1"/>
            <a:r>
              <a:rPr lang="en-US" dirty="0" smtClean="0"/>
              <a:t>Non-Ponzi </a:t>
            </a:r>
            <a:r>
              <a:rPr lang="en-US" dirty="0"/>
              <a:t>investors </a:t>
            </a:r>
            <a:r>
              <a:rPr lang="en-US" dirty="0" smtClean="0"/>
              <a:t>attempt </a:t>
            </a:r>
            <a:r>
              <a:rPr lang="en-US" dirty="0"/>
              <a:t>to sell assets to service debts</a:t>
            </a:r>
          </a:p>
          <a:p>
            <a:pPr lvl="1"/>
            <a:r>
              <a:rPr lang="en-US" dirty="0" smtClean="0"/>
              <a:t>Entry </a:t>
            </a:r>
            <a:r>
              <a:rPr lang="en-US" dirty="0"/>
              <a:t>of new sellers floods asset markets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trend of asset prices falters or reverses</a:t>
            </a:r>
          </a:p>
        </p:txBody>
      </p:sp>
    </p:spTree>
    <p:extLst>
      <p:ext uri="{BB962C8B-B14F-4D97-AF65-F5344CB8AC3E}">
        <p14:creationId xmlns:p14="http://schemas.microsoft.com/office/powerpoint/2010/main" val="8471393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Crisis and Aftermath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Ponzi financiers go bankrupt: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no longer sell assets for a profit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debt servicing on assets far exceeds cash flows</a:t>
            </a:r>
          </a:p>
          <a:p>
            <a:pPr>
              <a:lnSpc>
                <a:spcPct val="90000"/>
              </a:lnSpc>
            </a:pPr>
            <a:r>
              <a:rPr lang="en-US" dirty="0"/>
              <a:t>Asset prices collapse, drastically increasing debt/equity ratios</a:t>
            </a:r>
          </a:p>
          <a:p>
            <a:pPr>
              <a:lnSpc>
                <a:spcPct val="90000"/>
              </a:lnSpc>
            </a:pPr>
            <a:r>
              <a:rPr lang="en-US" dirty="0"/>
              <a:t>Endogenous expansion of money supply reverses</a:t>
            </a:r>
          </a:p>
          <a:p>
            <a:pPr>
              <a:lnSpc>
                <a:spcPct val="90000"/>
              </a:lnSpc>
            </a:pPr>
            <a:r>
              <a:rPr lang="en-US" dirty="0"/>
              <a:t>Investment evaporates; economic growth slows or reverses</a:t>
            </a:r>
          </a:p>
          <a:p>
            <a:pPr>
              <a:lnSpc>
                <a:spcPct val="90000"/>
              </a:lnSpc>
            </a:pPr>
            <a:r>
              <a:rPr lang="en-US" dirty="0"/>
              <a:t>Economy enters a debt-induced recession ...</a:t>
            </a:r>
          </a:p>
          <a:p>
            <a:pPr>
              <a:lnSpc>
                <a:spcPct val="90000"/>
              </a:lnSpc>
            </a:pPr>
            <a:r>
              <a:rPr lang="en-US" dirty="0"/>
              <a:t>High Inflation</a:t>
            </a:r>
            <a:r>
              <a:rPr lang="en-US" dirty="0" smtClean="0"/>
              <a:t>?: Debts </a:t>
            </a:r>
            <a:r>
              <a:rPr lang="en-US" dirty="0"/>
              <a:t>repaid by rising price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Economic growth remains low: Stagflation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Renewal of cycle once debt levels </a:t>
            </a:r>
            <a:r>
              <a:rPr lang="en-US" dirty="0" smtClean="0"/>
              <a:t>reduced</a:t>
            </a:r>
          </a:p>
          <a:p>
            <a:r>
              <a:rPr lang="en-US" dirty="0"/>
              <a:t>Low Inflation</a:t>
            </a:r>
            <a:r>
              <a:rPr lang="en-US" dirty="0" smtClean="0"/>
              <a:t>?: Debts </a:t>
            </a:r>
            <a:r>
              <a:rPr lang="en-US" dirty="0"/>
              <a:t>cannot be repaid</a:t>
            </a:r>
          </a:p>
          <a:p>
            <a:pPr lvl="1"/>
            <a:r>
              <a:rPr lang="en-US" dirty="0"/>
              <a:t>Chain of bankruptcy affects even non-speculative businesses</a:t>
            </a:r>
          </a:p>
          <a:p>
            <a:pPr lvl="1"/>
            <a:r>
              <a:rPr lang="en-US" dirty="0"/>
              <a:t>Economic activity remains suppressed: a Depression</a:t>
            </a:r>
          </a:p>
          <a:p>
            <a:r>
              <a:rPr lang="en-US" dirty="0"/>
              <a:t>Big Government?</a:t>
            </a:r>
          </a:p>
          <a:p>
            <a:pPr lvl="1"/>
            <a:r>
              <a:rPr lang="en-US" dirty="0"/>
              <a:t>Anti-cyclical government </a:t>
            </a:r>
            <a:r>
              <a:rPr lang="en-US" dirty="0" smtClean="0"/>
              <a:t>spending enables </a:t>
            </a:r>
            <a:r>
              <a:rPr lang="en-US" dirty="0"/>
              <a:t>debts to be repaid</a:t>
            </a:r>
          </a:p>
          <a:p>
            <a:pPr lvl="1"/>
            <a:r>
              <a:rPr lang="en-US" dirty="0"/>
              <a:t>Renewal of cycle once debt levels </a:t>
            </a:r>
            <a:r>
              <a:rPr lang="en-US" dirty="0" smtClean="0"/>
              <a:t>reduced</a:t>
            </a:r>
          </a:p>
          <a:p>
            <a:r>
              <a:rPr lang="en-GB" dirty="0" smtClean="0"/>
              <a:t>Minsky ignored by mainstream … Until “The Monster Crash”…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708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5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Fisher &amp; Minsky focus on private debt—ignored by Mainstream (&amp; Austrians) as potential explanation for Great Depression</a:t>
            </a:r>
          </a:p>
          <a:p>
            <a:r>
              <a:rPr lang="en-GB" dirty="0" smtClean="0"/>
              <a:t>Debt Ratio rose in early 1930s </a:t>
            </a:r>
            <a:r>
              <a:rPr lang="en-GB" b="1" i="1" dirty="0" smtClean="0"/>
              <a:t>even though level of debt actually fell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39001"/>
            <a:ext cx="8859076" cy="514840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8826266">
            <a:off x="3592845" y="2794465"/>
            <a:ext cx="1958309" cy="680171"/>
          </a:xfrm>
          <a:prstGeom prst="right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Rising Ratio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3146510">
            <a:off x="3634085" y="4562521"/>
            <a:ext cx="1971622" cy="591740"/>
          </a:xfrm>
          <a:prstGeom prst="rightArrow">
            <a:avLst>
              <a:gd name="adj1" fmla="val 50000"/>
              <a:gd name="adj2" fmla="val 0"/>
            </a:avLst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Falling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5738" y="41204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20525790">
            <a:off x="6831951" y="4522089"/>
            <a:ext cx="685800" cy="873431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21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Rate of growth of nominal GDP as low as </a:t>
            </a:r>
            <a:r>
              <a:rPr lang="en-GB" b="1" i="1" dirty="0" smtClean="0"/>
              <a:t>minus</a:t>
            </a:r>
            <a:r>
              <a:rPr lang="en-GB" dirty="0" smtClean="0"/>
              <a:t> 23% a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86800" cy="5668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20525790">
            <a:off x="7393152" y="1941951"/>
            <a:ext cx="537957" cy="1458594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3863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33400"/>
          </a:xfrm>
        </p:spPr>
        <p:txBody>
          <a:bodyPr/>
          <a:lstStyle/>
          <a:p>
            <a:r>
              <a:rPr lang="en-GB" dirty="0"/>
              <a:t>Can dynamics of debt explain 1920s and the Great Depression</a:t>
            </a:r>
            <a:r>
              <a:rPr lang="en-GB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5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300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Can dynamics of debt explain 1920s and the Great Depression?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2" y="1066800"/>
            <a:ext cx="8845197" cy="54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7600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791200"/>
          </a:xfrm>
        </p:spPr>
        <p:txBody>
          <a:bodyPr/>
          <a:lstStyle/>
          <a:p>
            <a:r>
              <a:rPr lang="en-GB" dirty="0" smtClean="0"/>
              <a:t>Crisis preceded by apparent improving economy: “Great Moderation”</a:t>
            </a:r>
          </a:p>
          <a:p>
            <a:r>
              <a:rPr lang="en-GB" dirty="0" smtClean="0"/>
              <a:t>Ex-Federal Reserve Chairman Ben Bernanke—like most mainstream economists—saw this as a great thing. Speaking in </a:t>
            </a:r>
            <a:r>
              <a:rPr lang="en-GB" dirty="0" smtClean="0">
                <a:hlinkClick r:id="rId2"/>
              </a:rPr>
              <a:t>2004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low-inflation era of the past two decades has seen not only significant improvements in economic growth and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also a marked </a:t>
            </a:r>
            <a:r>
              <a:rPr lang="en-US" i="1" dirty="0"/>
              <a:t>reduction</a:t>
            </a:r>
            <a:r>
              <a:rPr lang="en-US" dirty="0"/>
              <a:t> in economic volatility, both in the United States and </a:t>
            </a:r>
            <a:r>
              <a:rPr lang="en-US" dirty="0" smtClean="0"/>
              <a:t>abroad, a </a:t>
            </a:r>
            <a:r>
              <a:rPr lang="en-US" dirty="0"/>
              <a:t>phenomenon that has been dubbed </a:t>
            </a:r>
            <a:r>
              <a:rPr lang="en-US" dirty="0" smtClean="0"/>
              <a:t>“the </a:t>
            </a:r>
            <a:r>
              <a:rPr lang="en-US" dirty="0"/>
              <a:t>Great </a:t>
            </a:r>
            <a:r>
              <a:rPr lang="en-US" dirty="0" smtClean="0"/>
              <a:t>Moderation”.</a:t>
            </a:r>
          </a:p>
          <a:p>
            <a:pPr lvl="1"/>
            <a:r>
              <a:rPr lang="en-US" dirty="0" smtClean="0"/>
              <a:t>Recessions </a:t>
            </a:r>
            <a:r>
              <a:rPr lang="en-US" dirty="0"/>
              <a:t>have become less frequent and milder, and quarter-to-quarter volatility in output and employment has declined significantly as </a:t>
            </a:r>
            <a:r>
              <a:rPr lang="en-US" dirty="0" smtClean="0"/>
              <a:t>well.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sources of the Great Moderation remain somewhat controversial, but as I have argued elsewhere, there is evidence for the view that improved control of inflation has contributed in important measure to this </a:t>
            </a:r>
            <a:r>
              <a:rPr lang="en-US" b="1" i="1" dirty="0"/>
              <a:t>welcome change in the </a:t>
            </a:r>
            <a:r>
              <a:rPr lang="en-US" b="1" i="1" dirty="0" smtClean="0"/>
              <a:t>economy</a:t>
            </a:r>
            <a:r>
              <a:rPr lang="en-US" dirty="0" smtClean="0"/>
              <a:t>.”</a:t>
            </a:r>
          </a:p>
          <a:p>
            <a:r>
              <a:rPr lang="en-GB" dirty="0" smtClean="0"/>
              <a:t>Then it “without warning” gave way to the “Great Recession”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79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791200"/>
          </a:xfrm>
        </p:spPr>
        <p:txBody>
          <a:bodyPr/>
          <a:lstStyle/>
          <a:p>
            <a:r>
              <a:rPr lang="en-GB" dirty="0"/>
              <a:t>Can dynamics of debt explain “Great Moderation” &amp; “Great Recession</a:t>
            </a:r>
            <a:r>
              <a:rPr lang="en-GB" dirty="0" smtClean="0"/>
              <a:t>”?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5600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94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381000"/>
          </a:xfrm>
        </p:spPr>
        <p:txBody>
          <a:bodyPr/>
          <a:lstStyle/>
          <a:p>
            <a:r>
              <a:rPr lang="en-GB" dirty="0"/>
              <a:t>Can dynamics of debt explain </a:t>
            </a:r>
            <a:r>
              <a:rPr lang="en-GB" dirty="0" smtClean="0"/>
              <a:t>“Great Moderation” &amp; “Great Recession”?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8" y="990600"/>
            <a:ext cx="89049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17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381000"/>
          </a:xfrm>
        </p:spPr>
        <p:txBody>
          <a:bodyPr/>
          <a:lstStyle/>
          <a:p>
            <a:r>
              <a:rPr lang="en-GB" dirty="0"/>
              <a:t>Can dynamics of debt explain “Great Moderation” &amp; “Great Recession”?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9" y="990600"/>
            <a:ext cx="882974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813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My model of Minsky (1992/5)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23900"/>
            <a:ext cx="4981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990600"/>
            <a:ext cx="4076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effectLst/>
              </a:rPr>
              <a:t>“From </a:t>
            </a:r>
            <a:r>
              <a:rPr lang="en-US" kern="0" dirty="0">
                <a:effectLst/>
              </a:rPr>
              <a:t>the perspective of economic theory and policy, this vision of a capitalist </a:t>
            </a:r>
            <a:r>
              <a:rPr lang="en-US" kern="0" dirty="0" smtClean="0">
                <a:effectLst/>
              </a:rPr>
              <a:t>economy with </a:t>
            </a:r>
            <a:r>
              <a:rPr lang="en-US" kern="0" dirty="0">
                <a:effectLst/>
              </a:rPr>
              <a:t>finance requires us to go beyond that habit of mind which Keynes described so </a:t>
            </a:r>
            <a:r>
              <a:rPr lang="en-US" kern="0" dirty="0" smtClean="0">
                <a:effectLst/>
              </a:rPr>
              <a:t>well,</a:t>
            </a:r>
          </a:p>
          <a:p>
            <a:r>
              <a:rPr lang="en-US" kern="0" dirty="0" smtClean="0">
                <a:effectLst/>
              </a:rPr>
              <a:t>The excessive </a:t>
            </a:r>
            <a:r>
              <a:rPr lang="en-US" kern="0" dirty="0">
                <a:effectLst/>
              </a:rPr>
              <a:t>reliance on the (stable) recent past as a guide to the </a:t>
            </a:r>
            <a:r>
              <a:rPr lang="en-US" kern="0" dirty="0" smtClean="0">
                <a:effectLst/>
              </a:rPr>
              <a:t>future.</a:t>
            </a:r>
          </a:p>
          <a:p>
            <a:r>
              <a:rPr lang="en-US" kern="0" dirty="0" smtClean="0">
                <a:effectLst/>
              </a:rPr>
              <a:t>The </a:t>
            </a:r>
            <a:r>
              <a:rPr lang="en-US" kern="0" dirty="0">
                <a:effectLst/>
              </a:rPr>
              <a:t>chaotic </a:t>
            </a:r>
            <a:r>
              <a:rPr lang="en-US" kern="0" dirty="0" smtClean="0">
                <a:effectLst/>
              </a:rPr>
              <a:t>dynamics explored </a:t>
            </a:r>
            <a:r>
              <a:rPr lang="en-US" kern="0" dirty="0">
                <a:effectLst/>
              </a:rPr>
              <a:t>in this paper should warn us against accepting a period of relative tranquility in </a:t>
            </a:r>
            <a:r>
              <a:rPr lang="en-US" kern="0" dirty="0" smtClean="0">
                <a:effectLst/>
              </a:rPr>
              <a:t>a capitalist </a:t>
            </a:r>
            <a:r>
              <a:rPr lang="en-US" kern="0" dirty="0">
                <a:effectLst/>
              </a:rPr>
              <a:t>economy as anything other than a lull before the storm</a:t>
            </a:r>
            <a:r>
              <a:rPr lang="en-US" kern="0" dirty="0" smtClean="0">
                <a:effectLst/>
              </a:rPr>
              <a:t>.” (</a:t>
            </a:r>
            <a:r>
              <a:rPr lang="en-US" kern="0" dirty="0" smtClean="0">
                <a:effectLst/>
                <a:hlinkClick r:id="rId3"/>
              </a:rPr>
              <a:t>Keen 1995</a:t>
            </a:r>
            <a:r>
              <a:rPr lang="en-US" kern="0" dirty="0" smtClean="0">
                <a:effectLst/>
              </a:rPr>
              <a:t>)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675084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143000"/>
          </a:xfrm>
        </p:spPr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this: add two factors to earlier Goodwin model</a:t>
            </a:r>
          </a:p>
          <a:p>
            <a:pPr lvl="1"/>
            <a:r>
              <a:rPr lang="en-GB" dirty="0" smtClean="0"/>
              <a:t>Capitalists invest more during booms, less during slumps</a:t>
            </a:r>
            <a:endParaRPr lang="en-US" dirty="0" smtClean="0"/>
          </a:p>
          <a:p>
            <a:pPr lvl="1"/>
            <a:r>
              <a:rPr lang="en-GB" dirty="0" smtClean="0"/>
              <a:t>Borrow money when desired investment exceeds profits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38198"/>
            <a:ext cx="7362825" cy="5100752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9283"/>
              </p:ext>
            </p:extLst>
          </p:nvPr>
        </p:nvGraphicFramePr>
        <p:xfrm>
          <a:off x="7579870" y="1738198"/>
          <a:ext cx="1526030" cy="85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Packager Shell Object" showAsIcon="1" r:id="rId4" imgW="806040" imgH="453600" progId="Package">
                  <p:embed/>
                </p:oleObj>
              </mc:Choice>
              <mc:Fallback>
                <p:oleObj name="Packager Shell Object" showAsIcon="1" r:id="rId4" imgW="80604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9870" y="1738198"/>
                        <a:ext cx="1526030" cy="85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54419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286000"/>
          </a:xfrm>
        </p:spPr>
        <p:txBody>
          <a:bodyPr/>
          <a:lstStyle/>
          <a:p>
            <a:r>
              <a:rPr lang="en-US" dirty="0" smtClean="0"/>
              <a:t>Post Keynesian school more realistic than Neoclassical or Austrian</a:t>
            </a:r>
          </a:p>
          <a:p>
            <a:r>
              <a:rPr lang="en-US" dirty="0" smtClean="0"/>
              <a:t>But all schools omit important issues</a:t>
            </a:r>
          </a:p>
          <a:p>
            <a:r>
              <a:rPr lang="en-US" dirty="0" smtClean="0"/>
              <a:t>Next week—the thing all major approaches to economics do badly</a:t>
            </a:r>
          </a:p>
          <a:p>
            <a:pPr lvl="1"/>
            <a:r>
              <a:rPr lang="en-US" dirty="0" smtClean="0"/>
              <a:t>Incorporate the environment into economics</a:t>
            </a:r>
          </a:p>
          <a:p>
            <a:pPr lvl="2"/>
            <a:r>
              <a:rPr lang="en-US" i="1" dirty="0" smtClean="0"/>
              <a:t>Or should that be incorporate economics into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3287506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Unemployment rose from 0 to 25%; stayed above 10% till WWII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87323" cy="5579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525790">
            <a:off x="7069172" y="2094351"/>
            <a:ext cx="537957" cy="1458594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114800"/>
            <a:ext cx="21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Recovery faltered in 1937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5328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Keynesians: Realism, Uncertainty,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Mild deflation before crisis: severe deflation after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9491"/>
            <a:ext cx="8887056" cy="5643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“Roosevelt Recession”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525790">
            <a:off x="7507553" y="2209442"/>
            <a:ext cx="685800" cy="1855205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6200000">
            <a:off x="3251771" y="3225230"/>
            <a:ext cx="609466" cy="3760207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Prices Falling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at 10%/year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364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81000">
              <a:schemeClr val="bg1">
                <a:alpha val="0"/>
              </a:schemeClr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defRPr>
        </a:defPPr>
      </a:lstStyle>
    </a:spDef>
    <a:lnDef>
      <a:spPr bwMode="auto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3810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54403</TotalTime>
  <Words>7374</Words>
  <Application>Microsoft Office PowerPoint</Application>
  <PresentationFormat>On-screen Show (4:3)</PresentationFormat>
  <Paragraphs>709</Paragraphs>
  <Slides>78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 Unicode MS</vt:lpstr>
      <vt:lpstr>Arial</vt:lpstr>
      <vt:lpstr>Calibri</vt:lpstr>
      <vt:lpstr>Candara</vt:lpstr>
      <vt:lpstr>Comic Sans MS</vt:lpstr>
      <vt:lpstr>Consolas</vt:lpstr>
      <vt:lpstr>Times New Roman</vt:lpstr>
      <vt:lpstr>Blank Presentation</vt:lpstr>
      <vt:lpstr>Package</vt:lpstr>
      <vt:lpstr>Packager Shell Object</vt:lpstr>
      <vt:lpstr>Why Economists Disagree: Post Keynesians</vt:lpstr>
      <vt:lpstr>Recap/Coming Up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Keynes on Uncertainty</vt:lpstr>
      <vt:lpstr>Keynes and Investment under Uncertainty</vt:lpstr>
      <vt:lpstr>Keynes’s “Revolution”: Investment &amp; Savings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“Nobody could have seen it coming…”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Financial Instability Hypothesis</vt:lpstr>
      <vt:lpstr>Financial Instability Hypothesis</vt:lpstr>
      <vt:lpstr>The Euphoric Economy</vt:lpstr>
      <vt:lpstr>The Assets Boom and Bust</vt:lpstr>
      <vt:lpstr>Crisis and Aftermath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  <vt:lpstr>Post Keynesians: Realism, Uncertainty, Money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2709</cp:revision>
  <cp:lastPrinted>1601-01-01T00:00:00Z</cp:lastPrinted>
  <dcterms:created xsi:type="dcterms:W3CDTF">1601-01-01T00:00:00Z</dcterms:created>
  <dcterms:modified xsi:type="dcterms:W3CDTF">2015-10-24T12:12:07Z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