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256" r:id="rId2"/>
    <p:sldId id="257" r:id="rId3"/>
    <p:sldId id="259" r:id="rId4"/>
    <p:sldId id="260" r:id="rId5"/>
    <p:sldId id="261" r:id="rId6"/>
    <p:sldId id="262" r:id="rId7"/>
    <p:sldId id="284" r:id="rId8"/>
    <p:sldId id="285" r:id="rId9"/>
    <p:sldId id="286" r:id="rId10"/>
    <p:sldId id="263" r:id="rId11"/>
    <p:sldId id="264" r:id="rId12"/>
    <p:sldId id="287" r:id="rId13"/>
    <p:sldId id="288" r:id="rId14"/>
    <p:sldId id="265" r:id="rId15"/>
    <p:sldId id="266" r:id="rId16"/>
    <p:sldId id="289" r:id="rId17"/>
    <p:sldId id="290" r:id="rId18"/>
    <p:sldId id="291" r:id="rId19"/>
    <p:sldId id="292" r:id="rId20"/>
    <p:sldId id="293" r:id="rId21"/>
    <p:sldId id="295" r:id="rId22"/>
    <p:sldId id="296" r:id="rId23"/>
    <p:sldId id="297" r:id="rId24"/>
    <p:sldId id="298" r:id="rId25"/>
    <p:sldId id="299" r:id="rId26"/>
    <p:sldId id="300" r:id="rId27"/>
    <p:sldId id="301" r:id="rId28"/>
    <p:sldId id="302" r:id="rId29"/>
    <p:sldId id="303" r:id="rId30"/>
    <p:sldId id="304" r:id="rId31"/>
    <p:sldId id="305" r:id="rId32"/>
    <p:sldId id="294" r:id="rId33"/>
    <p:sldId id="306" r:id="rId34"/>
    <p:sldId id="307" r:id="rId35"/>
    <p:sldId id="308" r:id="rId36"/>
    <p:sldId id="309" r:id="rId37"/>
    <p:sldId id="310" r:id="rId38"/>
    <p:sldId id="311" r:id="rId39"/>
    <p:sldId id="313" r:id="rId40"/>
    <p:sldId id="314" r:id="rId41"/>
    <p:sldId id="346" r:id="rId42"/>
    <p:sldId id="315" r:id="rId43"/>
    <p:sldId id="341" r:id="rId44"/>
    <p:sldId id="337" r:id="rId45"/>
    <p:sldId id="338" r:id="rId46"/>
    <p:sldId id="339" r:id="rId47"/>
    <p:sldId id="340" r:id="rId48"/>
    <p:sldId id="342" r:id="rId49"/>
    <p:sldId id="343" r:id="rId50"/>
    <p:sldId id="344" r:id="rId51"/>
    <p:sldId id="345" r:id="rId52"/>
    <p:sldId id="316" r:id="rId53"/>
    <p:sldId id="317" r:id="rId54"/>
    <p:sldId id="320" r:id="rId55"/>
    <p:sldId id="323" r:id="rId56"/>
    <p:sldId id="325" r:id="rId57"/>
    <p:sldId id="326" r:id="rId58"/>
    <p:sldId id="327" r:id="rId59"/>
    <p:sldId id="328" r:id="rId60"/>
    <p:sldId id="347" r:id="rId61"/>
    <p:sldId id="350" r:id="rId62"/>
    <p:sldId id="353" r:id="rId63"/>
    <p:sldId id="351" r:id="rId64"/>
    <p:sldId id="354" r:id="rId65"/>
    <p:sldId id="355" r:id="rId66"/>
    <p:sldId id="356" r:id="rId67"/>
    <p:sldId id="348" r:id="rId68"/>
    <p:sldId id="358" r:id="rId69"/>
    <p:sldId id="357" r:id="rId70"/>
  </p:sldIdLst>
  <p:sldSz cx="9144000" cy="6858000" type="screen4x3"/>
  <p:notesSz cx="7102475" cy="10233025"/>
  <p:defaultTextStyle>
    <a:defPPr>
      <a:defRPr lang="en-US"/>
    </a:defPPr>
    <a:lvl1pPr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FFFF"/>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32" autoAdjust="0"/>
  </p:normalViewPr>
  <p:slideViewPr>
    <p:cSldViewPr>
      <p:cViewPr varScale="1">
        <p:scale>
          <a:sx n="115" d="100"/>
          <a:sy n="115" d="100"/>
        </p:scale>
        <p:origin x="540" y="64"/>
      </p:cViewPr>
      <p:guideLst>
        <p:guide orient="horz" pos="2160"/>
        <p:guide pos="2880"/>
      </p:guideLst>
    </p:cSldViewPr>
  </p:slideViewPr>
  <p:outlineViewPr>
    <p:cViewPr>
      <p:scale>
        <a:sx n="33" d="100"/>
        <a:sy n="33" d="100"/>
      </p:scale>
      <p:origin x="0" y="13884"/>
    </p:cViewPr>
  </p:outlineViewPr>
  <p:notesTextViewPr>
    <p:cViewPr>
      <p:scale>
        <a:sx n="100" d="100"/>
        <a:sy n="100" d="100"/>
      </p:scale>
      <p:origin x="0" y="0"/>
    </p:cViewPr>
  </p:notesTextViewPr>
  <p:sorterViewPr>
    <p:cViewPr>
      <p:scale>
        <a:sx n="150" d="100"/>
        <a:sy n="150" d="100"/>
      </p:scale>
      <p:origin x="0" y="-39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899" name="Rectangle 3"/>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eaLnBrk="1" hangingPunct="1">
              <a:defRPr sz="1300">
                <a:effectLst/>
                <a:latin typeface="Arial" charset="0"/>
              </a:defRPr>
            </a:lvl1pPr>
          </a:lstStyle>
          <a:p>
            <a:pPr>
              <a:defRPr/>
            </a:pPr>
            <a:endParaRPr lang="en-US" dirty="0"/>
          </a:p>
        </p:txBody>
      </p:sp>
      <p:sp>
        <p:nvSpPr>
          <p:cNvPr id="80900"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901" name="Rectangle 5"/>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eaLnBrk="1" hangingPunct="1">
              <a:defRPr sz="1300">
                <a:effectLst/>
                <a:latin typeface="Arial" charset="0"/>
              </a:defRPr>
            </a:lvl1pPr>
          </a:lstStyle>
          <a:p>
            <a:pPr>
              <a:defRPr/>
            </a:pPr>
            <a:fld id="{DCF68248-9CF8-4C97-85DE-A465E3059044}" type="slidenum">
              <a:rPr lang="en-US"/>
              <a:pPr>
                <a:defRPr/>
              </a:pPr>
              <a:t>‹#›</a:t>
            </a:fld>
            <a:endParaRPr lang="en-US" dirty="0"/>
          </a:p>
        </p:txBody>
      </p:sp>
    </p:spTree>
    <p:extLst>
      <p:ext uri="{BB962C8B-B14F-4D97-AF65-F5344CB8AC3E}">
        <p14:creationId xmlns:p14="http://schemas.microsoft.com/office/powerpoint/2010/main" val="421517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pPr>
              <a:defRPr/>
            </a:pPr>
            <a:fld id="{9E34526D-5DA6-4550-8B1E-86C3EBDC57B9}" type="datetimeFigureOut">
              <a:rPr lang="en-AU"/>
              <a:pPr>
                <a:defRPr/>
              </a:pPr>
              <a:t>16/10/2015</a:t>
            </a:fld>
            <a:endParaRPr lang="en-AU"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720263"/>
            <a:ext cx="3078163" cy="511175"/>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p:cNvSpPr>
            <a:spLocks noGrp="1"/>
          </p:cNvSpPr>
          <p:nvPr>
            <p:ph type="sldNum" sz="quarter" idx="5"/>
          </p:nvPr>
        </p:nvSpPr>
        <p:spPr>
          <a:xfrm>
            <a:off x="4022725" y="9720263"/>
            <a:ext cx="3078163" cy="511175"/>
          </a:xfrm>
          <a:prstGeom prst="rect">
            <a:avLst/>
          </a:prstGeom>
        </p:spPr>
        <p:txBody>
          <a:bodyPr vert="horz" lIns="91440" tIns="45720" rIns="91440" bIns="45720" rtlCol="0" anchor="b"/>
          <a:lstStyle>
            <a:lvl1pPr algn="r">
              <a:defRPr sz="1200"/>
            </a:lvl1pPr>
          </a:lstStyle>
          <a:p>
            <a:pPr>
              <a:defRPr/>
            </a:pPr>
            <a:fld id="{FE3429AE-B378-4A83-B84B-5F104916AE3D}" type="slidenum">
              <a:rPr lang="en-AU"/>
              <a:pPr>
                <a:defRPr/>
              </a:pPr>
              <a:t>‹#›</a:t>
            </a:fld>
            <a:endParaRPr lang="en-AU" dirty="0"/>
          </a:p>
        </p:txBody>
      </p:sp>
    </p:spTree>
    <p:extLst>
      <p:ext uri="{BB962C8B-B14F-4D97-AF65-F5344CB8AC3E}">
        <p14:creationId xmlns:p14="http://schemas.microsoft.com/office/powerpoint/2010/main" val="1825863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685800" y="6529388"/>
            <a:ext cx="3505200" cy="327025"/>
          </a:xfrm>
          <a:prstGeom prst="rect">
            <a:avLst/>
          </a:prstGeom>
          <a:solidFill>
            <a:schemeClr val="hlink"/>
          </a:solidFill>
          <a:ln w="9525">
            <a:noFill/>
            <a:miter lim="800000"/>
            <a:headEnd/>
            <a:tailEnd/>
          </a:ln>
          <a:effectLst/>
        </p:spPr>
        <p:txBody>
          <a:bodyPr/>
          <a:lstStyle/>
          <a:p>
            <a:pPr>
              <a:defRPr/>
            </a:pPr>
            <a:endParaRPr lang="en-AU" dirty="0"/>
          </a:p>
        </p:txBody>
      </p:sp>
      <p:sp>
        <p:nvSpPr>
          <p:cNvPr id="5" name="Rectangle 3"/>
          <p:cNvSpPr>
            <a:spLocks noChangeArrowheads="1"/>
          </p:cNvSpPr>
          <p:nvPr/>
        </p:nvSpPr>
        <p:spPr bwMode="invGray">
          <a:xfrm>
            <a:off x="685800" y="2311400"/>
            <a:ext cx="8456613" cy="1117600"/>
          </a:xfrm>
          <a:prstGeom prst="rect">
            <a:avLst/>
          </a:prstGeom>
          <a:solidFill>
            <a:schemeClr val="hlink"/>
          </a:solidFill>
          <a:ln w="9525">
            <a:noFill/>
            <a:miter lim="800000"/>
            <a:headEnd/>
            <a:tailEnd/>
          </a:ln>
          <a:effectLst/>
        </p:spPr>
        <p:txBody>
          <a:bodyPr/>
          <a:lstStyle/>
          <a:p>
            <a:pPr>
              <a:defRPr/>
            </a:pPr>
            <a:endParaRPr lang="en-AU" dirty="0">
              <a:latin typeface="Arial Unicode MS" pitchFamily="34" charset="-128"/>
              <a:ea typeface="Arial Unicode MS" pitchFamily="34" charset="-128"/>
              <a:cs typeface="Arial Unicode MS" pitchFamily="34" charset="-128"/>
            </a:endParaRPr>
          </a:p>
        </p:txBody>
      </p:sp>
      <p:sp>
        <p:nvSpPr>
          <p:cNvPr id="6" name="Oval 4"/>
          <p:cNvSpPr>
            <a:spLocks noChangeArrowheads="1"/>
          </p:cNvSpPr>
          <p:nvPr/>
        </p:nvSpPr>
        <p:spPr bwMode="invGray">
          <a:xfrm>
            <a:off x="881063" y="119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7" name="Oval 5"/>
          <p:cNvSpPr>
            <a:spLocks noChangeArrowheads="1"/>
          </p:cNvSpPr>
          <p:nvPr/>
        </p:nvSpPr>
        <p:spPr bwMode="invGray">
          <a:xfrm>
            <a:off x="881063" y="347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8" name="Oval 6"/>
          <p:cNvSpPr>
            <a:spLocks noChangeArrowheads="1"/>
          </p:cNvSpPr>
          <p:nvPr/>
        </p:nvSpPr>
        <p:spPr bwMode="invGray">
          <a:xfrm>
            <a:off x="881063" y="573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9" name="Oval 7"/>
          <p:cNvSpPr>
            <a:spLocks noChangeArrowheads="1"/>
          </p:cNvSpPr>
          <p:nvPr/>
        </p:nvSpPr>
        <p:spPr bwMode="invGray">
          <a:xfrm>
            <a:off x="881063" y="10334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0" name="Oval 8"/>
          <p:cNvSpPr>
            <a:spLocks noChangeArrowheads="1"/>
          </p:cNvSpPr>
          <p:nvPr/>
        </p:nvSpPr>
        <p:spPr bwMode="invGray">
          <a:xfrm>
            <a:off x="881063" y="1262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1" name="Oval 9"/>
          <p:cNvSpPr>
            <a:spLocks noChangeArrowheads="1"/>
          </p:cNvSpPr>
          <p:nvPr/>
        </p:nvSpPr>
        <p:spPr bwMode="invGray">
          <a:xfrm>
            <a:off x="881063" y="1490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2" name="Oval 10"/>
          <p:cNvSpPr>
            <a:spLocks noChangeArrowheads="1"/>
          </p:cNvSpPr>
          <p:nvPr/>
        </p:nvSpPr>
        <p:spPr bwMode="invGray">
          <a:xfrm>
            <a:off x="881063" y="1716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13" name="Oval 11"/>
          <p:cNvSpPr>
            <a:spLocks noChangeArrowheads="1"/>
          </p:cNvSpPr>
          <p:nvPr/>
        </p:nvSpPr>
        <p:spPr bwMode="invGray">
          <a:xfrm>
            <a:off x="881063" y="1947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14" name="Oval 12"/>
          <p:cNvSpPr>
            <a:spLocks noChangeArrowheads="1"/>
          </p:cNvSpPr>
          <p:nvPr/>
        </p:nvSpPr>
        <p:spPr bwMode="invGray">
          <a:xfrm>
            <a:off x="881063" y="2176463"/>
            <a:ext cx="66675" cy="65087"/>
          </a:xfrm>
          <a:prstGeom prst="ellipse">
            <a:avLst/>
          </a:prstGeom>
          <a:solidFill>
            <a:schemeClr val="tx2"/>
          </a:solidFill>
          <a:ln w="9525">
            <a:noFill/>
            <a:round/>
            <a:headEnd/>
            <a:tailEnd/>
          </a:ln>
          <a:effectLst/>
        </p:spPr>
        <p:txBody>
          <a:bodyPr/>
          <a:lstStyle/>
          <a:p>
            <a:pPr>
              <a:defRPr/>
            </a:pPr>
            <a:endParaRPr lang="en-AU" dirty="0"/>
          </a:p>
        </p:txBody>
      </p:sp>
      <p:grpSp>
        <p:nvGrpSpPr>
          <p:cNvPr id="15" name="Group 13"/>
          <p:cNvGrpSpPr>
            <a:grpSpLocks/>
          </p:cNvGrpSpPr>
          <p:nvPr/>
        </p:nvGrpSpPr>
        <p:grpSpPr bwMode="auto">
          <a:xfrm>
            <a:off x="4538663" y="6669088"/>
            <a:ext cx="4332287" cy="66675"/>
            <a:chOff x="2859" y="4202"/>
            <a:chExt cx="2729" cy="41"/>
          </a:xfrm>
        </p:grpSpPr>
        <p:sp>
          <p:nvSpPr>
            <p:cNvPr id="16" name="Oval 14"/>
            <p:cNvSpPr>
              <a:spLocks noChangeArrowheads="1"/>
            </p:cNvSpPr>
            <p:nvPr userDrawn="1"/>
          </p:nvSpPr>
          <p:spPr bwMode="invGray">
            <a:xfrm>
              <a:off x="285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7" name="Oval 15"/>
            <p:cNvSpPr>
              <a:spLocks noChangeArrowheads="1"/>
            </p:cNvSpPr>
            <p:nvPr userDrawn="1"/>
          </p:nvSpPr>
          <p:spPr bwMode="invGray">
            <a:xfrm>
              <a:off x="324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8" name="Oval 16"/>
            <p:cNvSpPr>
              <a:spLocks noChangeArrowheads="1"/>
            </p:cNvSpPr>
            <p:nvPr userDrawn="1"/>
          </p:nvSpPr>
          <p:spPr bwMode="invGray">
            <a:xfrm>
              <a:off x="3627"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19" name="Oval 17"/>
            <p:cNvSpPr>
              <a:spLocks noChangeArrowheads="1"/>
            </p:cNvSpPr>
            <p:nvPr userDrawn="1"/>
          </p:nvSpPr>
          <p:spPr bwMode="invGray">
            <a:xfrm>
              <a:off x="4011"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20" name="Oval 18"/>
            <p:cNvSpPr>
              <a:spLocks noChangeArrowheads="1"/>
            </p:cNvSpPr>
            <p:nvPr userDrawn="1"/>
          </p:nvSpPr>
          <p:spPr bwMode="invGray">
            <a:xfrm>
              <a:off x="4395"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1" name="Oval 19"/>
            <p:cNvSpPr>
              <a:spLocks noChangeArrowheads="1"/>
            </p:cNvSpPr>
            <p:nvPr userDrawn="1"/>
          </p:nvSpPr>
          <p:spPr bwMode="invGray">
            <a:xfrm>
              <a:off x="477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2" name="Oval 20"/>
            <p:cNvSpPr>
              <a:spLocks noChangeArrowheads="1"/>
            </p:cNvSpPr>
            <p:nvPr userDrawn="1"/>
          </p:nvSpPr>
          <p:spPr bwMode="invGray">
            <a:xfrm>
              <a:off x="516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3" name="Oval 21"/>
            <p:cNvSpPr>
              <a:spLocks noChangeArrowheads="1"/>
            </p:cNvSpPr>
            <p:nvPr userDrawn="1"/>
          </p:nvSpPr>
          <p:spPr bwMode="invGray">
            <a:xfrm>
              <a:off x="5547" y="4202"/>
              <a:ext cx="41" cy="41"/>
            </a:xfrm>
            <a:prstGeom prst="ellipse">
              <a:avLst/>
            </a:prstGeom>
            <a:solidFill>
              <a:schemeClr val="tx2"/>
            </a:solidFill>
            <a:ln w="9525">
              <a:noFill/>
              <a:round/>
              <a:headEnd/>
              <a:tailEnd/>
            </a:ln>
            <a:effectLst/>
          </p:spPr>
          <p:txBody>
            <a:bodyPr/>
            <a:lstStyle/>
            <a:p>
              <a:pPr>
                <a:defRPr/>
              </a:pPr>
              <a:endParaRPr lang="en-AU" dirty="0"/>
            </a:p>
          </p:txBody>
        </p:sp>
      </p:grpSp>
      <p:sp>
        <p:nvSpPr>
          <p:cNvPr id="24" name="Oval 22"/>
          <p:cNvSpPr>
            <a:spLocks noChangeArrowheads="1"/>
          </p:cNvSpPr>
          <p:nvPr/>
        </p:nvSpPr>
        <p:spPr bwMode="invGray">
          <a:xfrm>
            <a:off x="881063" y="804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7191" name="Rectangle 23"/>
          <p:cNvSpPr>
            <a:spLocks noGrp="1" noChangeArrowheads="1"/>
          </p:cNvSpPr>
          <p:nvPr>
            <p:ph type="ctrTitle" sz="quarter"/>
          </p:nvPr>
        </p:nvSpPr>
        <p:spPr>
          <a:xfrm>
            <a:off x="685800" y="2286000"/>
            <a:ext cx="7772400" cy="1143000"/>
          </a:xfrm>
          <a:noFill/>
          <a:ln w="9525">
            <a:noFill/>
          </a:ln>
        </p:spPr>
        <p:txBody>
          <a:bodyPr/>
          <a:lstStyle>
            <a:lvl1pPr>
              <a:defRPr b="1">
                <a:solidFill>
                  <a:srgbClr val="FF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7192" name="Rectangle 24"/>
          <p:cNvSpPr>
            <a:spLocks noGrp="1" noChangeArrowheads="1"/>
          </p:cNvSpPr>
          <p:nvPr>
            <p:ph type="subTitle" sz="quarter" idx="1"/>
          </p:nvPr>
        </p:nvSpPr>
        <p:spPr>
          <a:xfrm>
            <a:off x="2057400" y="4114800"/>
            <a:ext cx="6400800" cy="1752600"/>
          </a:xfrm>
        </p:spPr>
        <p:txBody>
          <a:bodyPr/>
          <a:lstStyle>
            <a:lvl1pPr marL="0" indent="0" algn="ctr">
              <a:buFontTx/>
              <a:buNone/>
              <a:defRPr sz="2800">
                <a:latin typeface="Arial Unicode MS" pitchFamily="34" charset="-128"/>
                <a:ea typeface="Arial Unicode MS" pitchFamily="34" charset="-128"/>
                <a:cs typeface="Arial Unicode MS" pitchFamily="34" charset="-128"/>
              </a:defRPr>
            </a:lvl1pPr>
          </a:lstStyle>
          <a:p>
            <a:r>
              <a:rPr lang="en-US" dirty="0"/>
              <a:t>Click to edit Master subtitle style</a:t>
            </a:r>
          </a:p>
        </p:txBody>
      </p:sp>
    </p:spTree>
    <p:extLst>
      <p:ext uri="{BB962C8B-B14F-4D97-AF65-F5344CB8AC3E}">
        <p14:creationId xmlns:p14="http://schemas.microsoft.com/office/powerpoint/2010/main" val="2469569719"/>
      </p:ext>
    </p:extLst>
  </p:cSld>
  <p:clrMapOvr>
    <a:masterClrMapping/>
  </p:clrMapOvr>
  <p:transition>
    <p:pull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itchFamily="34" charset="0"/>
                <a:ea typeface="Arial Unicode MS" pitchFamily="34" charset="-128"/>
                <a:cs typeface="Arial Unicode MS" pitchFamily="34" charset="-128"/>
              </a:defRPr>
            </a:lvl1pPr>
          </a:lstStyle>
          <a:p>
            <a:r>
              <a:rPr lang="en-US" smtClean="0"/>
              <a:t>Click to edit Master title style</a:t>
            </a:r>
            <a:endParaRPr lang="en-AU"/>
          </a:p>
        </p:txBody>
      </p:sp>
      <p:sp>
        <p:nvSpPr>
          <p:cNvPr id="3" name="Content Placeholder 2"/>
          <p:cNvSpPr>
            <a:spLocks noGrp="1"/>
          </p:cNvSpPr>
          <p:nvPr>
            <p:ph idx="1"/>
          </p:nvPr>
        </p:nvSpPr>
        <p:spPr>
          <a:xfrm>
            <a:off x="228600" y="685800"/>
            <a:ext cx="8763000" cy="5791200"/>
          </a:xfrm>
        </p:spPr>
        <p:txBody>
          <a:bodyPr lIns="36000" rIns="36000"/>
          <a:lstStyle>
            <a:lvl1pPr defTabSz="720000">
              <a:spcBef>
                <a:spcPts val="200"/>
              </a:spcBef>
              <a:tabLst>
                <a:tab pos="180000" algn="l"/>
              </a:tabLst>
              <a:defRPr sz="2200" spc="-10" baseline="0">
                <a:latin typeface="Candara" pitchFamily="34" charset="0"/>
                <a:ea typeface="Arial Unicode MS" pitchFamily="34" charset="-128"/>
                <a:cs typeface="Consolas" pitchFamily="49" charset="0"/>
              </a:defRPr>
            </a:lvl1pPr>
            <a:lvl2pPr defTabSz="720000">
              <a:spcBef>
                <a:spcPts val="200"/>
              </a:spcBef>
              <a:tabLst>
                <a:tab pos="72000" algn="l"/>
                <a:tab pos="180000" algn="l"/>
              </a:tabLst>
              <a:defRPr sz="2200" spc="-10" baseline="0">
                <a:latin typeface="Candara" pitchFamily="34" charset="0"/>
                <a:ea typeface="Arial Unicode MS" pitchFamily="34" charset="-128"/>
                <a:cs typeface="Consolas" pitchFamily="49" charset="0"/>
              </a:defRPr>
            </a:lvl2pPr>
            <a:lvl3pPr defTabSz="720000">
              <a:spcBef>
                <a:spcPts val="200"/>
              </a:spcBef>
              <a:tabLst>
                <a:tab pos="180000" algn="l"/>
              </a:tabLst>
              <a:defRPr sz="2200" spc="-10" baseline="0">
                <a:latin typeface="Candara" pitchFamily="34" charset="0"/>
                <a:ea typeface="Arial Unicode MS" pitchFamily="34" charset="-128"/>
                <a:cs typeface="Consolas" pitchFamily="49" charset="0"/>
              </a:defRPr>
            </a:lvl3pPr>
            <a:lvl4pPr defTabSz="720000">
              <a:spcBef>
                <a:spcPts val="200"/>
              </a:spcBef>
              <a:tabLst>
                <a:tab pos="180000" algn="l"/>
              </a:tabLst>
              <a:defRPr sz="2200" spc="-10" baseline="0">
                <a:latin typeface="Candara" pitchFamily="34" charset="0"/>
                <a:ea typeface="Arial Unicode MS" pitchFamily="34" charset="-128"/>
                <a:cs typeface="Consolas" pitchFamily="49" charset="0"/>
              </a:defRPr>
            </a:lvl4pPr>
            <a:lvl5pPr defTabSz="720000">
              <a:spcBef>
                <a:spcPts val="200"/>
              </a:spcBef>
              <a:tabLst>
                <a:tab pos="180000" algn="l"/>
              </a:tabLst>
              <a:defRPr sz="2200" spc="-10" baseline="0">
                <a:latin typeface="Candara" pitchFamily="34" charset="0"/>
                <a:ea typeface="Arial Unicode MS" pitchFamily="34" charset="-128"/>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966299418"/>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smtClean="0"/>
              <a:t>Click to edit Master title style</a:t>
            </a:r>
            <a:endParaRPr lang="en-AU"/>
          </a:p>
        </p:txBody>
      </p:sp>
      <p:sp>
        <p:nvSpPr>
          <p:cNvPr id="3" name="Content Placeholder 2"/>
          <p:cNvSpPr>
            <a:spLocks noGrp="1"/>
          </p:cNvSpPr>
          <p:nvPr>
            <p:ph sz="half" idx="1"/>
          </p:nvPr>
        </p:nvSpPr>
        <p:spPr>
          <a:xfrm>
            <a:off x="2286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3FC1CF01-BFC7-4AD4-AE32-8037002A0337}" type="slidenum">
              <a:rPr lang="en-US"/>
              <a:pPr>
                <a:defRPr/>
              </a:pPr>
              <a:t>‹#›</a:t>
            </a:fld>
            <a:endParaRPr lang="en-US" dirty="0"/>
          </a:p>
        </p:txBody>
      </p:sp>
    </p:spTree>
    <p:extLst>
      <p:ext uri="{BB962C8B-B14F-4D97-AF65-F5344CB8AC3E}">
        <p14:creationId xmlns:p14="http://schemas.microsoft.com/office/powerpoint/2010/main" val="792463021"/>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825688"/>
      </p:ext>
    </p:extLst>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D098F887-9D11-4B8E-9AC0-EDDDDF8E94F0}" type="slidenum">
              <a:rPr lang="en-US"/>
              <a:pPr>
                <a:defRPr/>
              </a:pPr>
              <a:t>‹#›</a:t>
            </a:fld>
            <a:endParaRPr lang="en-US" dirty="0"/>
          </a:p>
        </p:txBody>
      </p:sp>
    </p:spTree>
    <p:extLst>
      <p:ext uri="{BB962C8B-B14F-4D97-AF65-F5344CB8AC3E}">
        <p14:creationId xmlns:p14="http://schemas.microsoft.com/office/powerpoint/2010/main" val="4157374797"/>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609600"/>
          </a:xfrm>
        </p:spPr>
        <p:txBody>
          <a:bodyPr/>
          <a:lstStyle>
            <a:lvl1pPr>
              <a:defRPr>
                <a:latin typeface="Candara" panose="020E0502030303020204" pitchFamily="34" charset="0"/>
              </a:defRPr>
            </a:lvl1pPr>
          </a:lstStyle>
          <a:p>
            <a:r>
              <a:rPr lang="en-US" smtClean="0"/>
              <a:t>Click to edit Master title style</a:t>
            </a:r>
            <a:endParaRPr lang="en-AU"/>
          </a:p>
        </p:txBody>
      </p:sp>
      <p:sp>
        <p:nvSpPr>
          <p:cNvPr id="3" name="Table Placeholder 2"/>
          <p:cNvSpPr>
            <a:spLocks noGrp="1"/>
          </p:cNvSpPr>
          <p:nvPr>
            <p:ph type="tbl" idx="1"/>
          </p:nvPr>
        </p:nvSpPr>
        <p:spPr>
          <a:xfrm>
            <a:off x="228600" y="838200"/>
            <a:ext cx="8763000" cy="5410200"/>
          </a:xfrm>
        </p:spPr>
        <p:txBody>
          <a:bodyPr/>
          <a:lstStyle>
            <a:lvl1pPr>
              <a:defRPr>
                <a:latin typeface="Candara" panose="020E0502030303020204" pitchFamily="34" charset="0"/>
              </a:defRPr>
            </a:lvl1pPr>
          </a:lstStyle>
          <a:p>
            <a:pPr lvl="0"/>
            <a:endParaRPr lang="en-AU" noProof="0" dirty="0" smtClean="0"/>
          </a:p>
        </p:txBody>
      </p:sp>
    </p:spTree>
    <p:extLst>
      <p:ext uri="{BB962C8B-B14F-4D97-AF65-F5344CB8AC3E}">
        <p14:creationId xmlns:p14="http://schemas.microsoft.com/office/powerpoint/2010/main" val="225790980"/>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76200"/>
            <a:ext cx="8534400" cy="609600"/>
          </a:xfrm>
          <a:prstGeom prst="rect">
            <a:avLst/>
          </a:prstGeom>
          <a:solidFill>
            <a:srgbClr val="FFFF66"/>
          </a:solidFill>
          <a:ln w="25400" cap="sq">
            <a:solidFill>
              <a:srgbClr val="339966"/>
            </a:solidFill>
            <a:miter lim="800000"/>
            <a:headEnd type="none" w="sm" len="sm"/>
            <a:tailEnd type="none" w="sm" len="sm"/>
          </a:ln>
          <a:effectLst/>
        </p:spPr>
        <p:txBody>
          <a:bodyPr wrap="none" anchor="ctr"/>
          <a:lstStyle/>
          <a:p>
            <a:pPr>
              <a:defRPr/>
            </a:pPr>
            <a:endParaRPr lang="en-AU" dirty="0"/>
          </a:p>
        </p:txBody>
      </p:sp>
      <p:sp>
        <p:nvSpPr>
          <p:cNvPr id="6147" name="Rectangle 3"/>
          <p:cNvSpPr>
            <a:spLocks noGrp="1" noChangeArrowheads="1"/>
          </p:cNvSpPr>
          <p:nvPr>
            <p:ph type="title"/>
          </p:nvPr>
        </p:nvSpPr>
        <p:spPr bwMode="auto">
          <a:xfrm>
            <a:off x="304800" y="76200"/>
            <a:ext cx="8534400" cy="609600"/>
          </a:xfrm>
          <a:prstGeom prst="rect">
            <a:avLst/>
          </a:prstGeom>
          <a:solidFill>
            <a:srgbClr val="FFFF99">
              <a:alpha val="50195"/>
            </a:srgbClr>
          </a:solidFill>
          <a:ln w="12700">
            <a:solidFill>
              <a:schemeClr val="tx1"/>
            </a:solid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6148" name="Rectangle 4"/>
          <p:cNvSpPr>
            <a:spLocks noGrp="1" noChangeArrowheads="1"/>
          </p:cNvSpPr>
          <p:nvPr>
            <p:ph type="body" idx="1"/>
          </p:nvPr>
        </p:nvSpPr>
        <p:spPr bwMode="auto">
          <a:xfrm>
            <a:off x="228600" y="850813"/>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89" r:id="rId1"/>
    <p:sldLayoutId id="2147484485" r:id="rId2"/>
    <p:sldLayoutId id="2147484491" r:id="rId3"/>
    <p:sldLayoutId id="2147484486" r:id="rId4"/>
    <p:sldLayoutId id="2147484493" r:id="rId5"/>
    <p:sldLayoutId id="2147484488" r:id="rId6"/>
  </p:sldLayoutIdLst>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wipe(up)">
                                      <p:cBhvr>
                                        <p:cTn id="12" dur="500"/>
                                        <p:tgtEl>
                                          <p:spTgt spid="61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wipe(up)">
                                      <p:cBhvr>
                                        <p:cTn id="17" dur="500"/>
                                        <p:tgtEl>
                                          <p:spTgt spid="61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8">
                                            <p:txEl>
                                              <p:pRg st="2" end="2"/>
                                            </p:txEl>
                                          </p:spTgt>
                                        </p:tgtEl>
                                        <p:attrNameLst>
                                          <p:attrName>style.visibility</p:attrName>
                                        </p:attrNameLst>
                                      </p:cBhvr>
                                      <p:to>
                                        <p:strVal val="visible"/>
                                      </p:to>
                                    </p:set>
                                    <p:animEffect transition="in" filter="wipe(up)">
                                      <p:cBhvr>
                                        <p:cTn id="22" dur="500"/>
                                        <p:tgtEl>
                                          <p:spTgt spid="61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8">
                                            <p:txEl>
                                              <p:pRg st="3" end="3"/>
                                            </p:txEl>
                                          </p:spTgt>
                                        </p:tgtEl>
                                        <p:attrNameLst>
                                          <p:attrName>style.visibility</p:attrName>
                                        </p:attrNameLst>
                                      </p:cBhvr>
                                      <p:to>
                                        <p:strVal val="visible"/>
                                      </p:to>
                                    </p:set>
                                    <p:animEffect transition="in" filter="wipe(up)">
                                      <p:cBhvr>
                                        <p:cTn id="27" dur="500"/>
                                        <p:tgtEl>
                                          <p:spTgt spid="614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8">
                                            <p:txEl>
                                              <p:pRg st="4" end="4"/>
                                            </p:txEl>
                                          </p:spTgt>
                                        </p:tgtEl>
                                        <p:attrNameLst>
                                          <p:attrName>style.visibility</p:attrName>
                                        </p:attrNameLst>
                                      </p:cBhvr>
                                      <p:to>
                                        <p:strVal val="visible"/>
                                      </p:to>
                                    </p:set>
                                    <p:animEffect transition="in" filter="wipe(up)">
                                      <p:cBhvr>
                                        <p:cTn id="32"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build="p" bldLvl="5">
        <p:tmplLst>
          <p:tmpl lvl="1">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Lst>
      </p:bldP>
    </p:bldLst>
  </p:timing>
  <p:txStyles>
    <p:titleStyle>
      <a:lvl1pPr algn="l" rtl="0" eaLnBrk="0" fontAlgn="base" hangingPunct="0">
        <a:spcBef>
          <a:spcPct val="0"/>
        </a:spcBef>
        <a:spcAft>
          <a:spcPct val="0"/>
        </a:spcAft>
        <a:defRPr kumimoji="1" sz="2800">
          <a:solidFill>
            <a:srgbClr val="003399"/>
          </a:solidFill>
          <a:latin typeface="Candara" panose="020E0502030303020204" pitchFamily="34" charset="0"/>
          <a:ea typeface="+mj-ea"/>
          <a:cs typeface="+mj-cs"/>
        </a:defRPr>
      </a:lvl1pPr>
      <a:lvl2pPr algn="l" rtl="0" eaLnBrk="0" fontAlgn="base" hangingPunct="0">
        <a:spcBef>
          <a:spcPct val="0"/>
        </a:spcBef>
        <a:spcAft>
          <a:spcPct val="0"/>
        </a:spcAft>
        <a:defRPr kumimoji="1" sz="2800">
          <a:solidFill>
            <a:srgbClr val="003399"/>
          </a:solidFill>
          <a:latin typeface="Comic Sans MS" pitchFamily="66" charset="0"/>
        </a:defRPr>
      </a:lvl2pPr>
      <a:lvl3pPr algn="l" rtl="0" eaLnBrk="0" fontAlgn="base" hangingPunct="0">
        <a:spcBef>
          <a:spcPct val="0"/>
        </a:spcBef>
        <a:spcAft>
          <a:spcPct val="0"/>
        </a:spcAft>
        <a:defRPr kumimoji="1" sz="2800">
          <a:solidFill>
            <a:srgbClr val="003399"/>
          </a:solidFill>
          <a:latin typeface="Comic Sans MS" pitchFamily="66" charset="0"/>
        </a:defRPr>
      </a:lvl3pPr>
      <a:lvl4pPr algn="l" rtl="0" eaLnBrk="0" fontAlgn="base" hangingPunct="0">
        <a:spcBef>
          <a:spcPct val="0"/>
        </a:spcBef>
        <a:spcAft>
          <a:spcPct val="0"/>
        </a:spcAft>
        <a:defRPr kumimoji="1" sz="2800">
          <a:solidFill>
            <a:srgbClr val="003399"/>
          </a:solidFill>
          <a:latin typeface="Comic Sans MS" pitchFamily="66" charset="0"/>
        </a:defRPr>
      </a:lvl4pPr>
      <a:lvl5pPr algn="l" rtl="0" eaLnBrk="0" fontAlgn="base" hangingPunct="0">
        <a:spcBef>
          <a:spcPct val="0"/>
        </a:spcBef>
        <a:spcAft>
          <a:spcPct val="0"/>
        </a:spcAft>
        <a:defRPr kumimoji="1" sz="2800">
          <a:solidFill>
            <a:srgbClr val="003399"/>
          </a:solidFill>
          <a:latin typeface="Comic Sans MS" pitchFamily="66" charset="0"/>
        </a:defRPr>
      </a:lvl5pPr>
      <a:lvl6pPr marL="457200" algn="l" rtl="0" eaLnBrk="0" fontAlgn="base" hangingPunct="0">
        <a:spcBef>
          <a:spcPct val="0"/>
        </a:spcBef>
        <a:spcAft>
          <a:spcPct val="0"/>
        </a:spcAft>
        <a:defRPr kumimoji="1" sz="2800">
          <a:solidFill>
            <a:srgbClr val="003399"/>
          </a:solidFill>
          <a:latin typeface="Comic Sans MS" pitchFamily="66" charset="0"/>
        </a:defRPr>
      </a:lvl6pPr>
      <a:lvl7pPr marL="914400" algn="l" rtl="0" eaLnBrk="0" fontAlgn="base" hangingPunct="0">
        <a:spcBef>
          <a:spcPct val="0"/>
        </a:spcBef>
        <a:spcAft>
          <a:spcPct val="0"/>
        </a:spcAft>
        <a:defRPr kumimoji="1" sz="2800">
          <a:solidFill>
            <a:srgbClr val="003399"/>
          </a:solidFill>
          <a:latin typeface="Comic Sans MS" pitchFamily="66" charset="0"/>
        </a:defRPr>
      </a:lvl7pPr>
      <a:lvl8pPr marL="1371600" algn="l" rtl="0" eaLnBrk="0" fontAlgn="base" hangingPunct="0">
        <a:spcBef>
          <a:spcPct val="0"/>
        </a:spcBef>
        <a:spcAft>
          <a:spcPct val="0"/>
        </a:spcAft>
        <a:defRPr kumimoji="1" sz="2800">
          <a:solidFill>
            <a:srgbClr val="003399"/>
          </a:solidFill>
          <a:latin typeface="Comic Sans MS" pitchFamily="66" charset="0"/>
        </a:defRPr>
      </a:lvl8pPr>
      <a:lvl9pPr marL="1828800" algn="l" rtl="0" eaLnBrk="0" fontAlgn="base" hangingPunct="0">
        <a:spcBef>
          <a:spcPct val="0"/>
        </a:spcBef>
        <a:spcAft>
          <a:spcPct val="0"/>
        </a:spcAft>
        <a:defRPr kumimoji="1" sz="2800">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Candara" panose="020E0502030303020204" pitchFamily="34" charset="0"/>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Candara" panose="020E0502030303020204" pitchFamily="34" charset="0"/>
        </a:defRPr>
      </a:lvl2pPr>
      <a:lvl3pPr marL="1143000" indent="-228600" algn="l" rtl="0" eaLnBrk="0" fontAlgn="base" hangingPunct="0">
        <a:spcBef>
          <a:spcPct val="20000"/>
        </a:spcBef>
        <a:spcAft>
          <a:spcPct val="0"/>
        </a:spcAft>
        <a:buChar char="•"/>
        <a:defRPr kumimoji="1" sz="2400">
          <a:solidFill>
            <a:schemeClr val="tx1"/>
          </a:solidFill>
          <a:latin typeface="Candara" panose="020E0502030303020204" pitchFamily="34" charset="0"/>
        </a:defRPr>
      </a:lvl3pPr>
      <a:lvl4pPr marL="1600200" indent="-228600" algn="l" rtl="0" eaLnBrk="0" fontAlgn="base" hangingPunct="0">
        <a:spcBef>
          <a:spcPct val="20000"/>
        </a:spcBef>
        <a:spcAft>
          <a:spcPct val="0"/>
        </a:spcAft>
        <a:buChar char="–"/>
        <a:defRPr kumimoji="1" sz="2400">
          <a:solidFill>
            <a:schemeClr val="tx1"/>
          </a:solidFill>
          <a:latin typeface="Candara" panose="020E0502030303020204" pitchFamily="34" charset="0"/>
        </a:defRPr>
      </a:lvl4pPr>
      <a:lvl5pPr marL="2057400" indent="-228600" algn="l" rtl="0" eaLnBrk="0" fontAlgn="base" hangingPunct="0">
        <a:spcBef>
          <a:spcPct val="20000"/>
        </a:spcBef>
        <a:spcAft>
          <a:spcPct val="0"/>
        </a:spcAft>
        <a:buChar char="•"/>
        <a:defRPr kumimoji="1" sz="2400">
          <a:solidFill>
            <a:schemeClr val="tx1"/>
          </a:solidFill>
          <a:latin typeface="Candara" panose="020E0502030303020204" pitchFamily="34"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deaeconomics.org/" TargetMode="External"/><Relationship Id="rId2" Type="http://schemas.openxmlformats.org/officeDocument/2006/relationships/hyperlink" Target="http://fass.kingston.ac.uk/faculty/school-of-economics-history-and-politics/"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debtdeflation.com/blogs" TargetMode="External"/><Relationship Id="rId4" Type="http://schemas.openxmlformats.org/officeDocument/2006/relationships/hyperlink" Target="https://sourceforge.net/p/minsk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ises.org/library/meaning-competi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obelprize.org/nobel_prizes/economic-sciences/laureates/1974/hayek-lecture.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Lorenz_syste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mazon.co.uk/The-Theory-Economic-Development-Interest/dp/087855698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mazon.co.uk/Theory-Value-Equilibrium-Foundation-Monographs/dp/030001559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mazon.co.uk/Studies-Philosophy-Politics-Economics-Hayek/dp/071002987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sv.uio.no/econ/om/tall-og-fakta/nobelprisvinnere/ragnar-frisch/published-scientific-work/PPIP%5b1%5d.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debtdeflation.com/blogs/2015/10/10/lecture-2-in-becoming-an-economist-at-kingston-university/" TargetMode="External"/><Relationship Id="rId2" Type="http://schemas.openxmlformats.org/officeDocument/2006/relationships/hyperlink" Target="https://mises.org/library/monetary-theory-and-trade-cycle-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mmh.ycdsb.ca/teachers/fmmh_mcmanaman/pages/tok_hayek_economics_knowledge.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fep.up.pt/docentes/pcosme/S-E-1/se1_trab_0910/se1.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438400"/>
            <a:ext cx="8458200" cy="762000"/>
          </a:xfrm>
          <a:noFill/>
          <a:ln w="12700"/>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US" dirty="0" smtClean="0"/>
              <a:t>Why </a:t>
            </a:r>
            <a:r>
              <a:rPr lang="en-US" dirty="0"/>
              <a:t>Economists </a:t>
            </a:r>
            <a:r>
              <a:rPr lang="en-US" dirty="0" smtClean="0"/>
              <a:t>Disagree: The Austrians</a:t>
            </a:r>
            <a:endParaRPr lang="en-US" dirty="0">
              <a:solidFill>
                <a:srgbClr val="FFFF00"/>
              </a:solidFill>
            </a:endParaRPr>
          </a:p>
        </p:txBody>
      </p:sp>
      <p:sp>
        <p:nvSpPr>
          <p:cNvPr id="10243" name="Rectangle 3"/>
          <p:cNvSpPr>
            <a:spLocks noGrp="1" noChangeArrowheads="1"/>
          </p:cNvSpPr>
          <p:nvPr>
            <p:ph type="subTitle" idx="1"/>
          </p:nvPr>
        </p:nvSpPr>
        <p:spPr>
          <a:xfrm>
            <a:off x="1371600" y="3429000"/>
            <a:ext cx="7086600" cy="2819400"/>
          </a:xfrm>
        </p:spPr>
        <p:txBody>
          <a:bodyPr/>
          <a:lstStyle/>
          <a:p>
            <a:r>
              <a:rPr lang="en-US" dirty="0" smtClean="0"/>
              <a:t>Professor Steve Keen</a:t>
            </a:r>
          </a:p>
          <a:p>
            <a:r>
              <a:rPr lang="en-GB" dirty="0" smtClean="0"/>
              <a:t>Head of Economics, History &amp; Politics</a:t>
            </a:r>
            <a:endParaRPr lang="en-US" dirty="0" smtClean="0"/>
          </a:p>
          <a:p>
            <a:r>
              <a:rPr lang="en-US" b="1" dirty="0" smtClean="0">
                <a:hlinkClick r:id="rId2"/>
              </a:rPr>
              <a:t>Kingston University London</a:t>
            </a:r>
            <a:endParaRPr lang="en-US" b="1" dirty="0" smtClean="0"/>
          </a:p>
          <a:p>
            <a:r>
              <a:rPr lang="en-US" dirty="0" smtClean="0">
                <a:hlinkClick r:id="rId3"/>
              </a:rPr>
              <a:t>IDEAeconomics</a:t>
            </a:r>
            <a:endParaRPr lang="en-US" dirty="0" smtClean="0"/>
          </a:p>
          <a:p>
            <a:r>
              <a:rPr lang="en-US" dirty="0" smtClean="0">
                <a:hlinkClick r:id="rId4"/>
              </a:rPr>
              <a:t>Minsky Open Source System Dynamics</a:t>
            </a:r>
            <a:r>
              <a:rPr lang="en-US" dirty="0" smtClean="0"/>
              <a:t/>
            </a:r>
            <a:br>
              <a:rPr lang="en-US" dirty="0" smtClean="0"/>
            </a:br>
            <a:r>
              <a:rPr lang="en-US" dirty="0">
                <a:hlinkClick r:id="rId5"/>
              </a:rPr>
              <a:t>www.debtdeflation.com/blogs</a:t>
            </a:r>
            <a:endParaRPr lang="en-US"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76200"/>
            <a:ext cx="2209800" cy="2204220"/>
          </a:xfrm>
          <a:prstGeom prst="rect">
            <a:avLst/>
          </a:prstGeom>
        </p:spPr>
      </p:pic>
    </p:spTree>
  </p:cSld>
  <p:clrMapOvr>
    <a:masterClrMapping/>
  </p:clrMapOvr>
  <p:transition advTm="9095">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Markets as processors of incomplete information</a:t>
            </a:r>
            <a:endParaRPr lang="en-US" dirty="0"/>
          </a:p>
        </p:txBody>
      </p:sp>
      <p:sp>
        <p:nvSpPr>
          <p:cNvPr id="3" name="Content Placeholder 2"/>
          <p:cNvSpPr>
            <a:spLocks noGrp="1"/>
          </p:cNvSpPr>
          <p:nvPr>
            <p:ph idx="1"/>
          </p:nvPr>
        </p:nvSpPr>
        <p:spPr>
          <a:xfrm>
            <a:off x="228600" y="685800"/>
            <a:ext cx="8763000" cy="5943600"/>
          </a:xfrm>
        </p:spPr>
        <p:txBody>
          <a:bodyPr/>
          <a:lstStyle/>
          <a:p>
            <a:r>
              <a:rPr lang="en-GB" dirty="0" smtClean="0"/>
              <a:t>Austrians see market succeed not because people have “rational expectations”, but because the market processes the limited knowledge of millions of people:</a:t>
            </a:r>
            <a:endParaRPr lang="en-US" dirty="0" smtClean="0"/>
          </a:p>
          <a:p>
            <a:pPr lvl="1"/>
            <a:r>
              <a:rPr lang="en-US" dirty="0" smtClean="0"/>
              <a:t>“The </a:t>
            </a:r>
            <a:r>
              <a:rPr lang="en-US" dirty="0"/>
              <a:t>problem which we pretend solve is how the spontaneous interaction of a number of </a:t>
            </a:r>
            <a:r>
              <a:rPr lang="en-US" dirty="0" smtClean="0"/>
              <a:t>people, each </a:t>
            </a:r>
            <a:r>
              <a:rPr lang="en-US" dirty="0"/>
              <a:t>possessing only bits of </a:t>
            </a:r>
            <a:r>
              <a:rPr lang="en-US" dirty="0" smtClean="0"/>
              <a:t>knowledge, brings </a:t>
            </a:r>
            <a:r>
              <a:rPr lang="en-US" dirty="0"/>
              <a:t>about a state of </a:t>
            </a:r>
            <a:r>
              <a:rPr lang="en-US" dirty="0" smtClean="0"/>
              <a:t>affairs </a:t>
            </a:r>
            <a:r>
              <a:rPr lang="en-US" dirty="0"/>
              <a:t>in which prices correspond to costs, etc</a:t>
            </a:r>
            <a:r>
              <a:rPr lang="en-US" dirty="0" smtClean="0"/>
              <a:t>.,</a:t>
            </a:r>
          </a:p>
          <a:p>
            <a:pPr lvl="1"/>
            <a:r>
              <a:rPr lang="en-US" dirty="0" smtClean="0"/>
              <a:t>and </a:t>
            </a:r>
            <a:r>
              <a:rPr lang="en-US" dirty="0"/>
              <a:t>which could be brought about by deliberate direction only by somebody who possessed the combined knowledge of all those </a:t>
            </a:r>
            <a:r>
              <a:rPr lang="en-US" dirty="0" smtClean="0"/>
              <a:t>individuals.</a:t>
            </a:r>
          </a:p>
          <a:p>
            <a:pPr lvl="1"/>
            <a:r>
              <a:rPr lang="en-US" dirty="0" smtClean="0"/>
              <a:t>And </a:t>
            </a:r>
            <a:r>
              <a:rPr lang="en-US" dirty="0"/>
              <a:t>experience shows us that something of this sort does happen, since the empirical observation that prices do tend to correspond to costs was the beginning of our </a:t>
            </a:r>
            <a:r>
              <a:rPr lang="en-US" dirty="0" smtClean="0"/>
              <a:t>science.</a:t>
            </a:r>
          </a:p>
          <a:p>
            <a:pPr lvl="1"/>
            <a:r>
              <a:rPr lang="en-US" dirty="0" smtClean="0"/>
              <a:t>But </a:t>
            </a:r>
            <a:r>
              <a:rPr lang="en-US" dirty="0"/>
              <a:t>in our analysis, instead of showing what bits of information the different persons must possess in order to bring about that </a:t>
            </a:r>
            <a:r>
              <a:rPr lang="en-US" dirty="0" smtClean="0"/>
              <a:t>result,</a:t>
            </a:r>
          </a:p>
          <a:p>
            <a:pPr lvl="1"/>
            <a:r>
              <a:rPr lang="en-US" dirty="0" smtClean="0"/>
              <a:t>we </a:t>
            </a:r>
            <a:r>
              <a:rPr lang="en-US" dirty="0"/>
              <a:t>fall in effect back on the assumption that everybody knows everything and so evade any real solution of the </a:t>
            </a:r>
            <a:r>
              <a:rPr lang="en-US" dirty="0" smtClean="0"/>
              <a:t>problem…”</a:t>
            </a:r>
            <a:endParaRPr lang="en-US" dirty="0"/>
          </a:p>
        </p:txBody>
      </p:sp>
    </p:spTree>
    <p:extLst>
      <p:ext uri="{BB962C8B-B14F-4D97-AF65-F5344CB8AC3E}">
        <p14:creationId xmlns:p14="http://schemas.microsoft.com/office/powerpoint/2010/main" val="2212332940"/>
      </p:ext>
    </p:extLst>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Markets as processors of incomplete information</a:t>
            </a:r>
            <a:endParaRPr lang="en-US" dirty="0"/>
          </a:p>
        </p:txBody>
      </p:sp>
      <p:sp>
        <p:nvSpPr>
          <p:cNvPr id="3" name="Content Placeholder 2"/>
          <p:cNvSpPr>
            <a:spLocks noGrp="1"/>
          </p:cNvSpPr>
          <p:nvPr>
            <p:ph idx="1"/>
          </p:nvPr>
        </p:nvSpPr>
        <p:spPr/>
        <p:txBody>
          <a:bodyPr/>
          <a:lstStyle/>
          <a:p>
            <a:r>
              <a:rPr lang="en-US" dirty="0" smtClean="0"/>
              <a:t>But despite criticisms of Neoclassical approach, </a:t>
            </a:r>
            <a:r>
              <a:rPr lang="en-US" i="1" dirty="0" smtClean="0"/>
              <a:t>Austrians still believe the market system gets near to equilibrium as they define it</a:t>
            </a:r>
            <a:r>
              <a:rPr lang="en-US" dirty="0" smtClean="0"/>
              <a:t>:</a:t>
            </a:r>
          </a:p>
          <a:p>
            <a:pPr lvl="1"/>
            <a:r>
              <a:rPr lang="en-GB" dirty="0" smtClean="0"/>
              <a:t>“</a:t>
            </a:r>
            <a:r>
              <a:rPr lang="en-US" dirty="0"/>
              <a:t>economics has come nearer than any other social science to an answer to that central question of all social sciences, how the combination of fragments of knowledge existing in different minds can bring about results which, if they were to be brought about deliberately, would require a knowledge on the part of the directing mind which no single person can </a:t>
            </a:r>
            <a:r>
              <a:rPr lang="en-US" dirty="0" smtClean="0"/>
              <a:t>possess…</a:t>
            </a:r>
          </a:p>
          <a:p>
            <a:pPr lvl="1"/>
            <a:r>
              <a:rPr lang="en-US" dirty="0" smtClean="0"/>
              <a:t>the spontaneous actions of individuals will under conditions which we can define bring about a distribution of resources which can be understood as if it were made according to a single plan, although nobody has planned it…”</a:t>
            </a:r>
          </a:p>
          <a:p>
            <a:pPr lvl="2"/>
            <a:r>
              <a:rPr lang="en-GB" dirty="0" smtClean="0"/>
              <a:t>Is this realistic?</a:t>
            </a:r>
          </a:p>
          <a:p>
            <a:pPr lvl="2"/>
            <a:r>
              <a:rPr lang="en-GB" dirty="0" smtClean="0"/>
              <a:t>How do we </a:t>
            </a:r>
            <a:r>
              <a:rPr lang="en-GB" b="1" i="1" dirty="0" smtClean="0"/>
              <a:t>know</a:t>
            </a:r>
            <a:r>
              <a:rPr lang="en-GB" dirty="0" smtClean="0"/>
              <a:t> that “</a:t>
            </a:r>
            <a:r>
              <a:rPr lang="en-US" dirty="0"/>
              <a:t>prices do tend to correspond to </a:t>
            </a:r>
            <a:r>
              <a:rPr lang="en-US" dirty="0" smtClean="0"/>
              <a:t>costs</a:t>
            </a:r>
            <a:r>
              <a:rPr lang="en-GB" dirty="0" smtClean="0"/>
              <a:t>”?</a:t>
            </a:r>
          </a:p>
          <a:p>
            <a:r>
              <a:rPr lang="en-GB" dirty="0" smtClean="0"/>
              <a:t>But still a realistic critique of Neoclassical concept of knowledge…</a:t>
            </a:r>
          </a:p>
          <a:p>
            <a:r>
              <a:rPr lang="en-GB" dirty="0" smtClean="0"/>
              <a:t>Austrians also critique the Neoclassical model of competition…</a:t>
            </a:r>
            <a:endParaRPr lang="en-US" dirty="0"/>
          </a:p>
        </p:txBody>
      </p:sp>
    </p:spTree>
    <p:extLst>
      <p:ext uri="{BB962C8B-B14F-4D97-AF65-F5344CB8AC3E}">
        <p14:creationId xmlns:p14="http://schemas.microsoft.com/office/powerpoint/2010/main" val="3867446846"/>
      </p:ext>
    </p:extLst>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Criticism of concept of competition</a:t>
            </a:r>
            <a:endParaRPr lang="en-US" dirty="0"/>
          </a:p>
        </p:txBody>
      </p:sp>
      <p:sp>
        <p:nvSpPr>
          <p:cNvPr id="3" name="Content Placeholder 2"/>
          <p:cNvSpPr>
            <a:spLocks noGrp="1"/>
          </p:cNvSpPr>
          <p:nvPr>
            <p:ph idx="1"/>
          </p:nvPr>
        </p:nvSpPr>
        <p:spPr>
          <a:xfrm>
            <a:off x="228600" y="685800"/>
            <a:ext cx="8763000" cy="5943600"/>
          </a:xfrm>
        </p:spPr>
        <p:txBody>
          <a:bodyPr/>
          <a:lstStyle/>
          <a:p>
            <a:r>
              <a:rPr lang="en-GB" dirty="0" smtClean="0"/>
              <a:t>The Neoclassical model of “</a:t>
            </a:r>
            <a:r>
              <a:rPr lang="en-US" dirty="0" smtClean="0"/>
              <a:t>perfect </a:t>
            </a:r>
            <a:r>
              <a:rPr lang="en-US" dirty="0"/>
              <a:t>competition presupposes:</a:t>
            </a:r>
          </a:p>
          <a:p>
            <a:pPr marL="914400" lvl="1" indent="-457200">
              <a:buFont typeface="+mj-lt"/>
              <a:buAutoNum type="arabicPeriod"/>
            </a:pPr>
            <a:r>
              <a:rPr lang="en-US" dirty="0"/>
              <a:t>A homogeneous commodity offered and demanded by a large number of relatively small sellers or buyers, none of whom expects to exercise by his action a perceptible influence on price.</a:t>
            </a:r>
          </a:p>
          <a:p>
            <a:pPr marL="914400" lvl="1" indent="-457200">
              <a:buFont typeface="+mj-lt"/>
              <a:buAutoNum type="arabicPeriod"/>
            </a:pPr>
            <a:r>
              <a:rPr lang="en-US" dirty="0"/>
              <a:t>Free entry into the market and absence of other restraints on the movement of prices and resources.</a:t>
            </a:r>
          </a:p>
          <a:p>
            <a:pPr marL="914400" lvl="1" indent="-457200">
              <a:buFont typeface="+mj-lt"/>
              <a:buAutoNum type="arabicPeriod"/>
            </a:pPr>
            <a:r>
              <a:rPr lang="en-US" dirty="0"/>
              <a:t>Complete knowledge of the relevant factors on the part of all participants in the </a:t>
            </a:r>
            <a:r>
              <a:rPr lang="en-US" dirty="0" smtClean="0"/>
              <a:t>market…</a:t>
            </a:r>
          </a:p>
          <a:p>
            <a:pPr lvl="1"/>
            <a:r>
              <a:rPr lang="en-US" dirty="0"/>
              <a:t>The peculiar nature of the assumptions from which the theory of competitive equilibrium starts stands out very clearly if we ask which of the activities that are commonly designated by the verb </a:t>
            </a:r>
            <a:r>
              <a:rPr lang="en-US" dirty="0" smtClean="0"/>
              <a:t>“to compete” </a:t>
            </a:r>
            <a:r>
              <a:rPr lang="en-US" dirty="0"/>
              <a:t>would still be possible if those conditions were all satisfied</a:t>
            </a:r>
            <a:r>
              <a:rPr lang="en-US" dirty="0" smtClean="0"/>
              <a:t>.” (</a:t>
            </a:r>
            <a:r>
              <a:rPr lang="en-US" dirty="0" smtClean="0">
                <a:hlinkClick r:id="rId2"/>
              </a:rPr>
              <a:t>Hayek 1946</a:t>
            </a:r>
            <a:r>
              <a:rPr lang="en-US" dirty="0" smtClean="0"/>
              <a:t>)</a:t>
            </a:r>
          </a:p>
          <a:p>
            <a:pPr lvl="2"/>
            <a:r>
              <a:rPr lang="en-GB" dirty="0" smtClean="0"/>
              <a:t>Are Apple &amp; Samsung phones “homogeneous”?</a:t>
            </a:r>
          </a:p>
          <a:p>
            <a:pPr lvl="2"/>
            <a:r>
              <a:rPr lang="en-GB" dirty="0" smtClean="0"/>
              <a:t>How about cars? Ford and Ferrari? Toyota and Tesla?</a:t>
            </a:r>
          </a:p>
          <a:p>
            <a:pPr lvl="2"/>
            <a:r>
              <a:rPr lang="en-GB" dirty="0" smtClean="0"/>
              <a:t>Do Ford and Ferrari compete on price?</a:t>
            </a:r>
          </a:p>
          <a:p>
            <a:r>
              <a:rPr lang="en-GB" dirty="0" smtClean="0"/>
              <a:t>Non-homogeneity &amp; non-price competition the rule, not the exception</a:t>
            </a:r>
            <a:endParaRPr lang="en-US" dirty="0"/>
          </a:p>
          <a:p>
            <a:pPr lvl="1"/>
            <a:endParaRPr lang="en-US" dirty="0"/>
          </a:p>
        </p:txBody>
      </p:sp>
    </p:spTree>
    <p:extLst>
      <p:ext uri="{BB962C8B-B14F-4D97-AF65-F5344CB8AC3E}">
        <p14:creationId xmlns:p14="http://schemas.microsoft.com/office/powerpoint/2010/main" val="2681623944"/>
      </p:ext>
    </p:extLst>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 of concept of competition</a:t>
            </a:r>
            <a:endParaRPr lang="en-US" dirty="0"/>
          </a:p>
        </p:txBody>
      </p:sp>
      <p:sp>
        <p:nvSpPr>
          <p:cNvPr id="3" name="Content Placeholder 2"/>
          <p:cNvSpPr>
            <a:spLocks noGrp="1"/>
          </p:cNvSpPr>
          <p:nvPr>
            <p:ph idx="1"/>
          </p:nvPr>
        </p:nvSpPr>
        <p:spPr/>
        <p:txBody>
          <a:bodyPr/>
          <a:lstStyle/>
          <a:p>
            <a:r>
              <a:rPr lang="en-GB" dirty="0" smtClean="0"/>
              <a:t>Instead an evolutionary concept of competition</a:t>
            </a:r>
          </a:p>
          <a:p>
            <a:pPr lvl="1"/>
            <a:r>
              <a:rPr lang="en-US" dirty="0" smtClean="0"/>
              <a:t>“The </a:t>
            </a:r>
            <a:r>
              <a:rPr lang="en-US" dirty="0"/>
              <a:t>real problem in all this is not whether we will get given commodities or services at given marginal </a:t>
            </a:r>
            <a:r>
              <a:rPr lang="en-US" dirty="0" smtClean="0"/>
              <a:t>costs</a:t>
            </a:r>
          </a:p>
          <a:p>
            <a:pPr lvl="1"/>
            <a:r>
              <a:rPr lang="en-US" dirty="0" smtClean="0"/>
              <a:t>but </a:t>
            </a:r>
            <a:r>
              <a:rPr lang="en-US" dirty="0"/>
              <a:t>mainly by what commodities and services the needs of the people can be most cheaply </a:t>
            </a:r>
            <a:r>
              <a:rPr lang="en-US" dirty="0" smtClean="0"/>
              <a:t>satisfied.</a:t>
            </a:r>
          </a:p>
          <a:p>
            <a:pPr lvl="1"/>
            <a:r>
              <a:rPr lang="en-US" dirty="0" smtClean="0"/>
              <a:t>The </a:t>
            </a:r>
            <a:r>
              <a:rPr lang="en-US" dirty="0"/>
              <a:t>solution of the economic problem of society is in this respect always a voyage of exploration into the </a:t>
            </a:r>
            <a:r>
              <a:rPr lang="en-US" dirty="0" smtClean="0"/>
              <a:t>unknown,</a:t>
            </a:r>
          </a:p>
          <a:p>
            <a:pPr lvl="1"/>
            <a:r>
              <a:rPr lang="en-US" dirty="0" smtClean="0"/>
              <a:t>an </a:t>
            </a:r>
            <a:r>
              <a:rPr lang="en-US" dirty="0"/>
              <a:t>attempt to discover new ways of doing things better than they have been done </a:t>
            </a:r>
            <a:r>
              <a:rPr lang="en-US" dirty="0" smtClean="0"/>
              <a:t>before.</a:t>
            </a:r>
          </a:p>
          <a:p>
            <a:pPr lvl="1"/>
            <a:r>
              <a:rPr lang="en-US" dirty="0" smtClean="0"/>
              <a:t>This </a:t>
            </a:r>
            <a:r>
              <a:rPr lang="en-US" dirty="0"/>
              <a:t>must always remain so as long as there are any economic problems to be solved at all, </a:t>
            </a:r>
            <a:r>
              <a:rPr lang="en-US" b="1" i="1" dirty="0"/>
              <a:t>because all economic problems are created by unforeseen changes which require adaptation</a:t>
            </a:r>
            <a:r>
              <a:rPr lang="en-US" dirty="0" smtClean="0"/>
              <a:t>.”</a:t>
            </a:r>
          </a:p>
          <a:p>
            <a:r>
              <a:rPr lang="en-GB" dirty="0" smtClean="0"/>
              <a:t>Markets thus a place where differentiated products compete, largely by adaptive development of products over time—a co-evolution of products and consumer tastes.</a:t>
            </a:r>
            <a:endParaRPr lang="en-US" dirty="0"/>
          </a:p>
        </p:txBody>
      </p:sp>
    </p:spTree>
    <p:extLst>
      <p:ext uri="{BB962C8B-B14F-4D97-AF65-F5344CB8AC3E}">
        <p14:creationId xmlns:p14="http://schemas.microsoft.com/office/powerpoint/2010/main" val="1123659990"/>
      </p:ext>
    </p:extLst>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 &amp; </a:t>
            </a:r>
            <a:r>
              <a:rPr lang="en-GB" i="1" dirty="0"/>
              <a:t>partial</a:t>
            </a:r>
            <a:r>
              <a:rPr lang="en-GB" dirty="0"/>
              <a:t> rejection of mathematics</a:t>
            </a:r>
            <a:endParaRPr lang="en-US" dirty="0"/>
          </a:p>
        </p:txBody>
      </p:sp>
      <p:sp>
        <p:nvSpPr>
          <p:cNvPr id="3" name="Content Placeholder 2"/>
          <p:cNvSpPr>
            <a:spLocks noGrp="1"/>
          </p:cNvSpPr>
          <p:nvPr>
            <p:ph idx="1"/>
          </p:nvPr>
        </p:nvSpPr>
        <p:spPr/>
        <p:txBody>
          <a:bodyPr/>
          <a:lstStyle/>
          <a:p>
            <a:r>
              <a:rPr lang="en-GB" dirty="0" smtClean="0"/>
              <a:t>Austrians regarded as anti-mathematical—in contrast to math-obsessed Neoclassicals</a:t>
            </a:r>
          </a:p>
          <a:p>
            <a:r>
              <a:rPr lang="en-GB" dirty="0" smtClean="0"/>
              <a:t>But Hayek notes his opposition is </a:t>
            </a:r>
            <a:r>
              <a:rPr lang="en-GB" b="1" i="1" dirty="0" smtClean="0"/>
              <a:t>not to maths per se</a:t>
            </a:r>
            <a:r>
              <a:rPr lang="en-GB" i="1" dirty="0" smtClean="0"/>
              <a:t>, but inappropriate mathematics</a:t>
            </a:r>
            <a:r>
              <a:rPr lang="en-GB" dirty="0" smtClean="0"/>
              <a:t>:</a:t>
            </a:r>
          </a:p>
          <a:p>
            <a:pPr lvl="1"/>
            <a:r>
              <a:rPr lang="en-US" dirty="0" smtClean="0"/>
              <a:t>“allow </a:t>
            </a:r>
            <a:r>
              <a:rPr lang="en-US" dirty="0"/>
              <a:t>me to define more specifically the inherent limitations of our numerical knowledge which are so often overlooked. </a:t>
            </a:r>
            <a:r>
              <a:rPr lang="en-US" b="1" i="1" dirty="0"/>
              <a:t>I want to do this to avoid giving the impression that I generally reject the mathematical method in </a:t>
            </a:r>
            <a:r>
              <a:rPr lang="en-US" b="1" i="1" dirty="0" smtClean="0"/>
              <a:t>economics</a:t>
            </a:r>
            <a:r>
              <a:rPr lang="en-US" dirty="0" smtClean="0"/>
              <a:t>…</a:t>
            </a:r>
          </a:p>
          <a:p>
            <a:pPr lvl="1"/>
            <a:r>
              <a:rPr lang="en-US" dirty="0" smtClean="0"/>
              <a:t>the </a:t>
            </a:r>
            <a:r>
              <a:rPr lang="en-US" dirty="0"/>
              <a:t>great advantage of the mathematical technique that it allows us to describe, by means of algebraic equations, the general character of a pattern even where we are ignorant of the numerical values which will determine its particular </a:t>
            </a:r>
            <a:r>
              <a:rPr lang="en-US" dirty="0" smtClean="0"/>
              <a:t>manifestation.</a:t>
            </a:r>
          </a:p>
          <a:p>
            <a:pPr lvl="1"/>
            <a:r>
              <a:rPr lang="en-US" dirty="0" smtClean="0"/>
              <a:t>We </a:t>
            </a:r>
            <a:r>
              <a:rPr lang="en-US" dirty="0"/>
              <a:t>could scarcely have achieved that comprehensive picture of the mutual interdependencies of the different events in a market without this algebraic technique</a:t>
            </a:r>
            <a:r>
              <a:rPr lang="en-US" dirty="0" smtClean="0"/>
              <a:t>.”</a:t>
            </a:r>
          </a:p>
          <a:p>
            <a:r>
              <a:rPr lang="en-GB" dirty="0" smtClean="0"/>
              <a:t>Sees main problem of applying mathematics to economics is that </a:t>
            </a:r>
            <a:r>
              <a:rPr lang="en-GB" b="1" i="1" dirty="0" smtClean="0"/>
              <a:t>the economy is a complex system</a:t>
            </a:r>
            <a:r>
              <a:rPr lang="en-GB" dirty="0" smtClean="0"/>
              <a:t>…</a:t>
            </a:r>
            <a:endParaRPr lang="en-US" dirty="0"/>
          </a:p>
        </p:txBody>
      </p:sp>
    </p:spTree>
    <p:extLst>
      <p:ext uri="{BB962C8B-B14F-4D97-AF65-F5344CB8AC3E}">
        <p14:creationId xmlns:p14="http://schemas.microsoft.com/office/powerpoint/2010/main" val="473344709"/>
      </p:ext>
    </p:extLst>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 &amp; </a:t>
            </a:r>
            <a:r>
              <a:rPr lang="en-GB" i="1" dirty="0"/>
              <a:t>partial</a:t>
            </a:r>
            <a:r>
              <a:rPr lang="en-GB" dirty="0"/>
              <a:t> rejection of mathematics</a:t>
            </a:r>
            <a:endParaRPr lang="en-US" dirty="0"/>
          </a:p>
        </p:txBody>
      </p:sp>
      <p:sp>
        <p:nvSpPr>
          <p:cNvPr id="3" name="Content Placeholder 2"/>
          <p:cNvSpPr>
            <a:spLocks noGrp="1"/>
          </p:cNvSpPr>
          <p:nvPr>
            <p:ph idx="1"/>
          </p:nvPr>
        </p:nvSpPr>
        <p:spPr/>
        <p:txBody>
          <a:bodyPr/>
          <a:lstStyle/>
          <a:p>
            <a:r>
              <a:rPr lang="en-GB" dirty="0" smtClean="0"/>
              <a:t>“</a:t>
            </a:r>
            <a:r>
              <a:rPr lang="en-US" dirty="0"/>
              <a:t>The reason for this state of affairs is the </a:t>
            </a:r>
            <a:r>
              <a:rPr lang="en-US" dirty="0" smtClean="0"/>
              <a:t>fact … that </a:t>
            </a:r>
            <a:r>
              <a:rPr lang="en-US" dirty="0"/>
              <a:t>the social sciences, like much of biology but unlike most fields of the physical sciences, have to deal with structures of essential complexity, i.e., </a:t>
            </a:r>
            <a:r>
              <a:rPr lang="en-US" b="1" i="1" dirty="0"/>
              <a:t>with structures whose characteristic properties can be exhibited only by models made up of relatively large numbers of </a:t>
            </a:r>
            <a:r>
              <a:rPr lang="en-US" b="1" i="1" dirty="0" smtClean="0"/>
              <a:t>variables</a:t>
            </a:r>
            <a:r>
              <a:rPr lang="en-US" dirty="0" smtClean="0"/>
              <a:t>…”</a:t>
            </a:r>
          </a:p>
          <a:p>
            <a:r>
              <a:rPr lang="en-GB" dirty="0" smtClean="0"/>
              <a:t>“</a:t>
            </a:r>
            <a:r>
              <a:rPr lang="en-US" dirty="0"/>
              <a:t>“phenomena of organized complexity” with which we have to deal in the social </a:t>
            </a:r>
            <a:r>
              <a:rPr lang="en-US" dirty="0" smtClean="0"/>
              <a:t>sciences…means that …</a:t>
            </a:r>
          </a:p>
          <a:p>
            <a:r>
              <a:rPr lang="en-US" dirty="0" smtClean="0"/>
              <a:t>it </a:t>
            </a:r>
            <a:r>
              <a:rPr lang="en-US" dirty="0"/>
              <a:t>depends not only on the properties of the individual elements of which they are </a:t>
            </a:r>
            <a:r>
              <a:rPr lang="en-US" dirty="0" smtClean="0"/>
              <a:t>composed…</a:t>
            </a:r>
          </a:p>
          <a:p>
            <a:r>
              <a:rPr lang="en-US" dirty="0" smtClean="0"/>
              <a:t>but </a:t>
            </a:r>
            <a:r>
              <a:rPr lang="en-US" dirty="0"/>
              <a:t>also on the manner in which the individual elements are connected with each other</a:t>
            </a:r>
            <a:r>
              <a:rPr lang="en-US" dirty="0" smtClean="0"/>
              <a:t>.” (</a:t>
            </a:r>
            <a:r>
              <a:rPr lang="en-US" dirty="0" smtClean="0">
                <a:hlinkClick r:id="rId2"/>
              </a:rPr>
              <a:t>Hayek, 1974: Nobel Prize Lecture “The Pretense of Knowledge”</a:t>
            </a:r>
            <a:r>
              <a:rPr lang="en-US" dirty="0" smtClean="0"/>
              <a:t>)</a:t>
            </a:r>
          </a:p>
          <a:p>
            <a:r>
              <a:rPr lang="en-GB" dirty="0" err="1" smtClean="0"/>
              <a:t>I.e</a:t>
            </a:r>
            <a:r>
              <a:rPr lang="en-GB" dirty="0" smtClean="0"/>
              <a:t>, Hayek argues that the complexity of economic phenomena makes mathematical methods inappropriate in economics</a:t>
            </a:r>
          </a:p>
          <a:p>
            <a:pPr lvl="1"/>
            <a:r>
              <a:rPr lang="en-GB" dirty="0" smtClean="0"/>
              <a:t>Here Hayek was both right and wrong…</a:t>
            </a:r>
            <a:endParaRPr lang="en-US" dirty="0"/>
          </a:p>
        </p:txBody>
      </p:sp>
    </p:spTree>
    <p:extLst>
      <p:ext uri="{BB962C8B-B14F-4D97-AF65-F5344CB8AC3E}">
        <p14:creationId xmlns:p14="http://schemas.microsoft.com/office/powerpoint/2010/main" val="940070101"/>
      </p:ext>
    </p:extLst>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 &amp; </a:t>
            </a:r>
            <a:r>
              <a:rPr lang="en-GB" i="1" dirty="0"/>
              <a:t>partial</a:t>
            </a:r>
            <a:r>
              <a:rPr lang="en-GB" dirty="0"/>
              <a:t> rejection of mathematics</a:t>
            </a:r>
            <a:endParaRPr lang="en-US" dirty="0"/>
          </a:p>
        </p:txBody>
      </p:sp>
      <p:sp>
        <p:nvSpPr>
          <p:cNvPr id="3" name="Content Placeholder 2"/>
          <p:cNvSpPr>
            <a:spLocks noGrp="1"/>
          </p:cNvSpPr>
          <p:nvPr>
            <p:ph idx="1"/>
          </p:nvPr>
        </p:nvSpPr>
        <p:spPr/>
        <p:txBody>
          <a:bodyPr/>
          <a:lstStyle/>
          <a:p>
            <a:r>
              <a:rPr lang="en-GB" dirty="0" smtClean="0"/>
              <a:t>Right: The economy </a:t>
            </a:r>
            <a:r>
              <a:rPr lang="en-GB" b="1" i="1" dirty="0" smtClean="0"/>
              <a:t>is </a:t>
            </a:r>
            <a:r>
              <a:rPr lang="en-GB" dirty="0" smtClean="0"/>
              <a:t>a complex system</a:t>
            </a:r>
          </a:p>
          <a:p>
            <a:r>
              <a:rPr lang="en-GB" dirty="0" smtClean="0"/>
              <a:t>Right: Complexity is the product of “</a:t>
            </a:r>
            <a:r>
              <a:rPr lang="en-US" dirty="0"/>
              <a:t>the manner in which the individual elements are connected with each </a:t>
            </a:r>
            <a:r>
              <a:rPr lang="en-US" dirty="0" smtClean="0"/>
              <a:t>other”</a:t>
            </a:r>
          </a:p>
          <a:p>
            <a:r>
              <a:rPr lang="en-GB" dirty="0" smtClean="0"/>
              <a:t>Wrong: Complexity not confined just to social sciences but abounds in physical sciences too—such as meteorology</a:t>
            </a:r>
          </a:p>
          <a:p>
            <a:r>
              <a:rPr lang="en-GB" dirty="0" smtClean="0"/>
              <a:t>Wrong: Complexity does not result from “</a:t>
            </a:r>
            <a:r>
              <a:rPr lang="en-US" dirty="0"/>
              <a:t>structures whose characteristic properties can be exhibited only by models made up of relatively large numbers of </a:t>
            </a:r>
            <a:r>
              <a:rPr lang="en-US" dirty="0" smtClean="0"/>
              <a:t>variables”</a:t>
            </a:r>
          </a:p>
          <a:p>
            <a:pPr lvl="1"/>
            <a:r>
              <a:rPr lang="en-GB" dirty="0" smtClean="0"/>
              <a:t>Instead “simple rules, complex behaviour”</a:t>
            </a:r>
          </a:p>
          <a:p>
            <a:pPr lvl="2"/>
            <a:r>
              <a:rPr lang="en-GB" dirty="0" smtClean="0"/>
              <a:t>Complex dynamics result from interactions of relatively few </a:t>
            </a:r>
            <a:r>
              <a:rPr lang="en-GB" dirty="0"/>
              <a:t>variables in a non-equilibrium </a:t>
            </a:r>
            <a:r>
              <a:rPr lang="en-GB" dirty="0" smtClean="0"/>
              <a:t>setting</a:t>
            </a:r>
          </a:p>
          <a:p>
            <a:pPr lvl="2"/>
            <a:r>
              <a:rPr lang="en-GB" dirty="0" smtClean="0"/>
              <a:t>First discovered in </a:t>
            </a:r>
            <a:r>
              <a:rPr lang="en-GB" dirty="0" smtClean="0">
                <a:hlinkClick r:id="rId2"/>
              </a:rPr>
              <a:t>meteorology by Edward Lorenz in 1963</a:t>
            </a:r>
            <a:endParaRPr lang="en-GB" dirty="0" smtClean="0"/>
          </a:p>
          <a:p>
            <a:pPr lvl="2"/>
            <a:r>
              <a:rPr lang="en-GB" dirty="0" smtClean="0"/>
              <a:t>Mathematical meteorology used to use “linear” models to predict the weather</a:t>
            </a:r>
          </a:p>
          <a:p>
            <a:pPr lvl="2"/>
            <a:r>
              <a:rPr lang="en-GB" dirty="0" smtClean="0"/>
              <a:t>Like models used by Neoclassical economists that Hayek was criticising…</a:t>
            </a:r>
          </a:p>
          <a:p>
            <a:endParaRPr lang="en-US" dirty="0"/>
          </a:p>
        </p:txBody>
      </p:sp>
    </p:spTree>
    <p:extLst>
      <p:ext uri="{BB962C8B-B14F-4D97-AF65-F5344CB8AC3E}">
        <p14:creationId xmlns:p14="http://schemas.microsoft.com/office/powerpoint/2010/main" val="3641501834"/>
      </p:ext>
    </p:extLst>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 &amp; </a:t>
            </a:r>
            <a:r>
              <a:rPr lang="en-GB" i="1" dirty="0" smtClean="0"/>
              <a:t>partial</a:t>
            </a:r>
            <a:r>
              <a:rPr lang="en-GB" dirty="0" smtClean="0"/>
              <a:t> rejection </a:t>
            </a:r>
            <a:r>
              <a:rPr lang="en-GB" dirty="0"/>
              <a:t>of mathematics</a:t>
            </a:r>
            <a:endParaRPr lang="en-US" dirty="0"/>
          </a:p>
        </p:txBody>
      </p:sp>
      <p:sp>
        <p:nvSpPr>
          <p:cNvPr id="3" name="Content Placeholder 2"/>
          <p:cNvSpPr>
            <a:spLocks noGrp="1"/>
          </p:cNvSpPr>
          <p:nvPr>
            <p:ph idx="1"/>
          </p:nvPr>
        </p:nvSpPr>
        <p:spPr>
          <a:xfrm>
            <a:off x="228600" y="685800"/>
            <a:ext cx="8763000" cy="2819400"/>
          </a:xfrm>
        </p:spPr>
        <p:txBody>
          <a:bodyPr/>
          <a:lstStyle/>
          <a:p>
            <a:r>
              <a:rPr lang="en-GB" dirty="0" smtClean="0"/>
              <a:t>Lorenz argued that real dynamics of weather were driven by same factor Hayek identified in economics: that system’s behaviour depends </a:t>
            </a:r>
          </a:p>
          <a:p>
            <a:pPr lvl="1"/>
            <a:r>
              <a:rPr lang="en-GB" dirty="0" smtClean="0"/>
              <a:t>“</a:t>
            </a:r>
            <a:r>
              <a:rPr lang="en-US" dirty="0" smtClean="0"/>
              <a:t>not </a:t>
            </a:r>
            <a:r>
              <a:rPr lang="en-US" dirty="0"/>
              <a:t>only on the properties of the individual elements of which they are </a:t>
            </a:r>
            <a:r>
              <a:rPr lang="en-US" dirty="0" smtClean="0"/>
              <a:t>composed…</a:t>
            </a:r>
          </a:p>
          <a:p>
            <a:pPr lvl="1"/>
            <a:r>
              <a:rPr lang="en-US" dirty="0" smtClean="0"/>
              <a:t>but </a:t>
            </a:r>
            <a:r>
              <a:rPr lang="en-US" dirty="0"/>
              <a:t>also on the manner in which the individual elements are connected with each </a:t>
            </a:r>
            <a:r>
              <a:rPr lang="en-US" dirty="0" smtClean="0"/>
              <a:t>other…”</a:t>
            </a:r>
          </a:p>
          <a:p>
            <a:r>
              <a:rPr lang="en-GB" dirty="0" smtClean="0"/>
              <a:t>Built very simple model with just 3 variables (x, y &amp; z) and 3 constants (</a:t>
            </a:r>
            <a:r>
              <a:rPr lang="en-GB" dirty="0" smtClean="0">
                <a:latin typeface="Symbol" panose="05050102010706020507" pitchFamily="18" charset="2"/>
              </a:rPr>
              <a:t>s, b, r</a:t>
            </a:r>
            <a:r>
              <a:rPr lang="en-GB" dirty="0" smtClean="0"/>
              <a:t>)</a:t>
            </a:r>
            <a:endParaRPr lang="en-US" dirty="0"/>
          </a:p>
        </p:txBody>
      </p:sp>
      <p:pic>
        <p:nvPicPr>
          <p:cNvPr id="4" name="Picture 3"/>
          <p:cNvPicPr>
            <a:picLocks noChangeAspect="1"/>
          </p:cNvPicPr>
          <p:nvPr/>
        </p:nvPicPr>
        <p:blipFill>
          <a:blip r:embed="rId2"/>
          <a:stretch>
            <a:fillRect/>
          </a:stretch>
        </p:blipFill>
        <p:spPr>
          <a:xfrm>
            <a:off x="336588" y="3495674"/>
            <a:ext cx="2406611" cy="3356993"/>
          </a:xfrm>
          <a:prstGeom prst="rect">
            <a:avLst/>
          </a:prstGeom>
        </p:spPr>
      </p:pic>
      <p:sp>
        <p:nvSpPr>
          <p:cNvPr id="5" name="Content Placeholder 2"/>
          <p:cNvSpPr txBox="1">
            <a:spLocks/>
          </p:cNvSpPr>
          <p:nvPr/>
        </p:nvSpPr>
        <p:spPr bwMode="auto">
          <a:xfrm>
            <a:off x="2632874" y="3124200"/>
            <a:ext cx="640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Unexpectedly, simple model displayed complicated dynamics out of equilibrium</a:t>
            </a:r>
          </a:p>
          <a:p>
            <a:r>
              <a:rPr lang="en-GB" kern="0" dirty="0" smtClean="0">
                <a:effectLst/>
              </a:rPr>
              <a:t>Contradicted Hayek’s expectation that to get complicated behaviour, you would need a complicated model:</a:t>
            </a:r>
          </a:p>
          <a:p>
            <a:pPr lvl="1"/>
            <a:r>
              <a:rPr lang="en-US" dirty="0" smtClean="0"/>
              <a:t>“social sciences … have </a:t>
            </a:r>
            <a:r>
              <a:rPr lang="en-US" dirty="0"/>
              <a:t>to deal with structures of essential complexity, i.e., </a:t>
            </a:r>
            <a:r>
              <a:rPr lang="en-US" b="1" i="1" dirty="0"/>
              <a:t>with structures whose characteristic properties can be exhibited </a:t>
            </a:r>
            <a:r>
              <a:rPr lang="en-US" b="1" i="1" u="sng" dirty="0" smtClean="0"/>
              <a:t>only </a:t>
            </a:r>
            <a:r>
              <a:rPr lang="en-US" b="1" i="1" u="sng" dirty="0"/>
              <a:t>by models made up of relatively large numbers of variables</a:t>
            </a:r>
            <a:r>
              <a:rPr lang="en-US" dirty="0" smtClean="0"/>
              <a:t>…”</a:t>
            </a:r>
            <a:endParaRPr lang="en-US" kern="0" dirty="0">
              <a:effectLst/>
            </a:endParaRPr>
          </a:p>
        </p:txBody>
      </p:sp>
    </p:spTree>
    <p:extLst>
      <p:ext uri="{BB962C8B-B14F-4D97-AF65-F5344CB8AC3E}">
        <p14:creationId xmlns:p14="http://schemas.microsoft.com/office/powerpoint/2010/main" val="313822235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 &amp; </a:t>
            </a:r>
            <a:r>
              <a:rPr lang="en-GB" i="1" dirty="0"/>
              <a:t>partial</a:t>
            </a:r>
            <a:r>
              <a:rPr lang="en-GB" dirty="0"/>
              <a:t> rejection of mathematics</a:t>
            </a:r>
            <a:endParaRPr lang="en-US" dirty="0"/>
          </a:p>
        </p:txBody>
      </p:sp>
      <p:sp>
        <p:nvSpPr>
          <p:cNvPr id="3" name="Content Placeholder 2"/>
          <p:cNvSpPr>
            <a:spLocks noGrp="1"/>
          </p:cNvSpPr>
          <p:nvPr>
            <p:ph idx="1"/>
          </p:nvPr>
        </p:nvSpPr>
        <p:spPr>
          <a:xfrm>
            <a:off x="228600" y="685800"/>
            <a:ext cx="8763000" cy="457200"/>
          </a:xfrm>
        </p:spPr>
        <p:txBody>
          <a:bodyPr/>
          <a:lstStyle/>
          <a:p>
            <a:r>
              <a:rPr lang="en-GB" dirty="0" smtClean="0"/>
              <a:t>The Lorenz model in equilibrium is boring…</a:t>
            </a:r>
            <a:endParaRPr lang="en-US" dirty="0"/>
          </a:p>
        </p:txBody>
      </p:sp>
      <p:pic>
        <p:nvPicPr>
          <p:cNvPr id="4" name="Picture 3"/>
          <p:cNvPicPr>
            <a:picLocks noChangeAspect="1"/>
          </p:cNvPicPr>
          <p:nvPr/>
        </p:nvPicPr>
        <p:blipFill>
          <a:blip r:embed="rId2"/>
          <a:stretch>
            <a:fillRect/>
          </a:stretch>
        </p:blipFill>
        <p:spPr>
          <a:xfrm>
            <a:off x="381001" y="1066800"/>
            <a:ext cx="3581400" cy="3654689"/>
          </a:xfrm>
          <a:prstGeom prst="rect">
            <a:avLst/>
          </a:prstGeom>
        </p:spPr>
      </p:pic>
      <p:sp>
        <p:nvSpPr>
          <p:cNvPr id="5" name="Content Placeholder 2"/>
          <p:cNvSpPr txBox="1">
            <a:spLocks/>
          </p:cNvSpPr>
          <p:nvPr/>
        </p:nvSpPr>
        <p:spPr bwMode="auto">
          <a:xfrm>
            <a:off x="4038600" y="1069137"/>
            <a:ext cx="434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Out of equilibrium… complex behaviour from a simple model…</a:t>
            </a:r>
            <a:endParaRPr lang="en-US" kern="0" dirty="0">
              <a:effectLst/>
            </a:endParaRPr>
          </a:p>
        </p:txBody>
      </p:sp>
      <p:pic>
        <p:nvPicPr>
          <p:cNvPr id="6" name="Picture 5"/>
          <p:cNvPicPr>
            <a:picLocks noChangeAspect="1"/>
          </p:cNvPicPr>
          <p:nvPr/>
        </p:nvPicPr>
        <p:blipFill>
          <a:blip r:embed="rId3"/>
          <a:stretch>
            <a:fillRect/>
          </a:stretch>
        </p:blipFill>
        <p:spPr>
          <a:xfrm>
            <a:off x="4234886" y="1831137"/>
            <a:ext cx="4756714" cy="4886325"/>
          </a:xfrm>
          <a:prstGeom prst="rect">
            <a:avLst/>
          </a:prstGeom>
        </p:spPr>
      </p:pic>
      <p:sp>
        <p:nvSpPr>
          <p:cNvPr id="7" name="Content Placeholder 2"/>
          <p:cNvSpPr txBox="1">
            <a:spLocks/>
          </p:cNvSpPr>
          <p:nvPr/>
        </p:nvSpPr>
        <p:spPr bwMode="auto">
          <a:xfrm>
            <a:off x="228600" y="4721489"/>
            <a:ext cx="4082486" cy="198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So complexity arises from interactions—as Hayek argued</a:t>
            </a:r>
          </a:p>
          <a:p>
            <a:r>
              <a:rPr lang="en-GB" kern="0" dirty="0" smtClean="0">
                <a:effectLst/>
              </a:rPr>
              <a:t>But doesn’t require complicated model—as he thought it would</a:t>
            </a:r>
            <a:endParaRPr lang="en-US" kern="0" dirty="0">
              <a:effectLst/>
            </a:endParaRPr>
          </a:p>
        </p:txBody>
      </p:sp>
    </p:spTree>
    <p:extLst>
      <p:ext uri="{BB962C8B-B14F-4D97-AF65-F5344CB8AC3E}">
        <p14:creationId xmlns:p14="http://schemas.microsoft.com/office/powerpoint/2010/main" val="132100098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 &amp; </a:t>
            </a:r>
            <a:r>
              <a:rPr lang="en-GB" i="1" dirty="0"/>
              <a:t>partial</a:t>
            </a:r>
            <a:r>
              <a:rPr lang="en-GB" dirty="0"/>
              <a:t> rejection of mathematics</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smtClean="0"/>
              <a:t>Simple model, complex behaviour…</a:t>
            </a:r>
            <a:endParaRPr lang="en-US" dirty="0"/>
          </a:p>
        </p:txBody>
      </p:sp>
      <p:pic>
        <p:nvPicPr>
          <p:cNvPr id="4" name="Picture 3"/>
          <p:cNvPicPr>
            <a:picLocks noChangeAspect="1"/>
          </p:cNvPicPr>
          <p:nvPr/>
        </p:nvPicPr>
        <p:blipFill>
          <a:blip r:embed="rId3"/>
          <a:stretch>
            <a:fillRect/>
          </a:stretch>
        </p:blipFill>
        <p:spPr>
          <a:xfrm>
            <a:off x="304800" y="1143001"/>
            <a:ext cx="5867400" cy="4309582"/>
          </a:xfrm>
          <a:prstGeom prst="rect">
            <a:avLst/>
          </a:prstGeom>
        </p:spPr>
      </p:pic>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836675586"/>
              </p:ext>
            </p:extLst>
          </p:nvPr>
        </p:nvGraphicFramePr>
        <p:xfrm>
          <a:off x="6248400" y="762000"/>
          <a:ext cx="2743200" cy="1167493"/>
        </p:xfrm>
        <a:graphic>
          <a:graphicData uri="http://schemas.openxmlformats.org/presentationml/2006/ole">
            <mc:AlternateContent xmlns:mc="http://schemas.openxmlformats.org/markup-compatibility/2006">
              <mc:Choice xmlns:v="urn:schemas-microsoft-com:vml" Requires="v">
                <p:oleObj spid="_x0000_s1094" name="Packager Shell Object" showAsIcon="1" r:id="rId4" imgW="1066320" imgH="453600" progId="Package">
                  <p:embed/>
                </p:oleObj>
              </mc:Choice>
              <mc:Fallback>
                <p:oleObj name="Packager Shell Object" showAsIcon="1" r:id="rId4" imgW="1066320" imgH="453600" progId="Package">
                  <p:embed/>
                  <p:pic>
                    <p:nvPicPr>
                      <p:cNvPr id="0" name=""/>
                      <p:cNvPicPr/>
                      <p:nvPr/>
                    </p:nvPicPr>
                    <p:blipFill>
                      <a:blip r:embed="rId5"/>
                      <a:stretch>
                        <a:fillRect/>
                      </a:stretch>
                    </p:blipFill>
                    <p:spPr>
                      <a:xfrm>
                        <a:off x="6248400" y="762000"/>
                        <a:ext cx="2743200" cy="1167493"/>
                      </a:xfrm>
                      <a:prstGeom prst="rect">
                        <a:avLst/>
                      </a:prstGeom>
                    </p:spPr>
                  </p:pic>
                </p:oleObj>
              </mc:Fallback>
            </mc:AlternateContent>
          </a:graphicData>
        </a:graphic>
      </p:graphicFrame>
      <p:sp>
        <p:nvSpPr>
          <p:cNvPr id="6" name="Content Placeholder 2"/>
          <p:cNvSpPr txBox="1">
            <a:spLocks/>
          </p:cNvSpPr>
          <p:nvPr/>
        </p:nvSpPr>
        <p:spPr bwMode="auto">
          <a:xfrm>
            <a:off x="228600" y="5452583"/>
            <a:ext cx="8382000" cy="12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dirty="0"/>
              <a:t>Hayek’s followers continue to reject mathematical models</a:t>
            </a:r>
          </a:p>
          <a:p>
            <a:r>
              <a:rPr lang="en-GB" dirty="0"/>
              <a:t>Maybe Hayek would have embraced them had he known about complex system dynamics…</a:t>
            </a:r>
            <a:endParaRPr lang="en-US" dirty="0"/>
          </a:p>
        </p:txBody>
      </p:sp>
    </p:spTree>
    <p:extLst>
      <p:ext uri="{BB962C8B-B14F-4D97-AF65-F5344CB8AC3E}">
        <p14:creationId xmlns:p14="http://schemas.microsoft.com/office/powerpoint/2010/main" val="334269122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up)">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up)">
                                      <p:cBhvr>
                                        <p:cTn id="3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Recap/Coming Up</a:t>
            </a:r>
            <a:endParaRPr lang="en-US" dirty="0"/>
          </a:p>
        </p:txBody>
      </p:sp>
      <p:sp>
        <p:nvSpPr>
          <p:cNvPr id="3" name="Content Placeholder 2"/>
          <p:cNvSpPr>
            <a:spLocks noGrp="1"/>
          </p:cNvSpPr>
          <p:nvPr>
            <p:ph idx="1"/>
          </p:nvPr>
        </p:nvSpPr>
        <p:spPr>
          <a:xfrm>
            <a:off x="228600" y="685800"/>
            <a:ext cx="8763000" cy="6096000"/>
          </a:xfrm>
        </p:spPr>
        <p:txBody>
          <a:bodyPr/>
          <a:lstStyle/>
          <a:p>
            <a:r>
              <a:rPr lang="en-GB" dirty="0"/>
              <a:t>Recap</a:t>
            </a:r>
          </a:p>
          <a:p>
            <a:pPr lvl="1"/>
            <a:r>
              <a:rPr lang="en-GB" dirty="0"/>
              <a:t>Last week</a:t>
            </a:r>
            <a:r>
              <a:rPr lang="en-GB" dirty="0" smtClean="0"/>
              <a:t>: The Mainstream</a:t>
            </a:r>
          </a:p>
          <a:p>
            <a:pPr lvl="2"/>
            <a:r>
              <a:rPr lang="en-GB" dirty="0" smtClean="0"/>
              <a:t>Utilitarian theory of value—break with Classical “effort” theory</a:t>
            </a:r>
          </a:p>
          <a:p>
            <a:pPr lvl="2"/>
            <a:r>
              <a:rPr lang="en-GB" dirty="0" smtClean="0"/>
              <a:t>Equilibrium-oriented, mathematical models</a:t>
            </a:r>
          </a:p>
          <a:p>
            <a:pPr lvl="3"/>
            <a:r>
              <a:rPr lang="en-GB" dirty="0" smtClean="0"/>
              <a:t>Persisted with equilibrium despite proof of instability</a:t>
            </a:r>
          </a:p>
          <a:p>
            <a:r>
              <a:rPr lang="en-GB" dirty="0" smtClean="0"/>
              <a:t>This week: The Austrians</a:t>
            </a:r>
          </a:p>
          <a:p>
            <a:pPr lvl="1"/>
            <a:r>
              <a:rPr lang="en-GB" dirty="0"/>
              <a:t>Key question: </a:t>
            </a:r>
            <a:r>
              <a:rPr lang="en-GB" b="1" i="1" dirty="0"/>
              <a:t>“How does innovation &amp; change occur in capitalism</a:t>
            </a:r>
            <a:r>
              <a:rPr lang="en-GB" b="1" i="1" dirty="0" smtClean="0"/>
              <a:t>?”</a:t>
            </a:r>
            <a:endParaRPr lang="en-GB" dirty="0" smtClean="0"/>
          </a:p>
          <a:p>
            <a:pPr lvl="1"/>
            <a:r>
              <a:rPr lang="en-GB" dirty="0" smtClean="0"/>
              <a:t>Many common features with Neoclassicals</a:t>
            </a:r>
          </a:p>
          <a:p>
            <a:pPr lvl="1"/>
            <a:r>
              <a:rPr lang="en-GB" i="1" dirty="0" smtClean="0"/>
              <a:t>But like most other alternative schools in economics, evolved because of perceived weaknesses in the mainstream approach</a:t>
            </a:r>
          </a:p>
          <a:p>
            <a:pPr lvl="2"/>
            <a:r>
              <a:rPr lang="en-GB" b="1" dirty="0" smtClean="0"/>
              <a:t>Emphasis on incomplete knowledge rather than “certainty”</a:t>
            </a:r>
          </a:p>
          <a:p>
            <a:pPr lvl="2"/>
            <a:r>
              <a:rPr lang="en-GB" dirty="0" smtClean="0"/>
              <a:t>See the market as best way to process </a:t>
            </a:r>
            <a:r>
              <a:rPr lang="en-GB" b="1" i="1" dirty="0" smtClean="0"/>
              <a:t>limited </a:t>
            </a:r>
            <a:r>
              <a:rPr lang="en-GB" dirty="0" smtClean="0"/>
              <a:t>information</a:t>
            </a:r>
          </a:p>
          <a:p>
            <a:pPr lvl="2"/>
            <a:r>
              <a:rPr lang="en-GB" dirty="0" smtClean="0"/>
              <a:t>Reject </a:t>
            </a:r>
            <a:r>
              <a:rPr lang="en-GB" dirty="0"/>
              <a:t>mathematical </a:t>
            </a:r>
            <a:r>
              <a:rPr lang="en-GB" dirty="0" smtClean="0"/>
              <a:t>approach due to complexity of economy</a:t>
            </a:r>
          </a:p>
          <a:p>
            <a:pPr lvl="2"/>
            <a:r>
              <a:rPr lang="en-GB" dirty="0" smtClean="0"/>
              <a:t>Regard disequilibrium </a:t>
            </a:r>
            <a:r>
              <a:rPr lang="en-GB" dirty="0"/>
              <a:t>as essential feature of capitalism</a:t>
            </a:r>
          </a:p>
          <a:p>
            <a:pPr lvl="2"/>
            <a:r>
              <a:rPr lang="en-GB" dirty="0" smtClean="0"/>
              <a:t>Focus </a:t>
            </a:r>
            <a:r>
              <a:rPr lang="en-GB" dirty="0"/>
              <a:t>on explaining cycles rather than </a:t>
            </a:r>
            <a:r>
              <a:rPr lang="en-GB" dirty="0" smtClean="0"/>
              <a:t>equilibrium</a:t>
            </a:r>
          </a:p>
          <a:p>
            <a:pPr lvl="2"/>
            <a:r>
              <a:rPr lang="en-GB" dirty="0" smtClean="0"/>
              <a:t>See money as playing an essential role in a capitalist economy</a:t>
            </a:r>
            <a:endParaRPr lang="en-GB" dirty="0"/>
          </a:p>
          <a:p>
            <a:pPr lvl="2"/>
            <a:r>
              <a:rPr lang="en-GB" dirty="0" smtClean="0"/>
              <a:t>Believe government shouldn’t try to manage economy </a:t>
            </a:r>
            <a:r>
              <a:rPr lang="en-GB" dirty="0"/>
              <a:t>…</a:t>
            </a:r>
          </a:p>
          <a:p>
            <a:pPr lvl="1"/>
            <a:endParaRPr lang="en-GB" dirty="0"/>
          </a:p>
        </p:txBody>
      </p:sp>
    </p:spTree>
    <p:extLst>
      <p:ext uri="{BB962C8B-B14F-4D97-AF65-F5344CB8AC3E}">
        <p14:creationId xmlns:p14="http://schemas.microsoft.com/office/powerpoint/2010/main" val="3156645822"/>
      </p:ext>
    </p:extLst>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Disequilibrium &amp; the Entrepreneur</a:t>
            </a:r>
            <a:endParaRPr lang="en-US" dirty="0"/>
          </a:p>
        </p:txBody>
      </p:sp>
      <p:sp>
        <p:nvSpPr>
          <p:cNvPr id="3" name="Content Placeholder 2"/>
          <p:cNvSpPr>
            <a:spLocks noGrp="1"/>
          </p:cNvSpPr>
          <p:nvPr>
            <p:ph idx="1"/>
          </p:nvPr>
        </p:nvSpPr>
        <p:spPr/>
        <p:txBody>
          <a:bodyPr/>
          <a:lstStyle/>
          <a:p>
            <a:r>
              <a:rPr lang="en-GB" dirty="0" smtClean="0"/>
              <a:t>Hayek &amp; Austrians in general believed that </a:t>
            </a:r>
            <a:r>
              <a:rPr lang="en-GB" b="1" i="1" dirty="0" smtClean="0"/>
              <a:t>in the absence of innovation</a:t>
            </a:r>
          </a:p>
          <a:p>
            <a:pPr lvl="1"/>
            <a:r>
              <a:rPr lang="en-GB" dirty="0" smtClean="0"/>
              <a:t>That the market would tend </a:t>
            </a:r>
            <a:r>
              <a:rPr lang="en-GB" dirty="0"/>
              <a:t>to </a:t>
            </a:r>
            <a:r>
              <a:rPr lang="en-GB" dirty="0" smtClean="0"/>
              <a:t>equilibrium</a:t>
            </a:r>
            <a:endParaRPr lang="en-US" dirty="0"/>
          </a:p>
          <a:p>
            <a:pPr lvl="1"/>
            <a:r>
              <a:rPr lang="en-GB" dirty="0" smtClean="0"/>
              <a:t>And that equilibrium would be stable</a:t>
            </a:r>
          </a:p>
          <a:p>
            <a:pPr lvl="2"/>
            <a:r>
              <a:rPr lang="en-GB" dirty="0" smtClean="0"/>
              <a:t>Both of which </a:t>
            </a:r>
            <a:r>
              <a:rPr lang="en-GB" dirty="0"/>
              <a:t>we know </a:t>
            </a:r>
            <a:r>
              <a:rPr lang="en-GB" dirty="0" smtClean="0"/>
              <a:t>are false</a:t>
            </a:r>
          </a:p>
          <a:p>
            <a:r>
              <a:rPr lang="en-GB" b="1" i="1" dirty="0" smtClean="0"/>
              <a:t>However </a:t>
            </a:r>
            <a:r>
              <a:rPr lang="en-GB" dirty="0" smtClean="0"/>
              <a:t>they believed equilibrium would be disturbed by innovation</a:t>
            </a:r>
          </a:p>
          <a:p>
            <a:r>
              <a:rPr lang="en-GB" dirty="0" smtClean="0"/>
              <a:t>And this was the major strength of capitalism over other social systems</a:t>
            </a:r>
          </a:p>
          <a:p>
            <a:r>
              <a:rPr lang="en-GB" dirty="0" smtClean="0"/>
              <a:t>Best exponent of this was not Hayek but Joseph Schumpeter</a:t>
            </a:r>
          </a:p>
          <a:p>
            <a:pPr lvl="1"/>
            <a:r>
              <a:rPr lang="en-GB" dirty="0" smtClean="0"/>
              <a:t>Also Austrian by birth</a:t>
            </a:r>
          </a:p>
          <a:p>
            <a:pPr lvl="1"/>
            <a:r>
              <a:rPr lang="en-GB" dirty="0" smtClean="0"/>
              <a:t>Father of “Evolutionary Economics”</a:t>
            </a:r>
          </a:p>
          <a:p>
            <a:pPr lvl="1"/>
            <a:r>
              <a:rPr lang="en-GB" dirty="0" smtClean="0"/>
              <a:t>Many similarities with his analysis &amp; Hayek’s</a:t>
            </a:r>
          </a:p>
          <a:p>
            <a:pPr lvl="1"/>
            <a:r>
              <a:rPr lang="en-GB" dirty="0" smtClean="0"/>
              <a:t>But rejected as by many Austrian Economists because</a:t>
            </a:r>
          </a:p>
          <a:p>
            <a:pPr lvl="2"/>
            <a:r>
              <a:rPr lang="en-GB" dirty="0" smtClean="0"/>
              <a:t>Not as anti-government as they are</a:t>
            </a:r>
          </a:p>
          <a:p>
            <a:pPr lvl="2"/>
            <a:r>
              <a:rPr lang="en-GB" dirty="0" smtClean="0"/>
              <a:t>Not as pro-capitalist as they are</a:t>
            </a:r>
          </a:p>
          <a:p>
            <a:pPr lvl="2"/>
            <a:r>
              <a:rPr lang="en-GB" dirty="0" smtClean="0"/>
              <a:t>Wrote book arguing Capitalism would give way to Socialism</a:t>
            </a:r>
          </a:p>
          <a:p>
            <a:pPr lvl="1"/>
            <a:r>
              <a:rPr lang="en-GB" dirty="0" smtClean="0"/>
              <a:t>Ideology aside, his methodology fits with Hayek on disequilibrium &amp; the role of the entrepreneur…</a:t>
            </a:r>
          </a:p>
        </p:txBody>
      </p:sp>
    </p:spTree>
    <p:extLst>
      <p:ext uri="{BB962C8B-B14F-4D97-AF65-F5344CB8AC3E}">
        <p14:creationId xmlns:p14="http://schemas.microsoft.com/office/powerpoint/2010/main" val="2970595477"/>
      </p:ext>
    </p:extLst>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r>
              <a:rPr lang="en-US" altLang="en-US" dirty="0"/>
              <a:t>Schumpeter accepted neoclassical “general equilibrium” as accurate model of unchanging economy</a:t>
            </a:r>
          </a:p>
          <a:p>
            <a:pPr lvl="1"/>
            <a:r>
              <a:rPr lang="en-US" altLang="en-US" dirty="0"/>
              <a:t>Defines profit as surplus of receipts over cost</a:t>
            </a:r>
          </a:p>
          <a:p>
            <a:pPr lvl="1"/>
            <a:r>
              <a:rPr lang="en-US" altLang="en-US" dirty="0"/>
              <a:t>In equilibrium, receipts exactly equal cost in all industries</a:t>
            </a:r>
          </a:p>
          <a:p>
            <a:pPr lvl="2"/>
            <a:r>
              <a:rPr lang="en-US" altLang="en-US" dirty="0"/>
              <a:t>All products sold at marginal cost (assuming </a:t>
            </a:r>
            <a:r>
              <a:rPr lang="en-US" altLang="en-US" i="1" dirty="0"/>
              <a:t>rising</a:t>
            </a:r>
            <a:r>
              <a:rPr lang="en-US" altLang="en-US" dirty="0"/>
              <a:t> MC)</a:t>
            </a:r>
          </a:p>
          <a:p>
            <a:pPr lvl="2"/>
            <a:r>
              <a:rPr lang="en-US" altLang="en-US" dirty="0"/>
              <a:t>Wages equal marginal product of </a:t>
            </a:r>
            <a:r>
              <a:rPr lang="en-US" altLang="en-US" dirty="0" err="1"/>
              <a:t>labour</a:t>
            </a:r>
            <a:endParaRPr lang="en-US" altLang="en-US" dirty="0"/>
          </a:p>
          <a:p>
            <a:pPr lvl="2"/>
            <a:r>
              <a:rPr lang="en-US" altLang="en-US" dirty="0"/>
              <a:t>Return to capital equals marginal product of capital</a:t>
            </a:r>
          </a:p>
          <a:p>
            <a:pPr lvl="3"/>
            <a:r>
              <a:rPr lang="en-US" altLang="en-US" dirty="0"/>
              <a:t>But “capital” (machinery) itself an assembly of products</a:t>
            </a:r>
          </a:p>
          <a:p>
            <a:pPr lvl="4"/>
            <a:r>
              <a:rPr lang="en-US" altLang="en-US" dirty="0"/>
              <a:t>All paid for at marginal cost</a:t>
            </a:r>
          </a:p>
          <a:p>
            <a:pPr lvl="1"/>
            <a:r>
              <a:rPr lang="en-US" altLang="en-US" dirty="0"/>
              <a:t>Hence profit </a:t>
            </a:r>
            <a:r>
              <a:rPr lang="en-US" altLang="en-US" i="1" dirty="0" smtClean="0"/>
              <a:t>zero:</a:t>
            </a:r>
            <a:endParaRPr lang="en-US" altLang="en-US" i="1" dirty="0"/>
          </a:p>
          <a:p>
            <a:pPr lvl="2"/>
            <a:r>
              <a:rPr lang="en-US" altLang="en-US" b="1" dirty="0" smtClean="0"/>
              <a:t>“To </a:t>
            </a:r>
            <a:r>
              <a:rPr lang="en-US" altLang="en-US" b="1" dirty="0"/>
              <a:t>this extent, therefore, production must flow on essentially profitless</a:t>
            </a:r>
            <a:r>
              <a:rPr lang="en-US" altLang="en-US" dirty="0"/>
              <a:t>.” (31)</a:t>
            </a:r>
          </a:p>
          <a:p>
            <a:pPr lvl="2"/>
            <a:r>
              <a:rPr lang="en-US" altLang="en-US" dirty="0"/>
              <a:t>But profit the driving motive of production in capitalist economy!</a:t>
            </a:r>
            <a:endParaRPr lang="en-AU" altLang="en-US" dirty="0"/>
          </a:p>
          <a:p>
            <a:pPr lvl="3"/>
            <a:r>
              <a:rPr lang="en-US" altLang="en-US" dirty="0"/>
              <a:t>Yes, but </a:t>
            </a:r>
            <a:r>
              <a:rPr lang="en-US" altLang="en-US" i="1" dirty="0"/>
              <a:t>not in equilibrium</a:t>
            </a:r>
            <a:r>
              <a:rPr lang="en-US" altLang="en-US" dirty="0"/>
              <a:t> (argues </a:t>
            </a:r>
            <a:r>
              <a:rPr lang="en-US" altLang="en-US" dirty="0">
                <a:hlinkClick r:id="rId2"/>
              </a:rPr>
              <a:t>Schumpeter</a:t>
            </a:r>
            <a:r>
              <a:rPr lang="en-US" altLang="en-US" dirty="0"/>
              <a:t>)</a:t>
            </a:r>
            <a:endParaRPr lang="en-US" dirty="0"/>
          </a:p>
        </p:txBody>
      </p:sp>
    </p:spTree>
    <p:extLst>
      <p:ext uri="{BB962C8B-B14F-4D97-AF65-F5344CB8AC3E}">
        <p14:creationId xmlns:p14="http://schemas.microsoft.com/office/powerpoint/2010/main" val="3107407250"/>
      </p:ext>
    </p:extLst>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r>
              <a:rPr lang="en-US" altLang="en-US" dirty="0"/>
              <a:t>In Schumpeter’s vision, profit arises out of change</a:t>
            </a:r>
          </a:p>
          <a:p>
            <a:r>
              <a:rPr lang="en-US" altLang="en-US" dirty="0"/>
              <a:t>Conventional (neoclassical) economic model describes system in static equilibrium</a:t>
            </a:r>
          </a:p>
          <a:p>
            <a:pPr lvl="1"/>
            <a:r>
              <a:rPr lang="en-US" altLang="en-US" dirty="0"/>
              <a:t>Describes state of rest given one set of data</a:t>
            </a:r>
          </a:p>
          <a:p>
            <a:pPr lvl="1"/>
            <a:r>
              <a:rPr lang="en-US" altLang="en-US" dirty="0"/>
              <a:t>Ignores process of change to new state of rest after change</a:t>
            </a:r>
          </a:p>
          <a:p>
            <a:pPr lvl="1"/>
            <a:r>
              <a:rPr lang="en-US" altLang="en-US" dirty="0"/>
              <a:t>Schumpeter argues profit arises in the process of change from one state of rest to another</a:t>
            </a:r>
          </a:p>
          <a:p>
            <a:pPr lvl="1"/>
            <a:r>
              <a:rPr lang="en-US" altLang="en-US" dirty="0"/>
              <a:t>Hence conventional economics unable to understand profit</a:t>
            </a:r>
          </a:p>
          <a:p>
            <a:pPr lvl="2"/>
            <a:r>
              <a:rPr lang="en-US" altLang="en-US" dirty="0"/>
              <a:t>Also unable to understand pricing or strategy</a:t>
            </a:r>
          </a:p>
          <a:p>
            <a:pPr lvl="1"/>
            <a:r>
              <a:rPr lang="en-US" altLang="en-US" dirty="0"/>
              <a:t>Need model of discontinuous change that disturbs equilibrium</a:t>
            </a:r>
            <a:endParaRPr lang="en-AU" altLang="en-US" dirty="0"/>
          </a:p>
          <a:p>
            <a:r>
              <a:rPr lang="en-GB" dirty="0" smtClean="0"/>
              <a:t>As he put it…</a:t>
            </a:r>
            <a:endParaRPr lang="en-US" dirty="0"/>
          </a:p>
        </p:txBody>
      </p:sp>
    </p:spTree>
    <p:extLst>
      <p:ext uri="{BB962C8B-B14F-4D97-AF65-F5344CB8AC3E}">
        <p14:creationId xmlns:p14="http://schemas.microsoft.com/office/powerpoint/2010/main" val="849360896"/>
      </p:ext>
    </p:extLst>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r>
              <a:rPr lang="en-US" altLang="en-US" dirty="0"/>
              <a:t>Neoclassical economics “ describes economic life from the standpoint of the economic system's tendency towards an equilibrium </a:t>
            </a:r>
            <a:r>
              <a:rPr lang="en-US" altLang="en-US" dirty="0" smtClean="0"/>
              <a:t>position,</a:t>
            </a:r>
          </a:p>
          <a:p>
            <a:r>
              <a:rPr lang="en-US" altLang="en-US" dirty="0" smtClean="0"/>
              <a:t>which </a:t>
            </a:r>
            <a:r>
              <a:rPr lang="en-US" altLang="en-US" dirty="0"/>
              <a:t>tendency gives us the means of determining prices and quantities of goods, and may be described as an adaptation to data existing at any </a:t>
            </a:r>
            <a:r>
              <a:rPr lang="en-US" altLang="en-US" dirty="0" smtClean="0"/>
              <a:t>time…</a:t>
            </a:r>
          </a:p>
          <a:p>
            <a:r>
              <a:rPr lang="en-US" altLang="en-US" dirty="0" smtClean="0"/>
              <a:t>These </a:t>
            </a:r>
            <a:r>
              <a:rPr lang="en-US" altLang="en-US" dirty="0"/>
              <a:t>tools only fail … where economic life itself changes its own data by fits and starts</a:t>
            </a:r>
            <a:r>
              <a:rPr lang="en-US" altLang="en-US" dirty="0" smtClean="0"/>
              <a:t>.</a:t>
            </a:r>
          </a:p>
          <a:p>
            <a:r>
              <a:rPr lang="en-US" altLang="en-US" dirty="0" smtClean="0"/>
              <a:t>“</a:t>
            </a:r>
            <a:r>
              <a:rPr lang="en-US" altLang="en-US" dirty="0"/>
              <a:t>Static" analysis is not only unable to predict the consequences of discontinuous changes in the traditional way of doing </a:t>
            </a:r>
            <a:r>
              <a:rPr lang="en-US" altLang="en-US" dirty="0" smtClean="0"/>
              <a:t>things;</a:t>
            </a:r>
          </a:p>
          <a:p>
            <a:r>
              <a:rPr lang="en-US" altLang="en-US" dirty="0" smtClean="0"/>
              <a:t>it </a:t>
            </a:r>
            <a:r>
              <a:rPr lang="en-US" altLang="en-US" dirty="0"/>
              <a:t>can neither explain the occurrence of such productive revolutions nor the phenomena which accompany </a:t>
            </a:r>
            <a:r>
              <a:rPr lang="en-US" altLang="en-US" dirty="0" smtClean="0"/>
              <a:t>them.</a:t>
            </a:r>
          </a:p>
          <a:p>
            <a:r>
              <a:rPr lang="en-US" altLang="en-US" dirty="0" smtClean="0"/>
              <a:t>It </a:t>
            </a:r>
            <a:r>
              <a:rPr lang="en-US" altLang="en-US" dirty="0"/>
              <a:t>can only investigate the new equilibrium position after the changes have occurred.” (62-63)</a:t>
            </a:r>
            <a:endParaRPr lang="en-AU" altLang="en-US" dirty="0"/>
          </a:p>
          <a:p>
            <a:endParaRPr lang="en-US" dirty="0"/>
          </a:p>
        </p:txBody>
      </p:sp>
    </p:spTree>
    <p:extLst>
      <p:ext uri="{BB962C8B-B14F-4D97-AF65-F5344CB8AC3E}">
        <p14:creationId xmlns:p14="http://schemas.microsoft.com/office/powerpoint/2010/main" val="931509226"/>
      </p:ext>
    </p:extLst>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pPr>
              <a:lnSpc>
                <a:spcPct val="90000"/>
              </a:lnSpc>
            </a:pPr>
            <a:r>
              <a:rPr lang="en-US" altLang="en-US" dirty="0"/>
              <a:t>Schumpeter builds model of economic development that</a:t>
            </a:r>
          </a:p>
          <a:p>
            <a:pPr lvl="1">
              <a:lnSpc>
                <a:spcPct val="90000"/>
              </a:lnSpc>
            </a:pPr>
            <a:r>
              <a:rPr lang="en-US" altLang="en-US" dirty="0"/>
              <a:t>Uses </a:t>
            </a:r>
            <a:r>
              <a:rPr lang="en-US" altLang="en-US" dirty="0" smtClean="0"/>
              <a:t>neoclassical model </a:t>
            </a:r>
            <a:r>
              <a:rPr lang="en-US" altLang="en-US" dirty="0"/>
              <a:t>as </a:t>
            </a:r>
            <a:r>
              <a:rPr lang="en-US" altLang="en-US" dirty="0" smtClean="0"/>
              <a:t>a description </a:t>
            </a:r>
            <a:r>
              <a:rPr lang="en-US" altLang="en-US" dirty="0"/>
              <a:t>of equilibrium</a:t>
            </a:r>
          </a:p>
          <a:p>
            <a:pPr lvl="1">
              <a:lnSpc>
                <a:spcPct val="90000"/>
              </a:lnSpc>
            </a:pPr>
            <a:r>
              <a:rPr lang="en-US" altLang="en-US" dirty="0"/>
              <a:t>Adds process of qualitative change</a:t>
            </a:r>
          </a:p>
          <a:p>
            <a:pPr lvl="1">
              <a:lnSpc>
                <a:spcPct val="90000"/>
              </a:lnSpc>
            </a:pPr>
            <a:r>
              <a:rPr lang="en-US" altLang="en-US" dirty="0"/>
              <a:t>Explains profit as outcome of one of 5 types of qualitative change caused by entrepreneurial activity</a:t>
            </a:r>
          </a:p>
          <a:p>
            <a:pPr lvl="2">
              <a:lnSpc>
                <a:spcPct val="90000"/>
              </a:lnSpc>
            </a:pPr>
            <a:r>
              <a:rPr lang="en-US" altLang="en-US" dirty="0"/>
              <a:t>“(1) The introduction of a new good …</a:t>
            </a:r>
          </a:p>
          <a:p>
            <a:pPr lvl="2">
              <a:lnSpc>
                <a:spcPct val="90000"/>
              </a:lnSpc>
            </a:pPr>
            <a:r>
              <a:rPr lang="en-US" altLang="en-US" dirty="0"/>
              <a:t>(2) The introduction of a new method of production…</a:t>
            </a:r>
          </a:p>
          <a:p>
            <a:pPr lvl="2">
              <a:lnSpc>
                <a:spcPct val="90000"/>
              </a:lnSpc>
            </a:pPr>
            <a:r>
              <a:rPr lang="en-US" altLang="en-US" dirty="0"/>
              <a:t>(3) The opening of a new market…</a:t>
            </a:r>
          </a:p>
          <a:p>
            <a:pPr lvl="2">
              <a:lnSpc>
                <a:spcPct val="90000"/>
              </a:lnSpc>
            </a:pPr>
            <a:r>
              <a:rPr lang="en-US" altLang="en-US" dirty="0"/>
              <a:t>(4) The conquest of a new source of supply of raw materials or half-manufactured goods…</a:t>
            </a:r>
          </a:p>
          <a:p>
            <a:pPr lvl="2">
              <a:lnSpc>
                <a:spcPct val="90000"/>
              </a:lnSpc>
            </a:pPr>
            <a:r>
              <a:rPr lang="en-US" altLang="en-US" dirty="0"/>
              <a:t>(5) The carrying out of the new </a:t>
            </a:r>
            <a:r>
              <a:rPr lang="en-US" altLang="en-US" dirty="0" err="1"/>
              <a:t>organisation</a:t>
            </a:r>
            <a:r>
              <a:rPr lang="en-US" altLang="en-US" dirty="0"/>
              <a:t> of any industry” (66)</a:t>
            </a:r>
          </a:p>
          <a:p>
            <a:pPr lvl="1">
              <a:lnSpc>
                <a:spcPct val="90000"/>
              </a:lnSpc>
            </a:pPr>
            <a:r>
              <a:rPr lang="en-US" altLang="en-US" dirty="0"/>
              <a:t>Explains introduction (&amp; pricing) of new products</a:t>
            </a:r>
          </a:p>
          <a:p>
            <a:pPr lvl="2">
              <a:lnSpc>
                <a:spcPct val="90000"/>
              </a:lnSpc>
            </a:pPr>
            <a:r>
              <a:rPr lang="en-US" altLang="en-US" dirty="0"/>
              <a:t>In doing so, overturns many conventional economic beliefs </a:t>
            </a:r>
            <a:r>
              <a:rPr lang="en-US" altLang="en-US" i="1" dirty="0"/>
              <a:t>not as false, but as only applying in equilibrium</a:t>
            </a:r>
            <a:endParaRPr lang="en-AU" altLang="en-US" i="1" dirty="0"/>
          </a:p>
          <a:p>
            <a:endParaRPr lang="en-US" dirty="0"/>
          </a:p>
        </p:txBody>
      </p:sp>
    </p:spTree>
    <p:extLst>
      <p:ext uri="{BB962C8B-B14F-4D97-AF65-F5344CB8AC3E}">
        <p14:creationId xmlns:p14="http://schemas.microsoft.com/office/powerpoint/2010/main" val="1229705076"/>
      </p:ext>
    </p:extLst>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pPr>
              <a:lnSpc>
                <a:spcPct val="90000"/>
              </a:lnSpc>
            </a:pPr>
            <a:r>
              <a:rPr lang="en-US" altLang="en-US" dirty="0"/>
              <a:t>Simplifying assumptions</a:t>
            </a:r>
          </a:p>
          <a:p>
            <a:pPr lvl="1">
              <a:lnSpc>
                <a:spcPct val="90000"/>
              </a:lnSpc>
            </a:pPr>
            <a:r>
              <a:rPr lang="en-US" altLang="en-US" dirty="0"/>
              <a:t>All innovation done by new firms</a:t>
            </a:r>
          </a:p>
          <a:p>
            <a:pPr lvl="2">
              <a:lnSpc>
                <a:spcPct val="90000"/>
              </a:lnSpc>
            </a:pPr>
            <a:r>
              <a:rPr lang="en-US" altLang="en-US" dirty="0"/>
              <a:t>“it is not essential to the matter - though it may happen - that the new combinations should be carried out by the same people who control the productive or commercial process which is to be displaced by the new.” (66)</a:t>
            </a:r>
          </a:p>
          <a:p>
            <a:pPr lvl="1">
              <a:lnSpc>
                <a:spcPct val="90000"/>
              </a:lnSpc>
            </a:pPr>
            <a:r>
              <a:rPr lang="en-US" altLang="en-US" dirty="0"/>
              <a:t>All resources (land, </a:t>
            </a:r>
            <a:r>
              <a:rPr lang="en-US" altLang="en-US" dirty="0" err="1"/>
              <a:t>labour</a:t>
            </a:r>
            <a:r>
              <a:rPr lang="en-US" altLang="en-US" dirty="0"/>
              <a:t>, machinery) currently fully employed</a:t>
            </a:r>
          </a:p>
          <a:p>
            <a:pPr lvl="2">
              <a:lnSpc>
                <a:spcPct val="90000"/>
              </a:lnSpc>
            </a:pPr>
            <a:r>
              <a:rPr lang="en-US" altLang="en-US" dirty="0"/>
              <a:t>“we must never assume that the carrying out of new combinations takes place by employing means of production which happen to be </a:t>
            </a:r>
            <a:r>
              <a:rPr lang="en-US" altLang="en-US" dirty="0" smtClean="0"/>
              <a:t>unused.</a:t>
            </a:r>
          </a:p>
          <a:p>
            <a:pPr lvl="2">
              <a:lnSpc>
                <a:spcPct val="90000"/>
              </a:lnSpc>
            </a:pPr>
            <a:r>
              <a:rPr lang="en-US" altLang="en-US" dirty="0" smtClean="0"/>
              <a:t>In </a:t>
            </a:r>
            <a:r>
              <a:rPr lang="en-US" altLang="en-US" dirty="0"/>
              <a:t>practical life, this is very often the case... This certainly is … a favorable condition </a:t>
            </a:r>
            <a:r>
              <a:rPr lang="en-US" altLang="en-US" dirty="0" smtClean="0"/>
              <a:t>...</a:t>
            </a:r>
          </a:p>
          <a:p>
            <a:pPr lvl="2">
              <a:lnSpc>
                <a:spcPct val="90000"/>
              </a:lnSpc>
            </a:pPr>
            <a:r>
              <a:rPr lang="en-US" altLang="en-US" dirty="0" smtClean="0"/>
              <a:t>[</a:t>
            </a:r>
            <a:r>
              <a:rPr lang="en-US" altLang="en-US" dirty="0"/>
              <a:t>But] as a rule the new combinations must draw the necessary means of production from some old combinations </a:t>
            </a:r>
            <a:r>
              <a:rPr lang="en-US" altLang="en-US" dirty="0" smtClean="0"/>
              <a:t>…</a:t>
            </a:r>
          </a:p>
          <a:p>
            <a:pPr lvl="2">
              <a:lnSpc>
                <a:spcPct val="90000"/>
              </a:lnSpc>
            </a:pPr>
            <a:r>
              <a:rPr lang="en-US" altLang="en-US" dirty="0" smtClean="0"/>
              <a:t>we </a:t>
            </a:r>
            <a:r>
              <a:rPr lang="en-US" altLang="en-US" dirty="0"/>
              <a:t>shall assume that they always do so.” (67-68)</a:t>
            </a:r>
            <a:endParaRPr lang="en-AU" altLang="en-US" dirty="0"/>
          </a:p>
          <a:p>
            <a:endParaRPr lang="en-US" dirty="0"/>
          </a:p>
        </p:txBody>
      </p:sp>
    </p:spTree>
    <p:extLst>
      <p:ext uri="{BB962C8B-B14F-4D97-AF65-F5344CB8AC3E}">
        <p14:creationId xmlns:p14="http://schemas.microsoft.com/office/powerpoint/2010/main" val="2036063367"/>
      </p:ext>
    </p:extLst>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r>
              <a:rPr lang="en-US" altLang="en-US" dirty="0"/>
              <a:t>First stage:</a:t>
            </a:r>
          </a:p>
          <a:p>
            <a:pPr lvl="1"/>
            <a:r>
              <a:rPr lang="en-US" altLang="en-US" dirty="0"/>
              <a:t>To innovate, need concept </a:t>
            </a:r>
            <a:r>
              <a:rPr lang="en-US" altLang="en-US" b="1" dirty="0"/>
              <a:t>and </a:t>
            </a:r>
            <a:r>
              <a:rPr lang="en-US" altLang="en-US" dirty="0"/>
              <a:t>resources to put it into effect</a:t>
            </a:r>
          </a:p>
          <a:p>
            <a:pPr lvl="1"/>
            <a:r>
              <a:rPr lang="en-US" altLang="en-US" dirty="0"/>
              <a:t>But new firm has no retained earnings from which to buy them</a:t>
            </a:r>
          </a:p>
          <a:p>
            <a:pPr lvl="1"/>
            <a:r>
              <a:rPr lang="en-US" altLang="en-US" dirty="0"/>
              <a:t>Hence new firm needs credit…</a:t>
            </a:r>
          </a:p>
          <a:p>
            <a:r>
              <a:rPr lang="en-US" altLang="en-US" dirty="0"/>
              <a:t>Second Stage:</a:t>
            </a:r>
          </a:p>
          <a:p>
            <a:pPr lvl="1"/>
            <a:r>
              <a:rPr lang="en-US" altLang="en-US" dirty="0"/>
              <a:t>“To provide this credit is clearly the function of that category of individuals which we call "capitalists".” (69)</a:t>
            </a:r>
          </a:p>
          <a:p>
            <a:pPr lvl="2"/>
            <a:r>
              <a:rPr lang="en-US" altLang="en-US" dirty="0"/>
              <a:t>We would call these “venture capitalists” today</a:t>
            </a:r>
          </a:p>
          <a:p>
            <a:pPr lvl="1"/>
            <a:r>
              <a:rPr lang="en-US" altLang="en-US" dirty="0"/>
              <a:t>OR “the creation of purchasing power by banks </a:t>
            </a:r>
            <a:r>
              <a:rPr lang="en-US" altLang="en-US" dirty="0" smtClean="0"/>
              <a:t>…</a:t>
            </a:r>
          </a:p>
          <a:p>
            <a:pPr lvl="1"/>
            <a:r>
              <a:rPr lang="en-US" altLang="en-US" dirty="0" smtClean="0"/>
              <a:t>It </a:t>
            </a:r>
            <a:r>
              <a:rPr lang="en-US" altLang="en-US" dirty="0"/>
              <a:t>is always a question, not of transforming purchasing power which already exists in someone's possession, but of the creation of new purchasing power out of nothing … which is added to the existing </a:t>
            </a:r>
            <a:r>
              <a:rPr lang="en-US" altLang="en-US" dirty="0" smtClean="0"/>
              <a:t>circulation.</a:t>
            </a:r>
          </a:p>
          <a:p>
            <a:pPr lvl="1"/>
            <a:r>
              <a:rPr lang="en-US" altLang="en-US" dirty="0" smtClean="0"/>
              <a:t>And </a:t>
            </a:r>
            <a:r>
              <a:rPr lang="en-US" altLang="en-US" dirty="0"/>
              <a:t>this is the source from which new combinations are often financed…” (73)</a:t>
            </a:r>
          </a:p>
          <a:p>
            <a:pPr lvl="2"/>
            <a:r>
              <a:rPr lang="en-US" altLang="en-US" dirty="0"/>
              <a:t>‘The banker…  has himself become the capitalist par excellence…’ (1936: 74)</a:t>
            </a:r>
            <a:endParaRPr lang="en-AU" altLang="en-US" dirty="0"/>
          </a:p>
          <a:p>
            <a:endParaRPr lang="en-US" dirty="0"/>
          </a:p>
        </p:txBody>
      </p:sp>
    </p:spTree>
    <p:extLst>
      <p:ext uri="{BB962C8B-B14F-4D97-AF65-F5344CB8AC3E}">
        <p14:creationId xmlns:p14="http://schemas.microsoft.com/office/powerpoint/2010/main" val="2293733506"/>
      </p:ext>
    </p:extLst>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r>
              <a:rPr lang="en-US" altLang="en-US" dirty="0"/>
              <a:t>Net creation of new money thus essential step:</a:t>
            </a:r>
          </a:p>
          <a:p>
            <a:pPr lvl="1"/>
            <a:r>
              <a:rPr lang="en-US" altLang="en-US" dirty="0"/>
              <a:t>“The banker, therefore, is not so much primarily a middleman in the commodity "purchasing power" as </a:t>
            </a:r>
            <a:r>
              <a:rPr lang="en-US" altLang="en-US" i="1" dirty="0"/>
              <a:t>a producer</a:t>
            </a:r>
            <a:r>
              <a:rPr lang="en-US" altLang="en-US" dirty="0"/>
              <a:t> of this commodity.” (74)</a:t>
            </a:r>
          </a:p>
          <a:p>
            <a:pPr lvl="2"/>
            <a:r>
              <a:rPr lang="en-US" altLang="en-US" dirty="0"/>
              <a:t>Overturns conventional economic argument about “money illusion”.</a:t>
            </a:r>
          </a:p>
          <a:p>
            <a:pPr lvl="2"/>
            <a:r>
              <a:rPr lang="en-US" altLang="en-US" dirty="0"/>
              <a:t>Money plays essential role in profit process (according to Schumpeter)</a:t>
            </a:r>
          </a:p>
          <a:p>
            <a:pPr lvl="3"/>
            <a:r>
              <a:rPr lang="en-US" altLang="en-US" dirty="0"/>
              <a:t>Economists instead suffer from “barter illusion” that only applies to existing products</a:t>
            </a:r>
          </a:p>
          <a:p>
            <a:r>
              <a:rPr lang="en-US" altLang="en-US" dirty="0"/>
              <a:t>Third stage:</a:t>
            </a:r>
          </a:p>
          <a:p>
            <a:pPr lvl="1"/>
            <a:r>
              <a:rPr lang="en-US" altLang="en-US" dirty="0"/>
              <a:t>With credit &amp; purchased resources, innovator combines them to </a:t>
            </a:r>
            <a:r>
              <a:rPr lang="en-US" altLang="en-US" dirty="0" err="1"/>
              <a:t>revolutionise</a:t>
            </a:r>
            <a:r>
              <a:rPr lang="en-US" altLang="en-US" dirty="0"/>
              <a:t> production in some way</a:t>
            </a:r>
          </a:p>
          <a:p>
            <a:pPr lvl="1"/>
            <a:r>
              <a:rPr lang="en-US" altLang="en-US" dirty="0"/>
              <a:t>Process fundamentally different to “management”…</a:t>
            </a:r>
            <a:endParaRPr lang="en-AU" altLang="en-US" dirty="0"/>
          </a:p>
          <a:p>
            <a:endParaRPr lang="en-US" dirty="0"/>
          </a:p>
        </p:txBody>
      </p:sp>
    </p:spTree>
    <p:extLst>
      <p:ext uri="{BB962C8B-B14F-4D97-AF65-F5344CB8AC3E}">
        <p14:creationId xmlns:p14="http://schemas.microsoft.com/office/powerpoint/2010/main" val="351671815"/>
      </p:ext>
    </p:extLst>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r>
              <a:rPr lang="en-US" altLang="en-US" sz="2000" dirty="0"/>
              <a:t>“The carrying out of new combinations we call "enterprise"; the individuals whose function it is to carry them out we call "entrepreneurs."” (74)</a:t>
            </a:r>
          </a:p>
          <a:p>
            <a:pPr lvl="1"/>
            <a:r>
              <a:rPr lang="en-US" altLang="en-US" sz="2000" dirty="0"/>
              <a:t>Not the same as managers of firms in static theory:</a:t>
            </a:r>
          </a:p>
          <a:p>
            <a:pPr lvl="2"/>
            <a:r>
              <a:rPr lang="en-US" altLang="en-US" sz="2000" dirty="0"/>
              <a:t>“The tendency is for the entrepreneur to make neither profit nor loss in the circular </a:t>
            </a:r>
            <a:r>
              <a:rPr lang="en-US" altLang="en-US" sz="2000" dirty="0" smtClean="0"/>
              <a:t>flow</a:t>
            </a:r>
          </a:p>
          <a:p>
            <a:pPr lvl="3"/>
            <a:r>
              <a:rPr lang="en-US" altLang="en-US" sz="2000" dirty="0" smtClean="0"/>
              <a:t>that </a:t>
            </a:r>
            <a:r>
              <a:rPr lang="en-US" altLang="en-US" sz="2000" dirty="0"/>
              <a:t>is he has no function of a special kind there, he simply does not </a:t>
            </a:r>
            <a:r>
              <a:rPr lang="en-US" altLang="en-US" sz="2000" dirty="0" smtClean="0"/>
              <a:t>exist;</a:t>
            </a:r>
          </a:p>
          <a:p>
            <a:pPr lvl="2"/>
            <a:r>
              <a:rPr lang="en-US" altLang="en-US" sz="2000" dirty="0" smtClean="0"/>
              <a:t>but </a:t>
            </a:r>
            <a:r>
              <a:rPr lang="en-US" altLang="en-US" sz="2000" dirty="0"/>
              <a:t>in his stead, there are heads of firms or business managers of a different type which we had better not designate by the same </a:t>
            </a:r>
            <a:r>
              <a:rPr lang="en-US" altLang="en-US" sz="2000" dirty="0" smtClean="0"/>
              <a:t>term…</a:t>
            </a:r>
          </a:p>
          <a:p>
            <a:pPr lvl="2"/>
            <a:r>
              <a:rPr lang="en-US" altLang="en-US" sz="2000" dirty="0" smtClean="0"/>
              <a:t>the </a:t>
            </a:r>
            <a:r>
              <a:rPr lang="en-US" altLang="en-US" sz="2000" dirty="0"/>
              <a:t>Marshallian definition of the entrepreneur, which simply treats the entrepreneurial function as "management" in the widest meaning, will naturally appeal to most of </a:t>
            </a:r>
            <a:r>
              <a:rPr lang="en-US" altLang="en-US" sz="2000" dirty="0" smtClean="0"/>
              <a:t>us.</a:t>
            </a:r>
          </a:p>
          <a:p>
            <a:pPr lvl="2"/>
            <a:r>
              <a:rPr lang="en-US" altLang="en-US" sz="2000" i="1" dirty="0" smtClean="0"/>
              <a:t>We </a:t>
            </a:r>
            <a:r>
              <a:rPr lang="en-US" altLang="en-US" sz="2000" i="1" dirty="0"/>
              <a:t>do not accept it, simply because it does not bring out what we consider to be the salient point and the only one which specifically distinguishes entrepreneurial from other activities.</a:t>
            </a:r>
            <a:r>
              <a:rPr lang="en-US" altLang="en-US" sz="2000" dirty="0"/>
              <a:t>” (76-77)</a:t>
            </a:r>
          </a:p>
          <a:p>
            <a:pPr lvl="2"/>
            <a:r>
              <a:rPr lang="en-US" altLang="en-US" sz="2000" dirty="0"/>
              <a:t>Entrepreneurial decision-making fundamentally different to neoclassical vision of profit-</a:t>
            </a:r>
            <a:r>
              <a:rPr lang="en-US" altLang="en-US" sz="2000" dirty="0" err="1"/>
              <a:t>maximising</a:t>
            </a:r>
            <a:r>
              <a:rPr lang="en-US" altLang="en-US" sz="2000" dirty="0"/>
              <a:t> </a:t>
            </a:r>
            <a:r>
              <a:rPr lang="en-US" altLang="en-US" sz="2000" dirty="0" smtClean="0"/>
              <a:t>decision-making…</a:t>
            </a:r>
            <a:endParaRPr lang="en-AU" altLang="en-US" sz="2000" dirty="0"/>
          </a:p>
          <a:p>
            <a:endParaRPr lang="en-US" dirty="0"/>
          </a:p>
        </p:txBody>
      </p:sp>
    </p:spTree>
    <p:extLst>
      <p:ext uri="{BB962C8B-B14F-4D97-AF65-F5344CB8AC3E}">
        <p14:creationId xmlns:p14="http://schemas.microsoft.com/office/powerpoint/2010/main" val="4225866343"/>
      </p:ext>
    </p:extLst>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pPr>
              <a:lnSpc>
                <a:spcPct val="90000"/>
              </a:lnSpc>
            </a:pPr>
            <a:r>
              <a:rPr lang="en-US" altLang="en-US" dirty="0"/>
              <a:t>Conventional economic “profit </a:t>
            </a:r>
            <a:r>
              <a:rPr lang="en-US" altLang="en-US" dirty="0" err="1"/>
              <a:t>maximisation</a:t>
            </a:r>
            <a:r>
              <a:rPr lang="en-US" altLang="en-US" dirty="0"/>
              <a:t>” </a:t>
            </a:r>
            <a:r>
              <a:rPr lang="en-US" altLang="en-US" dirty="0" err="1"/>
              <a:t>emphasises</a:t>
            </a:r>
            <a:r>
              <a:rPr lang="en-US" altLang="en-US" dirty="0"/>
              <a:t> rational calculation</a:t>
            </a:r>
          </a:p>
          <a:p>
            <a:pPr lvl="1">
              <a:lnSpc>
                <a:spcPct val="90000"/>
              </a:lnSpc>
            </a:pPr>
            <a:r>
              <a:rPr lang="en-US" altLang="en-US" dirty="0"/>
              <a:t>Thomas &amp; Maurice 2003, </a:t>
            </a:r>
            <a:r>
              <a:rPr lang="en-US" altLang="en-US" i="1" dirty="0"/>
              <a:t>Managerial Economics</a:t>
            </a:r>
            <a:r>
              <a:rPr lang="en-US" altLang="en-US" dirty="0"/>
              <a:t>, p. 450 “a manager must answer two questions </a:t>
            </a:r>
            <a:r>
              <a:rPr lang="en-US" altLang="en-US" dirty="0" smtClean="0"/>
              <a:t>…</a:t>
            </a:r>
          </a:p>
          <a:p>
            <a:pPr lvl="1">
              <a:lnSpc>
                <a:spcPct val="90000"/>
              </a:lnSpc>
            </a:pPr>
            <a:r>
              <a:rPr lang="en-US" altLang="en-US" dirty="0" smtClean="0"/>
              <a:t>Produce </a:t>
            </a:r>
            <a:r>
              <a:rPr lang="en-US" altLang="en-US" dirty="0"/>
              <a:t>as long as the market price is greater than … minimum average variable cost </a:t>
            </a:r>
            <a:r>
              <a:rPr lang="en-US" altLang="en-US" dirty="0" smtClean="0"/>
              <a:t>…</a:t>
            </a:r>
          </a:p>
          <a:p>
            <a:pPr lvl="1">
              <a:lnSpc>
                <a:spcPct val="90000"/>
              </a:lnSpc>
            </a:pPr>
            <a:r>
              <a:rPr lang="en-US" altLang="en-US" dirty="0" smtClean="0"/>
              <a:t>Produce </a:t>
            </a:r>
            <a:r>
              <a:rPr lang="en-US" altLang="en-US" dirty="0"/>
              <a:t>the output at which market price (which is marginal revenue) equals marginal cost”</a:t>
            </a:r>
            <a:endParaRPr lang="en-AU" altLang="en-US" dirty="0"/>
          </a:p>
          <a:p>
            <a:pPr>
              <a:lnSpc>
                <a:spcPct val="90000"/>
              </a:lnSpc>
            </a:pPr>
            <a:r>
              <a:rPr lang="en-US" altLang="en-US" i="1" dirty="0"/>
              <a:t>Not possible</a:t>
            </a:r>
            <a:r>
              <a:rPr lang="en-US" altLang="en-US" dirty="0"/>
              <a:t> for entrepreneurial decisions:</a:t>
            </a:r>
          </a:p>
          <a:p>
            <a:pPr lvl="1">
              <a:lnSpc>
                <a:spcPct val="90000"/>
              </a:lnSpc>
            </a:pPr>
            <a:r>
              <a:rPr lang="en-US" altLang="en-US" dirty="0"/>
              <a:t>“What has been done already has the sharp-edged reality of all the things which we have seen and experienced; the new is only the figment of our </a:t>
            </a:r>
            <a:r>
              <a:rPr lang="en-US" altLang="en-US" dirty="0" smtClean="0"/>
              <a:t>imagination.</a:t>
            </a:r>
          </a:p>
          <a:p>
            <a:pPr lvl="1">
              <a:lnSpc>
                <a:spcPct val="90000"/>
              </a:lnSpc>
            </a:pPr>
            <a:r>
              <a:rPr lang="en-US" altLang="en-US" b="1" dirty="0" smtClean="0"/>
              <a:t>Carrying </a:t>
            </a:r>
            <a:r>
              <a:rPr lang="en-US" altLang="en-US" b="1" dirty="0"/>
              <a:t>out a new plan and acting according to a customary one are things as different as making a road and walking along it</a:t>
            </a:r>
            <a:r>
              <a:rPr lang="en-US" altLang="en-US" dirty="0"/>
              <a:t>.” (p.85)</a:t>
            </a:r>
            <a:endParaRPr lang="en-AU" altLang="en-US" dirty="0"/>
          </a:p>
          <a:p>
            <a:endParaRPr lang="en-US" dirty="0"/>
          </a:p>
        </p:txBody>
      </p:sp>
    </p:spTree>
    <p:extLst>
      <p:ext uri="{BB962C8B-B14F-4D97-AF65-F5344CB8AC3E}">
        <p14:creationId xmlns:p14="http://schemas.microsoft.com/office/powerpoint/2010/main" val="3719845759"/>
      </p:ext>
    </p:extLst>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 of equilibrium analysis</a:t>
            </a:r>
            <a:endParaRPr lang="en-US" dirty="0"/>
          </a:p>
        </p:txBody>
      </p:sp>
      <p:sp>
        <p:nvSpPr>
          <p:cNvPr id="3" name="Content Placeholder 2"/>
          <p:cNvSpPr>
            <a:spLocks noGrp="1"/>
          </p:cNvSpPr>
          <p:nvPr>
            <p:ph idx="1"/>
          </p:nvPr>
        </p:nvSpPr>
        <p:spPr/>
        <p:txBody>
          <a:bodyPr/>
          <a:lstStyle/>
          <a:p>
            <a:r>
              <a:rPr lang="en-GB" dirty="0" smtClean="0"/>
              <a:t>Key difference with Neoclassicals: treatment of knowledge</a:t>
            </a:r>
          </a:p>
          <a:p>
            <a:r>
              <a:rPr lang="en-GB" dirty="0" smtClean="0"/>
              <a:t>Neoclassicals make </a:t>
            </a:r>
            <a:r>
              <a:rPr lang="en-GB" dirty="0"/>
              <a:t>absurd </a:t>
            </a:r>
            <a:r>
              <a:rPr lang="en-GB" dirty="0" smtClean="0"/>
              <a:t>assumptions about </a:t>
            </a:r>
            <a:r>
              <a:rPr lang="en-GB" dirty="0"/>
              <a:t>knowledge </a:t>
            </a:r>
            <a:r>
              <a:rPr lang="en-GB" dirty="0" smtClean="0"/>
              <a:t>to preserve their equilibrium approach:</a:t>
            </a:r>
          </a:p>
          <a:p>
            <a:pPr lvl="1"/>
            <a:r>
              <a:rPr lang="en-GB" dirty="0" smtClean="0"/>
              <a:t>Nobel Prize winner Gerard Debreu’s </a:t>
            </a:r>
            <a:r>
              <a:rPr lang="en-GB" b="1" i="1" dirty="0" smtClean="0"/>
              <a:t>frankly </a:t>
            </a:r>
            <a:r>
              <a:rPr lang="en-GB" b="1" i="1" dirty="0"/>
              <a:t>insane </a:t>
            </a:r>
            <a:r>
              <a:rPr lang="en-GB" dirty="0" smtClean="0"/>
              <a:t>assumptions about knowledge producers (</a:t>
            </a:r>
            <a:r>
              <a:rPr lang="en-GB" dirty="0" smtClean="0">
                <a:hlinkClick r:id="rId2"/>
              </a:rPr>
              <a:t>Debreu 1959</a:t>
            </a:r>
            <a:r>
              <a:rPr lang="en-GB" dirty="0" smtClean="0"/>
              <a:t>):</a:t>
            </a:r>
          </a:p>
          <a:p>
            <a:pPr lvl="2"/>
            <a:r>
              <a:rPr lang="en-US" dirty="0" smtClean="0"/>
              <a:t>“For </a:t>
            </a:r>
            <a:r>
              <a:rPr lang="en-US" dirty="0"/>
              <a:t>a </a:t>
            </a:r>
            <a:r>
              <a:rPr lang="en-US" dirty="0" smtClean="0"/>
              <a:t>producer … a </a:t>
            </a:r>
            <a:r>
              <a:rPr lang="en-US" dirty="0"/>
              <a:t>production plan (</a:t>
            </a:r>
            <a:r>
              <a:rPr lang="en-US" b="1" i="1" dirty="0"/>
              <a:t>made now for the whole future</a:t>
            </a:r>
            <a:r>
              <a:rPr lang="en-US" dirty="0"/>
              <a:t>) is a specification of the quantities of all his inputs and all his </a:t>
            </a:r>
            <a:r>
              <a:rPr lang="en-US" dirty="0" smtClean="0"/>
              <a:t>outputs. </a:t>
            </a:r>
            <a:r>
              <a:rPr lang="en-US" b="1" i="1" dirty="0" smtClean="0"/>
              <a:t>The </a:t>
            </a:r>
            <a:r>
              <a:rPr lang="en-US" b="1" i="1" dirty="0"/>
              <a:t>certainty assumption implies that he knows now what input-output combinations will be possible in the future</a:t>
            </a:r>
            <a:r>
              <a:rPr lang="en-US" dirty="0"/>
              <a:t> (although he may not know the details of technical processes which will make them possible</a:t>
            </a:r>
            <a:r>
              <a:rPr lang="en-US" dirty="0" smtClean="0"/>
              <a:t>)…</a:t>
            </a:r>
            <a:endParaRPr lang="en-US" dirty="0"/>
          </a:p>
          <a:p>
            <a:pPr lvl="2"/>
            <a:r>
              <a:rPr lang="en-US" dirty="0"/>
              <a:t>The analysis is extended in this chapter to the case where uncertain events determine </a:t>
            </a:r>
            <a:r>
              <a:rPr lang="en-US" dirty="0" smtClean="0"/>
              <a:t>… the economy…</a:t>
            </a:r>
            <a:endParaRPr lang="en-US" i="1" dirty="0"/>
          </a:p>
          <a:p>
            <a:pPr lvl="2"/>
            <a:r>
              <a:rPr lang="en-US" i="1" dirty="0" smtClean="0"/>
              <a:t>This </a:t>
            </a:r>
            <a:r>
              <a:rPr lang="en-US" i="1" dirty="0"/>
              <a:t>new definition of a commodity </a:t>
            </a:r>
            <a:r>
              <a:rPr lang="en-US" b="1" i="1" dirty="0"/>
              <a:t>allows one to obtain a theory of uncertainty </a:t>
            </a:r>
            <a:r>
              <a:rPr lang="en-US" b="1" i="1" dirty="0" smtClean="0"/>
              <a:t>… formally </a:t>
            </a:r>
            <a:r>
              <a:rPr lang="en-US" b="1" i="1" dirty="0"/>
              <a:t>identical with the theory of certainty developed in the preceding chapters</a:t>
            </a:r>
            <a:r>
              <a:rPr lang="en-US" b="1" dirty="0" smtClean="0"/>
              <a:t>.</a:t>
            </a:r>
            <a:r>
              <a:rPr lang="en-US" dirty="0" smtClean="0"/>
              <a:t>”</a:t>
            </a:r>
            <a:endParaRPr lang="en-US" dirty="0"/>
          </a:p>
        </p:txBody>
      </p:sp>
    </p:spTree>
    <p:extLst>
      <p:ext uri="{BB962C8B-B14F-4D97-AF65-F5344CB8AC3E}">
        <p14:creationId xmlns:p14="http://schemas.microsoft.com/office/powerpoint/2010/main" val="875213968"/>
      </p:ext>
    </p:extLst>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ANDCo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58825"/>
            <a:ext cx="8093075" cy="607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a:xfrm>
            <a:off x="228600" y="685800"/>
            <a:ext cx="8763000" cy="1066800"/>
          </a:xfrm>
        </p:spPr>
        <p:txBody>
          <a:bodyPr/>
          <a:lstStyle/>
          <a:p>
            <a:r>
              <a:rPr lang="en-US" altLang="en-US" b="1" dirty="0">
                <a:solidFill>
                  <a:srgbClr val="FFCCFF"/>
                </a:solidFill>
                <a:effectLst>
                  <a:outerShdw blurRad="38100" dist="38100" dir="2700000" algn="tl">
                    <a:srgbClr val="000000"/>
                  </a:outerShdw>
                </a:effectLst>
              </a:rPr>
              <a:t>Innovations </a:t>
            </a:r>
            <a:r>
              <a:rPr lang="en-US" altLang="en-US" b="1" dirty="0" err="1">
                <a:solidFill>
                  <a:srgbClr val="FFCCFF"/>
                </a:solidFill>
                <a:effectLst>
                  <a:outerShdw blurRad="38100" dist="38100" dir="2700000" algn="tl">
                    <a:srgbClr val="000000"/>
                  </a:outerShdw>
                </a:effectLst>
              </a:rPr>
              <a:t>revolutionise</a:t>
            </a:r>
            <a:r>
              <a:rPr lang="en-US" altLang="en-US" b="1" dirty="0">
                <a:solidFill>
                  <a:srgbClr val="FFCCFF"/>
                </a:solidFill>
                <a:effectLst>
                  <a:outerShdw blurRad="38100" dist="38100" dir="2700000" algn="tl">
                    <a:srgbClr val="000000"/>
                  </a:outerShdw>
                </a:effectLst>
              </a:rPr>
              <a:t> production in ways even innovators can’t foresee…</a:t>
            </a:r>
          </a:p>
          <a:p>
            <a:pPr lvl="1"/>
            <a:r>
              <a:rPr lang="en-US" altLang="en-US" b="1" dirty="0">
                <a:solidFill>
                  <a:srgbClr val="FFCCFF"/>
                </a:solidFill>
                <a:effectLst>
                  <a:outerShdw blurRad="38100" dist="38100" dir="2700000" algn="tl">
                    <a:srgbClr val="000000"/>
                  </a:outerShdw>
                </a:effectLst>
              </a:rPr>
              <a:t>1954 </a:t>
            </a:r>
            <a:r>
              <a:rPr lang="en-US" altLang="en-US" b="1" i="1" u="sng" dirty="0">
                <a:solidFill>
                  <a:srgbClr val="FFCCFF"/>
                </a:solidFill>
                <a:effectLst>
                  <a:outerShdw blurRad="38100" dist="38100" dir="2700000" algn="tl">
                    <a:srgbClr val="000000"/>
                  </a:outerShdw>
                </a:effectLst>
              </a:rPr>
              <a:t>expert</a:t>
            </a:r>
            <a:r>
              <a:rPr lang="en-US" altLang="en-US" b="1" dirty="0">
                <a:solidFill>
                  <a:srgbClr val="FFCCFF"/>
                </a:solidFill>
                <a:effectLst>
                  <a:outerShdw blurRad="38100" dist="38100" dir="2700000" algn="tl">
                    <a:srgbClr val="000000"/>
                  </a:outerShdw>
                </a:effectLst>
              </a:rPr>
              <a:t> vision of 2004 “home computer</a:t>
            </a:r>
            <a:r>
              <a:rPr lang="en-US" altLang="en-US" b="1" dirty="0" smtClean="0">
                <a:solidFill>
                  <a:srgbClr val="FFCCFF"/>
                </a:solidFill>
                <a:effectLst>
                  <a:outerShdw blurRad="38100" dist="38100" dir="2700000" algn="tl">
                    <a:srgbClr val="000000"/>
                  </a:outerShdw>
                </a:effectLst>
              </a:rPr>
              <a:t>”</a:t>
            </a:r>
            <a:endParaRPr lang="en-US" altLang="en-US" b="1" dirty="0">
              <a:solidFill>
                <a:srgbClr val="FFCCFF"/>
              </a:solidFill>
              <a:effectLst>
                <a:outerShdw blurRad="38100" dist="38100" dir="2700000" algn="tl">
                  <a:srgbClr val="000000"/>
                </a:outerShdw>
              </a:effectLst>
            </a:endParaRPr>
          </a:p>
        </p:txBody>
      </p:sp>
    </p:spTree>
    <p:extLst>
      <p:ext uri="{BB962C8B-B14F-4D97-AF65-F5344CB8AC3E}">
        <p14:creationId xmlns:p14="http://schemas.microsoft.com/office/powerpoint/2010/main" val="356737929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pPr>
              <a:lnSpc>
                <a:spcPct val="90000"/>
              </a:lnSpc>
            </a:pPr>
            <a:r>
              <a:rPr lang="en-US" altLang="en-US" dirty="0"/>
              <a:t>Future impact of new product fundamentally uncertain</a:t>
            </a:r>
          </a:p>
          <a:p>
            <a:pPr>
              <a:lnSpc>
                <a:spcPct val="90000"/>
              </a:lnSpc>
            </a:pPr>
            <a:r>
              <a:rPr lang="en-US" altLang="en-US" dirty="0"/>
              <a:t>“Rational calculation” (e.g., assessing NPV) hardly possible &amp; maybe counterproductive</a:t>
            </a:r>
          </a:p>
          <a:p>
            <a:pPr lvl="1">
              <a:lnSpc>
                <a:spcPct val="90000"/>
              </a:lnSpc>
            </a:pPr>
            <a:r>
              <a:rPr lang="en-US" altLang="en-US" dirty="0"/>
              <a:t>“Of course he must still foresee and estimate on the basis of his </a:t>
            </a:r>
            <a:r>
              <a:rPr lang="en-US" altLang="en-US" dirty="0" smtClean="0"/>
              <a:t>experience.</a:t>
            </a:r>
          </a:p>
          <a:p>
            <a:pPr lvl="1">
              <a:lnSpc>
                <a:spcPct val="90000"/>
              </a:lnSpc>
            </a:pPr>
            <a:r>
              <a:rPr lang="en-US" altLang="en-US" dirty="0" smtClean="0"/>
              <a:t>But </a:t>
            </a:r>
            <a:r>
              <a:rPr lang="en-US" altLang="en-US" dirty="0"/>
              <a:t>many things must remain uncertain, still others are only ascertainable within wide limits, some can perhaps only be "guessed." </a:t>
            </a:r>
            <a:r>
              <a:rPr lang="en-US" altLang="en-US" dirty="0" smtClean="0"/>
              <a:t>…</a:t>
            </a:r>
          </a:p>
          <a:p>
            <a:pPr lvl="1">
              <a:lnSpc>
                <a:spcPct val="90000"/>
              </a:lnSpc>
            </a:pPr>
            <a:r>
              <a:rPr lang="en-US" altLang="en-US" dirty="0" smtClean="0"/>
              <a:t>Thorough </a:t>
            </a:r>
            <a:r>
              <a:rPr lang="en-US" altLang="en-US" dirty="0"/>
              <a:t>preparatory work, and special knowledge, breadth of intellectual understanding, talent for logical analysis, </a:t>
            </a:r>
            <a:r>
              <a:rPr lang="en-US" altLang="en-US" b="1" dirty="0"/>
              <a:t>may under certain circumstances be sources of failure.</a:t>
            </a:r>
            <a:r>
              <a:rPr lang="en-US" altLang="en-US" dirty="0"/>
              <a:t>” (85)</a:t>
            </a:r>
          </a:p>
          <a:p>
            <a:pPr lvl="2">
              <a:lnSpc>
                <a:spcPct val="90000"/>
              </a:lnSpc>
            </a:pPr>
            <a:r>
              <a:rPr lang="en-US" altLang="en-US" dirty="0"/>
              <a:t>Very similar to Keynes’s “animal spirits”</a:t>
            </a:r>
          </a:p>
          <a:p>
            <a:pPr>
              <a:lnSpc>
                <a:spcPct val="90000"/>
              </a:lnSpc>
            </a:pPr>
            <a:r>
              <a:rPr lang="en-US" altLang="en-US" dirty="0"/>
              <a:t>Given 1</a:t>
            </a:r>
            <a:r>
              <a:rPr lang="en-US" altLang="en-US" baseline="30000" dirty="0"/>
              <a:t>st</a:t>
            </a:r>
            <a:r>
              <a:rPr lang="en-US" altLang="en-US" dirty="0"/>
              <a:t> 3 stages fulfilled: (1) concept backed by (2) credit, (3) carried to fruition by entrepreneur; we get a cyclical economic process…</a:t>
            </a:r>
            <a:endParaRPr lang="en-AU" altLang="en-US" dirty="0"/>
          </a:p>
          <a:p>
            <a:endParaRPr lang="en-US" dirty="0"/>
          </a:p>
        </p:txBody>
      </p:sp>
    </p:spTree>
    <p:extLst>
      <p:ext uri="{BB962C8B-B14F-4D97-AF65-F5344CB8AC3E}">
        <p14:creationId xmlns:p14="http://schemas.microsoft.com/office/powerpoint/2010/main" val="1879414563"/>
      </p:ext>
    </p:extLst>
  </p:cSld>
  <p:clrMapOvr>
    <a:masterClrMapping/>
  </p:clrMapOvr>
  <p:transition>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r>
              <a:rPr lang="en-US" altLang="en-US" dirty="0"/>
              <a:t>Cycles considered later </a:t>
            </a:r>
            <a:r>
              <a:rPr lang="en-US" altLang="en-US" dirty="0" smtClean="0"/>
              <a:t>in this lecture</a:t>
            </a:r>
            <a:endParaRPr lang="en-US" altLang="en-US" dirty="0"/>
          </a:p>
          <a:p>
            <a:r>
              <a:rPr lang="en-US" altLang="en-US" dirty="0"/>
              <a:t>Here the pricing/strategy issue</a:t>
            </a:r>
          </a:p>
          <a:p>
            <a:pPr lvl="1"/>
            <a:r>
              <a:rPr lang="en-US" altLang="en-US" dirty="0"/>
              <a:t>How can entrepreneur borrow money, produce new commodity/new production method etc., </a:t>
            </a:r>
            <a:r>
              <a:rPr lang="en-US" altLang="en-US" i="1" dirty="0"/>
              <a:t>and still make a profit</a:t>
            </a:r>
            <a:r>
              <a:rPr lang="en-US" altLang="en-US" dirty="0"/>
              <a:t>?</a:t>
            </a:r>
          </a:p>
          <a:p>
            <a:r>
              <a:rPr lang="en-US" altLang="en-US" dirty="0"/>
              <a:t>Essential “systemic” reason: creation of new credit by loan from bank/[venture] capitalist affects economic </a:t>
            </a:r>
            <a:r>
              <a:rPr lang="en-US" altLang="en-US" dirty="0" smtClean="0"/>
              <a:t>system.</a:t>
            </a:r>
          </a:p>
          <a:p>
            <a:r>
              <a:rPr lang="en-US" altLang="en-US" dirty="0" smtClean="0"/>
              <a:t>Injection </a:t>
            </a:r>
            <a:r>
              <a:rPr lang="en-US" altLang="en-US" dirty="0"/>
              <a:t>of new spending power will, amongst other things, “affect the price level” (74)</a:t>
            </a:r>
          </a:p>
          <a:p>
            <a:r>
              <a:rPr lang="en-US" altLang="en-US" dirty="0"/>
              <a:t>Technological innovation gives innovator cost advantage over incumbents…</a:t>
            </a:r>
            <a:endParaRPr lang="en-AU" altLang="en-US" dirty="0"/>
          </a:p>
        </p:txBody>
      </p:sp>
    </p:spTree>
    <p:extLst>
      <p:ext uri="{BB962C8B-B14F-4D97-AF65-F5344CB8AC3E}">
        <p14:creationId xmlns:p14="http://schemas.microsoft.com/office/powerpoint/2010/main" val="3012659471"/>
      </p:ext>
    </p:extLst>
  </p:cSld>
  <p:clrMapOvr>
    <a:masterClrMapping/>
  </p:clrMapOvr>
  <p:transition>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Disequilibrium &amp; the Entrepreneur</a:t>
            </a:r>
            <a:endParaRPr lang="en-US" dirty="0"/>
          </a:p>
        </p:txBody>
      </p:sp>
      <p:sp>
        <p:nvSpPr>
          <p:cNvPr id="3" name="Content Placeholder 2"/>
          <p:cNvSpPr>
            <a:spLocks noGrp="1"/>
          </p:cNvSpPr>
          <p:nvPr>
            <p:ph idx="1"/>
          </p:nvPr>
        </p:nvSpPr>
        <p:spPr/>
        <p:txBody>
          <a:bodyPr/>
          <a:lstStyle/>
          <a:p>
            <a:pPr>
              <a:lnSpc>
                <a:spcPct val="90000"/>
              </a:lnSpc>
            </a:pPr>
            <a:r>
              <a:rPr lang="en-US" altLang="en-US" dirty="0"/>
              <a:t>“Entrepreneurial profit is a surplus over costs. From the standpoint of the entrepreneur, it is the difference between receipts and outlay in a business.” (128)</a:t>
            </a:r>
          </a:p>
          <a:p>
            <a:pPr lvl="1">
              <a:lnSpc>
                <a:spcPct val="90000"/>
              </a:lnSpc>
            </a:pPr>
            <a:r>
              <a:rPr lang="en-US" altLang="en-US" dirty="0"/>
              <a:t>Schumpeter argues this does not exist in equilibrium in the “circular flow</a:t>
            </a:r>
            <a:r>
              <a:rPr lang="en-US" altLang="en-US" dirty="0" smtClean="0"/>
              <a:t>”:</a:t>
            </a:r>
          </a:p>
          <a:p>
            <a:pPr lvl="1">
              <a:lnSpc>
                <a:spcPct val="90000"/>
              </a:lnSpc>
            </a:pPr>
            <a:r>
              <a:rPr lang="en-US" altLang="en-US" dirty="0" smtClean="0"/>
              <a:t>“</a:t>
            </a:r>
            <a:r>
              <a:rPr lang="en-US" altLang="en-US" dirty="0"/>
              <a:t>in the circular flow the total receipts of a business—abstracting from monopoly—are just big enough to cover </a:t>
            </a:r>
            <a:r>
              <a:rPr lang="en-US" altLang="en-US" dirty="0" smtClean="0"/>
              <a:t>outlays.</a:t>
            </a:r>
          </a:p>
          <a:p>
            <a:pPr lvl="1">
              <a:lnSpc>
                <a:spcPct val="90000"/>
              </a:lnSpc>
            </a:pPr>
            <a:r>
              <a:rPr lang="en-US" altLang="en-US" dirty="0" smtClean="0"/>
              <a:t>In </a:t>
            </a:r>
            <a:r>
              <a:rPr lang="en-US" altLang="en-US" dirty="0"/>
              <a:t>it there are only producers who neither make profits nor suffer losses and whose income is sufficiently </a:t>
            </a:r>
            <a:r>
              <a:rPr lang="en-US" altLang="en-US" dirty="0" err="1"/>
              <a:t>characterised</a:t>
            </a:r>
            <a:r>
              <a:rPr lang="en-US" altLang="en-US" dirty="0"/>
              <a:t> by the phrase "wages of management."” (129)</a:t>
            </a:r>
          </a:p>
          <a:p>
            <a:pPr>
              <a:lnSpc>
                <a:spcPct val="90000"/>
              </a:lnSpc>
            </a:pPr>
            <a:r>
              <a:rPr lang="en-US" altLang="en-US" dirty="0"/>
              <a:t>But entrepreneur (if successful!) uses technologies etc. that are </a:t>
            </a:r>
            <a:r>
              <a:rPr lang="en-US" altLang="en-US" b="1" i="1" dirty="0"/>
              <a:t>superior</a:t>
            </a:r>
            <a:r>
              <a:rPr lang="en-US" altLang="en-US" dirty="0"/>
              <a:t> to those in “circular flow”; “since the new combinations … are necessarily more advantageous than the old, </a:t>
            </a:r>
            <a:r>
              <a:rPr lang="en-US" altLang="en-US" b="1" i="1" dirty="0"/>
              <a:t>total receipts must in this case be greater than total costs</a:t>
            </a:r>
            <a:r>
              <a:rPr lang="en-US" altLang="en-US" dirty="0"/>
              <a:t>.” (129)</a:t>
            </a:r>
            <a:endParaRPr lang="en-AU" altLang="en-US" dirty="0"/>
          </a:p>
          <a:p>
            <a:endParaRPr lang="en-US" dirty="0"/>
          </a:p>
        </p:txBody>
      </p:sp>
    </p:spTree>
    <p:extLst>
      <p:ext uri="{BB962C8B-B14F-4D97-AF65-F5344CB8AC3E}">
        <p14:creationId xmlns:p14="http://schemas.microsoft.com/office/powerpoint/2010/main" val="2580122125"/>
      </p:ext>
    </p:extLst>
  </p:cSld>
  <p:clrMapOvr>
    <a:masterClrMapping/>
  </p:clrMapOvr>
  <p:transition>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p:spPr>
        <p:txBody>
          <a:bodyPr/>
          <a:lstStyle/>
          <a:p>
            <a:r>
              <a:rPr lang="en-GB" dirty="0"/>
              <a:t>Disequilibrium &amp; the Entrepreneur</a:t>
            </a:r>
            <a:endParaRPr lang="en-AU" altLang="en-US" dirty="0"/>
          </a:p>
        </p:txBody>
      </p:sp>
      <p:sp>
        <p:nvSpPr>
          <p:cNvPr id="21507" name="Rectangle 3"/>
          <p:cNvSpPr>
            <a:spLocks noGrp="1" noChangeArrowheads="1"/>
          </p:cNvSpPr>
          <p:nvPr>
            <p:ph type="body" idx="1"/>
          </p:nvPr>
        </p:nvSpPr>
        <p:spPr>
          <a:xfrm>
            <a:off x="228600" y="836613"/>
            <a:ext cx="8763000" cy="2160587"/>
          </a:xfrm>
        </p:spPr>
        <p:txBody>
          <a:bodyPr/>
          <a:lstStyle/>
          <a:p>
            <a:r>
              <a:rPr lang="en-US" altLang="en-US" dirty="0"/>
              <a:t>Schumpeter’s example: the </a:t>
            </a:r>
            <a:r>
              <a:rPr lang="en-US" altLang="en-US" dirty="0" err="1"/>
              <a:t>powerloom</a:t>
            </a:r>
            <a:endParaRPr lang="en-US" altLang="en-US" dirty="0"/>
          </a:p>
          <a:p>
            <a:pPr lvl="1"/>
            <a:r>
              <a:rPr lang="en-US" altLang="en-US" dirty="0"/>
              <a:t>1</a:t>
            </a:r>
            <a:r>
              <a:rPr lang="en-US" altLang="en-US" baseline="30000" dirty="0"/>
              <a:t>st</a:t>
            </a:r>
            <a:r>
              <a:rPr lang="en-US" altLang="en-US" dirty="0"/>
              <a:t> major step in automation of industry: replacing hand weaving with </a:t>
            </a:r>
            <a:r>
              <a:rPr lang="en-US" altLang="en-US" dirty="0" err="1"/>
              <a:t>mechanised</a:t>
            </a:r>
            <a:r>
              <a:rPr lang="en-US" altLang="en-US" dirty="0"/>
              <a:t> production of cloth</a:t>
            </a:r>
          </a:p>
          <a:p>
            <a:pPr lvl="1"/>
            <a:r>
              <a:rPr lang="en-US" altLang="en-US" dirty="0"/>
              <a:t>Has taken many forms over the years…</a:t>
            </a:r>
          </a:p>
          <a:p>
            <a:pPr lvl="2"/>
            <a:r>
              <a:rPr lang="en-US" altLang="en-US" dirty="0"/>
              <a:t>From the original design</a:t>
            </a:r>
            <a:endParaRPr lang="en-AU" altLang="en-US" dirty="0"/>
          </a:p>
        </p:txBody>
      </p:sp>
      <p:pic>
        <p:nvPicPr>
          <p:cNvPr id="21508" name="Picture 4" descr="powerloo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642496"/>
            <a:ext cx="3305175" cy="2850129"/>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powerloom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429000"/>
            <a:ext cx="3168650" cy="2035175"/>
          </a:xfrm>
          <a:prstGeom prst="rect">
            <a:avLst/>
          </a:prstGeom>
          <a:noFill/>
          <a:extLst>
            <a:ext uri="{909E8E84-426E-40DD-AFC4-6F175D3DCCD1}">
              <a14:hiddenFill xmlns:a14="http://schemas.microsoft.com/office/drawing/2010/main">
                <a:solidFill>
                  <a:srgbClr val="FFFFFF"/>
                </a:solidFill>
              </a14:hiddenFill>
            </a:ext>
          </a:extLst>
        </p:spPr>
      </p:pic>
      <p:sp>
        <p:nvSpPr>
          <p:cNvPr id="21510" name="Rectangle 6"/>
          <p:cNvSpPr>
            <a:spLocks noChangeArrowheads="1"/>
          </p:cNvSpPr>
          <p:nvPr/>
        </p:nvSpPr>
        <p:spPr bwMode="auto">
          <a:xfrm>
            <a:off x="250825" y="2997200"/>
            <a:ext cx="5041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2400">
                <a:solidFill>
                  <a:schemeClr val="tx1"/>
                </a:solidFill>
                <a:latin typeface="Comic Sans MS" panose="030F0702030302020204" pitchFamily="66" charset="0"/>
              </a:defRPr>
            </a:lvl1pPr>
            <a:lvl2pPr marL="742950" indent="-285750">
              <a:spcBef>
                <a:spcPct val="20000"/>
              </a:spcBef>
              <a:buChar char="–"/>
              <a:defRPr kumimoji="1" sz="2400">
                <a:solidFill>
                  <a:schemeClr val="tx1"/>
                </a:solidFill>
                <a:latin typeface="Comic Sans MS" panose="030F0702030302020204" pitchFamily="66" charset="0"/>
              </a:defRPr>
            </a:lvl2pPr>
            <a:lvl3pPr marL="1143000" indent="-228600">
              <a:spcBef>
                <a:spcPct val="20000"/>
              </a:spcBef>
              <a:buChar char="•"/>
              <a:defRPr kumimoji="1" sz="2200">
                <a:solidFill>
                  <a:schemeClr val="tx1"/>
                </a:solidFill>
                <a:latin typeface="Comic Sans MS" panose="030F0702030302020204" pitchFamily="66" charset="0"/>
              </a:defRPr>
            </a:lvl3pPr>
            <a:lvl4pPr marL="1600200" indent="-228600">
              <a:spcBef>
                <a:spcPct val="20000"/>
              </a:spcBef>
              <a:buChar char="–"/>
              <a:defRPr kumimoji="1" sz="2200">
                <a:solidFill>
                  <a:schemeClr val="tx1"/>
                </a:solidFill>
                <a:latin typeface="Comic Sans MS" panose="030F0702030302020204" pitchFamily="66" charset="0"/>
              </a:defRPr>
            </a:lvl4pPr>
            <a:lvl5pPr marL="2057400" indent="-228600">
              <a:spcBef>
                <a:spcPct val="20000"/>
              </a:spcBef>
              <a:buChar char="•"/>
              <a:defRPr kumimoji="1" sz="22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9pPr>
          </a:lstStyle>
          <a:p>
            <a:r>
              <a:rPr lang="en-US" altLang="en-US" dirty="0">
                <a:latin typeface="Candara" panose="020E0502030303020204" pitchFamily="34" charset="0"/>
              </a:rPr>
              <a:t>And the original sweatshops…</a:t>
            </a:r>
            <a:endParaRPr lang="en-AU" altLang="en-US" dirty="0">
              <a:latin typeface="Candara" panose="020E0502030303020204" pitchFamily="34" charset="0"/>
            </a:endParaRPr>
          </a:p>
        </p:txBody>
      </p:sp>
      <p:pic>
        <p:nvPicPr>
          <p:cNvPr id="21511" name="Picture 7" descr="powerloom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988" y="4681538"/>
            <a:ext cx="3276600" cy="206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6615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heel(1)">
                                      <p:cBhvr>
                                        <p:cTn id="7" dur="20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500"/>
                                        <p:tgtEl>
                                          <p:spTgt spid="21510"/>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1509"/>
                                        </p:tgtEl>
                                        <p:attrNameLst>
                                          <p:attrName>style.visibility</p:attrName>
                                        </p:attrNameLst>
                                      </p:cBhvr>
                                      <p:to>
                                        <p:strVal val="visible"/>
                                      </p:to>
                                    </p:set>
                                    <p:animEffect transition="in" filter="wheel(1)">
                                      <p:cBhvr>
                                        <p:cTn id="16" dur="2000"/>
                                        <p:tgtEl>
                                          <p:spTgt spid="21509"/>
                                        </p:tgtEl>
                                      </p:cBhvr>
                                    </p:animEffect>
                                  </p:childTnLst>
                                </p:cTn>
                              </p:par>
                            </p:childTnLst>
                          </p:cTn>
                        </p:par>
                        <p:par>
                          <p:cTn id="17" fill="hold">
                            <p:stCondLst>
                              <p:cond delay="2500"/>
                            </p:stCondLst>
                            <p:childTnLst>
                              <p:par>
                                <p:cTn id="18" presetID="21" presetClass="entr" presetSubtype="1" fill="hold" nodeType="afterEffect">
                                  <p:stCondLst>
                                    <p:cond delay="0"/>
                                  </p:stCondLst>
                                  <p:childTnLst>
                                    <p:set>
                                      <p:cBhvr>
                                        <p:cTn id="19" dur="1" fill="hold">
                                          <p:stCondLst>
                                            <p:cond delay="0"/>
                                          </p:stCondLst>
                                        </p:cTn>
                                        <p:tgtEl>
                                          <p:spTgt spid="21511"/>
                                        </p:tgtEl>
                                        <p:attrNameLst>
                                          <p:attrName>style.visibility</p:attrName>
                                        </p:attrNameLst>
                                      </p:cBhvr>
                                      <p:to>
                                        <p:strVal val="visible"/>
                                      </p:to>
                                    </p:set>
                                    <p:animEffect transition="in" filter="wheel(1)">
                                      <p:cBhvr>
                                        <p:cTn id="20"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p:spPr>
        <p:txBody>
          <a:bodyPr/>
          <a:lstStyle/>
          <a:p>
            <a:r>
              <a:rPr lang="en-GB" dirty="0"/>
              <a:t>Disequilibrium &amp; the Entrepreneur</a:t>
            </a:r>
            <a:endParaRPr lang="en-AU" altLang="en-US" dirty="0"/>
          </a:p>
        </p:txBody>
      </p:sp>
      <p:sp>
        <p:nvSpPr>
          <p:cNvPr id="22531" name="Rectangle 3"/>
          <p:cNvSpPr>
            <a:spLocks noGrp="1" noChangeArrowheads="1"/>
          </p:cNvSpPr>
          <p:nvPr>
            <p:ph type="body" idx="1"/>
          </p:nvPr>
        </p:nvSpPr>
        <p:spPr>
          <a:xfrm>
            <a:off x="228600" y="838200"/>
            <a:ext cx="4198938" cy="574675"/>
          </a:xfrm>
        </p:spPr>
        <p:txBody>
          <a:bodyPr/>
          <a:lstStyle/>
          <a:p>
            <a:r>
              <a:rPr lang="en-US" altLang="en-US"/>
              <a:t>To the more advanced</a:t>
            </a:r>
            <a:endParaRPr lang="en-AU" altLang="en-US"/>
          </a:p>
        </p:txBody>
      </p:sp>
      <p:pic>
        <p:nvPicPr>
          <p:cNvPr id="22532" name="Picture 4" descr="powerloo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787400"/>
            <a:ext cx="2952750" cy="2046288"/>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powerloom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726" y="4878389"/>
            <a:ext cx="287914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powerloom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637" y="3169062"/>
            <a:ext cx="4043549" cy="2545938"/>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powerloom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46224"/>
            <a:ext cx="3713162" cy="3288801"/>
          </a:xfrm>
          <a:prstGeom prst="rect">
            <a:avLst/>
          </a:prstGeom>
          <a:noFill/>
          <a:extLst>
            <a:ext uri="{909E8E84-426E-40DD-AFC4-6F175D3DCCD1}">
              <a14:hiddenFill xmlns:a14="http://schemas.microsoft.com/office/drawing/2010/main">
                <a:solidFill>
                  <a:srgbClr val="FFFFFF"/>
                </a:solidFill>
              </a14:hiddenFill>
            </a:ext>
          </a:extLst>
        </p:spPr>
      </p:pic>
      <p:sp>
        <p:nvSpPr>
          <p:cNvPr id="22536" name="Rectangle 8"/>
          <p:cNvSpPr>
            <a:spLocks noChangeArrowheads="1"/>
          </p:cNvSpPr>
          <p:nvPr/>
        </p:nvSpPr>
        <p:spPr bwMode="auto">
          <a:xfrm>
            <a:off x="200025" y="1143000"/>
            <a:ext cx="34575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2400">
                <a:solidFill>
                  <a:schemeClr val="tx1"/>
                </a:solidFill>
                <a:latin typeface="Comic Sans MS" panose="030F0702030302020204" pitchFamily="66" charset="0"/>
              </a:defRPr>
            </a:lvl1pPr>
            <a:lvl2pPr marL="742950" indent="-285750">
              <a:spcBef>
                <a:spcPct val="20000"/>
              </a:spcBef>
              <a:buChar char="–"/>
              <a:defRPr kumimoji="1" sz="2400">
                <a:solidFill>
                  <a:schemeClr val="tx1"/>
                </a:solidFill>
                <a:latin typeface="Comic Sans MS" panose="030F0702030302020204" pitchFamily="66" charset="0"/>
              </a:defRPr>
            </a:lvl2pPr>
            <a:lvl3pPr marL="1143000" indent="-228600">
              <a:spcBef>
                <a:spcPct val="20000"/>
              </a:spcBef>
              <a:buChar char="•"/>
              <a:defRPr kumimoji="1" sz="2200">
                <a:solidFill>
                  <a:schemeClr val="tx1"/>
                </a:solidFill>
                <a:latin typeface="Comic Sans MS" panose="030F0702030302020204" pitchFamily="66" charset="0"/>
              </a:defRPr>
            </a:lvl3pPr>
            <a:lvl4pPr marL="1600200" indent="-228600">
              <a:spcBef>
                <a:spcPct val="20000"/>
              </a:spcBef>
              <a:buChar char="–"/>
              <a:defRPr kumimoji="1" sz="2200">
                <a:solidFill>
                  <a:schemeClr val="tx1"/>
                </a:solidFill>
                <a:latin typeface="Comic Sans MS" panose="030F0702030302020204" pitchFamily="66" charset="0"/>
              </a:defRPr>
            </a:lvl4pPr>
            <a:lvl5pPr marL="2057400" indent="-228600">
              <a:spcBef>
                <a:spcPct val="20000"/>
              </a:spcBef>
              <a:buChar char="•"/>
              <a:defRPr kumimoji="1" sz="22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9pPr>
          </a:lstStyle>
          <a:p>
            <a:pPr algn="l"/>
            <a:r>
              <a:rPr lang="en-US" altLang="en-US" dirty="0">
                <a:latin typeface="Candara" panose="020E0502030303020204" pitchFamily="34" charset="0"/>
              </a:rPr>
              <a:t>And its sweatshop…</a:t>
            </a:r>
            <a:endParaRPr lang="en-AU" altLang="en-US" dirty="0">
              <a:latin typeface="Candara" panose="020E0502030303020204" pitchFamily="34" charset="0"/>
            </a:endParaRPr>
          </a:p>
        </p:txBody>
      </p:sp>
      <p:sp>
        <p:nvSpPr>
          <p:cNvPr id="22537" name="Rectangle 9"/>
          <p:cNvSpPr>
            <a:spLocks noChangeArrowheads="1"/>
          </p:cNvSpPr>
          <p:nvPr/>
        </p:nvSpPr>
        <p:spPr bwMode="auto">
          <a:xfrm>
            <a:off x="4522788" y="2789238"/>
            <a:ext cx="367188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2400">
                <a:solidFill>
                  <a:schemeClr val="tx1"/>
                </a:solidFill>
                <a:latin typeface="Comic Sans MS" panose="030F0702030302020204" pitchFamily="66" charset="0"/>
              </a:defRPr>
            </a:lvl1pPr>
            <a:lvl2pPr marL="742950" indent="-285750">
              <a:spcBef>
                <a:spcPct val="20000"/>
              </a:spcBef>
              <a:buChar char="–"/>
              <a:defRPr kumimoji="1" sz="2400">
                <a:solidFill>
                  <a:schemeClr val="tx1"/>
                </a:solidFill>
                <a:latin typeface="Comic Sans MS" panose="030F0702030302020204" pitchFamily="66" charset="0"/>
              </a:defRPr>
            </a:lvl2pPr>
            <a:lvl3pPr marL="1143000" indent="-228600">
              <a:spcBef>
                <a:spcPct val="20000"/>
              </a:spcBef>
              <a:buChar char="•"/>
              <a:defRPr kumimoji="1" sz="2200">
                <a:solidFill>
                  <a:schemeClr val="tx1"/>
                </a:solidFill>
                <a:latin typeface="Comic Sans MS" panose="030F0702030302020204" pitchFamily="66" charset="0"/>
              </a:defRPr>
            </a:lvl3pPr>
            <a:lvl4pPr marL="1600200" indent="-228600">
              <a:spcBef>
                <a:spcPct val="20000"/>
              </a:spcBef>
              <a:buChar char="–"/>
              <a:defRPr kumimoji="1" sz="2200">
                <a:solidFill>
                  <a:schemeClr val="tx1"/>
                </a:solidFill>
                <a:latin typeface="Comic Sans MS" panose="030F0702030302020204" pitchFamily="66" charset="0"/>
              </a:defRPr>
            </a:lvl4pPr>
            <a:lvl5pPr marL="2057400" indent="-228600">
              <a:spcBef>
                <a:spcPct val="20000"/>
              </a:spcBef>
              <a:buChar char="•"/>
              <a:defRPr kumimoji="1" sz="22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9pPr>
          </a:lstStyle>
          <a:p>
            <a:pPr algn="l"/>
            <a:r>
              <a:rPr lang="en-US" altLang="en-US">
                <a:latin typeface="Candara" panose="020E0502030303020204" pitchFamily="34" charset="0"/>
              </a:rPr>
              <a:t>To today’s “high tech”</a:t>
            </a:r>
            <a:endParaRPr lang="en-AU" altLang="en-US">
              <a:latin typeface="Candara" panose="020E0502030303020204" pitchFamily="34" charset="0"/>
            </a:endParaRPr>
          </a:p>
        </p:txBody>
      </p:sp>
      <p:sp>
        <p:nvSpPr>
          <p:cNvPr id="22538" name="Rectangle 10"/>
          <p:cNvSpPr>
            <a:spLocks noChangeArrowheads="1"/>
          </p:cNvSpPr>
          <p:nvPr/>
        </p:nvSpPr>
        <p:spPr bwMode="auto">
          <a:xfrm>
            <a:off x="344489" y="4878388"/>
            <a:ext cx="1484312"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2400">
                <a:solidFill>
                  <a:schemeClr val="tx1"/>
                </a:solidFill>
                <a:latin typeface="Comic Sans MS" panose="030F0702030302020204" pitchFamily="66" charset="0"/>
              </a:defRPr>
            </a:lvl1pPr>
            <a:lvl2pPr marL="742950" indent="-285750">
              <a:spcBef>
                <a:spcPct val="20000"/>
              </a:spcBef>
              <a:buChar char="–"/>
              <a:defRPr kumimoji="1" sz="2400">
                <a:solidFill>
                  <a:schemeClr val="tx1"/>
                </a:solidFill>
                <a:latin typeface="Comic Sans MS" panose="030F0702030302020204" pitchFamily="66" charset="0"/>
              </a:defRPr>
            </a:lvl2pPr>
            <a:lvl3pPr marL="1143000" indent="-228600">
              <a:spcBef>
                <a:spcPct val="20000"/>
              </a:spcBef>
              <a:buChar char="•"/>
              <a:defRPr kumimoji="1" sz="2200">
                <a:solidFill>
                  <a:schemeClr val="tx1"/>
                </a:solidFill>
                <a:latin typeface="Comic Sans MS" panose="030F0702030302020204" pitchFamily="66" charset="0"/>
              </a:defRPr>
            </a:lvl3pPr>
            <a:lvl4pPr marL="1600200" indent="-228600">
              <a:spcBef>
                <a:spcPct val="20000"/>
              </a:spcBef>
              <a:buChar char="–"/>
              <a:defRPr kumimoji="1" sz="2200">
                <a:solidFill>
                  <a:schemeClr val="tx1"/>
                </a:solidFill>
                <a:latin typeface="Comic Sans MS" panose="030F0702030302020204" pitchFamily="66" charset="0"/>
              </a:defRPr>
            </a:lvl4pPr>
            <a:lvl5pPr marL="2057400" indent="-228600">
              <a:spcBef>
                <a:spcPct val="20000"/>
              </a:spcBef>
              <a:buChar char="•"/>
              <a:defRPr kumimoji="1" sz="22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9pPr>
          </a:lstStyle>
          <a:p>
            <a:pPr algn="l"/>
            <a:r>
              <a:rPr lang="en-US" altLang="en-US" dirty="0">
                <a:latin typeface="Candara" panose="020E0502030303020204" pitchFamily="34" charset="0"/>
              </a:rPr>
              <a:t>And …</a:t>
            </a:r>
            <a:endParaRPr lang="en-AU" altLang="en-US" dirty="0">
              <a:latin typeface="Candara" panose="020E0502030303020204" pitchFamily="34" charset="0"/>
            </a:endParaRPr>
          </a:p>
        </p:txBody>
      </p:sp>
      <p:sp>
        <p:nvSpPr>
          <p:cNvPr id="22539" name="Rectangle 11"/>
          <p:cNvSpPr>
            <a:spLocks noChangeArrowheads="1"/>
          </p:cNvSpPr>
          <p:nvPr/>
        </p:nvSpPr>
        <p:spPr bwMode="auto">
          <a:xfrm>
            <a:off x="4521201" y="5894799"/>
            <a:ext cx="4392612" cy="78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kumimoji="1" sz="2400">
                <a:solidFill>
                  <a:schemeClr val="tx1"/>
                </a:solidFill>
                <a:latin typeface="Comic Sans MS" panose="030F0702030302020204" pitchFamily="66" charset="0"/>
              </a:defRPr>
            </a:lvl1pPr>
            <a:lvl2pPr marL="742950" indent="-285750">
              <a:spcBef>
                <a:spcPct val="20000"/>
              </a:spcBef>
              <a:buChar char="–"/>
              <a:defRPr kumimoji="1" sz="2400">
                <a:solidFill>
                  <a:schemeClr val="tx1"/>
                </a:solidFill>
                <a:latin typeface="Comic Sans MS" panose="030F0702030302020204" pitchFamily="66" charset="0"/>
              </a:defRPr>
            </a:lvl2pPr>
            <a:lvl3pPr marL="1143000" indent="-228600">
              <a:spcBef>
                <a:spcPct val="20000"/>
              </a:spcBef>
              <a:buChar char="•"/>
              <a:defRPr kumimoji="1" sz="2200">
                <a:solidFill>
                  <a:schemeClr val="tx1"/>
                </a:solidFill>
                <a:latin typeface="Comic Sans MS" panose="030F0702030302020204" pitchFamily="66" charset="0"/>
              </a:defRPr>
            </a:lvl3pPr>
            <a:lvl4pPr marL="1600200" indent="-228600">
              <a:spcBef>
                <a:spcPct val="20000"/>
              </a:spcBef>
              <a:buChar char="–"/>
              <a:defRPr kumimoji="1" sz="2200">
                <a:solidFill>
                  <a:schemeClr val="tx1"/>
                </a:solidFill>
                <a:latin typeface="Comic Sans MS" panose="030F0702030302020204" pitchFamily="66" charset="0"/>
              </a:defRPr>
            </a:lvl4pPr>
            <a:lvl5pPr marL="2057400" indent="-228600">
              <a:spcBef>
                <a:spcPct val="20000"/>
              </a:spcBef>
              <a:buChar char="•"/>
              <a:defRPr kumimoji="1" sz="22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9pPr>
          </a:lstStyle>
          <a:p>
            <a:pPr algn="l"/>
            <a:r>
              <a:rPr lang="en-US" altLang="en-US" dirty="0">
                <a:latin typeface="Candara" panose="020E0502030303020204" pitchFamily="34" charset="0"/>
              </a:rPr>
              <a:t>And what tomorrow: bioengineering? nanotech?</a:t>
            </a:r>
            <a:endParaRPr lang="en-AU" altLang="en-US" dirty="0">
              <a:latin typeface="Candara" panose="020E0502030303020204" pitchFamily="34" charset="0"/>
            </a:endParaRPr>
          </a:p>
        </p:txBody>
      </p:sp>
    </p:spTree>
    <p:extLst>
      <p:ext uri="{BB962C8B-B14F-4D97-AF65-F5344CB8AC3E}">
        <p14:creationId xmlns:p14="http://schemas.microsoft.com/office/powerpoint/2010/main" val="225862840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heel(1)">
                                      <p:cBhvr>
                                        <p:cTn id="7" dur="20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536"/>
                                        </p:tgtEl>
                                        <p:attrNameLst>
                                          <p:attrName>style.visibility</p:attrName>
                                        </p:attrNameLst>
                                      </p:cBhvr>
                                      <p:to>
                                        <p:strVal val="visible"/>
                                      </p:to>
                                    </p:set>
                                    <p:animEffect transition="in" filter="wipe(up)">
                                      <p:cBhvr>
                                        <p:cTn id="12" dur="500"/>
                                        <p:tgtEl>
                                          <p:spTgt spid="22536"/>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2535"/>
                                        </p:tgtEl>
                                        <p:attrNameLst>
                                          <p:attrName>style.visibility</p:attrName>
                                        </p:attrNameLst>
                                      </p:cBhvr>
                                      <p:to>
                                        <p:strVal val="visible"/>
                                      </p:to>
                                    </p:set>
                                    <p:animEffect transition="in" filter="wheel(1)">
                                      <p:cBhvr>
                                        <p:cTn id="16" dur="2000"/>
                                        <p:tgtEl>
                                          <p:spTgt spid="225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2537"/>
                                        </p:tgtEl>
                                        <p:attrNameLst>
                                          <p:attrName>style.visibility</p:attrName>
                                        </p:attrNameLst>
                                      </p:cBhvr>
                                      <p:to>
                                        <p:strVal val="visible"/>
                                      </p:to>
                                    </p:set>
                                    <p:animEffect transition="in" filter="wipe(up)">
                                      <p:cBhvr>
                                        <p:cTn id="21" dur="500"/>
                                        <p:tgtEl>
                                          <p:spTgt spid="22537"/>
                                        </p:tgtEl>
                                      </p:cBhvr>
                                    </p:animEffect>
                                  </p:childTnLst>
                                </p:cTn>
                              </p:par>
                              <p:par>
                                <p:cTn id="22" presetID="21" presetClass="entr" presetSubtype="1" fill="hold" nodeType="withEffect">
                                  <p:stCondLst>
                                    <p:cond delay="0"/>
                                  </p:stCondLst>
                                  <p:childTnLst>
                                    <p:set>
                                      <p:cBhvr>
                                        <p:cTn id="23" dur="1" fill="hold">
                                          <p:stCondLst>
                                            <p:cond delay="0"/>
                                          </p:stCondLst>
                                        </p:cTn>
                                        <p:tgtEl>
                                          <p:spTgt spid="22534"/>
                                        </p:tgtEl>
                                        <p:attrNameLst>
                                          <p:attrName>style.visibility</p:attrName>
                                        </p:attrNameLst>
                                      </p:cBhvr>
                                      <p:to>
                                        <p:strVal val="visible"/>
                                      </p:to>
                                    </p:set>
                                    <p:animEffect transition="in" filter="wheel(1)">
                                      <p:cBhvr>
                                        <p:cTn id="24" dur="2000"/>
                                        <p:tgtEl>
                                          <p:spTgt spid="225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2538"/>
                                        </p:tgtEl>
                                        <p:attrNameLst>
                                          <p:attrName>style.visibility</p:attrName>
                                        </p:attrNameLst>
                                      </p:cBhvr>
                                      <p:to>
                                        <p:strVal val="visible"/>
                                      </p:to>
                                    </p:set>
                                    <p:animEffect transition="in" filter="wipe(up)">
                                      <p:cBhvr>
                                        <p:cTn id="29" dur="500"/>
                                        <p:tgtEl>
                                          <p:spTgt spid="22538"/>
                                        </p:tgtEl>
                                      </p:cBhvr>
                                    </p:animEffect>
                                  </p:childTnLst>
                                </p:cTn>
                              </p:par>
                              <p:par>
                                <p:cTn id="30" presetID="21" presetClass="entr" presetSubtype="1" fill="hold" nodeType="withEffect">
                                  <p:stCondLst>
                                    <p:cond delay="0"/>
                                  </p:stCondLst>
                                  <p:childTnLst>
                                    <p:set>
                                      <p:cBhvr>
                                        <p:cTn id="31" dur="1" fill="hold">
                                          <p:stCondLst>
                                            <p:cond delay="0"/>
                                          </p:stCondLst>
                                        </p:cTn>
                                        <p:tgtEl>
                                          <p:spTgt spid="22533"/>
                                        </p:tgtEl>
                                        <p:attrNameLst>
                                          <p:attrName>style.visibility</p:attrName>
                                        </p:attrNameLst>
                                      </p:cBhvr>
                                      <p:to>
                                        <p:strVal val="visible"/>
                                      </p:to>
                                    </p:set>
                                    <p:animEffect transition="in" filter="wheel(1)">
                                      <p:cBhvr>
                                        <p:cTn id="32" dur="2000"/>
                                        <p:tgtEl>
                                          <p:spTgt spid="225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2539"/>
                                        </p:tgtEl>
                                        <p:attrNameLst>
                                          <p:attrName>style.visibility</p:attrName>
                                        </p:attrNameLst>
                                      </p:cBhvr>
                                      <p:to>
                                        <p:strVal val="visible"/>
                                      </p:to>
                                    </p:set>
                                    <p:animEffect transition="in" filter="wipe(up)">
                                      <p:cBhvr>
                                        <p:cTn id="37"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22537" grpId="0"/>
      <p:bldP spid="22538" grpId="0"/>
      <p:bldP spid="225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txBody>
          <a:bodyPr/>
          <a:lstStyle/>
          <a:p>
            <a:r>
              <a:rPr lang="en-GB" dirty="0"/>
              <a:t>Disequilibrium &amp; the Entrepreneur</a:t>
            </a:r>
            <a:endParaRPr lang="en-AU" altLang="en-US" dirty="0"/>
          </a:p>
        </p:txBody>
      </p:sp>
      <p:sp>
        <p:nvSpPr>
          <p:cNvPr id="24579" name="Rectangle 3"/>
          <p:cNvSpPr>
            <a:spLocks noGrp="1" noChangeArrowheads="1"/>
          </p:cNvSpPr>
          <p:nvPr>
            <p:ph type="body" idx="1"/>
          </p:nvPr>
        </p:nvSpPr>
        <p:spPr>
          <a:xfrm>
            <a:off x="228600" y="838200"/>
            <a:ext cx="8763000" cy="5830888"/>
          </a:xfrm>
        </p:spPr>
        <p:txBody>
          <a:bodyPr/>
          <a:lstStyle/>
          <a:p>
            <a:pPr>
              <a:lnSpc>
                <a:spcPct val="90000"/>
              </a:lnSpc>
            </a:pPr>
            <a:r>
              <a:rPr lang="en-US" altLang="en-US" sz="2200" dirty="0"/>
              <a:t>“If anyone in … the textile industry … with hand </a:t>
            </a:r>
            <a:r>
              <a:rPr lang="en-US" altLang="en-US" sz="2200" dirty="0" smtClean="0"/>
              <a:t>labor</a:t>
            </a:r>
          </a:p>
          <a:p>
            <a:pPr>
              <a:lnSpc>
                <a:spcPct val="90000"/>
              </a:lnSpc>
            </a:pPr>
            <a:r>
              <a:rPr lang="en-US" altLang="en-US" sz="2200" dirty="0" smtClean="0"/>
              <a:t>sees </a:t>
            </a:r>
            <a:r>
              <a:rPr lang="en-US" altLang="en-US" sz="2200" dirty="0"/>
              <a:t>the possibility of … </a:t>
            </a:r>
            <a:r>
              <a:rPr lang="en-US" altLang="en-US" sz="2200" dirty="0" err="1"/>
              <a:t>powerlooms</a:t>
            </a:r>
            <a:r>
              <a:rPr lang="en-US" altLang="en-US" sz="2200" dirty="0" smtClean="0"/>
              <a:t>,...</a:t>
            </a:r>
          </a:p>
          <a:p>
            <a:pPr>
              <a:lnSpc>
                <a:spcPct val="90000"/>
              </a:lnSpc>
            </a:pPr>
            <a:r>
              <a:rPr lang="en-US" altLang="en-US" sz="2200" dirty="0" smtClean="0"/>
              <a:t>borrows </a:t>
            </a:r>
            <a:r>
              <a:rPr lang="en-US" altLang="en-US" sz="2200" dirty="0"/>
              <a:t>… from a bank and creates his business</a:t>
            </a:r>
            <a:r>
              <a:rPr lang="en-US" altLang="en-US" sz="2200" dirty="0" smtClean="0"/>
              <a:t>...</a:t>
            </a:r>
          </a:p>
          <a:p>
            <a:pPr>
              <a:lnSpc>
                <a:spcPct val="90000"/>
              </a:lnSpc>
            </a:pPr>
            <a:r>
              <a:rPr lang="en-US" altLang="en-US" sz="2200" dirty="0" smtClean="0"/>
              <a:t>If </a:t>
            </a:r>
            <a:r>
              <a:rPr lang="en-US" altLang="en-US" sz="2200" dirty="0"/>
              <a:t>a worker … is now in a position to produce six times as much as a hand-worker in a day, … given three conditions the business must yield a surplus over costs</a:t>
            </a:r>
          </a:p>
          <a:p>
            <a:pPr lvl="1">
              <a:lnSpc>
                <a:spcPct val="90000"/>
              </a:lnSpc>
            </a:pPr>
            <a:r>
              <a:rPr lang="en-US" altLang="en-US" dirty="0"/>
              <a:t>First, the price of the product must not fall when the new supply appears, or else not fall to such an extent that the greater product per worker brings no greater receipts now …</a:t>
            </a:r>
          </a:p>
          <a:p>
            <a:pPr lvl="1">
              <a:lnSpc>
                <a:spcPct val="90000"/>
              </a:lnSpc>
            </a:pPr>
            <a:r>
              <a:rPr lang="en-US" altLang="en-US" dirty="0"/>
              <a:t>Secondly, the costs of the </a:t>
            </a:r>
            <a:r>
              <a:rPr lang="en-US" altLang="en-US" dirty="0" err="1"/>
              <a:t>powerloom</a:t>
            </a:r>
            <a:r>
              <a:rPr lang="en-US" altLang="en-US" dirty="0"/>
              <a:t> per day must … remain below the daily wages of the five workers dispensed with …</a:t>
            </a:r>
          </a:p>
          <a:p>
            <a:pPr lvl="1">
              <a:lnSpc>
                <a:spcPct val="90000"/>
              </a:lnSpc>
            </a:pPr>
            <a:r>
              <a:rPr lang="en-US" altLang="en-US" dirty="0"/>
              <a:t>The third condition ... If his demand is [not] relatively small … then the prices of … labor and land rise because of the new demand. ... therefore the businessman, … must add an appropriate amount, so that yet a third item must be deducted.</a:t>
            </a:r>
          </a:p>
          <a:p>
            <a:pPr>
              <a:lnSpc>
                <a:spcPct val="90000"/>
              </a:lnSpc>
            </a:pPr>
            <a:r>
              <a:rPr lang="en-US" altLang="en-US" sz="2200" dirty="0"/>
              <a:t>Only if the receipts exceed outlays after allowing for all three sets of changes is there a surplus over costs.” (129-130)</a:t>
            </a:r>
            <a:endParaRPr lang="en-AU" altLang="en-US" sz="2200" dirty="0"/>
          </a:p>
        </p:txBody>
      </p:sp>
    </p:spTree>
    <p:extLst>
      <p:ext uri="{BB962C8B-B14F-4D97-AF65-F5344CB8AC3E}">
        <p14:creationId xmlns:p14="http://schemas.microsoft.com/office/powerpoint/2010/main" val="898103568"/>
      </p:ext>
    </p:extLst>
  </p:cSld>
  <p:clrMapOvr>
    <a:masterClrMapping/>
  </p:clrMapOvr>
  <p:transition>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8" name="Group 4"/>
          <p:cNvGrpSpPr>
            <a:grpSpLocks/>
          </p:cNvGrpSpPr>
          <p:nvPr/>
        </p:nvGrpSpPr>
        <p:grpSpPr bwMode="auto">
          <a:xfrm>
            <a:off x="179388" y="1700213"/>
            <a:ext cx="1304925" cy="1257300"/>
            <a:chOff x="204" y="2182"/>
            <a:chExt cx="822" cy="792"/>
          </a:xfrm>
        </p:grpSpPr>
        <p:sp>
          <p:nvSpPr>
            <p:cNvPr id="36869" name="Freeform 5"/>
            <p:cNvSpPr>
              <a:spLocks/>
            </p:cNvSpPr>
            <p:nvPr/>
          </p:nvSpPr>
          <p:spPr bwMode="auto">
            <a:xfrm>
              <a:off x="204" y="2182"/>
              <a:ext cx="822" cy="792"/>
            </a:xfrm>
            <a:custGeom>
              <a:avLst/>
              <a:gdLst>
                <a:gd name="T0" fmla="*/ 1097 w 1643"/>
                <a:gd name="T1" fmla="*/ 735 h 1583"/>
                <a:gd name="T2" fmla="*/ 1033 w 1643"/>
                <a:gd name="T3" fmla="*/ 642 h 1583"/>
                <a:gd name="T4" fmla="*/ 1209 w 1643"/>
                <a:gd name="T5" fmla="*/ 569 h 1583"/>
                <a:gd name="T6" fmla="*/ 1376 w 1643"/>
                <a:gd name="T7" fmla="*/ 534 h 1583"/>
                <a:gd name="T8" fmla="*/ 1434 w 1643"/>
                <a:gd name="T9" fmla="*/ 576 h 1583"/>
                <a:gd name="T10" fmla="*/ 1627 w 1643"/>
                <a:gd name="T11" fmla="*/ 544 h 1583"/>
                <a:gd name="T12" fmla="*/ 1537 w 1643"/>
                <a:gd name="T13" fmla="*/ 386 h 1583"/>
                <a:gd name="T14" fmla="*/ 1456 w 1643"/>
                <a:gd name="T15" fmla="*/ 291 h 1583"/>
                <a:gd name="T16" fmla="*/ 1387 w 1643"/>
                <a:gd name="T17" fmla="*/ 247 h 1583"/>
                <a:gd name="T18" fmla="*/ 1302 w 1643"/>
                <a:gd name="T19" fmla="*/ 231 h 1583"/>
                <a:gd name="T20" fmla="*/ 1235 w 1643"/>
                <a:gd name="T21" fmla="*/ 242 h 1583"/>
                <a:gd name="T22" fmla="*/ 1171 w 1643"/>
                <a:gd name="T23" fmla="*/ 292 h 1583"/>
                <a:gd name="T24" fmla="*/ 1149 w 1643"/>
                <a:gd name="T25" fmla="*/ 405 h 1583"/>
                <a:gd name="T26" fmla="*/ 1190 w 1643"/>
                <a:gd name="T27" fmla="*/ 516 h 1583"/>
                <a:gd name="T28" fmla="*/ 1162 w 1643"/>
                <a:gd name="T29" fmla="*/ 520 h 1583"/>
                <a:gd name="T30" fmla="*/ 1114 w 1643"/>
                <a:gd name="T31" fmla="*/ 357 h 1583"/>
                <a:gd name="T32" fmla="*/ 1136 w 1643"/>
                <a:gd name="T33" fmla="*/ 286 h 1583"/>
                <a:gd name="T34" fmla="*/ 1082 w 1643"/>
                <a:gd name="T35" fmla="*/ 306 h 1583"/>
                <a:gd name="T36" fmla="*/ 1001 w 1643"/>
                <a:gd name="T37" fmla="*/ 296 h 1583"/>
                <a:gd name="T38" fmla="*/ 891 w 1643"/>
                <a:gd name="T39" fmla="*/ 78 h 1583"/>
                <a:gd name="T40" fmla="*/ 840 w 1643"/>
                <a:gd name="T41" fmla="*/ 15 h 1583"/>
                <a:gd name="T42" fmla="*/ 734 w 1643"/>
                <a:gd name="T43" fmla="*/ 9 h 1583"/>
                <a:gd name="T44" fmla="*/ 672 w 1643"/>
                <a:gd name="T45" fmla="*/ 85 h 1583"/>
                <a:gd name="T46" fmla="*/ 658 w 1643"/>
                <a:gd name="T47" fmla="*/ 280 h 1583"/>
                <a:gd name="T48" fmla="*/ 524 w 1643"/>
                <a:gd name="T49" fmla="*/ 308 h 1583"/>
                <a:gd name="T50" fmla="*/ 445 w 1643"/>
                <a:gd name="T51" fmla="*/ 288 h 1583"/>
                <a:gd name="T52" fmla="*/ 459 w 1643"/>
                <a:gd name="T53" fmla="*/ 396 h 1583"/>
                <a:gd name="T54" fmla="*/ 434 w 1643"/>
                <a:gd name="T55" fmla="*/ 495 h 1583"/>
                <a:gd name="T56" fmla="*/ 423 w 1643"/>
                <a:gd name="T57" fmla="*/ 447 h 1583"/>
                <a:gd name="T58" fmla="*/ 411 w 1643"/>
                <a:gd name="T59" fmla="*/ 308 h 1583"/>
                <a:gd name="T60" fmla="*/ 376 w 1643"/>
                <a:gd name="T61" fmla="*/ 268 h 1583"/>
                <a:gd name="T62" fmla="*/ 291 w 1643"/>
                <a:gd name="T63" fmla="*/ 247 h 1583"/>
                <a:gd name="T64" fmla="*/ 171 w 1643"/>
                <a:gd name="T65" fmla="*/ 304 h 1583"/>
                <a:gd name="T66" fmla="*/ 13 w 1643"/>
                <a:gd name="T67" fmla="*/ 553 h 1583"/>
                <a:gd name="T68" fmla="*/ 33 w 1643"/>
                <a:gd name="T69" fmla="*/ 732 h 1583"/>
                <a:gd name="T70" fmla="*/ 144 w 1643"/>
                <a:gd name="T71" fmla="*/ 805 h 1583"/>
                <a:gd name="T72" fmla="*/ 256 w 1643"/>
                <a:gd name="T73" fmla="*/ 831 h 1583"/>
                <a:gd name="T74" fmla="*/ 408 w 1643"/>
                <a:gd name="T75" fmla="*/ 798 h 1583"/>
                <a:gd name="T76" fmla="*/ 510 w 1643"/>
                <a:gd name="T77" fmla="*/ 852 h 1583"/>
                <a:gd name="T78" fmla="*/ 464 w 1643"/>
                <a:gd name="T79" fmla="*/ 902 h 1583"/>
                <a:gd name="T80" fmla="*/ 268 w 1643"/>
                <a:gd name="T81" fmla="*/ 1094 h 1583"/>
                <a:gd name="T82" fmla="*/ 107 w 1643"/>
                <a:gd name="T83" fmla="*/ 1490 h 1583"/>
                <a:gd name="T84" fmla="*/ 323 w 1643"/>
                <a:gd name="T85" fmla="*/ 1474 h 1583"/>
                <a:gd name="T86" fmla="*/ 536 w 1643"/>
                <a:gd name="T87" fmla="*/ 1281 h 1583"/>
                <a:gd name="T88" fmla="*/ 806 w 1643"/>
                <a:gd name="T89" fmla="*/ 1176 h 1583"/>
                <a:gd name="T90" fmla="*/ 1500 w 1643"/>
                <a:gd name="T91" fmla="*/ 1423 h 1583"/>
                <a:gd name="T92" fmla="*/ 1362 w 1643"/>
                <a:gd name="T93" fmla="*/ 1139 h 1583"/>
                <a:gd name="T94" fmla="*/ 1107 w 1643"/>
                <a:gd name="T95" fmla="*/ 884 h 1583"/>
                <a:gd name="T96" fmla="*/ 1177 w 1643"/>
                <a:gd name="T97" fmla="*/ 813 h 1583"/>
                <a:gd name="T98" fmla="*/ 1314 w 1643"/>
                <a:gd name="T99" fmla="*/ 827 h 1583"/>
                <a:gd name="T100" fmla="*/ 1453 w 1643"/>
                <a:gd name="T101" fmla="*/ 822 h 1583"/>
                <a:gd name="T102" fmla="*/ 1536 w 1643"/>
                <a:gd name="T103" fmla="*/ 791 h 1583"/>
                <a:gd name="T104" fmla="*/ 1642 w 1643"/>
                <a:gd name="T105" fmla="*/ 656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3" h="1583">
                  <a:moveTo>
                    <a:pt x="1451" y="602"/>
                  </a:moveTo>
                  <a:lnTo>
                    <a:pt x="1463" y="646"/>
                  </a:lnTo>
                  <a:lnTo>
                    <a:pt x="1468" y="686"/>
                  </a:lnTo>
                  <a:lnTo>
                    <a:pt x="1468" y="717"/>
                  </a:lnTo>
                  <a:lnTo>
                    <a:pt x="1468" y="729"/>
                  </a:lnTo>
                  <a:lnTo>
                    <a:pt x="1097" y="735"/>
                  </a:lnTo>
                  <a:lnTo>
                    <a:pt x="1050" y="808"/>
                  </a:lnTo>
                  <a:lnTo>
                    <a:pt x="924" y="791"/>
                  </a:lnTo>
                  <a:lnTo>
                    <a:pt x="993" y="663"/>
                  </a:lnTo>
                  <a:lnTo>
                    <a:pt x="1000" y="658"/>
                  </a:lnTo>
                  <a:lnTo>
                    <a:pt x="1014" y="652"/>
                  </a:lnTo>
                  <a:lnTo>
                    <a:pt x="1033" y="642"/>
                  </a:lnTo>
                  <a:lnTo>
                    <a:pt x="1056" y="632"/>
                  </a:lnTo>
                  <a:lnTo>
                    <a:pt x="1082" y="619"/>
                  </a:lnTo>
                  <a:lnTo>
                    <a:pt x="1111" y="607"/>
                  </a:lnTo>
                  <a:lnTo>
                    <a:pt x="1143" y="594"/>
                  </a:lnTo>
                  <a:lnTo>
                    <a:pt x="1175" y="581"/>
                  </a:lnTo>
                  <a:lnTo>
                    <a:pt x="1209" y="569"/>
                  </a:lnTo>
                  <a:lnTo>
                    <a:pt x="1242" y="557"/>
                  </a:lnTo>
                  <a:lnTo>
                    <a:pt x="1274" y="548"/>
                  </a:lnTo>
                  <a:lnTo>
                    <a:pt x="1304" y="540"/>
                  </a:lnTo>
                  <a:lnTo>
                    <a:pt x="1332" y="535"/>
                  </a:lnTo>
                  <a:lnTo>
                    <a:pt x="1356" y="533"/>
                  </a:lnTo>
                  <a:lnTo>
                    <a:pt x="1376" y="534"/>
                  </a:lnTo>
                  <a:lnTo>
                    <a:pt x="1391" y="539"/>
                  </a:lnTo>
                  <a:lnTo>
                    <a:pt x="1401" y="546"/>
                  </a:lnTo>
                  <a:lnTo>
                    <a:pt x="1411" y="553"/>
                  </a:lnTo>
                  <a:lnTo>
                    <a:pt x="1420" y="559"/>
                  </a:lnTo>
                  <a:lnTo>
                    <a:pt x="1428" y="567"/>
                  </a:lnTo>
                  <a:lnTo>
                    <a:pt x="1434" y="576"/>
                  </a:lnTo>
                  <a:lnTo>
                    <a:pt x="1440" y="585"/>
                  </a:lnTo>
                  <a:lnTo>
                    <a:pt x="1446" y="593"/>
                  </a:lnTo>
                  <a:lnTo>
                    <a:pt x="1451" y="602"/>
                  </a:lnTo>
                  <a:lnTo>
                    <a:pt x="1642" y="602"/>
                  </a:lnTo>
                  <a:lnTo>
                    <a:pt x="1636" y="573"/>
                  </a:lnTo>
                  <a:lnTo>
                    <a:pt x="1627" y="544"/>
                  </a:lnTo>
                  <a:lnTo>
                    <a:pt x="1615" y="517"/>
                  </a:lnTo>
                  <a:lnTo>
                    <a:pt x="1601" y="488"/>
                  </a:lnTo>
                  <a:lnTo>
                    <a:pt x="1587" y="462"/>
                  </a:lnTo>
                  <a:lnTo>
                    <a:pt x="1570" y="435"/>
                  </a:lnTo>
                  <a:lnTo>
                    <a:pt x="1553" y="410"/>
                  </a:lnTo>
                  <a:lnTo>
                    <a:pt x="1537" y="386"/>
                  </a:lnTo>
                  <a:lnTo>
                    <a:pt x="1520" y="364"/>
                  </a:lnTo>
                  <a:lnTo>
                    <a:pt x="1504" y="344"/>
                  </a:lnTo>
                  <a:lnTo>
                    <a:pt x="1490" y="327"/>
                  </a:lnTo>
                  <a:lnTo>
                    <a:pt x="1476" y="312"/>
                  </a:lnTo>
                  <a:lnTo>
                    <a:pt x="1466" y="299"/>
                  </a:lnTo>
                  <a:lnTo>
                    <a:pt x="1456" y="291"/>
                  </a:lnTo>
                  <a:lnTo>
                    <a:pt x="1452" y="285"/>
                  </a:lnTo>
                  <a:lnTo>
                    <a:pt x="1449" y="283"/>
                  </a:lnTo>
                  <a:lnTo>
                    <a:pt x="1433" y="271"/>
                  </a:lnTo>
                  <a:lnTo>
                    <a:pt x="1417" y="262"/>
                  </a:lnTo>
                  <a:lnTo>
                    <a:pt x="1402" y="254"/>
                  </a:lnTo>
                  <a:lnTo>
                    <a:pt x="1387" y="247"/>
                  </a:lnTo>
                  <a:lnTo>
                    <a:pt x="1372" y="243"/>
                  </a:lnTo>
                  <a:lnTo>
                    <a:pt x="1357" y="238"/>
                  </a:lnTo>
                  <a:lnTo>
                    <a:pt x="1342" y="235"/>
                  </a:lnTo>
                  <a:lnTo>
                    <a:pt x="1329" y="232"/>
                  </a:lnTo>
                  <a:lnTo>
                    <a:pt x="1315" y="231"/>
                  </a:lnTo>
                  <a:lnTo>
                    <a:pt x="1302" y="231"/>
                  </a:lnTo>
                  <a:lnTo>
                    <a:pt x="1289" y="232"/>
                  </a:lnTo>
                  <a:lnTo>
                    <a:pt x="1277" y="232"/>
                  </a:lnTo>
                  <a:lnTo>
                    <a:pt x="1265" y="235"/>
                  </a:lnTo>
                  <a:lnTo>
                    <a:pt x="1255" y="237"/>
                  </a:lnTo>
                  <a:lnTo>
                    <a:pt x="1244" y="239"/>
                  </a:lnTo>
                  <a:lnTo>
                    <a:pt x="1235" y="242"/>
                  </a:lnTo>
                  <a:lnTo>
                    <a:pt x="1226" y="246"/>
                  </a:lnTo>
                  <a:lnTo>
                    <a:pt x="1216" y="252"/>
                  </a:lnTo>
                  <a:lnTo>
                    <a:pt x="1204" y="260"/>
                  </a:lnTo>
                  <a:lnTo>
                    <a:pt x="1193" y="269"/>
                  </a:lnTo>
                  <a:lnTo>
                    <a:pt x="1181" y="280"/>
                  </a:lnTo>
                  <a:lnTo>
                    <a:pt x="1171" y="292"/>
                  </a:lnTo>
                  <a:lnTo>
                    <a:pt x="1162" y="306"/>
                  </a:lnTo>
                  <a:lnTo>
                    <a:pt x="1153" y="322"/>
                  </a:lnTo>
                  <a:lnTo>
                    <a:pt x="1148" y="342"/>
                  </a:lnTo>
                  <a:lnTo>
                    <a:pt x="1145" y="361"/>
                  </a:lnTo>
                  <a:lnTo>
                    <a:pt x="1145" y="383"/>
                  </a:lnTo>
                  <a:lnTo>
                    <a:pt x="1149" y="405"/>
                  </a:lnTo>
                  <a:lnTo>
                    <a:pt x="1153" y="428"/>
                  </a:lnTo>
                  <a:lnTo>
                    <a:pt x="1163" y="452"/>
                  </a:lnTo>
                  <a:lnTo>
                    <a:pt x="1174" y="478"/>
                  </a:lnTo>
                  <a:lnTo>
                    <a:pt x="1188" y="504"/>
                  </a:lnTo>
                  <a:lnTo>
                    <a:pt x="1190" y="510"/>
                  </a:lnTo>
                  <a:lnTo>
                    <a:pt x="1190" y="516"/>
                  </a:lnTo>
                  <a:lnTo>
                    <a:pt x="1187" y="521"/>
                  </a:lnTo>
                  <a:lnTo>
                    <a:pt x="1182" y="525"/>
                  </a:lnTo>
                  <a:lnTo>
                    <a:pt x="1177" y="527"/>
                  </a:lnTo>
                  <a:lnTo>
                    <a:pt x="1171" y="527"/>
                  </a:lnTo>
                  <a:lnTo>
                    <a:pt x="1166" y="525"/>
                  </a:lnTo>
                  <a:lnTo>
                    <a:pt x="1162" y="520"/>
                  </a:lnTo>
                  <a:lnTo>
                    <a:pt x="1145" y="490"/>
                  </a:lnTo>
                  <a:lnTo>
                    <a:pt x="1133" y="462"/>
                  </a:lnTo>
                  <a:lnTo>
                    <a:pt x="1124" y="434"/>
                  </a:lnTo>
                  <a:lnTo>
                    <a:pt x="1117" y="407"/>
                  </a:lnTo>
                  <a:lnTo>
                    <a:pt x="1114" y="382"/>
                  </a:lnTo>
                  <a:lnTo>
                    <a:pt x="1114" y="357"/>
                  </a:lnTo>
                  <a:lnTo>
                    <a:pt x="1118" y="334"/>
                  </a:lnTo>
                  <a:lnTo>
                    <a:pt x="1125" y="311"/>
                  </a:lnTo>
                  <a:lnTo>
                    <a:pt x="1127" y="305"/>
                  </a:lnTo>
                  <a:lnTo>
                    <a:pt x="1130" y="298"/>
                  </a:lnTo>
                  <a:lnTo>
                    <a:pt x="1133" y="292"/>
                  </a:lnTo>
                  <a:lnTo>
                    <a:pt x="1136" y="286"/>
                  </a:lnTo>
                  <a:lnTo>
                    <a:pt x="1127" y="291"/>
                  </a:lnTo>
                  <a:lnTo>
                    <a:pt x="1118" y="296"/>
                  </a:lnTo>
                  <a:lnTo>
                    <a:pt x="1110" y="299"/>
                  </a:lnTo>
                  <a:lnTo>
                    <a:pt x="1101" y="303"/>
                  </a:lnTo>
                  <a:lnTo>
                    <a:pt x="1091" y="305"/>
                  </a:lnTo>
                  <a:lnTo>
                    <a:pt x="1082" y="306"/>
                  </a:lnTo>
                  <a:lnTo>
                    <a:pt x="1072" y="306"/>
                  </a:lnTo>
                  <a:lnTo>
                    <a:pt x="1060" y="306"/>
                  </a:lnTo>
                  <a:lnTo>
                    <a:pt x="1048" y="305"/>
                  </a:lnTo>
                  <a:lnTo>
                    <a:pt x="1034" y="304"/>
                  </a:lnTo>
                  <a:lnTo>
                    <a:pt x="1019" y="300"/>
                  </a:lnTo>
                  <a:lnTo>
                    <a:pt x="1001" y="296"/>
                  </a:lnTo>
                  <a:lnTo>
                    <a:pt x="982" y="291"/>
                  </a:lnTo>
                  <a:lnTo>
                    <a:pt x="960" y="284"/>
                  </a:lnTo>
                  <a:lnTo>
                    <a:pt x="937" y="276"/>
                  </a:lnTo>
                  <a:lnTo>
                    <a:pt x="911" y="267"/>
                  </a:lnTo>
                  <a:lnTo>
                    <a:pt x="897" y="123"/>
                  </a:lnTo>
                  <a:lnTo>
                    <a:pt x="891" y="78"/>
                  </a:lnTo>
                  <a:lnTo>
                    <a:pt x="889" y="79"/>
                  </a:lnTo>
                  <a:lnTo>
                    <a:pt x="883" y="64"/>
                  </a:lnTo>
                  <a:lnTo>
                    <a:pt x="876" y="50"/>
                  </a:lnTo>
                  <a:lnTo>
                    <a:pt x="866" y="36"/>
                  </a:lnTo>
                  <a:lnTo>
                    <a:pt x="854" y="25"/>
                  </a:lnTo>
                  <a:lnTo>
                    <a:pt x="840" y="15"/>
                  </a:lnTo>
                  <a:lnTo>
                    <a:pt x="824" y="7"/>
                  </a:lnTo>
                  <a:lnTo>
                    <a:pt x="808" y="2"/>
                  </a:lnTo>
                  <a:lnTo>
                    <a:pt x="790" y="0"/>
                  </a:lnTo>
                  <a:lnTo>
                    <a:pt x="770" y="1"/>
                  </a:lnTo>
                  <a:lnTo>
                    <a:pt x="752" y="4"/>
                  </a:lnTo>
                  <a:lnTo>
                    <a:pt x="734" y="9"/>
                  </a:lnTo>
                  <a:lnTo>
                    <a:pt x="718" y="18"/>
                  </a:lnTo>
                  <a:lnTo>
                    <a:pt x="704" y="30"/>
                  </a:lnTo>
                  <a:lnTo>
                    <a:pt x="692" y="43"/>
                  </a:lnTo>
                  <a:lnTo>
                    <a:pt x="681" y="62"/>
                  </a:lnTo>
                  <a:lnTo>
                    <a:pt x="673" y="85"/>
                  </a:lnTo>
                  <a:lnTo>
                    <a:pt x="672" y="85"/>
                  </a:lnTo>
                  <a:lnTo>
                    <a:pt x="594" y="124"/>
                  </a:lnTo>
                  <a:lnTo>
                    <a:pt x="687" y="126"/>
                  </a:lnTo>
                  <a:lnTo>
                    <a:pt x="673" y="269"/>
                  </a:lnTo>
                  <a:lnTo>
                    <a:pt x="672" y="270"/>
                  </a:lnTo>
                  <a:lnTo>
                    <a:pt x="666" y="274"/>
                  </a:lnTo>
                  <a:lnTo>
                    <a:pt x="658" y="280"/>
                  </a:lnTo>
                  <a:lnTo>
                    <a:pt x="644" y="285"/>
                  </a:lnTo>
                  <a:lnTo>
                    <a:pt x="626" y="292"/>
                  </a:lnTo>
                  <a:lnTo>
                    <a:pt x="602" y="299"/>
                  </a:lnTo>
                  <a:lnTo>
                    <a:pt x="572" y="305"/>
                  </a:lnTo>
                  <a:lnTo>
                    <a:pt x="535" y="308"/>
                  </a:lnTo>
                  <a:lnTo>
                    <a:pt x="524" y="308"/>
                  </a:lnTo>
                  <a:lnTo>
                    <a:pt x="512" y="307"/>
                  </a:lnTo>
                  <a:lnTo>
                    <a:pt x="499" y="305"/>
                  </a:lnTo>
                  <a:lnTo>
                    <a:pt x="487" y="301"/>
                  </a:lnTo>
                  <a:lnTo>
                    <a:pt x="473" y="298"/>
                  </a:lnTo>
                  <a:lnTo>
                    <a:pt x="459" y="292"/>
                  </a:lnTo>
                  <a:lnTo>
                    <a:pt x="445" y="288"/>
                  </a:lnTo>
                  <a:lnTo>
                    <a:pt x="431" y="282"/>
                  </a:lnTo>
                  <a:lnTo>
                    <a:pt x="442" y="301"/>
                  </a:lnTo>
                  <a:lnTo>
                    <a:pt x="450" y="322"/>
                  </a:lnTo>
                  <a:lnTo>
                    <a:pt x="456" y="345"/>
                  </a:lnTo>
                  <a:lnTo>
                    <a:pt x="459" y="369"/>
                  </a:lnTo>
                  <a:lnTo>
                    <a:pt x="459" y="396"/>
                  </a:lnTo>
                  <a:lnTo>
                    <a:pt x="458" y="424"/>
                  </a:lnTo>
                  <a:lnTo>
                    <a:pt x="453" y="452"/>
                  </a:lnTo>
                  <a:lnTo>
                    <a:pt x="446" y="483"/>
                  </a:lnTo>
                  <a:lnTo>
                    <a:pt x="444" y="489"/>
                  </a:lnTo>
                  <a:lnTo>
                    <a:pt x="439" y="493"/>
                  </a:lnTo>
                  <a:lnTo>
                    <a:pt x="434" y="495"/>
                  </a:lnTo>
                  <a:lnTo>
                    <a:pt x="427" y="495"/>
                  </a:lnTo>
                  <a:lnTo>
                    <a:pt x="421" y="491"/>
                  </a:lnTo>
                  <a:lnTo>
                    <a:pt x="418" y="487"/>
                  </a:lnTo>
                  <a:lnTo>
                    <a:pt x="416" y="481"/>
                  </a:lnTo>
                  <a:lnTo>
                    <a:pt x="416" y="475"/>
                  </a:lnTo>
                  <a:lnTo>
                    <a:pt x="423" y="447"/>
                  </a:lnTo>
                  <a:lnTo>
                    <a:pt x="427" y="419"/>
                  </a:lnTo>
                  <a:lnTo>
                    <a:pt x="429" y="394"/>
                  </a:lnTo>
                  <a:lnTo>
                    <a:pt x="428" y="369"/>
                  </a:lnTo>
                  <a:lnTo>
                    <a:pt x="425" y="347"/>
                  </a:lnTo>
                  <a:lnTo>
                    <a:pt x="419" y="327"/>
                  </a:lnTo>
                  <a:lnTo>
                    <a:pt x="411" y="308"/>
                  </a:lnTo>
                  <a:lnTo>
                    <a:pt x="400" y="292"/>
                  </a:lnTo>
                  <a:lnTo>
                    <a:pt x="396" y="286"/>
                  </a:lnTo>
                  <a:lnTo>
                    <a:pt x="391" y="282"/>
                  </a:lnTo>
                  <a:lnTo>
                    <a:pt x="387" y="277"/>
                  </a:lnTo>
                  <a:lnTo>
                    <a:pt x="382" y="273"/>
                  </a:lnTo>
                  <a:lnTo>
                    <a:pt x="376" y="268"/>
                  </a:lnTo>
                  <a:lnTo>
                    <a:pt x="372" y="265"/>
                  </a:lnTo>
                  <a:lnTo>
                    <a:pt x="366" y="261"/>
                  </a:lnTo>
                  <a:lnTo>
                    <a:pt x="360" y="258"/>
                  </a:lnTo>
                  <a:lnTo>
                    <a:pt x="337" y="252"/>
                  </a:lnTo>
                  <a:lnTo>
                    <a:pt x="314" y="248"/>
                  </a:lnTo>
                  <a:lnTo>
                    <a:pt x="291" y="247"/>
                  </a:lnTo>
                  <a:lnTo>
                    <a:pt x="268" y="248"/>
                  </a:lnTo>
                  <a:lnTo>
                    <a:pt x="245" y="254"/>
                  </a:lnTo>
                  <a:lnTo>
                    <a:pt x="222" y="263"/>
                  </a:lnTo>
                  <a:lnTo>
                    <a:pt x="200" y="277"/>
                  </a:lnTo>
                  <a:lnTo>
                    <a:pt x="178" y="297"/>
                  </a:lnTo>
                  <a:lnTo>
                    <a:pt x="171" y="304"/>
                  </a:lnTo>
                  <a:lnTo>
                    <a:pt x="153" y="324"/>
                  </a:lnTo>
                  <a:lnTo>
                    <a:pt x="126" y="357"/>
                  </a:lnTo>
                  <a:lnTo>
                    <a:pt x="96" y="397"/>
                  </a:lnTo>
                  <a:lnTo>
                    <a:pt x="64" y="444"/>
                  </a:lnTo>
                  <a:lnTo>
                    <a:pt x="35" y="497"/>
                  </a:lnTo>
                  <a:lnTo>
                    <a:pt x="13" y="553"/>
                  </a:lnTo>
                  <a:lnTo>
                    <a:pt x="1" y="608"/>
                  </a:lnTo>
                  <a:lnTo>
                    <a:pt x="0" y="634"/>
                  </a:lnTo>
                  <a:lnTo>
                    <a:pt x="1" y="661"/>
                  </a:lnTo>
                  <a:lnTo>
                    <a:pt x="8" y="686"/>
                  </a:lnTo>
                  <a:lnTo>
                    <a:pt x="18" y="709"/>
                  </a:lnTo>
                  <a:lnTo>
                    <a:pt x="33" y="732"/>
                  </a:lnTo>
                  <a:lnTo>
                    <a:pt x="54" y="754"/>
                  </a:lnTo>
                  <a:lnTo>
                    <a:pt x="79" y="774"/>
                  </a:lnTo>
                  <a:lnTo>
                    <a:pt x="111" y="791"/>
                  </a:lnTo>
                  <a:lnTo>
                    <a:pt x="121" y="794"/>
                  </a:lnTo>
                  <a:lnTo>
                    <a:pt x="131" y="800"/>
                  </a:lnTo>
                  <a:lnTo>
                    <a:pt x="144" y="805"/>
                  </a:lnTo>
                  <a:lnTo>
                    <a:pt x="159" y="811"/>
                  </a:lnTo>
                  <a:lnTo>
                    <a:pt x="176" y="816"/>
                  </a:lnTo>
                  <a:lnTo>
                    <a:pt x="193" y="822"/>
                  </a:lnTo>
                  <a:lnTo>
                    <a:pt x="214" y="827"/>
                  </a:lnTo>
                  <a:lnTo>
                    <a:pt x="235" y="829"/>
                  </a:lnTo>
                  <a:lnTo>
                    <a:pt x="256" y="831"/>
                  </a:lnTo>
                  <a:lnTo>
                    <a:pt x="281" y="832"/>
                  </a:lnTo>
                  <a:lnTo>
                    <a:pt x="305" y="830"/>
                  </a:lnTo>
                  <a:lnTo>
                    <a:pt x="330" y="827"/>
                  </a:lnTo>
                  <a:lnTo>
                    <a:pt x="355" y="820"/>
                  </a:lnTo>
                  <a:lnTo>
                    <a:pt x="382" y="811"/>
                  </a:lnTo>
                  <a:lnTo>
                    <a:pt x="408" y="798"/>
                  </a:lnTo>
                  <a:lnTo>
                    <a:pt x="436" y="782"/>
                  </a:lnTo>
                  <a:lnTo>
                    <a:pt x="453" y="799"/>
                  </a:lnTo>
                  <a:lnTo>
                    <a:pt x="471" y="815"/>
                  </a:lnTo>
                  <a:lnTo>
                    <a:pt x="486" y="829"/>
                  </a:lnTo>
                  <a:lnTo>
                    <a:pt x="498" y="842"/>
                  </a:lnTo>
                  <a:lnTo>
                    <a:pt x="510" y="852"/>
                  </a:lnTo>
                  <a:lnTo>
                    <a:pt x="518" y="860"/>
                  </a:lnTo>
                  <a:lnTo>
                    <a:pt x="522" y="866"/>
                  </a:lnTo>
                  <a:lnTo>
                    <a:pt x="525" y="867"/>
                  </a:lnTo>
                  <a:lnTo>
                    <a:pt x="510" y="875"/>
                  </a:lnTo>
                  <a:lnTo>
                    <a:pt x="489" y="885"/>
                  </a:lnTo>
                  <a:lnTo>
                    <a:pt x="464" y="902"/>
                  </a:lnTo>
                  <a:lnTo>
                    <a:pt x="436" y="921"/>
                  </a:lnTo>
                  <a:lnTo>
                    <a:pt x="405" y="945"/>
                  </a:lnTo>
                  <a:lnTo>
                    <a:pt x="372" y="975"/>
                  </a:lnTo>
                  <a:lnTo>
                    <a:pt x="337" y="1009"/>
                  </a:lnTo>
                  <a:lnTo>
                    <a:pt x="302" y="1049"/>
                  </a:lnTo>
                  <a:lnTo>
                    <a:pt x="268" y="1094"/>
                  </a:lnTo>
                  <a:lnTo>
                    <a:pt x="233" y="1145"/>
                  </a:lnTo>
                  <a:lnTo>
                    <a:pt x="202" y="1201"/>
                  </a:lnTo>
                  <a:lnTo>
                    <a:pt x="172" y="1263"/>
                  </a:lnTo>
                  <a:lnTo>
                    <a:pt x="146" y="1332"/>
                  </a:lnTo>
                  <a:lnTo>
                    <a:pt x="124" y="1408"/>
                  </a:lnTo>
                  <a:lnTo>
                    <a:pt x="107" y="1490"/>
                  </a:lnTo>
                  <a:lnTo>
                    <a:pt x="95" y="1580"/>
                  </a:lnTo>
                  <a:lnTo>
                    <a:pt x="245" y="1573"/>
                  </a:lnTo>
                  <a:lnTo>
                    <a:pt x="259" y="1555"/>
                  </a:lnTo>
                  <a:lnTo>
                    <a:pt x="276" y="1530"/>
                  </a:lnTo>
                  <a:lnTo>
                    <a:pt x="298" y="1504"/>
                  </a:lnTo>
                  <a:lnTo>
                    <a:pt x="323" y="1474"/>
                  </a:lnTo>
                  <a:lnTo>
                    <a:pt x="352" y="1443"/>
                  </a:lnTo>
                  <a:lnTo>
                    <a:pt x="383" y="1411"/>
                  </a:lnTo>
                  <a:lnTo>
                    <a:pt x="418" y="1377"/>
                  </a:lnTo>
                  <a:lnTo>
                    <a:pt x="456" y="1344"/>
                  </a:lnTo>
                  <a:lnTo>
                    <a:pt x="495" y="1312"/>
                  </a:lnTo>
                  <a:lnTo>
                    <a:pt x="536" y="1281"/>
                  </a:lnTo>
                  <a:lnTo>
                    <a:pt x="579" y="1253"/>
                  </a:lnTo>
                  <a:lnTo>
                    <a:pt x="623" y="1229"/>
                  </a:lnTo>
                  <a:lnTo>
                    <a:pt x="668" y="1207"/>
                  </a:lnTo>
                  <a:lnTo>
                    <a:pt x="714" y="1191"/>
                  </a:lnTo>
                  <a:lnTo>
                    <a:pt x="760" y="1180"/>
                  </a:lnTo>
                  <a:lnTo>
                    <a:pt x="806" y="1176"/>
                  </a:lnTo>
                  <a:lnTo>
                    <a:pt x="1177" y="1583"/>
                  </a:lnTo>
                  <a:lnTo>
                    <a:pt x="1530" y="1514"/>
                  </a:lnTo>
                  <a:lnTo>
                    <a:pt x="1528" y="1504"/>
                  </a:lnTo>
                  <a:lnTo>
                    <a:pt x="1521" y="1484"/>
                  </a:lnTo>
                  <a:lnTo>
                    <a:pt x="1513" y="1458"/>
                  </a:lnTo>
                  <a:lnTo>
                    <a:pt x="1500" y="1423"/>
                  </a:lnTo>
                  <a:lnTo>
                    <a:pt x="1485" y="1384"/>
                  </a:lnTo>
                  <a:lnTo>
                    <a:pt x="1467" y="1339"/>
                  </a:lnTo>
                  <a:lnTo>
                    <a:pt x="1445" y="1292"/>
                  </a:lnTo>
                  <a:lnTo>
                    <a:pt x="1421" y="1241"/>
                  </a:lnTo>
                  <a:lnTo>
                    <a:pt x="1393" y="1190"/>
                  </a:lnTo>
                  <a:lnTo>
                    <a:pt x="1362" y="1139"/>
                  </a:lnTo>
                  <a:lnTo>
                    <a:pt x="1327" y="1087"/>
                  </a:lnTo>
                  <a:lnTo>
                    <a:pt x="1291" y="1039"/>
                  </a:lnTo>
                  <a:lnTo>
                    <a:pt x="1249" y="993"/>
                  </a:lnTo>
                  <a:lnTo>
                    <a:pt x="1205" y="951"/>
                  </a:lnTo>
                  <a:lnTo>
                    <a:pt x="1158" y="914"/>
                  </a:lnTo>
                  <a:lnTo>
                    <a:pt x="1107" y="884"/>
                  </a:lnTo>
                  <a:lnTo>
                    <a:pt x="1117" y="876"/>
                  </a:lnTo>
                  <a:lnTo>
                    <a:pt x="1127" y="866"/>
                  </a:lnTo>
                  <a:lnTo>
                    <a:pt x="1137" y="854"/>
                  </a:lnTo>
                  <a:lnTo>
                    <a:pt x="1150" y="842"/>
                  </a:lnTo>
                  <a:lnTo>
                    <a:pt x="1163" y="828"/>
                  </a:lnTo>
                  <a:lnTo>
                    <a:pt x="1177" y="813"/>
                  </a:lnTo>
                  <a:lnTo>
                    <a:pt x="1192" y="797"/>
                  </a:lnTo>
                  <a:lnTo>
                    <a:pt x="1206" y="779"/>
                  </a:lnTo>
                  <a:lnTo>
                    <a:pt x="1234" y="797"/>
                  </a:lnTo>
                  <a:lnTo>
                    <a:pt x="1261" y="809"/>
                  </a:lnTo>
                  <a:lnTo>
                    <a:pt x="1288" y="820"/>
                  </a:lnTo>
                  <a:lnTo>
                    <a:pt x="1314" y="827"/>
                  </a:lnTo>
                  <a:lnTo>
                    <a:pt x="1340" y="830"/>
                  </a:lnTo>
                  <a:lnTo>
                    <a:pt x="1364" y="832"/>
                  </a:lnTo>
                  <a:lnTo>
                    <a:pt x="1388" y="832"/>
                  </a:lnTo>
                  <a:lnTo>
                    <a:pt x="1411" y="830"/>
                  </a:lnTo>
                  <a:lnTo>
                    <a:pt x="1432" y="827"/>
                  </a:lnTo>
                  <a:lnTo>
                    <a:pt x="1453" y="822"/>
                  </a:lnTo>
                  <a:lnTo>
                    <a:pt x="1471" y="817"/>
                  </a:lnTo>
                  <a:lnTo>
                    <a:pt x="1487" y="812"/>
                  </a:lnTo>
                  <a:lnTo>
                    <a:pt x="1502" y="806"/>
                  </a:lnTo>
                  <a:lnTo>
                    <a:pt x="1516" y="800"/>
                  </a:lnTo>
                  <a:lnTo>
                    <a:pt x="1527" y="796"/>
                  </a:lnTo>
                  <a:lnTo>
                    <a:pt x="1536" y="791"/>
                  </a:lnTo>
                  <a:lnTo>
                    <a:pt x="1567" y="774"/>
                  </a:lnTo>
                  <a:lnTo>
                    <a:pt x="1591" y="754"/>
                  </a:lnTo>
                  <a:lnTo>
                    <a:pt x="1611" y="732"/>
                  </a:lnTo>
                  <a:lnTo>
                    <a:pt x="1626" y="708"/>
                  </a:lnTo>
                  <a:lnTo>
                    <a:pt x="1636" y="683"/>
                  </a:lnTo>
                  <a:lnTo>
                    <a:pt x="1642" y="656"/>
                  </a:lnTo>
                  <a:lnTo>
                    <a:pt x="1643" y="629"/>
                  </a:lnTo>
                  <a:lnTo>
                    <a:pt x="1642" y="602"/>
                  </a:lnTo>
                  <a:lnTo>
                    <a:pt x="1451" y="6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0" name="Freeform 6"/>
            <p:cNvSpPr>
              <a:spLocks/>
            </p:cNvSpPr>
            <p:nvPr/>
          </p:nvSpPr>
          <p:spPr bwMode="auto">
            <a:xfrm>
              <a:off x="340" y="2448"/>
              <a:ext cx="273" cy="138"/>
            </a:xfrm>
            <a:custGeom>
              <a:avLst/>
              <a:gdLst>
                <a:gd name="T0" fmla="*/ 545 w 545"/>
                <a:gd name="T1" fmla="*/ 258 h 275"/>
                <a:gd name="T2" fmla="*/ 420 w 545"/>
                <a:gd name="T3" fmla="*/ 275 h 275"/>
                <a:gd name="T4" fmla="*/ 373 w 545"/>
                <a:gd name="T5" fmla="*/ 202 h 275"/>
                <a:gd name="T6" fmla="*/ 2 w 545"/>
                <a:gd name="T7" fmla="*/ 196 h 275"/>
                <a:gd name="T8" fmla="*/ 1 w 545"/>
                <a:gd name="T9" fmla="*/ 190 h 275"/>
                <a:gd name="T10" fmla="*/ 0 w 545"/>
                <a:gd name="T11" fmla="*/ 174 h 275"/>
                <a:gd name="T12" fmla="*/ 0 w 545"/>
                <a:gd name="T13" fmla="*/ 150 h 275"/>
                <a:gd name="T14" fmla="*/ 3 w 545"/>
                <a:gd name="T15" fmla="*/ 121 h 275"/>
                <a:gd name="T16" fmla="*/ 10 w 545"/>
                <a:gd name="T17" fmla="*/ 90 h 275"/>
                <a:gd name="T18" fmla="*/ 24 w 545"/>
                <a:gd name="T19" fmla="*/ 59 h 275"/>
                <a:gd name="T20" fmla="*/ 47 w 545"/>
                <a:gd name="T21" fmla="*/ 30 h 275"/>
                <a:gd name="T22" fmla="*/ 79 w 545"/>
                <a:gd name="T23" fmla="*/ 6 h 275"/>
                <a:gd name="T24" fmla="*/ 94 w 545"/>
                <a:gd name="T25" fmla="*/ 1 h 275"/>
                <a:gd name="T26" fmla="*/ 114 w 545"/>
                <a:gd name="T27" fmla="*/ 0 h 275"/>
                <a:gd name="T28" fmla="*/ 138 w 545"/>
                <a:gd name="T29" fmla="*/ 2 h 275"/>
                <a:gd name="T30" fmla="*/ 165 w 545"/>
                <a:gd name="T31" fmla="*/ 7 h 275"/>
                <a:gd name="T32" fmla="*/ 195 w 545"/>
                <a:gd name="T33" fmla="*/ 15 h 275"/>
                <a:gd name="T34" fmla="*/ 228 w 545"/>
                <a:gd name="T35" fmla="*/ 24 h 275"/>
                <a:gd name="T36" fmla="*/ 261 w 545"/>
                <a:gd name="T37" fmla="*/ 36 h 275"/>
                <a:gd name="T38" fmla="*/ 294 w 545"/>
                <a:gd name="T39" fmla="*/ 48 h 275"/>
                <a:gd name="T40" fmla="*/ 327 w 545"/>
                <a:gd name="T41" fmla="*/ 61 h 275"/>
                <a:gd name="T42" fmla="*/ 359 w 545"/>
                <a:gd name="T43" fmla="*/ 74 h 275"/>
                <a:gd name="T44" fmla="*/ 388 w 545"/>
                <a:gd name="T45" fmla="*/ 86 h 275"/>
                <a:gd name="T46" fmla="*/ 414 w 545"/>
                <a:gd name="T47" fmla="*/ 99 h 275"/>
                <a:gd name="T48" fmla="*/ 437 w 545"/>
                <a:gd name="T49" fmla="*/ 109 h 275"/>
                <a:gd name="T50" fmla="*/ 456 w 545"/>
                <a:gd name="T51" fmla="*/ 119 h 275"/>
                <a:gd name="T52" fmla="*/ 469 w 545"/>
                <a:gd name="T53" fmla="*/ 125 h 275"/>
                <a:gd name="T54" fmla="*/ 476 w 545"/>
                <a:gd name="T55" fmla="*/ 130 h 275"/>
                <a:gd name="T56" fmla="*/ 545 w 545"/>
                <a:gd name="T57" fmla="*/ 2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275">
                  <a:moveTo>
                    <a:pt x="545" y="258"/>
                  </a:moveTo>
                  <a:lnTo>
                    <a:pt x="420" y="275"/>
                  </a:lnTo>
                  <a:lnTo>
                    <a:pt x="373" y="202"/>
                  </a:lnTo>
                  <a:lnTo>
                    <a:pt x="2" y="196"/>
                  </a:lnTo>
                  <a:lnTo>
                    <a:pt x="1" y="190"/>
                  </a:lnTo>
                  <a:lnTo>
                    <a:pt x="0" y="174"/>
                  </a:lnTo>
                  <a:lnTo>
                    <a:pt x="0" y="150"/>
                  </a:lnTo>
                  <a:lnTo>
                    <a:pt x="3" y="121"/>
                  </a:lnTo>
                  <a:lnTo>
                    <a:pt x="10" y="90"/>
                  </a:lnTo>
                  <a:lnTo>
                    <a:pt x="24" y="59"/>
                  </a:lnTo>
                  <a:lnTo>
                    <a:pt x="47" y="30"/>
                  </a:lnTo>
                  <a:lnTo>
                    <a:pt x="79" y="6"/>
                  </a:lnTo>
                  <a:lnTo>
                    <a:pt x="94" y="1"/>
                  </a:lnTo>
                  <a:lnTo>
                    <a:pt x="114" y="0"/>
                  </a:lnTo>
                  <a:lnTo>
                    <a:pt x="138" y="2"/>
                  </a:lnTo>
                  <a:lnTo>
                    <a:pt x="165" y="7"/>
                  </a:lnTo>
                  <a:lnTo>
                    <a:pt x="195" y="15"/>
                  </a:lnTo>
                  <a:lnTo>
                    <a:pt x="228" y="24"/>
                  </a:lnTo>
                  <a:lnTo>
                    <a:pt x="261" y="36"/>
                  </a:lnTo>
                  <a:lnTo>
                    <a:pt x="294" y="48"/>
                  </a:lnTo>
                  <a:lnTo>
                    <a:pt x="327" y="61"/>
                  </a:lnTo>
                  <a:lnTo>
                    <a:pt x="359" y="74"/>
                  </a:lnTo>
                  <a:lnTo>
                    <a:pt x="388" y="86"/>
                  </a:lnTo>
                  <a:lnTo>
                    <a:pt x="414" y="99"/>
                  </a:lnTo>
                  <a:lnTo>
                    <a:pt x="437" y="109"/>
                  </a:lnTo>
                  <a:lnTo>
                    <a:pt x="456" y="119"/>
                  </a:lnTo>
                  <a:lnTo>
                    <a:pt x="469" y="125"/>
                  </a:lnTo>
                  <a:lnTo>
                    <a:pt x="476" y="130"/>
                  </a:lnTo>
                  <a:lnTo>
                    <a:pt x="545" y="2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29" name="Group 65"/>
          <p:cNvGrpSpPr>
            <a:grpSpLocks/>
          </p:cNvGrpSpPr>
          <p:nvPr/>
        </p:nvGrpSpPr>
        <p:grpSpPr bwMode="auto">
          <a:xfrm>
            <a:off x="1258888" y="2070100"/>
            <a:ext cx="2954337" cy="1935163"/>
            <a:chOff x="3288" y="1894"/>
            <a:chExt cx="1588" cy="1037"/>
          </a:xfrm>
        </p:grpSpPr>
        <p:pic>
          <p:nvPicPr>
            <p:cNvPr id="36927" name="Picture 63" descr="powerloo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 y="1894"/>
              <a:ext cx="1497" cy="1037"/>
            </a:xfrm>
            <a:prstGeom prst="rect">
              <a:avLst/>
            </a:prstGeom>
            <a:noFill/>
            <a:extLst>
              <a:ext uri="{909E8E84-426E-40DD-AFC4-6F175D3DCCD1}">
                <a14:hiddenFill xmlns:a14="http://schemas.microsoft.com/office/drawing/2010/main">
                  <a:solidFill>
                    <a:srgbClr val="FFFFFF"/>
                  </a:solidFill>
                </a14:hiddenFill>
              </a:ext>
            </a:extLst>
          </p:spPr>
        </p:pic>
        <p:sp>
          <p:nvSpPr>
            <p:cNvPr id="36928" name="WordArt 64"/>
            <p:cNvSpPr>
              <a:spLocks noChangeArrowheads="1" noChangeShapeType="1" noTextEdit="1"/>
            </p:cNvSpPr>
            <p:nvPr/>
          </p:nvSpPr>
          <p:spPr bwMode="auto">
            <a:xfrm>
              <a:off x="3288" y="1978"/>
              <a:ext cx="1542" cy="86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$200 p.d. </a:t>
              </a:r>
            </a:p>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depreciation</a:t>
              </a:r>
            </a:p>
          </p:txBody>
        </p:sp>
      </p:grpSp>
      <p:sp>
        <p:nvSpPr>
          <p:cNvPr id="36866" name="Rectangle 2"/>
          <p:cNvSpPr>
            <a:spLocks noGrp="1" noChangeArrowheads="1"/>
          </p:cNvSpPr>
          <p:nvPr>
            <p:ph type="title"/>
          </p:nvPr>
        </p:nvSpPr>
        <p:spPr>
          <a:ln/>
        </p:spPr>
        <p:txBody>
          <a:bodyPr/>
          <a:lstStyle/>
          <a:p>
            <a:r>
              <a:rPr lang="en-GB" dirty="0"/>
              <a:t>Disequilibrium &amp; the Entrepreneur</a:t>
            </a:r>
            <a:endParaRPr lang="en-AU" altLang="en-US" dirty="0"/>
          </a:p>
        </p:txBody>
      </p:sp>
      <p:sp>
        <p:nvSpPr>
          <p:cNvPr id="36867" name="Rectangle 3"/>
          <p:cNvSpPr>
            <a:spLocks noGrp="1" noChangeArrowheads="1"/>
          </p:cNvSpPr>
          <p:nvPr>
            <p:ph type="body" idx="1"/>
          </p:nvPr>
        </p:nvSpPr>
        <p:spPr>
          <a:xfrm>
            <a:off x="228600" y="838200"/>
            <a:ext cx="8736013" cy="862013"/>
          </a:xfrm>
        </p:spPr>
        <p:txBody>
          <a:bodyPr/>
          <a:lstStyle/>
          <a:p>
            <a:r>
              <a:rPr lang="en-US" altLang="en-US"/>
              <a:t>Process: Current production requires 6 workers costing $100 per day + machine depreciation $100  per day</a:t>
            </a:r>
            <a:endParaRPr lang="en-AU" altLang="en-US"/>
          </a:p>
        </p:txBody>
      </p:sp>
      <p:sp>
        <p:nvSpPr>
          <p:cNvPr id="36930" name="WordArt 66"/>
          <p:cNvSpPr>
            <a:spLocks noChangeArrowheads="1" noChangeShapeType="1" noTextEdit="1"/>
          </p:cNvSpPr>
          <p:nvPr/>
        </p:nvSpPr>
        <p:spPr bwMode="auto">
          <a:xfrm>
            <a:off x="538163" y="2203450"/>
            <a:ext cx="576262" cy="431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$101</a:t>
            </a:r>
          </a:p>
        </p:txBody>
      </p:sp>
      <p:sp>
        <p:nvSpPr>
          <p:cNvPr id="36898" name="WordArt 34"/>
          <p:cNvSpPr>
            <a:spLocks noChangeArrowheads="1" noChangeShapeType="1" noTextEdit="1"/>
          </p:cNvSpPr>
          <p:nvPr/>
        </p:nvSpPr>
        <p:spPr bwMode="auto">
          <a:xfrm>
            <a:off x="538163" y="2205038"/>
            <a:ext cx="576262" cy="431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$100</a:t>
            </a:r>
          </a:p>
        </p:txBody>
      </p:sp>
      <p:grpSp>
        <p:nvGrpSpPr>
          <p:cNvPr id="36900" name="Group 36"/>
          <p:cNvGrpSpPr>
            <a:grpSpLocks/>
          </p:cNvGrpSpPr>
          <p:nvPr/>
        </p:nvGrpSpPr>
        <p:grpSpPr bwMode="auto">
          <a:xfrm>
            <a:off x="1682750" y="1662113"/>
            <a:ext cx="1304925" cy="1257300"/>
            <a:chOff x="1882" y="1389"/>
            <a:chExt cx="822" cy="792"/>
          </a:xfrm>
        </p:grpSpPr>
        <p:grpSp>
          <p:nvGrpSpPr>
            <p:cNvPr id="36901" name="Group 37"/>
            <p:cNvGrpSpPr>
              <a:grpSpLocks/>
            </p:cNvGrpSpPr>
            <p:nvPr/>
          </p:nvGrpSpPr>
          <p:grpSpPr bwMode="auto">
            <a:xfrm>
              <a:off x="1882" y="1389"/>
              <a:ext cx="822" cy="792"/>
              <a:chOff x="204" y="2182"/>
              <a:chExt cx="822" cy="792"/>
            </a:xfrm>
          </p:grpSpPr>
          <p:sp>
            <p:nvSpPr>
              <p:cNvPr id="36902" name="Freeform 38"/>
              <p:cNvSpPr>
                <a:spLocks/>
              </p:cNvSpPr>
              <p:nvPr/>
            </p:nvSpPr>
            <p:spPr bwMode="auto">
              <a:xfrm>
                <a:off x="204" y="2182"/>
                <a:ext cx="822" cy="792"/>
              </a:xfrm>
              <a:custGeom>
                <a:avLst/>
                <a:gdLst>
                  <a:gd name="T0" fmla="*/ 1097 w 1643"/>
                  <a:gd name="T1" fmla="*/ 735 h 1583"/>
                  <a:gd name="T2" fmla="*/ 1033 w 1643"/>
                  <a:gd name="T3" fmla="*/ 642 h 1583"/>
                  <a:gd name="T4" fmla="*/ 1209 w 1643"/>
                  <a:gd name="T5" fmla="*/ 569 h 1583"/>
                  <a:gd name="T6" fmla="*/ 1376 w 1643"/>
                  <a:gd name="T7" fmla="*/ 534 h 1583"/>
                  <a:gd name="T8" fmla="*/ 1434 w 1643"/>
                  <a:gd name="T9" fmla="*/ 576 h 1583"/>
                  <a:gd name="T10" fmla="*/ 1627 w 1643"/>
                  <a:gd name="T11" fmla="*/ 544 h 1583"/>
                  <a:gd name="T12" fmla="*/ 1537 w 1643"/>
                  <a:gd name="T13" fmla="*/ 386 h 1583"/>
                  <a:gd name="T14" fmla="*/ 1456 w 1643"/>
                  <a:gd name="T15" fmla="*/ 291 h 1583"/>
                  <a:gd name="T16" fmla="*/ 1387 w 1643"/>
                  <a:gd name="T17" fmla="*/ 247 h 1583"/>
                  <a:gd name="T18" fmla="*/ 1302 w 1643"/>
                  <a:gd name="T19" fmla="*/ 231 h 1583"/>
                  <a:gd name="T20" fmla="*/ 1235 w 1643"/>
                  <a:gd name="T21" fmla="*/ 242 h 1583"/>
                  <a:gd name="T22" fmla="*/ 1171 w 1643"/>
                  <a:gd name="T23" fmla="*/ 292 h 1583"/>
                  <a:gd name="T24" fmla="*/ 1149 w 1643"/>
                  <a:gd name="T25" fmla="*/ 405 h 1583"/>
                  <a:gd name="T26" fmla="*/ 1190 w 1643"/>
                  <a:gd name="T27" fmla="*/ 516 h 1583"/>
                  <a:gd name="T28" fmla="*/ 1162 w 1643"/>
                  <a:gd name="T29" fmla="*/ 520 h 1583"/>
                  <a:gd name="T30" fmla="*/ 1114 w 1643"/>
                  <a:gd name="T31" fmla="*/ 357 h 1583"/>
                  <a:gd name="T32" fmla="*/ 1136 w 1643"/>
                  <a:gd name="T33" fmla="*/ 286 h 1583"/>
                  <a:gd name="T34" fmla="*/ 1082 w 1643"/>
                  <a:gd name="T35" fmla="*/ 306 h 1583"/>
                  <a:gd name="T36" fmla="*/ 1001 w 1643"/>
                  <a:gd name="T37" fmla="*/ 296 h 1583"/>
                  <a:gd name="T38" fmla="*/ 891 w 1643"/>
                  <a:gd name="T39" fmla="*/ 78 h 1583"/>
                  <a:gd name="T40" fmla="*/ 840 w 1643"/>
                  <a:gd name="T41" fmla="*/ 15 h 1583"/>
                  <a:gd name="T42" fmla="*/ 734 w 1643"/>
                  <a:gd name="T43" fmla="*/ 9 h 1583"/>
                  <a:gd name="T44" fmla="*/ 672 w 1643"/>
                  <a:gd name="T45" fmla="*/ 85 h 1583"/>
                  <a:gd name="T46" fmla="*/ 658 w 1643"/>
                  <a:gd name="T47" fmla="*/ 280 h 1583"/>
                  <a:gd name="T48" fmla="*/ 524 w 1643"/>
                  <a:gd name="T49" fmla="*/ 308 h 1583"/>
                  <a:gd name="T50" fmla="*/ 445 w 1643"/>
                  <a:gd name="T51" fmla="*/ 288 h 1583"/>
                  <a:gd name="T52" fmla="*/ 459 w 1643"/>
                  <a:gd name="T53" fmla="*/ 396 h 1583"/>
                  <a:gd name="T54" fmla="*/ 434 w 1643"/>
                  <a:gd name="T55" fmla="*/ 495 h 1583"/>
                  <a:gd name="T56" fmla="*/ 423 w 1643"/>
                  <a:gd name="T57" fmla="*/ 447 h 1583"/>
                  <a:gd name="T58" fmla="*/ 411 w 1643"/>
                  <a:gd name="T59" fmla="*/ 308 h 1583"/>
                  <a:gd name="T60" fmla="*/ 376 w 1643"/>
                  <a:gd name="T61" fmla="*/ 268 h 1583"/>
                  <a:gd name="T62" fmla="*/ 291 w 1643"/>
                  <a:gd name="T63" fmla="*/ 247 h 1583"/>
                  <a:gd name="T64" fmla="*/ 171 w 1643"/>
                  <a:gd name="T65" fmla="*/ 304 h 1583"/>
                  <a:gd name="T66" fmla="*/ 13 w 1643"/>
                  <a:gd name="T67" fmla="*/ 553 h 1583"/>
                  <a:gd name="T68" fmla="*/ 33 w 1643"/>
                  <a:gd name="T69" fmla="*/ 732 h 1583"/>
                  <a:gd name="T70" fmla="*/ 144 w 1643"/>
                  <a:gd name="T71" fmla="*/ 805 h 1583"/>
                  <a:gd name="T72" fmla="*/ 256 w 1643"/>
                  <a:gd name="T73" fmla="*/ 831 h 1583"/>
                  <a:gd name="T74" fmla="*/ 408 w 1643"/>
                  <a:gd name="T75" fmla="*/ 798 h 1583"/>
                  <a:gd name="T76" fmla="*/ 510 w 1643"/>
                  <a:gd name="T77" fmla="*/ 852 h 1583"/>
                  <a:gd name="T78" fmla="*/ 464 w 1643"/>
                  <a:gd name="T79" fmla="*/ 902 h 1583"/>
                  <a:gd name="T80" fmla="*/ 268 w 1643"/>
                  <a:gd name="T81" fmla="*/ 1094 h 1583"/>
                  <a:gd name="T82" fmla="*/ 107 w 1643"/>
                  <a:gd name="T83" fmla="*/ 1490 h 1583"/>
                  <a:gd name="T84" fmla="*/ 323 w 1643"/>
                  <a:gd name="T85" fmla="*/ 1474 h 1583"/>
                  <a:gd name="T86" fmla="*/ 536 w 1643"/>
                  <a:gd name="T87" fmla="*/ 1281 h 1583"/>
                  <a:gd name="T88" fmla="*/ 806 w 1643"/>
                  <a:gd name="T89" fmla="*/ 1176 h 1583"/>
                  <a:gd name="T90" fmla="*/ 1500 w 1643"/>
                  <a:gd name="T91" fmla="*/ 1423 h 1583"/>
                  <a:gd name="T92" fmla="*/ 1362 w 1643"/>
                  <a:gd name="T93" fmla="*/ 1139 h 1583"/>
                  <a:gd name="T94" fmla="*/ 1107 w 1643"/>
                  <a:gd name="T95" fmla="*/ 884 h 1583"/>
                  <a:gd name="T96" fmla="*/ 1177 w 1643"/>
                  <a:gd name="T97" fmla="*/ 813 h 1583"/>
                  <a:gd name="T98" fmla="*/ 1314 w 1643"/>
                  <a:gd name="T99" fmla="*/ 827 h 1583"/>
                  <a:gd name="T100" fmla="*/ 1453 w 1643"/>
                  <a:gd name="T101" fmla="*/ 822 h 1583"/>
                  <a:gd name="T102" fmla="*/ 1536 w 1643"/>
                  <a:gd name="T103" fmla="*/ 791 h 1583"/>
                  <a:gd name="T104" fmla="*/ 1642 w 1643"/>
                  <a:gd name="T105" fmla="*/ 656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3" h="1583">
                    <a:moveTo>
                      <a:pt x="1451" y="602"/>
                    </a:moveTo>
                    <a:lnTo>
                      <a:pt x="1463" y="646"/>
                    </a:lnTo>
                    <a:lnTo>
                      <a:pt x="1468" y="686"/>
                    </a:lnTo>
                    <a:lnTo>
                      <a:pt x="1468" y="717"/>
                    </a:lnTo>
                    <a:lnTo>
                      <a:pt x="1468" y="729"/>
                    </a:lnTo>
                    <a:lnTo>
                      <a:pt x="1097" y="735"/>
                    </a:lnTo>
                    <a:lnTo>
                      <a:pt x="1050" y="808"/>
                    </a:lnTo>
                    <a:lnTo>
                      <a:pt x="924" y="791"/>
                    </a:lnTo>
                    <a:lnTo>
                      <a:pt x="993" y="663"/>
                    </a:lnTo>
                    <a:lnTo>
                      <a:pt x="1000" y="658"/>
                    </a:lnTo>
                    <a:lnTo>
                      <a:pt x="1014" y="652"/>
                    </a:lnTo>
                    <a:lnTo>
                      <a:pt x="1033" y="642"/>
                    </a:lnTo>
                    <a:lnTo>
                      <a:pt x="1056" y="632"/>
                    </a:lnTo>
                    <a:lnTo>
                      <a:pt x="1082" y="619"/>
                    </a:lnTo>
                    <a:lnTo>
                      <a:pt x="1111" y="607"/>
                    </a:lnTo>
                    <a:lnTo>
                      <a:pt x="1143" y="594"/>
                    </a:lnTo>
                    <a:lnTo>
                      <a:pt x="1175" y="581"/>
                    </a:lnTo>
                    <a:lnTo>
                      <a:pt x="1209" y="569"/>
                    </a:lnTo>
                    <a:lnTo>
                      <a:pt x="1242" y="557"/>
                    </a:lnTo>
                    <a:lnTo>
                      <a:pt x="1274" y="548"/>
                    </a:lnTo>
                    <a:lnTo>
                      <a:pt x="1304" y="540"/>
                    </a:lnTo>
                    <a:lnTo>
                      <a:pt x="1332" y="535"/>
                    </a:lnTo>
                    <a:lnTo>
                      <a:pt x="1356" y="533"/>
                    </a:lnTo>
                    <a:lnTo>
                      <a:pt x="1376" y="534"/>
                    </a:lnTo>
                    <a:lnTo>
                      <a:pt x="1391" y="539"/>
                    </a:lnTo>
                    <a:lnTo>
                      <a:pt x="1401" y="546"/>
                    </a:lnTo>
                    <a:lnTo>
                      <a:pt x="1411" y="553"/>
                    </a:lnTo>
                    <a:lnTo>
                      <a:pt x="1420" y="559"/>
                    </a:lnTo>
                    <a:lnTo>
                      <a:pt x="1428" y="567"/>
                    </a:lnTo>
                    <a:lnTo>
                      <a:pt x="1434" y="576"/>
                    </a:lnTo>
                    <a:lnTo>
                      <a:pt x="1440" y="585"/>
                    </a:lnTo>
                    <a:lnTo>
                      <a:pt x="1446" y="593"/>
                    </a:lnTo>
                    <a:lnTo>
                      <a:pt x="1451" y="602"/>
                    </a:lnTo>
                    <a:lnTo>
                      <a:pt x="1642" y="602"/>
                    </a:lnTo>
                    <a:lnTo>
                      <a:pt x="1636" y="573"/>
                    </a:lnTo>
                    <a:lnTo>
                      <a:pt x="1627" y="544"/>
                    </a:lnTo>
                    <a:lnTo>
                      <a:pt x="1615" y="517"/>
                    </a:lnTo>
                    <a:lnTo>
                      <a:pt x="1601" y="488"/>
                    </a:lnTo>
                    <a:lnTo>
                      <a:pt x="1587" y="462"/>
                    </a:lnTo>
                    <a:lnTo>
                      <a:pt x="1570" y="435"/>
                    </a:lnTo>
                    <a:lnTo>
                      <a:pt x="1553" y="410"/>
                    </a:lnTo>
                    <a:lnTo>
                      <a:pt x="1537" y="386"/>
                    </a:lnTo>
                    <a:lnTo>
                      <a:pt x="1520" y="364"/>
                    </a:lnTo>
                    <a:lnTo>
                      <a:pt x="1504" y="344"/>
                    </a:lnTo>
                    <a:lnTo>
                      <a:pt x="1490" y="327"/>
                    </a:lnTo>
                    <a:lnTo>
                      <a:pt x="1476" y="312"/>
                    </a:lnTo>
                    <a:lnTo>
                      <a:pt x="1466" y="299"/>
                    </a:lnTo>
                    <a:lnTo>
                      <a:pt x="1456" y="291"/>
                    </a:lnTo>
                    <a:lnTo>
                      <a:pt x="1452" y="285"/>
                    </a:lnTo>
                    <a:lnTo>
                      <a:pt x="1449" y="283"/>
                    </a:lnTo>
                    <a:lnTo>
                      <a:pt x="1433" y="271"/>
                    </a:lnTo>
                    <a:lnTo>
                      <a:pt x="1417" y="262"/>
                    </a:lnTo>
                    <a:lnTo>
                      <a:pt x="1402" y="254"/>
                    </a:lnTo>
                    <a:lnTo>
                      <a:pt x="1387" y="247"/>
                    </a:lnTo>
                    <a:lnTo>
                      <a:pt x="1372" y="243"/>
                    </a:lnTo>
                    <a:lnTo>
                      <a:pt x="1357" y="238"/>
                    </a:lnTo>
                    <a:lnTo>
                      <a:pt x="1342" y="235"/>
                    </a:lnTo>
                    <a:lnTo>
                      <a:pt x="1329" y="232"/>
                    </a:lnTo>
                    <a:lnTo>
                      <a:pt x="1315" y="231"/>
                    </a:lnTo>
                    <a:lnTo>
                      <a:pt x="1302" y="231"/>
                    </a:lnTo>
                    <a:lnTo>
                      <a:pt x="1289" y="232"/>
                    </a:lnTo>
                    <a:lnTo>
                      <a:pt x="1277" y="232"/>
                    </a:lnTo>
                    <a:lnTo>
                      <a:pt x="1265" y="235"/>
                    </a:lnTo>
                    <a:lnTo>
                      <a:pt x="1255" y="237"/>
                    </a:lnTo>
                    <a:lnTo>
                      <a:pt x="1244" y="239"/>
                    </a:lnTo>
                    <a:lnTo>
                      <a:pt x="1235" y="242"/>
                    </a:lnTo>
                    <a:lnTo>
                      <a:pt x="1226" y="246"/>
                    </a:lnTo>
                    <a:lnTo>
                      <a:pt x="1216" y="252"/>
                    </a:lnTo>
                    <a:lnTo>
                      <a:pt x="1204" y="260"/>
                    </a:lnTo>
                    <a:lnTo>
                      <a:pt x="1193" y="269"/>
                    </a:lnTo>
                    <a:lnTo>
                      <a:pt x="1181" y="280"/>
                    </a:lnTo>
                    <a:lnTo>
                      <a:pt x="1171" y="292"/>
                    </a:lnTo>
                    <a:lnTo>
                      <a:pt x="1162" y="306"/>
                    </a:lnTo>
                    <a:lnTo>
                      <a:pt x="1153" y="322"/>
                    </a:lnTo>
                    <a:lnTo>
                      <a:pt x="1148" y="342"/>
                    </a:lnTo>
                    <a:lnTo>
                      <a:pt x="1145" y="361"/>
                    </a:lnTo>
                    <a:lnTo>
                      <a:pt x="1145" y="383"/>
                    </a:lnTo>
                    <a:lnTo>
                      <a:pt x="1149" y="405"/>
                    </a:lnTo>
                    <a:lnTo>
                      <a:pt x="1153" y="428"/>
                    </a:lnTo>
                    <a:lnTo>
                      <a:pt x="1163" y="452"/>
                    </a:lnTo>
                    <a:lnTo>
                      <a:pt x="1174" y="478"/>
                    </a:lnTo>
                    <a:lnTo>
                      <a:pt x="1188" y="504"/>
                    </a:lnTo>
                    <a:lnTo>
                      <a:pt x="1190" y="510"/>
                    </a:lnTo>
                    <a:lnTo>
                      <a:pt x="1190" y="516"/>
                    </a:lnTo>
                    <a:lnTo>
                      <a:pt x="1187" y="521"/>
                    </a:lnTo>
                    <a:lnTo>
                      <a:pt x="1182" y="525"/>
                    </a:lnTo>
                    <a:lnTo>
                      <a:pt x="1177" y="527"/>
                    </a:lnTo>
                    <a:lnTo>
                      <a:pt x="1171" y="527"/>
                    </a:lnTo>
                    <a:lnTo>
                      <a:pt x="1166" y="525"/>
                    </a:lnTo>
                    <a:lnTo>
                      <a:pt x="1162" y="520"/>
                    </a:lnTo>
                    <a:lnTo>
                      <a:pt x="1145" y="490"/>
                    </a:lnTo>
                    <a:lnTo>
                      <a:pt x="1133" y="462"/>
                    </a:lnTo>
                    <a:lnTo>
                      <a:pt x="1124" y="434"/>
                    </a:lnTo>
                    <a:lnTo>
                      <a:pt x="1117" y="407"/>
                    </a:lnTo>
                    <a:lnTo>
                      <a:pt x="1114" y="382"/>
                    </a:lnTo>
                    <a:lnTo>
                      <a:pt x="1114" y="357"/>
                    </a:lnTo>
                    <a:lnTo>
                      <a:pt x="1118" y="334"/>
                    </a:lnTo>
                    <a:lnTo>
                      <a:pt x="1125" y="311"/>
                    </a:lnTo>
                    <a:lnTo>
                      <a:pt x="1127" y="305"/>
                    </a:lnTo>
                    <a:lnTo>
                      <a:pt x="1130" y="298"/>
                    </a:lnTo>
                    <a:lnTo>
                      <a:pt x="1133" y="292"/>
                    </a:lnTo>
                    <a:lnTo>
                      <a:pt x="1136" y="286"/>
                    </a:lnTo>
                    <a:lnTo>
                      <a:pt x="1127" y="291"/>
                    </a:lnTo>
                    <a:lnTo>
                      <a:pt x="1118" y="296"/>
                    </a:lnTo>
                    <a:lnTo>
                      <a:pt x="1110" y="299"/>
                    </a:lnTo>
                    <a:lnTo>
                      <a:pt x="1101" y="303"/>
                    </a:lnTo>
                    <a:lnTo>
                      <a:pt x="1091" y="305"/>
                    </a:lnTo>
                    <a:lnTo>
                      <a:pt x="1082" y="306"/>
                    </a:lnTo>
                    <a:lnTo>
                      <a:pt x="1072" y="306"/>
                    </a:lnTo>
                    <a:lnTo>
                      <a:pt x="1060" y="306"/>
                    </a:lnTo>
                    <a:lnTo>
                      <a:pt x="1048" y="305"/>
                    </a:lnTo>
                    <a:lnTo>
                      <a:pt x="1034" y="304"/>
                    </a:lnTo>
                    <a:lnTo>
                      <a:pt x="1019" y="300"/>
                    </a:lnTo>
                    <a:lnTo>
                      <a:pt x="1001" y="296"/>
                    </a:lnTo>
                    <a:lnTo>
                      <a:pt x="982" y="291"/>
                    </a:lnTo>
                    <a:lnTo>
                      <a:pt x="960" y="284"/>
                    </a:lnTo>
                    <a:lnTo>
                      <a:pt x="937" y="276"/>
                    </a:lnTo>
                    <a:lnTo>
                      <a:pt x="911" y="267"/>
                    </a:lnTo>
                    <a:lnTo>
                      <a:pt x="897" y="123"/>
                    </a:lnTo>
                    <a:lnTo>
                      <a:pt x="891" y="78"/>
                    </a:lnTo>
                    <a:lnTo>
                      <a:pt x="889" y="79"/>
                    </a:lnTo>
                    <a:lnTo>
                      <a:pt x="883" y="64"/>
                    </a:lnTo>
                    <a:lnTo>
                      <a:pt x="876" y="50"/>
                    </a:lnTo>
                    <a:lnTo>
                      <a:pt x="866" y="36"/>
                    </a:lnTo>
                    <a:lnTo>
                      <a:pt x="854" y="25"/>
                    </a:lnTo>
                    <a:lnTo>
                      <a:pt x="840" y="15"/>
                    </a:lnTo>
                    <a:lnTo>
                      <a:pt x="824" y="7"/>
                    </a:lnTo>
                    <a:lnTo>
                      <a:pt x="808" y="2"/>
                    </a:lnTo>
                    <a:lnTo>
                      <a:pt x="790" y="0"/>
                    </a:lnTo>
                    <a:lnTo>
                      <a:pt x="770" y="1"/>
                    </a:lnTo>
                    <a:lnTo>
                      <a:pt x="752" y="4"/>
                    </a:lnTo>
                    <a:lnTo>
                      <a:pt x="734" y="9"/>
                    </a:lnTo>
                    <a:lnTo>
                      <a:pt x="718" y="18"/>
                    </a:lnTo>
                    <a:lnTo>
                      <a:pt x="704" y="30"/>
                    </a:lnTo>
                    <a:lnTo>
                      <a:pt x="692" y="43"/>
                    </a:lnTo>
                    <a:lnTo>
                      <a:pt x="681" y="62"/>
                    </a:lnTo>
                    <a:lnTo>
                      <a:pt x="673" y="85"/>
                    </a:lnTo>
                    <a:lnTo>
                      <a:pt x="672" y="85"/>
                    </a:lnTo>
                    <a:lnTo>
                      <a:pt x="594" y="124"/>
                    </a:lnTo>
                    <a:lnTo>
                      <a:pt x="687" y="126"/>
                    </a:lnTo>
                    <a:lnTo>
                      <a:pt x="673" y="269"/>
                    </a:lnTo>
                    <a:lnTo>
                      <a:pt x="672" y="270"/>
                    </a:lnTo>
                    <a:lnTo>
                      <a:pt x="666" y="274"/>
                    </a:lnTo>
                    <a:lnTo>
                      <a:pt x="658" y="280"/>
                    </a:lnTo>
                    <a:lnTo>
                      <a:pt x="644" y="285"/>
                    </a:lnTo>
                    <a:lnTo>
                      <a:pt x="626" y="292"/>
                    </a:lnTo>
                    <a:lnTo>
                      <a:pt x="602" y="299"/>
                    </a:lnTo>
                    <a:lnTo>
                      <a:pt x="572" y="305"/>
                    </a:lnTo>
                    <a:lnTo>
                      <a:pt x="535" y="308"/>
                    </a:lnTo>
                    <a:lnTo>
                      <a:pt x="524" y="308"/>
                    </a:lnTo>
                    <a:lnTo>
                      <a:pt x="512" y="307"/>
                    </a:lnTo>
                    <a:lnTo>
                      <a:pt x="499" y="305"/>
                    </a:lnTo>
                    <a:lnTo>
                      <a:pt x="487" y="301"/>
                    </a:lnTo>
                    <a:lnTo>
                      <a:pt x="473" y="298"/>
                    </a:lnTo>
                    <a:lnTo>
                      <a:pt x="459" y="292"/>
                    </a:lnTo>
                    <a:lnTo>
                      <a:pt x="445" y="288"/>
                    </a:lnTo>
                    <a:lnTo>
                      <a:pt x="431" y="282"/>
                    </a:lnTo>
                    <a:lnTo>
                      <a:pt x="442" y="301"/>
                    </a:lnTo>
                    <a:lnTo>
                      <a:pt x="450" y="322"/>
                    </a:lnTo>
                    <a:lnTo>
                      <a:pt x="456" y="345"/>
                    </a:lnTo>
                    <a:lnTo>
                      <a:pt x="459" y="369"/>
                    </a:lnTo>
                    <a:lnTo>
                      <a:pt x="459" y="396"/>
                    </a:lnTo>
                    <a:lnTo>
                      <a:pt x="458" y="424"/>
                    </a:lnTo>
                    <a:lnTo>
                      <a:pt x="453" y="452"/>
                    </a:lnTo>
                    <a:lnTo>
                      <a:pt x="446" y="483"/>
                    </a:lnTo>
                    <a:lnTo>
                      <a:pt x="444" y="489"/>
                    </a:lnTo>
                    <a:lnTo>
                      <a:pt x="439" y="493"/>
                    </a:lnTo>
                    <a:lnTo>
                      <a:pt x="434" y="495"/>
                    </a:lnTo>
                    <a:lnTo>
                      <a:pt x="427" y="495"/>
                    </a:lnTo>
                    <a:lnTo>
                      <a:pt x="421" y="491"/>
                    </a:lnTo>
                    <a:lnTo>
                      <a:pt x="418" y="487"/>
                    </a:lnTo>
                    <a:lnTo>
                      <a:pt x="416" y="481"/>
                    </a:lnTo>
                    <a:lnTo>
                      <a:pt x="416" y="475"/>
                    </a:lnTo>
                    <a:lnTo>
                      <a:pt x="423" y="447"/>
                    </a:lnTo>
                    <a:lnTo>
                      <a:pt x="427" y="419"/>
                    </a:lnTo>
                    <a:lnTo>
                      <a:pt x="429" y="394"/>
                    </a:lnTo>
                    <a:lnTo>
                      <a:pt x="428" y="369"/>
                    </a:lnTo>
                    <a:lnTo>
                      <a:pt x="425" y="347"/>
                    </a:lnTo>
                    <a:lnTo>
                      <a:pt x="419" y="327"/>
                    </a:lnTo>
                    <a:lnTo>
                      <a:pt x="411" y="308"/>
                    </a:lnTo>
                    <a:lnTo>
                      <a:pt x="400" y="292"/>
                    </a:lnTo>
                    <a:lnTo>
                      <a:pt x="396" y="286"/>
                    </a:lnTo>
                    <a:lnTo>
                      <a:pt x="391" y="282"/>
                    </a:lnTo>
                    <a:lnTo>
                      <a:pt x="387" y="277"/>
                    </a:lnTo>
                    <a:lnTo>
                      <a:pt x="382" y="273"/>
                    </a:lnTo>
                    <a:lnTo>
                      <a:pt x="376" y="268"/>
                    </a:lnTo>
                    <a:lnTo>
                      <a:pt x="372" y="265"/>
                    </a:lnTo>
                    <a:lnTo>
                      <a:pt x="366" y="261"/>
                    </a:lnTo>
                    <a:lnTo>
                      <a:pt x="360" y="258"/>
                    </a:lnTo>
                    <a:lnTo>
                      <a:pt x="337" y="252"/>
                    </a:lnTo>
                    <a:lnTo>
                      <a:pt x="314" y="248"/>
                    </a:lnTo>
                    <a:lnTo>
                      <a:pt x="291" y="247"/>
                    </a:lnTo>
                    <a:lnTo>
                      <a:pt x="268" y="248"/>
                    </a:lnTo>
                    <a:lnTo>
                      <a:pt x="245" y="254"/>
                    </a:lnTo>
                    <a:lnTo>
                      <a:pt x="222" y="263"/>
                    </a:lnTo>
                    <a:lnTo>
                      <a:pt x="200" y="277"/>
                    </a:lnTo>
                    <a:lnTo>
                      <a:pt x="178" y="297"/>
                    </a:lnTo>
                    <a:lnTo>
                      <a:pt x="171" y="304"/>
                    </a:lnTo>
                    <a:lnTo>
                      <a:pt x="153" y="324"/>
                    </a:lnTo>
                    <a:lnTo>
                      <a:pt x="126" y="357"/>
                    </a:lnTo>
                    <a:lnTo>
                      <a:pt x="96" y="397"/>
                    </a:lnTo>
                    <a:lnTo>
                      <a:pt x="64" y="444"/>
                    </a:lnTo>
                    <a:lnTo>
                      <a:pt x="35" y="497"/>
                    </a:lnTo>
                    <a:lnTo>
                      <a:pt x="13" y="553"/>
                    </a:lnTo>
                    <a:lnTo>
                      <a:pt x="1" y="608"/>
                    </a:lnTo>
                    <a:lnTo>
                      <a:pt x="0" y="634"/>
                    </a:lnTo>
                    <a:lnTo>
                      <a:pt x="1" y="661"/>
                    </a:lnTo>
                    <a:lnTo>
                      <a:pt x="8" y="686"/>
                    </a:lnTo>
                    <a:lnTo>
                      <a:pt x="18" y="709"/>
                    </a:lnTo>
                    <a:lnTo>
                      <a:pt x="33" y="732"/>
                    </a:lnTo>
                    <a:lnTo>
                      <a:pt x="54" y="754"/>
                    </a:lnTo>
                    <a:lnTo>
                      <a:pt x="79" y="774"/>
                    </a:lnTo>
                    <a:lnTo>
                      <a:pt x="111" y="791"/>
                    </a:lnTo>
                    <a:lnTo>
                      <a:pt x="121" y="794"/>
                    </a:lnTo>
                    <a:lnTo>
                      <a:pt x="131" y="800"/>
                    </a:lnTo>
                    <a:lnTo>
                      <a:pt x="144" y="805"/>
                    </a:lnTo>
                    <a:lnTo>
                      <a:pt x="159" y="811"/>
                    </a:lnTo>
                    <a:lnTo>
                      <a:pt x="176" y="816"/>
                    </a:lnTo>
                    <a:lnTo>
                      <a:pt x="193" y="822"/>
                    </a:lnTo>
                    <a:lnTo>
                      <a:pt x="214" y="827"/>
                    </a:lnTo>
                    <a:lnTo>
                      <a:pt x="235" y="829"/>
                    </a:lnTo>
                    <a:lnTo>
                      <a:pt x="256" y="831"/>
                    </a:lnTo>
                    <a:lnTo>
                      <a:pt x="281" y="832"/>
                    </a:lnTo>
                    <a:lnTo>
                      <a:pt x="305" y="830"/>
                    </a:lnTo>
                    <a:lnTo>
                      <a:pt x="330" y="827"/>
                    </a:lnTo>
                    <a:lnTo>
                      <a:pt x="355" y="820"/>
                    </a:lnTo>
                    <a:lnTo>
                      <a:pt x="382" y="811"/>
                    </a:lnTo>
                    <a:lnTo>
                      <a:pt x="408" y="798"/>
                    </a:lnTo>
                    <a:lnTo>
                      <a:pt x="436" y="782"/>
                    </a:lnTo>
                    <a:lnTo>
                      <a:pt x="453" y="799"/>
                    </a:lnTo>
                    <a:lnTo>
                      <a:pt x="471" y="815"/>
                    </a:lnTo>
                    <a:lnTo>
                      <a:pt x="486" y="829"/>
                    </a:lnTo>
                    <a:lnTo>
                      <a:pt x="498" y="842"/>
                    </a:lnTo>
                    <a:lnTo>
                      <a:pt x="510" y="852"/>
                    </a:lnTo>
                    <a:lnTo>
                      <a:pt x="518" y="860"/>
                    </a:lnTo>
                    <a:lnTo>
                      <a:pt x="522" y="866"/>
                    </a:lnTo>
                    <a:lnTo>
                      <a:pt x="525" y="867"/>
                    </a:lnTo>
                    <a:lnTo>
                      <a:pt x="510" y="875"/>
                    </a:lnTo>
                    <a:lnTo>
                      <a:pt x="489" y="885"/>
                    </a:lnTo>
                    <a:lnTo>
                      <a:pt x="464" y="902"/>
                    </a:lnTo>
                    <a:lnTo>
                      <a:pt x="436" y="921"/>
                    </a:lnTo>
                    <a:lnTo>
                      <a:pt x="405" y="945"/>
                    </a:lnTo>
                    <a:lnTo>
                      <a:pt x="372" y="975"/>
                    </a:lnTo>
                    <a:lnTo>
                      <a:pt x="337" y="1009"/>
                    </a:lnTo>
                    <a:lnTo>
                      <a:pt x="302" y="1049"/>
                    </a:lnTo>
                    <a:lnTo>
                      <a:pt x="268" y="1094"/>
                    </a:lnTo>
                    <a:lnTo>
                      <a:pt x="233" y="1145"/>
                    </a:lnTo>
                    <a:lnTo>
                      <a:pt x="202" y="1201"/>
                    </a:lnTo>
                    <a:lnTo>
                      <a:pt x="172" y="1263"/>
                    </a:lnTo>
                    <a:lnTo>
                      <a:pt x="146" y="1332"/>
                    </a:lnTo>
                    <a:lnTo>
                      <a:pt x="124" y="1408"/>
                    </a:lnTo>
                    <a:lnTo>
                      <a:pt x="107" y="1490"/>
                    </a:lnTo>
                    <a:lnTo>
                      <a:pt x="95" y="1580"/>
                    </a:lnTo>
                    <a:lnTo>
                      <a:pt x="245" y="1573"/>
                    </a:lnTo>
                    <a:lnTo>
                      <a:pt x="259" y="1555"/>
                    </a:lnTo>
                    <a:lnTo>
                      <a:pt x="276" y="1530"/>
                    </a:lnTo>
                    <a:lnTo>
                      <a:pt x="298" y="1504"/>
                    </a:lnTo>
                    <a:lnTo>
                      <a:pt x="323" y="1474"/>
                    </a:lnTo>
                    <a:lnTo>
                      <a:pt x="352" y="1443"/>
                    </a:lnTo>
                    <a:lnTo>
                      <a:pt x="383" y="1411"/>
                    </a:lnTo>
                    <a:lnTo>
                      <a:pt x="418" y="1377"/>
                    </a:lnTo>
                    <a:lnTo>
                      <a:pt x="456" y="1344"/>
                    </a:lnTo>
                    <a:lnTo>
                      <a:pt x="495" y="1312"/>
                    </a:lnTo>
                    <a:lnTo>
                      <a:pt x="536" y="1281"/>
                    </a:lnTo>
                    <a:lnTo>
                      <a:pt x="579" y="1253"/>
                    </a:lnTo>
                    <a:lnTo>
                      <a:pt x="623" y="1229"/>
                    </a:lnTo>
                    <a:lnTo>
                      <a:pt x="668" y="1207"/>
                    </a:lnTo>
                    <a:lnTo>
                      <a:pt x="714" y="1191"/>
                    </a:lnTo>
                    <a:lnTo>
                      <a:pt x="760" y="1180"/>
                    </a:lnTo>
                    <a:lnTo>
                      <a:pt x="806" y="1176"/>
                    </a:lnTo>
                    <a:lnTo>
                      <a:pt x="1177" y="1583"/>
                    </a:lnTo>
                    <a:lnTo>
                      <a:pt x="1530" y="1514"/>
                    </a:lnTo>
                    <a:lnTo>
                      <a:pt x="1528" y="1504"/>
                    </a:lnTo>
                    <a:lnTo>
                      <a:pt x="1521" y="1484"/>
                    </a:lnTo>
                    <a:lnTo>
                      <a:pt x="1513" y="1458"/>
                    </a:lnTo>
                    <a:lnTo>
                      <a:pt x="1500" y="1423"/>
                    </a:lnTo>
                    <a:lnTo>
                      <a:pt x="1485" y="1384"/>
                    </a:lnTo>
                    <a:lnTo>
                      <a:pt x="1467" y="1339"/>
                    </a:lnTo>
                    <a:lnTo>
                      <a:pt x="1445" y="1292"/>
                    </a:lnTo>
                    <a:lnTo>
                      <a:pt x="1421" y="1241"/>
                    </a:lnTo>
                    <a:lnTo>
                      <a:pt x="1393" y="1190"/>
                    </a:lnTo>
                    <a:lnTo>
                      <a:pt x="1362" y="1139"/>
                    </a:lnTo>
                    <a:lnTo>
                      <a:pt x="1327" y="1087"/>
                    </a:lnTo>
                    <a:lnTo>
                      <a:pt x="1291" y="1039"/>
                    </a:lnTo>
                    <a:lnTo>
                      <a:pt x="1249" y="993"/>
                    </a:lnTo>
                    <a:lnTo>
                      <a:pt x="1205" y="951"/>
                    </a:lnTo>
                    <a:lnTo>
                      <a:pt x="1158" y="914"/>
                    </a:lnTo>
                    <a:lnTo>
                      <a:pt x="1107" y="884"/>
                    </a:lnTo>
                    <a:lnTo>
                      <a:pt x="1117" y="876"/>
                    </a:lnTo>
                    <a:lnTo>
                      <a:pt x="1127" y="866"/>
                    </a:lnTo>
                    <a:lnTo>
                      <a:pt x="1137" y="854"/>
                    </a:lnTo>
                    <a:lnTo>
                      <a:pt x="1150" y="842"/>
                    </a:lnTo>
                    <a:lnTo>
                      <a:pt x="1163" y="828"/>
                    </a:lnTo>
                    <a:lnTo>
                      <a:pt x="1177" y="813"/>
                    </a:lnTo>
                    <a:lnTo>
                      <a:pt x="1192" y="797"/>
                    </a:lnTo>
                    <a:lnTo>
                      <a:pt x="1206" y="779"/>
                    </a:lnTo>
                    <a:lnTo>
                      <a:pt x="1234" y="797"/>
                    </a:lnTo>
                    <a:lnTo>
                      <a:pt x="1261" y="809"/>
                    </a:lnTo>
                    <a:lnTo>
                      <a:pt x="1288" y="820"/>
                    </a:lnTo>
                    <a:lnTo>
                      <a:pt x="1314" y="827"/>
                    </a:lnTo>
                    <a:lnTo>
                      <a:pt x="1340" y="830"/>
                    </a:lnTo>
                    <a:lnTo>
                      <a:pt x="1364" y="832"/>
                    </a:lnTo>
                    <a:lnTo>
                      <a:pt x="1388" y="832"/>
                    </a:lnTo>
                    <a:lnTo>
                      <a:pt x="1411" y="830"/>
                    </a:lnTo>
                    <a:lnTo>
                      <a:pt x="1432" y="827"/>
                    </a:lnTo>
                    <a:lnTo>
                      <a:pt x="1453" y="822"/>
                    </a:lnTo>
                    <a:lnTo>
                      <a:pt x="1471" y="817"/>
                    </a:lnTo>
                    <a:lnTo>
                      <a:pt x="1487" y="812"/>
                    </a:lnTo>
                    <a:lnTo>
                      <a:pt x="1502" y="806"/>
                    </a:lnTo>
                    <a:lnTo>
                      <a:pt x="1516" y="800"/>
                    </a:lnTo>
                    <a:lnTo>
                      <a:pt x="1527" y="796"/>
                    </a:lnTo>
                    <a:lnTo>
                      <a:pt x="1536" y="791"/>
                    </a:lnTo>
                    <a:lnTo>
                      <a:pt x="1567" y="774"/>
                    </a:lnTo>
                    <a:lnTo>
                      <a:pt x="1591" y="754"/>
                    </a:lnTo>
                    <a:lnTo>
                      <a:pt x="1611" y="732"/>
                    </a:lnTo>
                    <a:lnTo>
                      <a:pt x="1626" y="708"/>
                    </a:lnTo>
                    <a:lnTo>
                      <a:pt x="1636" y="683"/>
                    </a:lnTo>
                    <a:lnTo>
                      <a:pt x="1642" y="656"/>
                    </a:lnTo>
                    <a:lnTo>
                      <a:pt x="1643" y="629"/>
                    </a:lnTo>
                    <a:lnTo>
                      <a:pt x="1642" y="602"/>
                    </a:lnTo>
                    <a:lnTo>
                      <a:pt x="1451" y="6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39"/>
              <p:cNvSpPr>
                <a:spLocks/>
              </p:cNvSpPr>
              <p:nvPr/>
            </p:nvSpPr>
            <p:spPr bwMode="auto">
              <a:xfrm>
                <a:off x="340" y="2448"/>
                <a:ext cx="273" cy="138"/>
              </a:xfrm>
              <a:custGeom>
                <a:avLst/>
                <a:gdLst>
                  <a:gd name="T0" fmla="*/ 545 w 545"/>
                  <a:gd name="T1" fmla="*/ 258 h 275"/>
                  <a:gd name="T2" fmla="*/ 420 w 545"/>
                  <a:gd name="T3" fmla="*/ 275 h 275"/>
                  <a:gd name="T4" fmla="*/ 373 w 545"/>
                  <a:gd name="T5" fmla="*/ 202 h 275"/>
                  <a:gd name="T6" fmla="*/ 2 w 545"/>
                  <a:gd name="T7" fmla="*/ 196 h 275"/>
                  <a:gd name="T8" fmla="*/ 1 w 545"/>
                  <a:gd name="T9" fmla="*/ 190 h 275"/>
                  <a:gd name="T10" fmla="*/ 0 w 545"/>
                  <a:gd name="T11" fmla="*/ 174 h 275"/>
                  <a:gd name="T12" fmla="*/ 0 w 545"/>
                  <a:gd name="T13" fmla="*/ 150 h 275"/>
                  <a:gd name="T14" fmla="*/ 3 w 545"/>
                  <a:gd name="T15" fmla="*/ 121 h 275"/>
                  <a:gd name="T16" fmla="*/ 10 w 545"/>
                  <a:gd name="T17" fmla="*/ 90 h 275"/>
                  <a:gd name="T18" fmla="*/ 24 w 545"/>
                  <a:gd name="T19" fmla="*/ 59 h 275"/>
                  <a:gd name="T20" fmla="*/ 47 w 545"/>
                  <a:gd name="T21" fmla="*/ 30 h 275"/>
                  <a:gd name="T22" fmla="*/ 79 w 545"/>
                  <a:gd name="T23" fmla="*/ 6 h 275"/>
                  <a:gd name="T24" fmla="*/ 94 w 545"/>
                  <a:gd name="T25" fmla="*/ 1 h 275"/>
                  <a:gd name="T26" fmla="*/ 114 w 545"/>
                  <a:gd name="T27" fmla="*/ 0 h 275"/>
                  <a:gd name="T28" fmla="*/ 138 w 545"/>
                  <a:gd name="T29" fmla="*/ 2 h 275"/>
                  <a:gd name="T30" fmla="*/ 165 w 545"/>
                  <a:gd name="T31" fmla="*/ 7 h 275"/>
                  <a:gd name="T32" fmla="*/ 195 w 545"/>
                  <a:gd name="T33" fmla="*/ 15 h 275"/>
                  <a:gd name="T34" fmla="*/ 228 w 545"/>
                  <a:gd name="T35" fmla="*/ 24 h 275"/>
                  <a:gd name="T36" fmla="*/ 261 w 545"/>
                  <a:gd name="T37" fmla="*/ 36 h 275"/>
                  <a:gd name="T38" fmla="*/ 294 w 545"/>
                  <a:gd name="T39" fmla="*/ 48 h 275"/>
                  <a:gd name="T40" fmla="*/ 327 w 545"/>
                  <a:gd name="T41" fmla="*/ 61 h 275"/>
                  <a:gd name="T42" fmla="*/ 359 w 545"/>
                  <a:gd name="T43" fmla="*/ 74 h 275"/>
                  <a:gd name="T44" fmla="*/ 388 w 545"/>
                  <a:gd name="T45" fmla="*/ 86 h 275"/>
                  <a:gd name="T46" fmla="*/ 414 w 545"/>
                  <a:gd name="T47" fmla="*/ 99 h 275"/>
                  <a:gd name="T48" fmla="*/ 437 w 545"/>
                  <a:gd name="T49" fmla="*/ 109 h 275"/>
                  <a:gd name="T50" fmla="*/ 456 w 545"/>
                  <a:gd name="T51" fmla="*/ 119 h 275"/>
                  <a:gd name="T52" fmla="*/ 469 w 545"/>
                  <a:gd name="T53" fmla="*/ 125 h 275"/>
                  <a:gd name="T54" fmla="*/ 476 w 545"/>
                  <a:gd name="T55" fmla="*/ 130 h 275"/>
                  <a:gd name="T56" fmla="*/ 545 w 545"/>
                  <a:gd name="T57" fmla="*/ 2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275">
                    <a:moveTo>
                      <a:pt x="545" y="258"/>
                    </a:moveTo>
                    <a:lnTo>
                      <a:pt x="420" y="275"/>
                    </a:lnTo>
                    <a:lnTo>
                      <a:pt x="373" y="202"/>
                    </a:lnTo>
                    <a:lnTo>
                      <a:pt x="2" y="196"/>
                    </a:lnTo>
                    <a:lnTo>
                      <a:pt x="1" y="190"/>
                    </a:lnTo>
                    <a:lnTo>
                      <a:pt x="0" y="174"/>
                    </a:lnTo>
                    <a:lnTo>
                      <a:pt x="0" y="150"/>
                    </a:lnTo>
                    <a:lnTo>
                      <a:pt x="3" y="121"/>
                    </a:lnTo>
                    <a:lnTo>
                      <a:pt x="10" y="90"/>
                    </a:lnTo>
                    <a:lnTo>
                      <a:pt x="24" y="59"/>
                    </a:lnTo>
                    <a:lnTo>
                      <a:pt x="47" y="30"/>
                    </a:lnTo>
                    <a:lnTo>
                      <a:pt x="79" y="6"/>
                    </a:lnTo>
                    <a:lnTo>
                      <a:pt x="94" y="1"/>
                    </a:lnTo>
                    <a:lnTo>
                      <a:pt x="114" y="0"/>
                    </a:lnTo>
                    <a:lnTo>
                      <a:pt x="138" y="2"/>
                    </a:lnTo>
                    <a:lnTo>
                      <a:pt x="165" y="7"/>
                    </a:lnTo>
                    <a:lnTo>
                      <a:pt x="195" y="15"/>
                    </a:lnTo>
                    <a:lnTo>
                      <a:pt x="228" y="24"/>
                    </a:lnTo>
                    <a:lnTo>
                      <a:pt x="261" y="36"/>
                    </a:lnTo>
                    <a:lnTo>
                      <a:pt x="294" y="48"/>
                    </a:lnTo>
                    <a:lnTo>
                      <a:pt x="327" y="61"/>
                    </a:lnTo>
                    <a:lnTo>
                      <a:pt x="359" y="74"/>
                    </a:lnTo>
                    <a:lnTo>
                      <a:pt x="388" y="86"/>
                    </a:lnTo>
                    <a:lnTo>
                      <a:pt x="414" y="99"/>
                    </a:lnTo>
                    <a:lnTo>
                      <a:pt x="437" y="109"/>
                    </a:lnTo>
                    <a:lnTo>
                      <a:pt x="456" y="119"/>
                    </a:lnTo>
                    <a:lnTo>
                      <a:pt x="469" y="125"/>
                    </a:lnTo>
                    <a:lnTo>
                      <a:pt x="476" y="130"/>
                    </a:lnTo>
                    <a:lnTo>
                      <a:pt x="545" y="2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904" name="WordArt 40"/>
            <p:cNvSpPr>
              <a:spLocks noChangeArrowheads="1" noChangeShapeType="1" noTextEdit="1"/>
            </p:cNvSpPr>
            <p:nvPr/>
          </p:nvSpPr>
          <p:spPr bwMode="auto">
            <a:xfrm>
              <a:off x="2064" y="1661"/>
              <a:ext cx="363" cy="27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$100</a:t>
              </a:r>
            </a:p>
          </p:txBody>
        </p:sp>
      </p:grpSp>
      <p:grpSp>
        <p:nvGrpSpPr>
          <p:cNvPr id="36905" name="Group 41"/>
          <p:cNvGrpSpPr>
            <a:grpSpLocks/>
          </p:cNvGrpSpPr>
          <p:nvPr/>
        </p:nvGrpSpPr>
        <p:grpSpPr bwMode="auto">
          <a:xfrm>
            <a:off x="3051175" y="1628775"/>
            <a:ext cx="1304925" cy="1257300"/>
            <a:chOff x="1882" y="1389"/>
            <a:chExt cx="822" cy="792"/>
          </a:xfrm>
        </p:grpSpPr>
        <p:grpSp>
          <p:nvGrpSpPr>
            <p:cNvPr id="36906" name="Group 42"/>
            <p:cNvGrpSpPr>
              <a:grpSpLocks/>
            </p:cNvGrpSpPr>
            <p:nvPr/>
          </p:nvGrpSpPr>
          <p:grpSpPr bwMode="auto">
            <a:xfrm>
              <a:off x="1882" y="1389"/>
              <a:ext cx="822" cy="792"/>
              <a:chOff x="204" y="2182"/>
              <a:chExt cx="822" cy="792"/>
            </a:xfrm>
          </p:grpSpPr>
          <p:sp>
            <p:nvSpPr>
              <p:cNvPr id="36907" name="Freeform 43"/>
              <p:cNvSpPr>
                <a:spLocks/>
              </p:cNvSpPr>
              <p:nvPr/>
            </p:nvSpPr>
            <p:spPr bwMode="auto">
              <a:xfrm>
                <a:off x="204" y="2182"/>
                <a:ext cx="822" cy="792"/>
              </a:xfrm>
              <a:custGeom>
                <a:avLst/>
                <a:gdLst>
                  <a:gd name="T0" fmla="*/ 1097 w 1643"/>
                  <a:gd name="T1" fmla="*/ 735 h 1583"/>
                  <a:gd name="T2" fmla="*/ 1033 w 1643"/>
                  <a:gd name="T3" fmla="*/ 642 h 1583"/>
                  <a:gd name="T4" fmla="*/ 1209 w 1643"/>
                  <a:gd name="T5" fmla="*/ 569 h 1583"/>
                  <a:gd name="T6" fmla="*/ 1376 w 1643"/>
                  <a:gd name="T7" fmla="*/ 534 h 1583"/>
                  <a:gd name="T8" fmla="*/ 1434 w 1643"/>
                  <a:gd name="T9" fmla="*/ 576 h 1583"/>
                  <a:gd name="T10" fmla="*/ 1627 w 1643"/>
                  <a:gd name="T11" fmla="*/ 544 h 1583"/>
                  <a:gd name="T12" fmla="*/ 1537 w 1643"/>
                  <a:gd name="T13" fmla="*/ 386 h 1583"/>
                  <a:gd name="T14" fmla="*/ 1456 w 1643"/>
                  <a:gd name="T15" fmla="*/ 291 h 1583"/>
                  <a:gd name="T16" fmla="*/ 1387 w 1643"/>
                  <a:gd name="T17" fmla="*/ 247 h 1583"/>
                  <a:gd name="T18" fmla="*/ 1302 w 1643"/>
                  <a:gd name="T19" fmla="*/ 231 h 1583"/>
                  <a:gd name="T20" fmla="*/ 1235 w 1643"/>
                  <a:gd name="T21" fmla="*/ 242 h 1583"/>
                  <a:gd name="T22" fmla="*/ 1171 w 1643"/>
                  <a:gd name="T23" fmla="*/ 292 h 1583"/>
                  <a:gd name="T24" fmla="*/ 1149 w 1643"/>
                  <a:gd name="T25" fmla="*/ 405 h 1583"/>
                  <a:gd name="T26" fmla="*/ 1190 w 1643"/>
                  <a:gd name="T27" fmla="*/ 516 h 1583"/>
                  <a:gd name="T28" fmla="*/ 1162 w 1643"/>
                  <a:gd name="T29" fmla="*/ 520 h 1583"/>
                  <a:gd name="T30" fmla="*/ 1114 w 1643"/>
                  <a:gd name="T31" fmla="*/ 357 h 1583"/>
                  <a:gd name="T32" fmla="*/ 1136 w 1643"/>
                  <a:gd name="T33" fmla="*/ 286 h 1583"/>
                  <a:gd name="T34" fmla="*/ 1082 w 1643"/>
                  <a:gd name="T35" fmla="*/ 306 h 1583"/>
                  <a:gd name="T36" fmla="*/ 1001 w 1643"/>
                  <a:gd name="T37" fmla="*/ 296 h 1583"/>
                  <a:gd name="T38" fmla="*/ 891 w 1643"/>
                  <a:gd name="T39" fmla="*/ 78 h 1583"/>
                  <a:gd name="T40" fmla="*/ 840 w 1643"/>
                  <a:gd name="T41" fmla="*/ 15 h 1583"/>
                  <a:gd name="T42" fmla="*/ 734 w 1643"/>
                  <a:gd name="T43" fmla="*/ 9 h 1583"/>
                  <a:gd name="T44" fmla="*/ 672 w 1643"/>
                  <a:gd name="T45" fmla="*/ 85 h 1583"/>
                  <a:gd name="T46" fmla="*/ 658 w 1643"/>
                  <a:gd name="T47" fmla="*/ 280 h 1583"/>
                  <a:gd name="T48" fmla="*/ 524 w 1643"/>
                  <a:gd name="T49" fmla="*/ 308 h 1583"/>
                  <a:gd name="T50" fmla="*/ 445 w 1643"/>
                  <a:gd name="T51" fmla="*/ 288 h 1583"/>
                  <a:gd name="T52" fmla="*/ 459 w 1643"/>
                  <a:gd name="T53" fmla="*/ 396 h 1583"/>
                  <a:gd name="T54" fmla="*/ 434 w 1643"/>
                  <a:gd name="T55" fmla="*/ 495 h 1583"/>
                  <a:gd name="T56" fmla="*/ 423 w 1643"/>
                  <a:gd name="T57" fmla="*/ 447 h 1583"/>
                  <a:gd name="T58" fmla="*/ 411 w 1643"/>
                  <a:gd name="T59" fmla="*/ 308 h 1583"/>
                  <a:gd name="T60" fmla="*/ 376 w 1643"/>
                  <a:gd name="T61" fmla="*/ 268 h 1583"/>
                  <a:gd name="T62" fmla="*/ 291 w 1643"/>
                  <a:gd name="T63" fmla="*/ 247 h 1583"/>
                  <a:gd name="T64" fmla="*/ 171 w 1643"/>
                  <a:gd name="T65" fmla="*/ 304 h 1583"/>
                  <a:gd name="T66" fmla="*/ 13 w 1643"/>
                  <a:gd name="T67" fmla="*/ 553 h 1583"/>
                  <a:gd name="T68" fmla="*/ 33 w 1643"/>
                  <a:gd name="T69" fmla="*/ 732 h 1583"/>
                  <a:gd name="T70" fmla="*/ 144 w 1643"/>
                  <a:gd name="T71" fmla="*/ 805 h 1583"/>
                  <a:gd name="T72" fmla="*/ 256 w 1643"/>
                  <a:gd name="T73" fmla="*/ 831 h 1583"/>
                  <a:gd name="T74" fmla="*/ 408 w 1643"/>
                  <a:gd name="T75" fmla="*/ 798 h 1583"/>
                  <a:gd name="T76" fmla="*/ 510 w 1643"/>
                  <a:gd name="T77" fmla="*/ 852 h 1583"/>
                  <a:gd name="T78" fmla="*/ 464 w 1643"/>
                  <a:gd name="T79" fmla="*/ 902 h 1583"/>
                  <a:gd name="T80" fmla="*/ 268 w 1643"/>
                  <a:gd name="T81" fmla="*/ 1094 h 1583"/>
                  <a:gd name="T82" fmla="*/ 107 w 1643"/>
                  <a:gd name="T83" fmla="*/ 1490 h 1583"/>
                  <a:gd name="T84" fmla="*/ 323 w 1643"/>
                  <a:gd name="T85" fmla="*/ 1474 h 1583"/>
                  <a:gd name="T86" fmla="*/ 536 w 1643"/>
                  <a:gd name="T87" fmla="*/ 1281 h 1583"/>
                  <a:gd name="T88" fmla="*/ 806 w 1643"/>
                  <a:gd name="T89" fmla="*/ 1176 h 1583"/>
                  <a:gd name="T90" fmla="*/ 1500 w 1643"/>
                  <a:gd name="T91" fmla="*/ 1423 h 1583"/>
                  <a:gd name="T92" fmla="*/ 1362 w 1643"/>
                  <a:gd name="T93" fmla="*/ 1139 h 1583"/>
                  <a:gd name="T94" fmla="*/ 1107 w 1643"/>
                  <a:gd name="T95" fmla="*/ 884 h 1583"/>
                  <a:gd name="T96" fmla="*/ 1177 w 1643"/>
                  <a:gd name="T97" fmla="*/ 813 h 1583"/>
                  <a:gd name="T98" fmla="*/ 1314 w 1643"/>
                  <a:gd name="T99" fmla="*/ 827 h 1583"/>
                  <a:gd name="T100" fmla="*/ 1453 w 1643"/>
                  <a:gd name="T101" fmla="*/ 822 h 1583"/>
                  <a:gd name="T102" fmla="*/ 1536 w 1643"/>
                  <a:gd name="T103" fmla="*/ 791 h 1583"/>
                  <a:gd name="T104" fmla="*/ 1642 w 1643"/>
                  <a:gd name="T105" fmla="*/ 656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3" h="1583">
                    <a:moveTo>
                      <a:pt x="1451" y="602"/>
                    </a:moveTo>
                    <a:lnTo>
                      <a:pt x="1463" y="646"/>
                    </a:lnTo>
                    <a:lnTo>
                      <a:pt x="1468" y="686"/>
                    </a:lnTo>
                    <a:lnTo>
                      <a:pt x="1468" y="717"/>
                    </a:lnTo>
                    <a:lnTo>
                      <a:pt x="1468" y="729"/>
                    </a:lnTo>
                    <a:lnTo>
                      <a:pt x="1097" y="735"/>
                    </a:lnTo>
                    <a:lnTo>
                      <a:pt x="1050" y="808"/>
                    </a:lnTo>
                    <a:lnTo>
                      <a:pt x="924" y="791"/>
                    </a:lnTo>
                    <a:lnTo>
                      <a:pt x="993" y="663"/>
                    </a:lnTo>
                    <a:lnTo>
                      <a:pt x="1000" y="658"/>
                    </a:lnTo>
                    <a:lnTo>
                      <a:pt x="1014" y="652"/>
                    </a:lnTo>
                    <a:lnTo>
                      <a:pt x="1033" y="642"/>
                    </a:lnTo>
                    <a:lnTo>
                      <a:pt x="1056" y="632"/>
                    </a:lnTo>
                    <a:lnTo>
                      <a:pt x="1082" y="619"/>
                    </a:lnTo>
                    <a:lnTo>
                      <a:pt x="1111" y="607"/>
                    </a:lnTo>
                    <a:lnTo>
                      <a:pt x="1143" y="594"/>
                    </a:lnTo>
                    <a:lnTo>
                      <a:pt x="1175" y="581"/>
                    </a:lnTo>
                    <a:lnTo>
                      <a:pt x="1209" y="569"/>
                    </a:lnTo>
                    <a:lnTo>
                      <a:pt x="1242" y="557"/>
                    </a:lnTo>
                    <a:lnTo>
                      <a:pt x="1274" y="548"/>
                    </a:lnTo>
                    <a:lnTo>
                      <a:pt x="1304" y="540"/>
                    </a:lnTo>
                    <a:lnTo>
                      <a:pt x="1332" y="535"/>
                    </a:lnTo>
                    <a:lnTo>
                      <a:pt x="1356" y="533"/>
                    </a:lnTo>
                    <a:lnTo>
                      <a:pt x="1376" y="534"/>
                    </a:lnTo>
                    <a:lnTo>
                      <a:pt x="1391" y="539"/>
                    </a:lnTo>
                    <a:lnTo>
                      <a:pt x="1401" y="546"/>
                    </a:lnTo>
                    <a:lnTo>
                      <a:pt x="1411" y="553"/>
                    </a:lnTo>
                    <a:lnTo>
                      <a:pt x="1420" y="559"/>
                    </a:lnTo>
                    <a:lnTo>
                      <a:pt x="1428" y="567"/>
                    </a:lnTo>
                    <a:lnTo>
                      <a:pt x="1434" y="576"/>
                    </a:lnTo>
                    <a:lnTo>
                      <a:pt x="1440" y="585"/>
                    </a:lnTo>
                    <a:lnTo>
                      <a:pt x="1446" y="593"/>
                    </a:lnTo>
                    <a:lnTo>
                      <a:pt x="1451" y="602"/>
                    </a:lnTo>
                    <a:lnTo>
                      <a:pt x="1642" y="602"/>
                    </a:lnTo>
                    <a:lnTo>
                      <a:pt x="1636" y="573"/>
                    </a:lnTo>
                    <a:lnTo>
                      <a:pt x="1627" y="544"/>
                    </a:lnTo>
                    <a:lnTo>
                      <a:pt x="1615" y="517"/>
                    </a:lnTo>
                    <a:lnTo>
                      <a:pt x="1601" y="488"/>
                    </a:lnTo>
                    <a:lnTo>
                      <a:pt x="1587" y="462"/>
                    </a:lnTo>
                    <a:lnTo>
                      <a:pt x="1570" y="435"/>
                    </a:lnTo>
                    <a:lnTo>
                      <a:pt x="1553" y="410"/>
                    </a:lnTo>
                    <a:lnTo>
                      <a:pt x="1537" y="386"/>
                    </a:lnTo>
                    <a:lnTo>
                      <a:pt x="1520" y="364"/>
                    </a:lnTo>
                    <a:lnTo>
                      <a:pt x="1504" y="344"/>
                    </a:lnTo>
                    <a:lnTo>
                      <a:pt x="1490" y="327"/>
                    </a:lnTo>
                    <a:lnTo>
                      <a:pt x="1476" y="312"/>
                    </a:lnTo>
                    <a:lnTo>
                      <a:pt x="1466" y="299"/>
                    </a:lnTo>
                    <a:lnTo>
                      <a:pt x="1456" y="291"/>
                    </a:lnTo>
                    <a:lnTo>
                      <a:pt x="1452" y="285"/>
                    </a:lnTo>
                    <a:lnTo>
                      <a:pt x="1449" y="283"/>
                    </a:lnTo>
                    <a:lnTo>
                      <a:pt x="1433" y="271"/>
                    </a:lnTo>
                    <a:lnTo>
                      <a:pt x="1417" y="262"/>
                    </a:lnTo>
                    <a:lnTo>
                      <a:pt x="1402" y="254"/>
                    </a:lnTo>
                    <a:lnTo>
                      <a:pt x="1387" y="247"/>
                    </a:lnTo>
                    <a:lnTo>
                      <a:pt x="1372" y="243"/>
                    </a:lnTo>
                    <a:lnTo>
                      <a:pt x="1357" y="238"/>
                    </a:lnTo>
                    <a:lnTo>
                      <a:pt x="1342" y="235"/>
                    </a:lnTo>
                    <a:lnTo>
                      <a:pt x="1329" y="232"/>
                    </a:lnTo>
                    <a:lnTo>
                      <a:pt x="1315" y="231"/>
                    </a:lnTo>
                    <a:lnTo>
                      <a:pt x="1302" y="231"/>
                    </a:lnTo>
                    <a:lnTo>
                      <a:pt x="1289" y="232"/>
                    </a:lnTo>
                    <a:lnTo>
                      <a:pt x="1277" y="232"/>
                    </a:lnTo>
                    <a:lnTo>
                      <a:pt x="1265" y="235"/>
                    </a:lnTo>
                    <a:lnTo>
                      <a:pt x="1255" y="237"/>
                    </a:lnTo>
                    <a:lnTo>
                      <a:pt x="1244" y="239"/>
                    </a:lnTo>
                    <a:lnTo>
                      <a:pt x="1235" y="242"/>
                    </a:lnTo>
                    <a:lnTo>
                      <a:pt x="1226" y="246"/>
                    </a:lnTo>
                    <a:lnTo>
                      <a:pt x="1216" y="252"/>
                    </a:lnTo>
                    <a:lnTo>
                      <a:pt x="1204" y="260"/>
                    </a:lnTo>
                    <a:lnTo>
                      <a:pt x="1193" y="269"/>
                    </a:lnTo>
                    <a:lnTo>
                      <a:pt x="1181" y="280"/>
                    </a:lnTo>
                    <a:lnTo>
                      <a:pt x="1171" y="292"/>
                    </a:lnTo>
                    <a:lnTo>
                      <a:pt x="1162" y="306"/>
                    </a:lnTo>
                    <a:lnTo>
                      <a:pt x="1153" y="322"/>
                    </a:lnTo>
                    <a:lnTo>
                      <a:pt x="1148" y="342"/>
                    </a:lnTo>
                    <a:lnTo>
                      <a:pt x="1145" y="361"/>
                    </a:lnTo>
                    <a:lnTo>
                      <a:pt x="1145" y="383"/>
                    </a:lnTo>
                    <a:lnTo>
                      <a:pt x="1149" y="405"/>
                    </a:lnTo>
                    <a:lnTo>
                      <a:pt x="1153" y="428"/>
                    </a:lnTo>
                    <a:lnTo>
                      <a:pt x="1163" y="452"/>
                    </a:lnTo>
                    <a:lnTo>
                      <a:pt x="1174" y="478"/>
                    </a:lnTo>
                    <a:lnTo>
                      <a:pt x="1188" y="504"/>
                    </a:lnTo>
                    <a:lnTo>
                      <a:pt x="1190" y="510"/>
                    </a:lnTo>
                    <a:lnTo>
                      <a:pt x="1190" y="516"/>
                    </a:lnTo>
                    <a:lnTo>
                      <a:pt x="1187" y="521"/>
                    </a:lnTo>
                    <a:lnTo>
                      <a:pt x="1182" y="525"/>
                    </a:lnTo>
                    <a:lnTo>
                      <a:pt x="1177" y="527"/>
                    </a:lnTo>
                    <a:lnTo>
                      <a:pt x="1171" y="527"/>
                    </a:lnTo>
                    <a:lnTo>
                      <a:pt x="1166" y="525"/>
                    </a:lnTo>
                    <a:lnTo>
                      <a:pt x="1162" y="520"/>
                    </a:lnTo>
                    <a:lnTo>
                      <a:pt x="1145" y="490"/>
                    </a:lnTo>
                    <a:lnTo>
                      <a:pt x="1133" y="462"/>
                    </a:lnTo>
                    <a:lnTo>
                      <a:pt x="1124" y="434"/>
                    </a:lnTo>
                    <a:lnTo>
                      <a:pt x="1117" y="407"/>
                    </a:lnTo>
                    <a:lnTo>
                      <a:pt x="1114" y="382"/>
                    </a:lnTo>
                    <a:lnTo>
                      <a:pt x="1114" y="357"/>
                    </a:lnTo>
                    <a:lnTo>
                      <a:pt x="1118" y="334"/>
                    </a:lnTo>
                    <a:lnTo>
                      <a:pt x="1125" y="311"/>
                    </a:lnTo>
                    <a:lnTo>
                      <a:pt x="1127" y="305"/>
                    </a:lnTo>
                    <a:lnTo>
                      <a:pt x="1130" y="298"/>
                    </a:lnTo>
                    <a:lnTo>
                      <a:pt x="1133" y="292"/>
                    </a:lnTo>
                    <a:lnTo>
                      <a:pt x="1136" y="286"/>
                    </a:lnTo>
                    <a:lnTo>
                      <a:pt x="1127" y="291"/>
                    </a:lnTo>
                    <a:lnTo>
                      <a:pt x="1118" y="296"/>
                    </a:lnTo>
                    <a:lnTo>
                      <a:pt x="1110" y="299"/>
                    </a:lnTo>
                    <a:lnTo>
                      <a:pt x="1101" y="303"/>
                    </a:lnTo>
                    <a:lnTo>
                      <a:pt x="1091" y="305"/>
                    </a:lnTo>
                    <a:lnTo>
                      <a:pt x="1082" y="306"/>
                    </a:lnTo>
                    <a:lnTo>
                      <a:pt x="1072" y="306"/>
                    </a:lnTo>
                    <a:lnTo>
                      <a:pt x="1060" y="306"/>
                    </a:lnTo>
                    <a:lnTo>
                      <a:pt x="1048" y="305"/>
                    </a:lnTo>
                    <a:lnTo>
                      <a:pt x="1034" y="304"/>
                    </a:lnTo>
                    <a:lnTo>
                      <a:pt x="1019" y="300"/>
                    </a:lnTo>
                    <a:lnTo>
                      <a:pt x="1001" y="296"/>
                    </a:lnTo>
                    <a:lnTo>
                      <a:pt x="982" y="291"/>
                    </a:lnTo>
                    <a:lnTo>
                      <a:pt x="960" y="284"/>
                    </a:lnTo>
                    <a:lnTo>
                      <a:pt x="937" y="276"/>
                    </a:lnTo>
                    <a:lnTo>
                      <a:pt x="911" y="267"/>
                    </a:lnTo>
                    <a:lnTo>
                      <a:pt x="897" y="123"/>
                    </a:lnTo>
                    <a:lnTo>
                      <a:pt x="891" y="78"/>
                    </a:lnTo>
                    <a:lnTo>
                      <a:pt x="889" y="79"/>
                    </a:lnTo>
                    <a:lnTo>
                      <a:pt x="883" y="64"/>
                    </a:lnTo>
                    <a:lnTo>
                      <a:pt x="876" y="50"/>
                    </a:lnTo>
                    <a:lnTo>
                      <a:pt x="866" y="36"/>
                    </a:lnTo>
                    <a:lnTo>
                      <a:pt x="854" y="25"/>
                    </a:lnTo>
                    <a:lnTo>
                      <a:pt x="840" y="15"/>
                    </a:lnTo>
                    <a:lnTo>
                      <a:pt x="824" y="7"/>
                    </a:lnTo>
                    <a:lnTo>
                      <a:pt x="808" y="2"/>
                    </a:lnTo>
                    <a:lnTo>
                      <a:pt x="790" y="0"/>
                    </a:lnTo>
                    <a:lnTo>
                      <a:pt x="770" y="1"/>
                    </a:lnTo>
                    <a:lnTo>
                      <a:pt x="752" y="4"/>
                    </a:lnTo>
                    <a:lnTo>
                      <a:pt x="734" y="9"/>
                    </a:lnTo>
                    <a:lnTo>
                      <a:pt x="718" y="18"/>
                    </a:lnTo>
                    <a:lnTo>
                      <a:pt x="704" y="30"/>
                    </a:lnTo>
                    <a:lnTo>
                      <a:pt x="692" y="43"/>
                    </a:lnTo>
                    <a:lnTo>
                      <a:pt x="681" y="62"/>
                    </a:lnTo>
                    <a:lnTo>
                      <a:pt x="673" y="85"/>
                    </a:lnTo>
                    <a:lnTo>
                      <a:pt x="672" y="85"/>
                    </a:lnTo>
                    <a:lnTo>
                      <a:pt x="594" y="124"/>
                    </a:lnTo>
                    <a:lnTo>
                      <a:pt x="687" y="126"/>
                    </a:lnTo>
                    <a:lnTo>
                      <a:pt x="673" y="269"/>
                    </a:lnTo>
                    <a:lnTo>
                      <a:pt x="672" y="270"/>
                    </a:lnTo>
                    <a:lnTo>
                      <a:pt x="666" y="274"/>
                    </a:lnTo>
                    <a:lnTo>
                      <a:pt x="658" y="280"/>
                    </a:lnTo>
                    <a:lnTo>
                      <a:pt x="644" y="285"/>
                    </a:lnTo>
                    <a:lnTo>
                      <a:pt x="626" y="292"/>
                    </a:lnTo>
                    <a:lnTo>
                      <a:pt x="602" y="299"/>
                    </a:lnTo>
                    <a:lnTo>
                      <a:pt x="572" y="305"/>
                    </a:lnTo>
                    <a:lnTo>
                      <a:pt x="535" y="308"/>
                    </a:lnTo>
                    <a:lnTo>
                      <a:pt x="524" y="308"/>
                    </a:lnTo>
                    <a:lnTo>
                      <a:pt x="512" y="307"/>
                    </a:lnTo>
                    <a:lnTo>
                      <a:pt x="499" y="305"/>
                    </a:lnTo>
                    <a:lnTo>
                      <a:pt x="487" y="301"/>
                    </a:lnTo>
                    <a:lnTo>
                      <a:pt x="473" y="298"/>
                    </a:lnTo>
                    <a:lnTo>
                      <a:pt x="459" y="292"/>
                    </a:lnTo>
                    <a:lnTo>
                      <a:pt x="445" y="288"/>
                    </a:lnTo>
                    <a:lnTo>
                      <a:pt x="431" y="282"/>
                    </a:lnTo>
                    <a:lnTo>
                      <a:pt x="442" y="301"/>
                    </a:lnTo>
                    <a:lnTo>
                      <a:pt x="450" y="322"/>
                    </a:lnTo>
                    <a:lnTo>
                      <a:pt x="456" y="345"/>
                    </a:lnTo>
                    <a:lnTo>
                      <a:pt x="459" y="369"/>
                    </a:lnTo>
                    <a:lnTo>
                      <a:pt x="459" y="396"/>
                    </a:lnTo>
                    <a:lnTo>
                      <a:pt x="458" y="424"/>
                    </a:lnTo>
                    <a:lnTo>
                      <a:pt x="453" y="452"/>
                    </a:lnTo>
                    <a:lnTo>
                      <a:pt x="446" y="483"/>
                    </a:lnTo>
                    <a:lnTo>
                      <a:pt x="444" y="489"/>
                    </a:lnTo>
                    <a:lnTo>
                      <a:pt x="439" y="493"/>
                    </a:lnTo>
                    <a:lnTo>
                      <a:pt x="434" y="495"/>
                    </a:lnTo>
                    <a:lnTo>
                      <a:pt x="427" y="495"/>
                    </a:lnTo>
                    <a:lnTo>
                      <a:pt x="421" y="491"/>
                    </a:lnTo>
                    <a:lnTo>
                      <a:pt x="418" y="487"/>
                    </a:lnTo>
                    <a:lnTo>
                      <a:pt x="416" y="481"/>
                    </a:lnTo>
                    <a:lnTo>
                      <a:pt x="416" y="475"/>
                    </a:lnTo>
                    <a:lnTo>
                      <a:pt x="423" y="447"/>
                    </a:lnTo>
                    <a:lnTo>
                      <a:pt x="427" y="419"/>
                    </a:lnTo>
                    <a:lnTo>
                      <a:pt x="429" y="394"/>
                    </a:lnTo>
                    <a:lnTo>
                      <a:pt x="428" y="369"/>
                    </a:lnTo>
                    <a:lnTo>
                      <a:pt x="425" y="347"/>
                    </a:lnTo>
                    <a:lnTo>
                      <a:pt x="419" y="327"/>
                    </a:lnTo>
                    <a:lnTo>
                      <a:pt x="411" y="308"/>
                    </a:lnTo>
                    <a:lnTo>
                      <a:pt x="400" y="292"/>
                    </a:lnTo>
                    <a:lnTo>
                      <a:pt x="396" y="286"/>
                    </a:lnTo>
                    <a:lnTo>
                      <a:pt x="391" y="282"/>
                    </a:lnTo>
                    <a:lnTo>
                      <a:pt x="387" y="277"/>
                    </a:lnTo>
                    <a:lnTo>
                      <a:pt x="382" y="273"/>
                    </a:lnTo>
                    <a:lnTo>
                      <a:pt x="376" y="268"/>
                    </a:lnTo>
                    <a:lnTo>
                      <a:pt x="372" y="265"/>
                    </a:lnTo>
                    <a:lnTo>
                      <a:pt x="366" y="261"/>
                    </a:lnTo>
                    <a:lnTo>
                      <a:pt x="360" y="258"/>
                    </a:lnTo>
                    <a:lnTo>
                      <a:pt x="337" y="252"/>
                    </a:lnTo>
                    <a:lnTo>
                      <a:pt x="314" y="248"/>
                    </a:lnTo>
                    <a:lnTo>
                      <a:pt x="291" y="247"/>
                    </a:lnTo>
                    <a:lnTo>
                      <a:pt x="268" y="248"/>
                    </a:lnTo>
                    <a:lnTo>
                      <a:pt x="245" y="254"/>
                    </a:lnTo>
                    <a:lnTo>
                      <a:pt x="222" y="263"/>
                    </a:lnTo>
                    <a:lnTo>
                      <a:pt x="200" y="277"/>
                    </a:lnTo>
                    <a:lnTo>
                      <a:pt x="178" y="297"/>
                    </a:lnTo>
                    <a:lnTo>
                      <a:pt x="171" y="304"/>
                    </a:lnTo>
                    <a:lnTo>
                      <a:pt x="153" y="324"/>
                    </a:lnTo>
                    <a:lnTo>
                      <a:pt x="126" y="357"/>
                    </a:lnTo>
                    <a:lnTo>
                      <a:pt x="96" y="397"/>
                    </a:lnTo>
                    <a:lnTo>
                      <a:pt x="64" y="444"/>
                    </a:lnTo>
                    <a:lnTo>
                      <a:pt x="35" y="497"/>
                    </a:lnTo>
                    <a:lnTo>
                      <a:pt x="13" y="553"/>
                    </a:lnTo>
                    <a:lnTo>
                      <a:pt x="1" y="608"/>
                    </a:lnTo>
                    <a:lnTo>
                      <a:pt x="0" y="634"/>
                    </a:lnTo>
                    <a:lnTo>
                      <a:pt x="1" y="661"/>
                    </a:lnTo>
                    <a:lnTo>
                      <a:pt x="8" y="686"/>
                    </a:lnTo>
                    <a:lnTo>
                      <a:pt x="18" y="709"/>
                    </a:lnTo>
                    <a:lnTo>
                      <a:pt x="33" y="732"/>
                    </a:lnTo>
                    <a:lnTo>
                      <a:pt x="54" y="754"/>
                    </a:lnTo>
                    <a:lnTo>
                      <a:pt x="79" y="774"/>
                    </a:lnTo>
                    <a:lnTo>
                      <a:pt x="111" y="791"/>
                    </a:lnTo>
                    <a:lnTo>
                      <a:pt x="121" y="794"/>
                    </a:lnTo>
                    <a:lnTo>
                      <a:pt x="131" y="800"/>
                    </a:lnTo>
                    <a:lnTo>
                      <a:pt x="144" y="805"/>
                    </a:lnTo>
                    <a:lnTo>
                      <a:pt x="159" y="811"/>
                    </a:lnTo>
                    <a:lnTo>
                      <a:pt x="176" y="816"/>
                    </a:lnTo>
                    <a:lnTo>
                      <a:pt x="193" y="822"/>
                    </a:lnTo>
                    <a:lnTo>
                      <a:pt x="214" y="827"/>
                    </a:lnTo>
                    <a:lnTo>
                      <a:pt x="235" y="829"/>
                    </a:lnTo>
                    <a:lnTo>
                      <a:pt x="256" y="831"/>
                    </a:lnTo>
                    <a:lnTo>
                      <a:pt x="281" y="832"/>
                    </a:lnTo>
                    <a:lnTo>
                      <a:pt x="305" y="830"/>
                    </a:lnTo>
                    <a:lnTo>
                      <a:pt x="330" y="827"/>
                    </a:lnTo>
                    <a:lnTo>
                      <a:pt x="355" y="820"/>
                    </a:lnTo>
                    <a:lnTo>
                      <a:pt x="382" y="811"/>
                    </a:lnTo>
                    <a:lnTo>
                      <a:pt x="408" y="798"/>
                    </a:lnTo>
                    <a:lnTo>
                      <a:pt x="436" y="782"/>
                    </a:lnTo>
                    <a:lnTo>
                      <a:pt x="453" y="799"/>
                    </a:lnTo>
                    <a:lnTo>
                      <a:pt x="471" y="815"/>
                    </a:lnTo>
                    <a:lnTo>
                      <a:pt x="486" y="829"/>
                    </a:lnTo>
                    <a:lnTo>
                      <a:pt x="498" y="842"/>
                    </a:lnTo>
                    <a:lnTo>
                      <a:pt x="510" y="852"/>
                    </a:lnTo>
                    <a:lnTo>
                      <a:pt x="518" y="860"/>
                    </a:lnTo>
                    <a:lnTo>
                      <a:pt x="522" y="866"/>
                    </a:lnTo>
                    <a:lnTo>
                      <a:pt x="525" y="867"/>
                    </a:lnTo>
                    <a:lnTo>
                      <a:pt x="510" y="875"/>
                    </a:lnTo>
                    <a:lnTo>
                      <a:pt x="489" y="885"/>
                    </a:lnTo>
                    <a:lnTo>
                      <a:pt x="464" y="902"/>
                    </a:lnTo>
                    <a:lnTo>
                      <a:pt x="436" y="921"/>
                    </a:lnTo>
                    <a:lnTo>
                      <a:pt x="405" y="945"/>
                    </a:lnTo>
                    <a:lnTo>
                      <a:pt x="372" y="975"/>
                    </a:lnTo>
                    <a:lnTo>
                      <a:pt x="337" y="1009"/>
                    </a:lnTo>
                    <a:lnTo>
                      <a:pt x="302" y="1049"/>
                    </a:lnTo>
                    <a:lnTo>
                      <a:pt x="268" y="1094"/>
                    </a:lnTo>
                    <a:lnTo>
                      <a:pt x="233" y="1145"/>
                    </a:lnTo>
                    <a:lnTo>
                      <a:pt x="202" y="1201"/>
                    </a:lnTo>
                    <a:lnTo>
                      <a:pt x="172" y="1263"/>
                    </a:lnTo>
                    <a:lnTo>
                      <a:pt x="146" y="1332"/>
                    </a:lnTo>
                    <a:lnTo>
                      <a:pt x="124" y="1408"/>
                    </a:lnTo>
                    <a:lnTo>
                      <a:pt x="107" y="1490"/>
                    </a:lnTo>
                    <a:lnTo>
                      <a:pt x="95" y="1580"/>
                    </a:lnTo>
                    <a:lnTo>
                      <a:pt x="245" y="1573"/>
                    </a:lnTo>
                    <a:lnTo>
                      <a:pt x="259" y="1555"/>
                    </a:lnTo>
                    <a:lnTo>
                      <a:pt x="276" y="1530"/>
                    </a:lnTo>
                    <a:lnTo>
                      <a:pt x="298" y="1504"/>
                    </a:lnTo>
                    <a:lnTo>
                      <a:pt x="323" y="1474"/>
                    </a:lnTo>
                    <a:lnTo>
                      <a:pt x="352" y="1443"/>
                    </a:lnTo>
                    <a:lnTo>
                      <a:pt x="383" y="1411"/>
                    </a:lnTo>
                    <a:lnTo>
                      <a:pt x="418" y="1377"/>
                    </a:lnTo>
                    <a:lnTo>
                      <a:pt x="456" y="1344"/>
                    </a:lnTo>
                    <a:lnTo>
                      <a:pt x="495" y="1312"/>
                    </a:lnTo>
                    <a:lnTo>
                      <a:pt x="536" y="1281"/>
                    </a:lnTo>
                    <a:lnTo>
                      <a:pt x="579" y="1253"/>
                    </a:lnTo>
                    <a:lnTo>
                      <a:pt x="623" y="1229"/>
                    </a:lnTo>
                    <a:lnTo>
                      <a:pt x="668" y="1207"/>
                    </a:lnTo>
                    <a:lnTo>
                      <a:pt x="714" y="1191"/>
                    </a:lnTo>
                    <a:lnTo>
                      <a:pt x="760" y="1180"/>
                    </a:lnTo>
                    <a:lnTo>
                      <a:pt x="806" y="1176"/>
                    </a:lnTo>
                    <a:lnTo>
                      <a:pt x="1177" y="1583"/>
                    </a:lnTo>
                    <a:lnTo>
                      <a:pt x="1530" y="1514"/>
                    </a:lnTo>
                    <a:lnTo>
                      <a:pt x="1528" y="1504"/>
                    </a:lnTo>
                    <a:lnTo>
                      <a:pt x="1521" y="1484"/>
                    </a:lnTo>
                    <a:lnTo>
                      <a:pt x="1513" y="1458"/>
                    </a:lnTo>
                    <a:lnTo>
                      <a:pt x="1500" y="1423"/>
                    </a:lnTo>
                    <a:lnTo>
                      <a:pt x="1485" y="1384"/>
                    </a:lnTo>
                    <a:lnTo>
                      <a:pt x="1467" y="1339"/>
                    </a:lnTo>
                    <a:lnTo>
                      <a:pt x="1445" y="1292"/>
                    </a:lnTo>
                    <a:lnTo>
                      <a:pt x="1421" y="1241"/>
                    </a:lnTo>
                    <a:lnTo>
                      <a:pt x="1393" y="1190"/>
                    </a:lnTo>
                    <a:lnTo>
                      <a:pt x="1362" y="1139"/>
                    </a:lnTo>
                    <a:lnTo>
                      <a:pt x="1327" y="1087"/>
                    </a:lnTo>
                    <a:lnTo>
                      <a:pt x="1291" y="1039"/>
                    </a:lnTo>
                    <a:lnTo>
                      <a:pt x="1249" y="993"/>
                    </a:lnTo>
                    <a:lnTo>
                      <a:pt x="1205" y="951"/>
                    </a:lnTo>
                    <a:lnTo>
                      <a:pt x="1158" y="914"/>
                    </a:lnTo>
                    <a:lnTo>
                      <a:pt x="1107" y="884"/>
                    </a:lnTo>
                    <a:lnTo>
                      <a:pt x="1117" y="876"/>
                    </a:lnTo>
                    <a:lnTo>
                      <a:pt x="1127" y="866"/>
                    </a:lnTo>
                    <a:lnTo>
                      <a:pt x="1137" y="854"/>
                    </a:lnTo>
                    <a:lnTo>
                      <a:pt x="1150" y="842"/>
                    </a:lnTo>
                    <a:lnTo>
                      <a:pt x="1163" y="828"/>
                    </a:lnTo>
                    <a:lnTo>
                      <a:pt x="1177" y="813"/>
                    </a:lnTo>
                    <a:lnTo>
                      <a:pt x="1192" y="797"/>
                    </a:lnTo>
                    <a:lnTo>
                      <a:pt x="1206" y="779"/>
                    </a:lnTo>
                    <a:lnTo>
                      <a:pt x="1234" y="797"/>
                    </a:lnTo>
                    <a:lnTo>
                      <a:pt x="1261" y="809"/>
                    </a:lnTo>
                    <a:lnTo>
                      <a:pt x="1288" y="820"/>
                    </a:lnTo>
                    <a:lnTo>
                      <a:pt x="1314" y="827"/>
                    </a:lnTo>
                    <a:lnTo>
                      <a:pt x="1340" y="830"/>
                    </a:lnTo>
                    <a:lnTo>
                      <a:pt x="1364" y="832"/>
                    </a:lnTo>
                    <a:lnTo>
                      <a:pt x="1388" y="832"/>
                    </a:lnTo>
                    <a:lnTo>
                      <a:pt x="1411" y="830"/>
                    </a:lnTo>
                    <a:lnTo>
                      <a:pt x="1432" y="827"/>
                    </a:lnTo>
                    <a:lnTo>
                      <a:pt x="1453" y="822"/>
                    </a:lnTo>
                    <a:lnTo>
                      <a:pt x="1471" y="817"/>
                    </a:lnTo>
                    <a:lnTo>
                      <a:pt x="1487" y="812"/>
                    </a:lnTo>
                    <a:lnTo>
                      <a:pt x="1502" y="806"/>
                    </a:lnTo>
                    <a:lnTo>
                      <a:pt x="1516" y="800"/>
                    </a:lnTo>
                    <a:lnTo>
                      <a:pt x="1527" y="796"/>
                    </a:lnTo>
                    <a:lnTo>
                      <a:pt x="1536" y="791"/>
                    </a:lnTo>
                    <a:lnTo>
                      <a:pt x="1567" y="774"/>
                    </a:lnTo>
                    <a:lnTo>
                      <a:pt x="1591" y="754"/>
                    </a:lnTo>
                    <a:lnTo>
                      <a:pt x="1611" y="732"/>
                    </a:lnTo>
                    <a:lnTo>
                      <a:pt x="1626" y="708"/>
                    </a:lnTo>
                    <a:lnTo>
                      <a:pt x="1636" y="683"/>
                    </a:lnTo>
                    <a:lnTo>
                      <a:pt x="1642" y="656"/>
                    </a:lnTo>
                    <a:lnTo>
                      <a:pt x="1643" y="629"/>
                    </a:lnTo>
                    <a:lnTo>
                      <a:pt x="1642" y="602"/>
                    </a:lnTo>
                    <a:lnTo>
                      <a:pt x="1451" y="6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8" name="Freeform 44"/>
              <p:cNvSpPr>
                <a:spLocks/>
              </p:cNvSpPr>
              <p:nvPr/>
            </p:nvSpPr>
            <p:spPr bwMode="auto">
              <a:xfrm>
                <a:off x="340" y="2448"/>
                <a:ext cx="273" cy="138"/>
              </a:xfrm>
              <a:custGeom>
                <a:avLst/>
                <a:gdLst>
                  <a:gd name="T0" fmla="*/ 545 w 545"/>
                  <a:gd name="T1" fmla="*/ 258 h 275"/>
                  <a:gd name="T2" fmla="*/ 420 w 545"/>
                  <a:gd name="T3" fmla="*/ 275 h 275"/>
                  <a:gd name="T4" fmla="*/ 373 w 545"/>
                  <a:gd name="T5" fmla="*/ 202 h 275"/>
                  <a:gd name="T6" fmla="*/ 2 w 545"/>
                  <a:gd name="T7" fmla="*/ 196 h 275"/>
                  <a:gd name="T8" fmla="*/ 1 w 545"/>
                  <a:gd name="T9" fmla="*/ 190 h 275"/>
                  <a:gd name="T10" fmla="*/ 0 w 545"/>
                  <a:gd name="T11" fmla="*/ 174 h 275"/>
                  <a:gd name="T12" fmla="*/ 0 w 545"/>
                  <a:gd name="T13" fmla="*/ 150 h 275"/>
                  <a:gd name="T14" fmla="*/ 3 w 545"/>
                  <a:gd name="T15" fmla="*/ 121 h 275"/>
                  <a:gd name="T16" fmla="*/ 10 w 545"/>
                  <a:gd name="T17" fmla="*/ 90 h 275"/>
                  <a:gd name="T18" fmla="*/ 24 w 545"/>
                  <a:gd name="T19" fmla="*/ 59 h 275"/>
                  <a:gd name="T20" fmla="*/ 47 w 545"/>
                  <a:gd name="T21" fmla="*/ 30 h 275"/>
                  <a:gd name="T22" fmla="*/ 79 w 545"/>
                  <a:gd name="T23" fmla="*/ 6 h 275"/>
                  <a:gd name="T24" fmla="*/ 94 w 545"/>
                  <a:gd name="T25" fmla="*/ 1 h 275"/>
                  <a:gd name="T26" fmla="*/ 114 w 545"/>
                  <a:gd name="T27" fmla="*/ 0 h 275"/>
                  <a:gd name="T28" fmla="*/ 138 w 545"/>
                  <a:gd name="T29" fmla="*/ 2 h 275"/>
                  <a:gd name="T30" fmla="*/ 165 w 545"/>
                  <a:gd name="T31" fmla="*/ 7 h 275"/>
                  <a:gd name="T32" fmla="*/ 195 w 545"/>
                  <a:gd name="T33" fmla="*/ 15 h 275"/>
                  <a:gd name="T34" fmla="*/ 228 w 545"/>
                  <a:gd name="T35" fmla="*/ 24 h 275"/>
                  <a:gd name="T36" fmla="*/ 261 w 545"/>
                  <a:gd name="T37" fmla="*/ 36 h 275"/>
                  <a:gd name="T38" fmla="*/ 294 w 545"/>
                  <a:gd name="T39" fmla="*/ 48 h 275"/>
                  <a:gd name="T40" fmla="*/ 327 w 545"/>
                  <a:gd name="T41" fmla="*/ 61 h 275"/>
                  <a:gd name="T42" fmla="*/ 359 w 545"/>
                  <a:gd name="T43" fmla="*/ 74 h 275"/>
                  <a:gd name="T44" fmla="*/ 388 w 545"/>
                  <a:gd name="T45" fmla="*/ 86 h 275"/>
                  <a:gd name="T46" fmla="*/ 414 w 545"/>
                  <a:gd name="T47" fmla="*/ 99 h 275"/>
                  <a:gd name="T48" fmla="*/ 437 w 545"/>
                  <a:gd name="T49" fmla="*/ 109 h 275"/>
                  <a:gd name="T50" fmla="*/ 456 w 545"/>
                  <a:gd name="T51" fmla="*/ 119 h 275"/>
                  <a:gd name="T52" fmla="*/ 469 w 545"/>
                  <a:gd name="T53" fmla="*/ 125 h 275"/>
                  <a:gd name="T54" fmla="*/ 476 w 545"/>
                  <a:gd name="T55" fmla="*/ 130 h 275"/>
                  <a:gd name="T56" fmla="*/ 545 w 545"/>
                  <a:gd name="T57" fmla="*/ 2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275">
                    <a:moveTo>
                      <a:pt x="545" y="258"/>
                    </a:moveTo>
                    <a:lnTo>
                      <a:pt x="420" y="275"/>
                    </a:lnTo>
                    <a:lnTo>
                      <a:pt x="373" y="202"/>
                    </a:lnTo>
                    <a:lnTo>
                      <a:pt x="2" y="196"/>
                    </a:lnTo>
                    <a:lnTo>
                      <a:pt x="1" y="190"/>
                    </a:lnTo>
                    <a:lnTo>
                      <a:pt x="0" y="174"/>
                    </a:lnTo>
                    <a:lnTo>
                      <a:pt x="0" y="150"/>
                    </a:lnTo>
                    <a:lnTo>
                      <a:pt x="3" y="121"/>
                    </a:lnTo>
                    <a:lnTo>
                      <a:pt x="10" y="90"/>
                    </a:lnTo>
                    <a:lnTo>
                      <a:pt x="24" y="59"/>
                    </a:lnTo>
                    <a:lnTo>
                      <a:pt x="47" y="30"/>
                    </a:lnTo>
                    <a:lnTo>
                      <a:pt x="79" y="6"/>
                    </a:lnTo>
                    <a:lnTo>
                      <a:pt x="94" y="1"/>
                    </a:lnTo>
                    <a:lnTo>
                      <a:pt x="114" y="0"/>
                    </a:lnTo>
                    <a:lnTo>
                      <a:pt x="138" y="2"/>
                    </a:lnTo>
                    <a:lnTo>
                      <a:pt x="165" y="7"/>
                    </a:lnTo>
                    <a:lnTo>
                      <a:pt x="195" y="15"/>
                    </a:lnTo>
                    <a:lnTo>
                      <a:pt x="228" y="24"/>
                    </a:lnTo>
                    <a:lnTo>
                      <a:pt x="261" y="36"/>
                    </a:lnTo>
                    <a:lnTo>
                      <a:pt x="294" y="48"/>
                    </a:lnTo>
                    <a:lnTo>
                      <a:pt x="327" y="61"/>
                    </a:lnTo>
                    <a:lnTo>
                      <a:pt x="359" y="74"/>
                    </a:lnTo>
                    <a:lnTo>
                      <a:pt x="388" y="86"/>
                    </a:lnTo>
                    <a:lnTo>
                      <a:pt x="414" y="99"/>
                    </a:lnTo>
                    <a:lnTo>
                      <a:pt x="437" y="109"/>
                    </a:lnTo>
                    <a:lnTo>
                      <a:pt x="456" y="119"/>
                    </a:lnTo>
                    <a:lnTo>
                      <a:pt x="469" y="125"/>
                    </a:lnTo>
                    <a:lnTo>
                      <a:pt x="476" y="130"/>
                    </a:lnTo>
                    <a:lnTo>
                      <a:pt x="545" y="2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909" name="WordArt 45"/>
            <p:cNvSpPr>
              <a:spLocks noChangeArrowheads="1" noChangeShapeType="1" noTextEdit="1"/>
            </p:cNvSpPr>
            <p:nvPr/>
          </p:nvSpPr>
          <p:spPr bwMode="auto">
            <a:xfrm>
              <a:off x="2064" y="1661"/>
              <a:ext cx="363" cy="27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$100</a:t>
              </a:r>
            </a:p>
          </p:txBody>
        </p:sp>
      </p:grpSp>
      <p:grpSp>
        <p:nvGrpSpPr>
          <p:cNvPr id="36910" name="Group 46"/>
          <p:cNvGrpSpPr>
            <a:grpSpLocks/>
          </p:cNvGrpSpPr>
          <p:nvPr/>
        </p:nvGrpSpPr>
        <p:grpSpPr bwMode="auto">
          <a:xfrm>
            <a:off x="250825" y="3101975"/>
            <a:ext cx="1304925" cy="1257300"/>
            <a:chOff x="1882" y="1389"/>
            <a:chExt cx="822" cy="792"/>
          </a:xfrm>
        </p:grpSpPr>
        <p:grpSp>
          <p:nvGrpSpPr>
            <p:cNvPr id="36911" name="Group 47"/>
            <p:cNvGrpSpPr>
              <a:grpSpLocks/>
            </p:cNvGrpSpPr>
            <p:nvPr/>
          </p:nvGrpSpPr>
          <p:grpSpPr bwMode="auto">
            <a:xfrm>
              <a:off x="1882" y="1389"/>
              <a:ext cx="822" cy="792"/>
              <a:chOff x="204" y="2182"/>
              <a:chExt cx="822" cy="792"/>
            </a:xfrm>
          </p:grpSpPr>
          <p:sp>
            <p:nvSpPr>
              <p:cNvPr id="36912" name="Freeform 48"/>
              <p:cNvSpPr>
                <a:spLocks/>
              </p:cNvSpPr>
              <p:nvPr/>
            </p:nvSpPr>
            <p:spPr bwMode="auto">
              <a:xfrm>
                <a:off x="204" y="2182"/>
                <a:ext cx="822" cy="792"/>
              </a:xfrm>
              <a:custGeom>
                <a:avLst/>
                <a:gdLst>
                  <a:gd name="T0" fmla="*/ 1097 w 1643"/>
                  <a:gd name="T1" fmla="*/ 735 h 1583"/>
                  <a:gd name="T2" fmla="*/ 1033 w 1643"/>
                  <a:gd name="T3" fmla="*/ 642 h 1583"/>
                  <a:gd name="T4" fmla="*/ 1209 w 1643"/>
                  <a:gd name="T5" fmla="*/ 569 h 1583"/>
                  <a:gd name="T6" fmla="*/ 1376 w 1643"/>
                  <a:gd name="T7" fmla="*/ 534 h 1583"/>
                  <a:gd name="T8" fmla="*/ 1434 w 1643"/>
                  <a:gd name="T9" fmla="*/ 576 h 1583"/>
                  <a:gd name="T10" fmla="*/ 1627 w 1643"/>
                  <a:gd name="T11" fmla="*/ 544 h 1583"/>
                  <a:gd name="T12" fmla="*/ 1537 w 1643"/>
                  <a:gd name="T13" fmla="*/ 386 h 1583"/>
                  <a:gd name="T14" fmla="*/ 1456 w 1643"/>
                  <a:gd name="T15" fmla="*/ 291 h 1583"/>
                  <a:gd name="T16" fmla="*/ 1387 w 1643"/>
                  <a:gd name="T17" fmla="*/ 247 h 1583"/>
                  <a:gd name="T18" fmla="*/ 1302 w 1643"/>
                  <a:gd name="T19" fmla="*/ 231 h 1583"/>
                  <a:gd name="T20" fmla="*/ 1235 w 1643"/>
                  <a:gd name="T21" fmla="*/ 242 h 1583"/>
                  <a:gd name="T22" fmla="*/ 1171 w 1643"/>
                  <a:gd name="T23" fmla="*/ 292 h 1583"/>
                  <a:gd name="T24" fmla="*/ 1149 w 1643"/>
                  <a:gd name="T25" fmla="*/ 405 h 1583"/>
                  <a:gd name="T26" fmla="*/ 1190 w 1643"/>
                  <a:gd name="T27" fmla="*/ 516 h 1583"/>
                  <a:gd name="T28" fmla="*/ 1162 w 1643"/>
                  <a:gd name="T29" fmla="*/ 520 h 1583"/>
                  <a:gd name="T30" fmla="*/ 1114 w 1643"/>
                  <a:gd name="T31" fmla="*/ 357 h 1583"/>
                  <a:gd name="T32" fmla="*/ 1136 w 1643"/>
                  <a:gd name="T33" fmla="*/ 286 h 1583"/>
                  <a:gd name="T34" fmla="*/ 1082 w 1643"/>
                  <a:gd name="T35" fmla="*/ 306 h 1583"/>
                  <a:gd name="T36" fmla="*/ 1001 w 1643"/>
                  <a:gd name="T37" fmla="*/ 296 h 1583"/>
                  <a:gd name="T38" fmla="*/ 891 w 1643"/>
                  <a:gd name="T39" fmla="*/ 78 h 1583"/>
                  <a:gd name="T40" fmla="*/ 840 w 1643"/>
                  <a:gd name="T41" fmla="*/ 15 h 1583"/>
                  <a:gd name="T42" fmla="*/ 734 w 1643"/>
                  <a:gd name="T43" fmla="*/ 9 h 1583"/>
                  <a:gd name="T44" fmla="*/ 672 w 1643"/>
                  <a:gd name="T45" fmla="*/ 85 h 1583"/>
                  <a:gd name="T46" fmla="*/ 658 w 1643"/>
                  <a:gd name="T47" fmla="*/ 280 h 1583"/>
                  <a:gd name="T48" fmla="*/ 524 w 1643"/>
                  <a:gd name="T49" fmla="*/ 308 h 1583"/>
                  <a:gd name="T50" fmla="*/ 445 w 1643"/>
                  <a:gd name="T51" fmla="*/ 288 h 1583"/>
                  <a:gd name="T52" fmla="*/ 459 w 1643"/>
                  <a:gd name="T53" fmla="*/ 396 h 1583"/>
                  <a:gd name="T54" fmla="*/ 434 w 1643"/>
                  <a:gd name="T55" fmla="*/ 495 h 1583"/>
                  <a:gd name="T56" fmla="*/ 423 w 1643"/>
                  <a:gd name="T57" fmla="*/ 447 h 1583"/>
                  <a:gd name="T58" fmla="*/ 411 w 1643"/>
                  <a:gd name="T59" fmla="*/ 308 h 1583"/>
                  <a:gd name="T60" fmla="*/ 376 w 1643"/>
                  <a:gd name="T61" fmla="*/ 268 h 1583"/>
                  <a:gd name="T62" fmla="*/ 291 w 1643"/>
                  <a:gd name="T63" fmla="*/ 247 h 1583"/>
                  <a:gd name="T64" fmla="*/ 171 w 1643"/>
                  <a:gd name="T65" fmla="*/ 304 h 1583"/>
                  <a:gd name="T66" fmla="*/ 13 w 1643"/>
                  <a:gd name="T67" fmla="*/ 553 h 1583"/>
                  <a:gd name="T68" fmla="*/ 33 w 1643"/>
                  <a:gd name="T69" fmla="*/ 732 h 1583"/>
                  <a:gd name="T70" fmla="*/ 144 w 1643"/>
                  <a:gd name="T71" fmla="*/ 805 h 1583"/>
                  <a:gd name="T72" fmla="*/ 256 w 1643"/>
                  <a:gd name="T73" fmla="*/ 831 h 1583"/>
                  <a:gd name="T74" fmla="*/ 408 w 1643"/>
                  <a:gd name="T75" fmla="*/ 798 h 1583"/>
                  <a:gd name="T76" fmla="*/ 510 w 1643"/>
                  <a:gd name="T77" fmla="*/ 852 h 1583"/>
                  <a:gd name="T78" fmla="*/ 464 w 1643"/>
                  <a:gd name="T79" fmla="*/ 902 h 1583"/>
                  <a:gd name="T80" fmla="*/ 268 w 1643"/>
                  <a:gd name="T81" fmla="*/ 1094 h 1583"/>
                  <a:gd name="T82" fmla="*/ 107 w 1643"/>
                  <a:gd name="T83" fmla="*/ 1490 h 1583"/>
                  <a:gd name="T84" fmla="*/ 323 w 1643"/>
                  <a:gd name="T85" fmla="*/ 1474 h 1583"/>
                  <a:gd name="T86" fmla="*/ 536 w 1643"/>
                  <a:gd name="T87" fmla="*/ 1281 h 1583"/>
                  <a:gd name="T88" fmla="*/ 806 w 1643"/>
                  <a:gd name="T89" fmla="*/ 1176 h 1583"/>
                  <a:gd name="T90" fmla="*/ 1500 w 1643"/>
                  <a:gd name="T91" fmla="*/ 1423 h 1583"/>
                  <a:gd name="T92" fmla="*/ 1362 w 1643"/>
                  <a:gd name="T93" fmla="*/ 1139 h 1583"/>
                  <a:gd name="T94" fmla="*/ 1107 w 1643"/>
                  <a:gd name="T95" fmla="*/ 884 h 1583"/>
                  <a:gd name="T96" fmla="*/ 1177 w 1643"/>
                  <a:gd name="T97" fmla="*/ 813 h 1583"/>
                  <a:gd name="T98" fmla="*/ 1314 w 1643"/>
                  <a:gd name="T99" fmla="*/ 827 h 1583"/>
                  <a:gd name="T100" fmla="*/ 1453 w 1643"/>
                  <a:gd name="T101" fmla="*/ 822 h 1583"/>
                  <a:gd name="T102" fmla="*/ 1536 w 1643"/>
                  <a:gd name="T103" fmla="*/ 791 h 1583"/>
                  <a:gd name="T104" fmla="*/ 1642 w 1643"/>
                  <a:gd name="T105" fmla="*/ 656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3" h="1583">
                    <a:moveTo>
                      <a:pt x="1451" y="602"/>
                    </a:moveTo>
                    <a:lnTo>
                      <a:pt x="1463" y="646"/>
                    </a:lnTo>
                    <a:lnTo>
                      <a:pt x="1468" y="686"/>
                    </a:lnTo>
                    <a:lnTo>
                      <a:pt x="1468" y="717"/>
                    </a:lnTo>
                    <a:lnTo>
                      <a:pt x="1468" y="729"/>
                    </a:lnTo>
                    <a:lnTo>
                      <a:pt x="1097" y="735"/>
                    </a:lnTo>
                    <a:lnTo>
                      <a:pt x="1050" y="808"/>
                    </a:lnTo>
                    <a:lnTo>
                      <a:pt x="924" y="791"/>
                    </a:lnTo>
                    <a:lnTo>
                      <a:pt x="993" y="663"/>
                    </a:lnTo>
                    <a:lnTo>
                      <a:pt x="1000" y="658"/>
                    </a:lnTo>
                    <a:lnTo>
                      <a:pt x="1014" y="652"/>
                    </a:lnTo>
                    <a:lnTo>
                      <a:pt x="1033" y="642"/>
                    </a:lnTo>
                    <a:lnTo>
                      <a:pt x="1056" y="632"/>
                    </a:lnTo>
                    <a:lnTo>
                      <a:pt x="1082" y="619"/>
                    </a:lnTo>
                    <a:lnTo>
                      <a:pt x="1111" y="607"/>
                    </a:lnTo>
                    <a:lnTo>
                      <a:pt x="1143" y="594"/>
                    </a:lnTo>
                    <a:lnTo>
                      <a:pt x="1175" y="581"/>
                    </a:lnTo>
                    <a:lnTo>
                      <a:pt x="1209" y="569"/>
                    </a:lnTo>
                    <a:lnTo>
                      <a:pt x="1242" y="557"/>
                    </a:lnTo>
                    <a:lnTo>
                      <a:pt x="1274" y="548"/>
                    </a:lnTo>
                    <a:lnTo>
                      <a:pt x="1304" y="540"/>
                    </a:lnTo>
                    <a:lnTo>
                      <a:pt x="1332" y="535"/>
                    </a:lnTo>
                    <a:lnTo>
                      <a:pt x="1356" y="533"/>
                    </a:lnTo>
                    <a:lnTo>
                      <a:pt x="1376" y="534"/>
                    </a:lnTo>
                    <a:lnTo>
                      <a:pt x="1391" y="539"/>
                    </a:lnTo>
                    <a:lnTo>
                      <a:pt x="1401" y="546"/>
                    </a:lnTo>
                    <a:lnTo>
                      <a:pt x="1411" y="553"/>
                    </a:lnTo>
                    <a:lnTo>
                      <a:pt x="1420" y="559"/>
                    </a:lnTo>
                    <a:lnTo>
                      <a:pt x="1428" y="567"/>
                    </a:lnTo>
                    <a:lnTo>
                      <a:pt x="1434" y="576"/>
                    </a:lnTo>
                    <a:lnTo>
                      <a:pt x="1440" y="585"/>
                    </a:lnTo>
                    <a:lnTo>
                      <a:pt x="1446" y="593"/>
                    </a:lnTo>
                    <a:lnTo>
                      <a:pt x="1451" y="602"/>
                    </a:lnTo>
                    <a:lnTo>
                      <a:pt x="1642" y="602"/>
                    </a:lnTo>
                    <a:lnTo>
                      <a:pt x="1636" y="573"/>
                    </a:lnTo>
                    <a:lnTo>
                      <a:pt x="1627" y="544"/>
                    </a:lnTo>
                    <a:lnTo>
                      <a:pt x="1615" y="517"/>
                    </a:lnTo>
                    <a:lnTo>
                      <a:pt x="1601" y="488"/>
                    </a:lnTo>
                    <a:lnTo>
                      <a:pt x="1587" y="462"/>
                    </a:lnTo>
                    <a:lnTo>
                      <a:pt x="1570" y="435"/>
                    </a:lnTo>
                    <a:lnTo>
                      <a:pt x="1553" y="410"/>
                    </a:lnTo>
                    <a:lnTo>
                      <a:pt x="1537" y="386"/>
                    </a:lnTo>
                    <a:lnTo>
                      <a:pt x="1520" y="364"/>
                    </a:lnTo>
                    <a:lnTo>
                      <a:pt x="1504" y="344"/>
                    </a:lnTo>
                    <a:lnTo>
                      <a:pt x="1490" y="327"/>
                    </a:lnTo>
                    <a:lnTo>
                      <a:pt x="1476" y="312"/>
                    </a:lnTo>
                    <a:lnTo>
                      <a:pt x="1466" y="299"/>
                    </a:lnTo>
                    <a:lnTo>
                      <a:pt x="1456" y="291"/>
                    </a:lnTo>
                    <a:lnTo>
                      <a:pt x="1452" y="285"/>
                    </a:lnTo>
                    <a:lnTo>
                      <a:pt x="1449" y="283"/>
                    </a:lnTo>
                    <a:lnTo>
                      <a:pt x="1433" y="271"/>
                    </a:lnTo>
                    <a:lnTo>
                      <a:pt x="1417" y="262"/>
                    </a:lnTo>
                    <a:lnTo>
                      <a:pt x="1402" y="254"/>
                    </a:lnTo>
                    <a:lnTo>
                      <a:pt x="1387" y="247"/>
                    </a:lnTo>
                    <a:lnTo>
                      <a:pt x="1372" y="243"/>
                    </a:lnTo>
                    <a:lnTo>
                      <a:pt x="1357" y="238"/>
                    </a:lnTo>
                    <a:lnTo>
                      <a:pt x="1342" y="235"/>
                    </a:lnTo>
                    <a:lnTo>
                      <a:pt x="1329" y="232"/>
                    </a:lnTo>
                    <a:lnTo>
                      <a:pt x="1315" y="231"/>
                    </a:lnTo>
                    <a:lnTo>
                      <a:pt x="1302" y="231"/>
                    </a:lnTo>
                    <a:lnTo>
                      <a:pt x="1289" y="232"/>
                    </a:lnTo>
                    <a:lnTo>
                      <a:pt x="1277" y="232"/>
                    </a:lnTo>
                    <a:lnTo>
                      <a:pt x="1265" y="235"/>
                    </a:lnTo>
                    <a:lnTo>
                      <a:pt x="1255" y="237"/>
                    </a:lnTo>
                    <a:lnTo>
                      <a:pt x="1244" y="239"/>
                    </a:lnTo>
                    <a:lnTo>
                      <a:pt x="1235" y="242"/>
                    </a:lnTo>
                    <a:lnTo>
                      <a:pt x="1226" y="246"/>
                    </a:lnTo>
                    <a:lnTo>
                      <a:pt x="1216" y="252"/>
                    </a:lnTo>
                    <a:lnTo>
                      <a:pt x="1204" y="260"/>
                    </a:lnTo>
                    <a:lnTo>
                      <a:pt x="1193" y="269"/>
                    </a:lnTo>
                    <a:lnTo>
                      <a:pt x="1181" y="280"/>
                    </a:lnTo>
                    <a:lnTo>
                      <a:pt x="1171" y="292"/>
                    </a:lnTo>
                    <a:lnTo>
                      <a:pt x="1162" y="306"/>
                    </a:lnTo>
                    <a:lnTo>
                      <a:pt x="1153" y="322"/>
                    </a:lnTo>
                    <a:lnTo>
                      <a:pt x="1148" y="342"/>
                    </a:lnTo>
                    <a:lnTo>
                      <a:pt x="1145" y="361"/>
                    </a:lnTo>
                    <a:lnTo>
                      <a:pt x="1145" y="383"/>
                    </a:lnTo>
                    <a:lnTo>
                      <a:pt x="1149" y="405"/>
                    </a:lnTo>
                    <a:lnTo>
                      <a:pt x="1153" y="428"/>
                    </a:lnTo>
                    <a:lnTo>
                      <a:pt x="1163" y="452"/>
                    </a:lnTo>
                    <a:lnTo>
                      <a:pt x="1174" y="478"/>
                    </a:lnTo>
                    <a:lnTo>
                      <a:pt x="1188" y="504"/>
                    </a:lnTo>
                    <a:lnTo>
                      <a:pt x="1190" y="510"/>
                    </a:lnTo>
                    <a:lnTo>
                      <a:pt x="1190" y="516"/>
                    </a:lnTo>
                    <a:lnTo>
                      <a:pt x="1187" y="521"/>
                    </a:lnTo>
                    <a:lnTo>
                      <a:pt x="1182" y="525"/>
                    </a:lnTo>
                    <a:lnTo>
                      <a:pt x="1177" y="527"/>
                    </a:lnTo>
                    <a:lnTo>
                      <a:pt x="1171" y="527"/>
                    </a:lnTo>
                    <a:lnTo>
                      <a:pt x="1166" y="525"/>
                    </a:lnTo>
                    <a:lnTo>
                      <a:pt x="1162" y="520"/>
                    </a:lnTo>
                    <a:lnTo>
                      <a:pt x="1145" y="490"/>
                    </a:lnTo>
                    <a:lnTo>
                      <a:pt x="1133" y="462"/>
                    </a:lnTo>
                    <a:lnTo>
                      <a:pt x="1124" y="434"/>
                    </a:lnTo>
                    <a:lnTo>
                      <a:pt x="1117" y="407"/>
                    </a:lnTo>
                    <a:lnTo>
                      <a:pt x="1114" y="382"/>
                    </a:lnTo>
                    <a:lnTo>
                      <a:pt x="1114" y="357"/>
                    </a:lnTo>
                    <a:lnTo>
                      <a:pt x="1118" y="334"/>
                    </a:lnTo>
                    <a:lnTo>
                      <a:pt x="1125" y="311"/>
                    </a:lnTo>
                    <a:lnTo>
                      <a:pt x="1127" y="305"/>
                    </a:lnTo>
                    <a:lnTo>
                      <a:pt x="1130" y="298"/>
                    </a:lnTo>
                    <a:lnTo>
                      <a:pt x="1133" y="292"/>
                    </a:lnTo>
                    <a:lnTo>
                      <a:pt x="1136" y="286"/>
                    </a:lnTo>
                    <a:lnTo>
                      <a:pt x="1127" y="291"/>
                    </a:lnTo>
                    <a:lnTo>
                      <a:pt x="1118" y="296"/>
                    </a:lnTo>
                    <a:lnTo>
                      <a:pt x="1110" y="299"/>
                    </a:lnTo>
                    <a:lnTo>
                      <a:pt x="1101" y="303"/>
                    </a:lnTo>
                    <a:lnTo>
                      <a:pt x="1091" y="305"/>
                    </a:lnTo>
                    <a:lnTo>
                      <a:pt x="1082" y="306"/>
                    </a:lnTo>
                    <a:lnTo>
                      <a:pt x="1072" y="306"/>
                    </a:lnTo>
                    <a:lnTo>
                      <a:pt x="1060" y="306"/>
                    </a:lnTo>
                    <a:lnTo>
                      <a:pt x="1048" y="305"/>
                    </a:lnTo>
                    <a:lnTo>
                      <a:pt x="1034" y="304"/>
                    </a:lnTo>
                    <a:lnTo>
                      <a:pt x="1019" y="300"/>
                    </a:lnTo>
                    <a:lnTo>
                      <a:pt x="1001" y="296"/>
                    </a:lnTo>
                    <a:lnTo>
                      <a:pt x="982" y="291"/>
                    </a:lnTo>
                    <a:lnTo>
                      <a:pt x="960" y="284"/>
                    </a:lnTo>
                    <a:lnTo>
                      <a:pt x="937" y="276"/>
                    </a:lnTo>
                    <a:lnTo>
                      <a:pt x="911" y="267"/>
                    </a:lnTo>
                    <a:lnTo>
                      <a:pt x="897" y="123"/>
                    </a:lnTo>
                    <a:lnTo>
                      <a:pt x="891" y="78"/>
                    </a:lnTo>
                    <a:lnTo>
                      <a:pt x="889" y="79"/>
                    </a:lnTo>
                    <a:lnTo>
                      <a:pt x="883" y="64"/>
                    </a:lnTo>
                    <a:lnTo>
                      <a:pt x="876" y="50"/>
                    </a:lnTo>
                    <a:lnTo>
                      <a:pt x="866" y="36"/>
                    </a:lnTo>
                    <a:lnTo>
                      <a:pt x="854" y="25"/>
                    </a:lnTo>
                    <a:lnTo>
                      <a:pt x="840" y="15"/>
                    </a:lnTo>
                    <a:lnTo>
                      <a:pt x="824" y="7"/>
                    </a:lnTo>
                    <a:lnTo>
                      <a:pt x="808" y="2"/>
                    </a:lnTo>
                    <a:lnTo>
                      <a:pt x="790" y="0"/>
                    </a:lnTo>
                    <a:lnTo>
                      <a:pt x="770" y="1"/>
                    </a:lnTo>
                    <a:lnTo>
                      <a:pt x="752" y="4"/>
                    </a:lnTo>
                    <a:lnTo>
                      <a:pt x="734" y="9"/>
                    </a:lnTo>
                    <a:lnTo>
                      <a:pt x="718" y="18"/>
                    </a:lnTo>
                    <a:lnTo>
                      <a:pt x="704" y="30"/>
                    </a:lnTo>
                    <a:lnTo>
                      <a:pt x="692" y="43"/>
                    </a:lnTo>
                    <a:lnTo>
                      <a:pt x="681" y="62"/>
                    </a:lnTo>
                    <a:lnTo>
                      <a:pt x="673" y="85"/>
                    </a:lnTo>
                    <a:lnTo>
                      <a:pt x="672" y="85"/>
                    </a:lnTo>
                    <a:lnTo>
                      <a:pt x="594" y="124"/>
                    </a:lnTo>
                    <a:lnTo>
                      <a:pt x="687" y="126"/>
                    </a:lnTo>
                    <a:lnTo>
                      <a:pt x="673" y="269"/>
                    </a:lnTo>
                    <a:lnTo>
                      <a:pt x="672" y="270"/>
                    </a:lnTo>
                    <a:lnTo>
                      <a:pt x="666" y="274"/>
                    </a:lnTo>
                    <a:lnTo>
                      <a:pt x="658" y="280"/>
                    </a:lnTo>
                    <a:lnTo>
                      <a:pt x="644" y="285"/>
                    </a:lnTo>
                    <a:lnTo>
                      <a:pt x="626" y="292"/>
                    </a:lnTo>
                    <a:lnTo>
                      <a:pt x="602" y="299"/>
                    </a:lnTo>
                    <a:lnTo>
                      <a:pt x="572" y="305"/>
                    </a:lnTo>
                    <a:lnTo>
                      <a:pt x="535" y="308"/>
                    </a:lnTo>
                    <a:lnTo>
                      <a:pt x="524" y="308"/>
                    </a:lnTo>
                    <a:lnTo>
                      <a:pt x="512" y="307"/>
                    </a:lnTo>
                    <a:lnTo>
                      <a:pt x="499" y="305"/>
                    </a:lnTo>
                    <a:lnTo>
                      <a:pt x="487" y="301"/>
                    </a:lnTo>
                    <a:lnTo>
                      <a:pt x="473" y="298"/>
                    </a:lnTo>
                    <a:lnTo>
                      <a:pt x="459" y="292"/>
                    </a:lnTo>
                    <a:lnTo>
                      <a:pt x="445" y="288"/>
                    </a:lnTo>
                    <a:lnTo>
                      <a:pt x="431" y="282"/>
                    </a:lnTo>
                    <a:lnTo>
                      <a:pt x="442" y="301"/>
                    </a:lnTo>
                    <a:lnTo>
                      <a:pt x="450" y="322"/>
                    </a:lnTo>
                    <a:lnTo>
                      <a:pt x="456" y="345"/>
                    </a:lnTo>
                    <a:lnTo>
                      <a:pt x="459" y="369"/>
                    </a:lnTo>
                    <a:lnTo>
                      <a:pt x="459" y="396"/>
                    </a:lnTo>
                    <a:lnTo>
                      <a:pt x="458" y="424"/>
                    </a:lnTo>
                    <a:lnTo>
                      <a:pt x="453" y="452"/>
                    </a:lnTo>
                    <a:lnTo>
                      <a:pt x="446" y="483"/>
                    </a:lnTo>
                    <a:lnTo>
                      <a:pt x="444" y="489"/>
                    </a:lnTo>
                    <a:lnTo>
                      <a:pt x="439" y="493"/>
                    </a:lnTo>
                    <a:lnTo>
                      <a:pt x="434" y="495"/>
                    </a:lnTo>
                    <a:lnTo>
                      <a:pt x="427" y="495"/>
                    </a:lnTo>
                    <a:lnTo>
                      <a:pt x="421" y="491"/>
                    </a:lnTo>
                    <a:lnTo>
                      <a:pt x="418" y="487"/>
                    </a:lnTo>
                    <a:lnTo>
                      <a:pt x="416" y="481"/>
                    </a:lnTo>
                    <a:lnTo>
                      <a:pt x="416" y="475"/>
                    </a:lnTo>
                    <a:lnTo>
                      <a:pt x="423" y="447"/>
                    </a:lnTo>
                    <a:lnTo>
                      <a:pt x="427" y="419"/>
                    </a:lnTo>
                    <a:lnTo>
                      <a:pt x="429" y="394"/>
                    </a:lnTo>
                    <a:lnTo>
                      <a:pt x="428" y="369"/>
                    </a:lnTo>
                    <a:lnTo>
                      <a:pt x="425" y="347"/>
                    </a:lnTo>
                    <a:lnTo>
                      <a:pt x="419" y="327"/>
                    </a:lnTo>
                    <a:lnTo>
                      <a:pt x="411" y="308"/>
                    </a:lnTo>
                    <a:lnTo>
                      <a:pt x="400" y="292"/>
                    </a:lnTo>
                    <a:lnTo>
                      <a:pt x="396" y="286"/>
                    </a:lnTo>
                    <a:lnTo>
                      <a:pt x="391" y="282"/>
                    </a:lnTo>
                    <a:lnTo>
                      <a:pt x="387" y="277"/>
                    </a:lnTo>
                    <a:lnTo>
                      <a:pt x="382" y="273"/>
                    </a:lnTo>
                    <a:lnTo>
                      <a:pt x="376" y="268"/>
                    </a:lnTo>
                    <a:lnTo>
                      <a:pt x="372" y="265"/>
                    </a:lnTo>
                    <a:lnTo>
                      <a:pt x="366" y="261"/>
                    </a:lnTo>
                    <a:lnTo>
                      <a:pt x="360" y="258"/>
                    </a:lnTo>
                    <a:lnTo>
                      <a:pt x="337" y="252"/>
                    </a:lnTo>
                    <a:lnTo>
                      <a:pt x="314" y="248"/>
                    </a:lnTo>
                    <a:lnTo>
                      <a:pt x="291" y="247"/>
                    </a:lnTo>
                    <a:lnTo>
                      <a:pt x="268" y="248"/>
                    </a:lnTo>
                    <a:lnTo>
                      <a:pt x="245" y="254"/>
                    </a:lnTo>
                    <a:lnTo>
                      <a:pt x="222" y="263"/>
                    </a:lnTo>
                    <a:lnTo>
                      <a:pt x="200" y="277"/>
                    </a:lnTo>
                    <a:lnTo>
                      <a:pt x="178" y="297"/>
                    </a:lnTo>
                    <a:lnTo>
                      <a:pt x="171" y="304"/>
                    </a:lnTo>
                    <a:lnTo>
                      <a:pt x="153" y="324"/>
                    </a:lnTo>
                    <a:lnTo>
                      <a:pt x="126" y="357"/>
                    </a:lnTo>
                    <a:lnTo>
                      <a:pt x="96" y="397"/>
                    </a:lnTo>
                    <a:lnTo>
                      <a:pt x="64" y="444"/>
                    </a:lnTo>
                    <a:lnTo>
                      <a:pt x="35" y="497"/>
                    </a:lnTo>
                    <a:lnTo>
                      <a:pt x="13" y="553"/>
                    </a:lnTo>
                    <a:lnTo>
                      <a:pt x="1" y="608"/>
                    </a:lnTo>
                    <a:lnTo>
                      <a:pt x="0" y="634"/>
                    </a:lnTo>
                    <a:lnTo>
                      <a:pt x="1" y="661"/>
                    </a:lnTo>
                    <a:lnTo>
                      <a:pt x="8" y="686"/>
                    </a:lnTo>
                    <a:lnTo>
                      <a:pt x="18" y="709"/>
                    </a:lnTo>
                    <a:lnTo>
                      <a:pt x="33" y="732"/>
                    </a:lnTo>
                    <a:lnTo>
                      <a:pt x="54" y="754"/>
                    </a:lnTo>
                    <a:lnTo>
                      <a:pt x="79" y="774"/>
                    </a:lnTo>
                    <a:lnTo>
                      <a:pt x="111" y="791"/>
                    </a:lnTo>
                    <a:lnTo>
                      <a:pt x="121" y="794"/>
                    </a:lnTo>
                    <a:lnTo>
                      <a:pt x="131" y="800"/>
                    </a:lnTo>
                    <a:lnTo>
                      <a:pt x="144" y="805"/>
                    </a:lnTo>
                    <a:lnTo>
                      <a:pt x="159" y="811"/>
                    </a:lnTo>
                    <a:lnTo>
                      <a:pt x="176" y="816"/>
                    </a:lnTo>
                    <a:lnTo>
                      <a:pt x="193" y="822"/>
                    </a:lnTo>
                    <a:lnTo>
                      <a:pt x="214" y="827"/>
                    </a:lnTo>
                    <a:lnTo>
                      <a:pt x="235" y="829"/>
                    </a:lnTo>
                    <a:lnTo>
                      <a:pt x="256" y="831"/>
                    </a:lnTo>
                    <a:lnTo>
                      <a:pt x="281" y="832"/>
                    </a:lnTo>
                    <a:lnTo>
                      <a:pt x="305" y="830"/>
                    </a:lnTo>
                    <a:lnTo>
                      <a:pt x="330" y="827"/>
                    </a:lnTo>
                    <a:lnTo>
                      <a:pt x="355" y="820"/>
                    </a:lnTo>
                    <a:lnTo>
                      <a:pt x="382" y="811"/>
                    </a:lnTo>
                    <a:lnTo>
                      <a:pt x="408" y="798"/>
                    </a:lnTo>
                    <a:lnTo>
                      <a:pt x="436" y="782"/>
                    </a:lnTo>
                    <a:lnTo>
                      <a:pt x="453" y="799"/>
                    </a:lnTo>
                    <a:lnTo>
                      <a:pt x="471" y="815"/>
                    </a:lnTo>
                    <a:lnTo>
                      <a:pt x="486" y="829"/>
                    </a:lnTo>
                    <a:lnTo>
                      <a:pt x="498" y="842"/>
                    </a:lnTo>
                    <a:lnTo>
                      <a:pt x="510" y="852"/>
                    </a:lnTo>
                    <a:lnTo>
                      <a:pt x="518" y="860"/>
                    </a:lnTo>
                    <a:lnTo>
                      <a:pt x="522" y="866"/>
                    </a:lnTo>
                    <a:lnTo>
                      <a:pt x="525" y="867"/>
                    </a:lnTo>
                    <a:lnTo>
                      <a:pt x="510" y="875"/>
                    </a:lnTo>
                    <a:lnTo>
                      <a:pt x="489" y="885"/>
                    </a:lnTo>
                    <a:lnTo>
                      <a:pt x="464" y="902"/>
                    </a:lnTo>
                    <a:lnTo>
                      <a:pt x="436" y="921"/>
                    </a:lnTo>
                    <a:lnTo>
                      <a:pt x="405" y="945"/>
                    </a:lnTo>
                    <a:lnTo>
                      <a:pt x="372" y="975"/>
                    </a:lnTo>
                    <a:lnTo>
                      <a:pt x="337" y="1009"/>
                    </a:lnTo>
                    <a:lnTo>
                      <a:pt x="302" y="1049"/>
                    </a:lnTo>
                    <a:lnTo>
                      <a:pt x="268" y="1094"/>
                    </a:lnTo>
                    <a:lnTo>
                      <a:pt x="233" y="1145"/>
                    </a:lnTo>
                    <a:lnTo>
                      <a:pt x="202" y="1201"/>
                    </a:lnTo>
                    <a:lnTo>
                      <a:pt x="172" y="1263"/>
                    </a:lnTo>
                    <a:lnTo>
                      <a:pt x="146" y="1332"/>
                    </a:lnTo>
                    <a:lnTo>
                      <a:pt x="124" y="1408"/>
                    </a:lnTo>
                    <a:lnTo>
                      <a:pt x="107" y="1490"/>
                    </a:lnTo>
                    <a:lnTo>
                      <a:pt x="95" y="1580"/>
                    </a:lnTo>
                    <a:lnTo>
                      <a:pt x="245" y="1573"/>
                    </a:lnTo>
                    <a:lnTo>
                      <a:pt x="259" y="1555"/>
                    </a:lnTo>
                    <a:lnTo>
                      <a:pt x="276" y="1530"/>
                    </a:lnTo>
                    <a:lnTo>
                      <a:pt x="298" y="1504"/>
                    </a:lnTo>
                    <a:lnTo>
                      <a:pt x="323" y="1474"/>
                    </a:lnTo>
                    <a:lnTo>
                      <a:pt x="352" y="1443"/>
                    </a:lnTo>
                    <a:lnTo>
                      <a:pt x="383" y="1411"/>
                    </a:lnTo>
                    <a:lnTo>
                      <a:pt x="418" y="1377"/>
                    </a:lnTo>
                    <a:lnTo>
                      <a:pt x="456" y="1344"/>
                    </a:lnTo>
                    <a:lnTo>
                      <a:pt x="495" y="1312"/>
                    </a:lnTo>
                    <a:lnTo>
                      <a:pt x="536" y="1281"/>
                    </a:lnTo>
                    <a:lnTo>
                      <a:pt x="579" y="1253"/>
                    </a:lnTo>
                    <a:lnTo>
                      <a:pt x="623" y="1229"/>
                    </a:lnTo>
                    <a:lnTo>
                      <a:pt x="668" y="1207"/>
                    </a:lnTo>
                    <a:lnTo>
                      <a:pt x="714" y="1191"/>
                    </a:lnTo>
                    <a:lnTo>
                      <a:pt x="760" y="1180"/>
                    </a:lnTo>
                    <a:lnTo>
                      <a:pt x="806" y="1176"/>
                    </a:lnTo>
                    <a:lnTo>
                      <a:pt x="1177" y="1583"/>
                    </a:lnTo>
                    <a:lnTo>
                      <a:pt x="1530" y="1514"/>
                    </a:lnTo>
                    <a:lnTo>
                      <a:pt x="1528" y="1504"/>
                    </a:lnTo>
                    <a:lnTo>
                      <a:pt x="1521" y="1484"/>
                    </a:lnTo>
                    <a:lnTo>
                      <a:pt x="1513" y="1458"/>
                    </a:lnTo>
                    <a:lnTo>
                      <a:pt x="1500" y="1423"/>
                    </a:lnTo>
                    <a:lnTo>
                      <a:pt x="1485" y="1384"/>
                    </a:lnTo>
                    <a:lnTo>
                      <a:pt x="1467" y="1339"/>
                    </a:lnTo>
                    <a:lnTo>
                      <a:pt x="1445" y="1292"/>
                    </a:lnTo>
                    <a:lnTo>
                      <a:pt x="1421" y="1241"/>
                    </a:lnTo>
                    <a:lnTo>
                      <a:pt x="1393" y="1190"/>
                    </a:lnTo>
                    <a:lnTo>
                      <a:pt x="1362" y="1139"/>
                    </a:lnTo>
                    <a:lnTo>
                      <a:pt x="1327" y="1087"/>
                    </a:lnTo>
                    <a:lnTo>
                      <a:pt x="1291" y="1039"/>
                    </a:lnTo>
                    <a:lnTo>
                      <a:pt x="1249" y="993"/>
                    </a:lnTo>
                    <a:lnTo>
                      <a:pt x="1205" y="951"/>
                    </a:lnTo>
                    <a:lnTo>
                      <a:pt x="1158" y="914"/>
                    </a:lnTo>
                    <a:lnTo>
                      <a:pt x="1107" y="884"/>
                    </a:lnTo>
                    <a:lnTo>
                      <a:pt x="1117" y="876"/>
                    </a:lnTo>
                    <a:lnTo>
                      <a:pt x="1127" y="866"/>
                    </a:lnTo>
                    <a:lnTo>
                      <a:pt x="1137" y="854"/>
                    </a:lnTo>
                    <a:lnTo>
                      <a:pt x="1150" y="842"/>
                    </a:lnTo>
                    <a:lnTo>
                      <a:pt x="1163" y="828"/>
                    </a:lnTo>
                    <a:lnTo>
                      <a:pt x="1177" y="813"/>
                    </a:lnTo>
                    <a:lnTo>
                      <a:pt x="1192" y="797"/>
                    </a:lnTo>
                    <a:lnTo>
                      <a:pt x="1206" y="779"/>
                    </a:lnTo>
                    <a:lnTo>
                      <a:pt x="1234" y="797"/>
                    </a:lnTo>
                    <a:lnTo>
                      <a:pt x="1261" y="809"/>
                    </a:lnTo>
                    <a:lnTo>
                      <a:pt x="1288" y="820"/>
                    </a:lnTo>
                    <a:lnTo>
                      <a:pt x="1314" y="827"/>
                    </a:lnTo>
                    <a:lnTo>
                      <a:pt x="1340" y="830"/>
                    </a:lnTo>
                    <a:lnTo>
                      <a:pt x="1364" y="832"/>
                    </a:lnTo>
                    <a:lnTo>
                      <a:pt x="1388" y="832"/>
                    </a:lnTo>
                    <a:lnTo>
                      <a:pt x="1411" y="830"/>
                    </a:lnTo>
                    <a:lnTo>
                      <a:pt x="1432" y="827"/>
                    </a:lnTo>
                    <a:lnTo>
                      <a:pt x="1453" y="822"/>
                    </a:lnTo>
                    <a:lnTo>
                      <a:pt x="1471" y="817"/>
                    </a:lnTo>
                    <a:lnTo>
                      <a:pt x="1487" y="812"/>
                    </a:lnTo>
                    <a:lnTo>
                      <a:pt x="1502" y="806"/>
                    </a:lnTo>
                    <a:lnTo>
                      <a:pt x="1516" y="800"/>
                    </a:lnTo>
                    <a:lnTo>
                      <a:pt x="1527" y="796"/>
                    </a:lnTo>
                    <a:lnTo>
                      <a:pt x="1536" y="791"/>
                    </a:lnTo>
                    <a:lnTo>
                      <a:pt x="1567" y="774"/>
                    </a:lnTo>
                    <a:lnTo>
                      <a:pt x="1591" y="754"/>
                    </a:lnTo>
                    <a:lnTo>
                      <a:pt x="1611" y="732"/>
                    </a:lnTo>
                    <a:lnTo>
                      <a:pt x="1626" y="708"/>
                    </a:lnTo>
                    <a:lnTo>
                      <a:pt x="1636" y="683"/>
                    </a:lnTo>
                    <a:lnTo>
                      <a:pt x="1642" y="656"/>
                    </a:lnTo>
                    <a:lnTo>
                      <a:pt x="1643" y="629"/>
                    </a:lnTo>
                    <a:lnTo>
                      <a:pt x="1642" y="602"/>
                    </a:lnTo>
                    <a:lnTo>
                      <a:pt x="1451" y="6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3" name="Freeform 49"/>
              <p:cNvSpPr>
                <a:spLocks/>
              </p:cNvSpPr>
              <p:nvPr/>
            </p:nvSpPr>
            <p:spPr bwMode="auto">
              <a:xfrm>
                <a:off x="340" y="2448"/>
                <a:ext cx="273" cy="138"/>
              </a:xfrm>
              <a:custGeom>
                <a:avLst/>
                <a:gdLst>
                  <a:gd name="T0" fmla="*/ 545 w 545"/>
                  <a:gd name="T1" fmla="*/ 258 h 275"/>
                  <a:gd name="T2" fmla="*/ 420 w 545"/>
                  <a:gd name="T3" fmla="*/ 275 h 275"/>
                  <a:gd name="T4" fmla="*/ 373 w 545"/>
                  <a:gd name="T5" fmla="*/ 202 h 275"/>
                  <a:gd name="T6" fmla="*/ 2 w 545"/>
                  <a:gd name="T7" fmla="*/ 196 h 275"/>
                  <a:gd name="T8" fmla="*/ 1 w 545"/>
                  <a:gd name="T9" fmla="*/ 190 h 275"/>
                  <a:gd name="T10" fmla="*/ 0 w 545"/>
                  <a:gd name="T11" fmla="*/ 174 h 275"/>
                  <a:gd name="T12" fmla="*/ 0 w 545"/>
                  <a:gd name="T13" fmla="*/ 150 h 275"/>
                  <a:gd name="T14" fmla="*/ 3 w 545"/>
                  <a:gd name="T15" fmla="*/ 121 h 275"/>
                  <a:gd name="T16" fmla="*/ 10 w 545"/>
                  <a:gd name="T17" fmla="*/ 90 h 275"/>
                  <a:gd name="T18" fmla="*/ 24 w 545"/>
                  <a:gd name="T19" fmla="*/ 59 h 275"/>
                  <a:gd name="T20" fmla="*/ 47 w 545"/>
                  <a:gd name="T21" fmla="*/ 30 h 275"/>
                  <a:gd name="T22" fmla="*/ 79 w 545"/>
                  <a:gd name="T23" fmla="*/ 6 h 275"/>
                  <a:gd name="T24" fmla="*/ 94 w 545"/>
                  <a:gd name="T25" fmla="*/ 1 h 275"/>
                  <a:gd name="T26" fmla="*/ 114 w 545"/>
                  <a:gd name="T27" fmla="*/ 0 h 275"/>
                  <a:gd name="T28" fmla="*/ 138 w 545"/>
                  <a:gd name="T29" fmla="*/ 2 h 275"/>
                  <a:gd name="T30" fmla="*/ 165 w 545"/>
                  <a:gd name="T31" fmla="*/ 7 h 275"/>
                  <a:gd name="T32" fmla="*/ 195 w 545"/>
                  <a:gd name="T33" fmla="*/ 15 h 275"/>
                  <a:gd name="T34" fmla="*/ 228 w 545"/>
                  <a:gd name="T35" fmla="*/ 24 h 275"/>
                  <a:gd name="T36" fmla="*/ 261 w 545"/>
                  <a:gd name="T37" fmla="*/ 36 h 275"/>
                  <a:gd name="T38" fmla="*/ 294 w 545"/>
                  <a:gd name="T39" fmla="*/ 48 h 275"/>
                  <a:gd name="T40" fmla="*/ 327 w 545"/>
                  <a:gd name="T41" fmla="*/ 61 h 275"/>
                  <a:gd name="T42" fmla="*/ 359 w 545"/>
                  <a:gd name="T43" fmla="*/ 74 h 275"/>
                  <a:gd name="T44" fmla="*/ 388 w 545"/>
                  <a:gd name="T45" fmla="*/ 86 h 275"/>
                  <a:gd name="T46" fmla="*/ 414 w 545"/>
                  <a:gd name="T47" fmla="*/ 99 h 275"/>
                  <a:gd name="T48" fmla="*/ 437 w 545"/>
                  <a:gd name="T49" fmla="*/ 109 h 275"/>
                  <a:gd name="T50" fmla="*/ 456 w 545"/>
                  <a:gd name="T51" fmla="*/ 119 h 275"/>
                  <a:gd name="T52" fmla="*/ 469 w 545"/>
                  <a:gd name="T53" fmla="*/ 125 h 275"/>
                  <a:gd name="T54" fmla="*/ 476 w 545"/>
                  <a:gd name="T55" fmla="*/ 130 h 275"/>
                  <a:gd name="T56" fmla="*/ 545 w 545"/>
                  <a:gd name="T57" fmla="*/ 2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275">
                    <a:moveTo>
                      <a:pt x="545" y="258"/>
                    </a:moveTo>
                    <a:lnTo>
                      <a:pt x="420" y="275"/>
                    </a:lnTo>
                    <a:lnTo>
                      <a:pt x="373" y="202"/>
                    </a:lnTo>
                    <a:lnTo>
                      <a:pt x="2" y="196"/>
                    </a:lnTo>
                    <a:lnTo>
                      <a:pt x="1" y="190"/>
                    </a:lnTo>
                    <a:lnTo>
                      <a:pt x="0" y="174"/>
                    </a:lnTo>
                    <a:lnTo>
                      <a:pt x="0" y="150"/>
                    </a:lnTo>
                    <a:lnTo>
                      <a:pt x="3" y="121"/>
                    </a:lnTo>
                    <a:lnTo>
                      <a:pt x="10" y="90"/>
                    </a:lnTo>
                    <a:lnTo>
                      <a:pt x="24" y="59"/>
                    </a:lnTo>
                    <a:lnTo>
                      <a:pt x="47" y="30"/>
                    </a:lnTo>
                    <a:lnTo>
                      <a:pt x="79" y="6"/>
                    </a:lnTo>
                    <a:lnTo>
                      <a:pt x="94" y="1"/>
                    </a:lnTo>
                    <a:lnTo>
                      <a:pt x="114" y="0"/>
                    </a:lnTo>
                    <a:lnTo>
                      <a:pt x="138" y="2"/>
                    </a:lnTo>
                    <a:lnTo>
                      <a:pt x="165" y="7"/>
                    </a:lnTo>
                    <a:lnTo>
                      <a:pt x="195" y="15"/>
                    </a:lnTo>
                    <a:lnTo>
                      <a:pt x="228" y="24"/>
                    </a:lnTo>
                    <a:lnTo>
                      <a:pt x="261" y="36"/>
                    </a:lnTo>
                    <a:lnTo>
                      <a:pt x="294" y="48"/>
                    </a:lnTo>
                    <a:lnTo>
                      <a:pt x="327" y="61"/>
                    </a:lnTo>
                    <a:lnTo>
                      <a:pt x="359" y="74"/>
                    </a:lnTo>
                    <a:lnTo>
                      <a:pt x="388" y="86"/>
                    </a:lnTo>
                    <a:lnTo>
                      <a:pt x="414" y="99"/>
                    </a:lnTo>
                    <a:lnTo>
                      <a:pt x="437" y="109"/>
                    </a:lnTo>
                    <a:lnTo>
                      <a:pt x="456" y="119"/>
                    </a:lnTo>
                    <a:lnTo>
                      <a:pt x="469" y="125"/>
                    </a:lnTo>
                    <a:lnTo>
                      <a:pt x="476" y="130"/>
                    </a:lnTo>
                    <a:lnTo>
                      <a:pt x="545" y="2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914" name="WordArt 50"/>
            <p:cNvSpPr>
              <a:spLocks noChangeArrowheads="1" noChangeShapeType="1" noTextEdit="1"/>
            </p:cNvSpPr>
            <p:nvPr/>
          </p:nvSpPr>
          <p:spPr bwMode="auto">
            <a:xfrm>
              <a:off x="2064" y="1661"/>
              <a:ext cx="363" cy="27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$100</a:t>
              </a:r>
            </a:p>
          </p:txBody>
        </p:sp>
      </p:grpSp>
      <p:grpSp>
        <p:nvGrpSpPr>
          <p:cNvPr id="36915" name="Group 51"/>
          <p:cNvGrpSpPr>
            <a:grpSpLocks/>
          </p:cNvGrpSpPr>
          <p:nvPr/>
        </p:nvGrpSpPr>
        <p:grpSpPr bwMode="auto">
          <a:xfrm>
            <a:off x="1682750" y="3141663"/>
            <a:ext cx="1304925" cy="1257300"/>
            <a:chOff x="1882" y="1389"/>
            <a:chExt cx="822" cy="792"/>
          </a:xfrm>
        </p:grpSpPr>
        <p:grpSp>
          <p:nvGrpSpPr>
            <p:cNvPr id="36916" name="Group 52"/>
            <p:cNvGrpSpPr>
              <a:grpSpLocks/>
            </p:cNvGrpSpPr>
            <p:nvPr/>
          </p:nvGrpSpPr>
          <p:grpSpPr bwMode="auto">
            <a:xfrm>
              <a:off x="1882" y="1389"/>
              <a:ext cx="822" cy="792"/>
              <a:chOff x="204" y="2182"/>
              <a:chExt cx="822" cy="792"/>
            </a:xfrm>
          </p:grpSpPr>
          <p:sp>
            <p:nvSpPr>
              <p:cNvPr id="36917" name="Freeform 53"/>
              <p:cNvSpPr>
                <a:spLocks/>
              </p:cNvSpPr>
              <p:nvPr/>
            </p:nvSpPr>
            <p:spPr bwMode="auto">
              <a:xfrm>
                <a:off x="204" y="2182"/>
                <a:ext cx="822" cy="792"/>
              </a:xfrm>
              <a:custGeom>
                <a:avLst/>
                <a:gdLst>
                  <a:gd name="T0" fmla="*/ 1097 w 1643"/>
                  <a:gd name="T1" fmla="*/ 735 h 1583"/>
                  <a:gd name="T2" fmla="*/ 1033 w 1643"/>
                  <a:gd name="T3" fmla="*/ 642 h 1583"/>
                  <a:gd name="T4" fmla="*/ 1209 w 1643"/>
                  <a:gd name="T5" fmla="*/ 569 h 1583"/>
                  <a:gd name="T6" fmla="*/ 1376 w 1643"/>
                  <a:gd name="T7" fmla="*/ 534 h 1583"/>
                  <a:gd name="T8" fmla="*/ 1434 w 1643"/>
                  <a:gd name="T9" fmla="*/ 576 h 1583"/>
                  <a:gd name="T10" fmla="*/ 1627 w 1643"/>
                  <a:gd name="T11" fmla="*/ 544 h 1583"/>
                  <a:gd name="T12" fmla="*/ 1537 w 1643"/>
                  <a:gd name="T13" fmla="*/ 386 h 1583"/>
                  <a:gd name="T14" fmla="*/ 1456 w 1643"/>
                  <a:gd name="T15" fmla="*/ 291 h 1583"/>
                  <a:gd name="T16" fmla="*/ 1387 w 1643"/>
                  <a:gd name="T17" fmla="*/ 247 h 1583"/>
                  <a:gd name="T18" fmla="*/ 1302 w 1643"/>
                  <a:gd name="T19" fmla="*/ 231 h 1583"/>
                  <a:gd name="T20" fmla="*/ 1235 w 1643"/>
                  <a:gd name="T21" fmla="*/ 242 h 1583"/>
                  <a:gd name="T22" fmla="*/ 1171 w 1643"/>
                  <a:gd name="T23" fmla="*/ 292 h 1583"/>
                  <a:gd name="T24" fmla="*/ 1149 w 1643"/>
                  <a:gd name="T25" fmla="*/ 405 h 1583"/>
                  <a:gd name="T26" fmla="*/ 1190 w 1643"/>
                  <a:gd name="T27" fmla="*/ 516 h 1583"/>
                  <a:gd name="T28" fmla="*/ 1162 w 1643"/>
                  <a:gd name="T29" fmla="*/ 520 h 1583"/>
                  <a:gd name="T30" fmla="*/ 1114 w 1643"/>
                  <a:gd name="T31" fmla="*/ 357 h 1583"/>
                  <a:gd name="T32" fmla="*/ 1136 w 1643"/>
                  <a:gd name="T33" fmla="*/ 286 h 1583"/>
                  <a:gd name="T34" fmla="*/ 1082 w 1643"/>
                  <a:gd name="T35" fmla="*/ 306 h 1583"/>
                  <a:gd name="T36" fmla="*/ 1001 w 1643"/>
                  <a:gd name="T37" fmla="*/ 296 h 1583"/>
                  <a:gd name="T38" fmla="*/ 891 w 1643"/>
                  <a:gd name="T39" fmla="*/ 78 h 1583"/>
                  <a:gd name="T40" fmla="*/ 840 w 1643"/>
                  <a:gd name="T41" fmla="*/ 15 h 1583"/>
                  <a:gd name="T42" fmla="*/ 734 w 1643"/>
                  <a:gd name="T43" fmla="*/ 9 h 1583"/>
                  <a:gd name="T44" fmla="*/ 672 w 1643"/>
                  <a:gd name="T45" fmla="*/ 85 h 1583"/>
                  <a:gd name="T46" fmla="*/ 658 w 1643"/>
                  <a:gd name="T47" fmla="*/ 280 h 1583"/>
                  <a:gd name="T48" fmla="*/ 524 w 1643"/>
                  <a:gd name="T49" fmla="*/ 308 h 1583"/>
                  <a:gd name="T50" fmla="*/ 445 w 1643"/>
                  <a:gd name="T51" fmla="*/ 288 h 1583"/>
                  <a:gd name="T52" fmla="*/ 459 w 1643"/>
                  <a:gd name="T53" fmla="*/ 396 h 1583"/>
                  <a:gd name="T54" fmla="*/ 434 w 1643"/>
                  <a:gd name="T55" fmla="*/ 495 h 1583"/>
                  <a:gd name="T56" fmla="*/ 423 w 1643"/>
                  <a:gd name="T57" fmla="*/ 447 h 1583"/>
                  <a:gd name="T58" fmla="*/ 411 w 1643"/>
                  <a:gd name="T59" fmla="*/ 308 h 1583"/>
                  <a:gd name="T60" fmla="*/ 376 w 1643"/>
                  <a:gd name="T61" fmla="*/ 268 h 1583"/>
                  <a:gd name="T62" fmla="*/ 291 w 1643"/>
                  <a:gd name="T63" fmla="*/ 247 h 1583"/>
                  <a:gd name="T64" fmla="*/ 171 w 1643"/>
                  <a:gd name="T65" fmla="*/ 304 h 1583"/>
                  <a:gd name="T66" fmla="*/ 13 w 1643"/>
                  <a:gd name="T67" fmla="*/ 553 h 1583"/>
                  <a:gd name="T68" fmla="*/ 33 w 1643"/>
                  <a:gd name="T69" fmla="*/ 732 h 1583"/>
                  <a:gd name="T70" fmla="*/ 144 w 1643"/>
                  <a:gd name="T71" fmla="*/ 805 h 1583"/>
                  <a:gd name="T72" fmla="*/ 256 w 1643"/>
                  <a:gd name="T73" fmla="*/ 831 h 1583"/>
                  <a:gd name="T74" fmla="*/ 408 w 1643"/>
                  <a:gd name="T75" fmla="*/ 798 h 1583"/>
                  <a:gd name="T76" fmla="*/ 510 w 1643"/>
                  <a:gd name="T77" fmla="*/ 852 h 1583"/>
                  <a:gd name="T78" fmla="*/ 464 w 1643"/>
                  <a:gd name="T79" fmla="*/ 902 h 1583"/>
                  <a:gd name="T80" fmla="*/ 268 w 1643"/>
                  <a:gd name="T81" fmla="*/ 1094 h 1583"/>
                  <a:gd name="T82" fmla="*/ 107 w 1643"/>
                  <a:gd name="T83" fmla="*/ 1490 h 1583"/>
                  <a:gd name="T84" fmla="*/ 323 w 1643"/>
                  <a:gd name="T85" fmla="*/ 1474 h 1583"/>
                  <a:gd name="T86" fmla="*/ 536 w 1643"/>
                  <a:gd name="T87" fmla="*/ 1281 h 1583"/>
                  <a:gd name="T88" fmla="*/ 806 w 1643"/>
                  <a:gd name="T89" fmla="*/ 1176 h 1583"/>
                  <a:gd name="T90" fmla="*/ 1500 w 1643"/>
                  <a:gd name="T91" fmla="*/ 1423 h 1583"/>
                  <a:gd name="T92" fmla="*/ 1362 w 1643"/>
                  <a:gd name="T93" fmla="*/ 1139 h 1583"/>
                  <a:gd name="T94" fmla="*/ 1107 w 1643"/>
                  <a:gd name="T95" fmla="*/ 884 h 1583"/>
                  <a:gd name="T96" fmla="*/ 1177 w 1643"/>
                  <a:gd name="T97" fmla="*/ 813 h 1583"/>
                  <a:gd name="T98" fmla="*/ 1314 w 1643"/>
                  <a:gd name="T99" fmla="*/ 827 h 1583"/>
                  <a:gd name="T100" fmla="*/ 1453 w 1643"/>
                  <a:gd name="T101" fmla="*/ 822 h 1583"/>
                  <a:gd name="T102" fmla="*/ 1536 w 1643"/>
                  <a:gd name="T103" fmla="*/ 791 h 1583"/>
                  <a:gd name="T104" fmla="*/ 1642 w 1643"/>
                  <a:gd name="T105" fmla="*/ 656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3" h="1583">
                    <a:moveTo>
                      <a:pt x="1451" y="602"/>
                    </a:moveTo>
                    <a:lnTo>
                      <a:pt x="1463" y="646"/>
                    </a:lnTo>
                    <a:lnTo>
                      <a:pt x="1468" y="686"/>
                    </a:lnTo>
                    <a:lnTo>
                      <a:pt x="1468" y="717"/>
                    </a:lnTo>
                    <a:lnTo>
                      <a:pt x="1468" y="729"/>
                    </a:lnTo>
                    <a:lnTo>
                      <a:pt x="1097" y="735"/>
                    </a:lnTo>
                    <a:lnTo>
                      <a:pt x="1050" y="808"/>
                    </a:lnTo>
                    <a:lnTo>
                      <a:pt x="924" y="791"/>
                    </a:lnTo>
                    <a:lnTo>
                      <a:pt x="993" y="663"/>
                    </a:lnTo>
                    <a:lnTo>
                      <a:pt x="1000" y="658"/>
                    </a:lnTo>
                    <a:lnTo>
                      <a:pt x="1014" y="652"/>
                    </a:lnTo>
                    <a:lnTo>
                      <a:pt x="1033" y="642"/>
                    </a:lnTo>
                    <a:lnTo>
                      <a:pt x="1056" y="632"/>
                    </a:lnTo>
                    <a:lnTo>
                      <a:pt x="1082" y="619"/>
                    </a:lnTo>
                    <a:lnTo>
                      <a:pt x="1111" y="607"/>
                    </a:lnTo>
                    <a:lnTo>
                      <a:pt x="1143" y="594"/>
                    </a:lnTo>
                    <a:lnTo>
                      <a:pt x="1175" y="581"/>
                    </a:lnTo>
                    <a:lnTo>
                      <a:pt x="1209" y="569"/>
                    </a:lnTo>
                    <a:lnTo>
                      <a:pt x="1242" y="557"/>
                    </a:lnTo>
                    <a:lnTo>
                      <a:pt x="1274" y="548"/>
                    </a:lnTo>
                    <a:lnTo>
                      <a:pt x="1304" y="540"/>
                    </a:lnTo>
                    <a:lnTo>
                      <a:pt x="1332" y="535"/>
                    </a:lnTo>
                    <a:lnTo>
                      <a:pt x="1356" y="533"/>
                    </a:lnTo>
                    <a:lnTo>
                      <a:pt x="1376" y="534"/>
                    </a:lnTo>
                    <a:lnTo>
                      <a:pt x="1391" y="539"/>
                    </a:lnTo>
                    <a:lnTo>
                      <a:pt x="1401" y="546"/>
                    </a:lnTo>
                    <a:lnTo>
                      <a:pt x="1411" y="553"/>
                    </a:lnTo>
                    <a:lnTo>
                      <a:pt x="1420" y="559"/>
                    </a:lnTo>
                    <a:lnTo>
                      <a:pt x="1428" y="567"/>
                    </a:lnTo>
                    <a:lnTo>
                      <a:pt x="1434" y="576"/>
                    </a:lnTo>
                    <a:lnTo>
                      <a:pt x="1440" y="585"/>
                    </a:lnTo>
                    <a:lnTo>
                      <a:pt x="1446" y="593"/>
                    </a:lnTo>
                    <a:lnTo>
                      <a:pt x="1451" y="602"/>
                    </a:lnTo>
                    <a:lnTo>
                      <a:pt x="1642" y="602"/>
                    </a:lnTo>
                    <a:lnTo>
                      <a:pt x="1636" y="573"/>
                    </a:lnTo>
                    <a:lnTo>
                      <a:pt x="1627" y="544"/>
                    </a:lnTo>
                    <a:lnTo>
                      <a:pt x="1615" y="517"/>
                    </a:lnTo>
                    <a:lnTo>
                      <a:pt x="1601" y="488"/>
                    </a:lnTo>
                    <a:lnTo>
                      <a:pt x="1587" y="462"/>
                    </a:lnTo>
                    <a:lnTo>
                      <a:pt x="1570" y="435"/>
                    </a:lnTo>
                    <a:lnTo>
                      <a:pt x="1553" y="410"/>
                    </a:lnTo>
                    <a:lnTo>
                      <a:pt x="1537" y="386"/>
                    </a:lnTo>
                    <a:lnTo>
                      <a:pt x="1520" y="364"/>
                    </a:lnTo>
                    <a:lnTo>
                      <a:pt x="1504" y="344"/>
                    </a:lnTo>
                    <a:lnTo>
                      <a:pt x="1490" y="327"/>
                    </a:lnTo>
                    <a:lnTo>
                      <a:pt x="1476" y="312"/>
                    </a:lnTo>
                    <a:lnTo>
                      <a:pt x="1466" y="299"/>
                    </a:lnTo>
                    <a:lnTo>
                      <a:pt x="1456" y="291"/>
                    </a:lnTo>
                    <a:lnTo>
                      <a:pt x="1452" y="285"/>
                    </a:lnTo>
                    <a:lnTo>
                      <a:pt x="1449" y="283"/>
                    </a:lnTo>
                    <a:lnTo>
                      <a:pt x="1433" y="271"/>
                    </a:lnTo>
                    <a:lnTo>
                      <a:pt x="1417" y="262"/>
                    </a:lnTo>
                    <a:lnTo>
                      <a:pt x="1402" y="254"/>
                    </a:lnTo>
                    <a:lnTo>
                      <a:pt x="1387" y="247"/>
                    </a:lnTo>
                    <a:lnTo>
                      <a:pt x="1372" y="243"/>
                    </a:lnTo>
                    <a:lnTo>
                      <a:pt x="1357" y="238"/>
                    </a:lnTo>
                    <a:lnTo>
                      <a:pt x="1342" y="235"/>
                    </a:lnTo>
                    <a:lnTo>
                      <a:pt x="1329" y="232"/>
                    </a:lnTo>
                    <a:lnTo>
                      <a:pt x="1315" y="231"/>
                    </a:lnTo>
                    <a:lnTo>
                      <a:pt x="1302" y="231"/>
                    </a:lnTo>
                    <a:lnTo>
                      <a:pt x="1289" y="232"/>
                    </a:lnTo>
                    <a:lnTo>
                      <a:pt x="1277" y="232"/>
                    </a:lnTo>
                    <a:lnTo>
                      <a:pt x="1265" y="235"/>
                    </a:lnTo>
                    <a:lnTo>
                      <a:pt x="1255" y="237"/>
                    </a:lnTo>
                    <a:lnTo>
                      <a:pt x="1244" y="239"/>
                    </a:lnTo>
                    <a:lnTo>
                      <a:pt x="1235" y="242"/>
                    </a:lnTo>
                    <a:lnTo>
                      <a:pt x="1226" y="246"/>
                    </a:lnTo>
                    <a:lnTo>
                      <a:pt x="1216" y="252"/>
                    </a:lnTo>
                    <a:lnTo>
                      <a:pt x="1204" y="260"/>
                    </a:lnTo>
                    <a:lnTo>
                      <a:pt x="1193" y="269"/>
                    </a:lnTo>
                    <a:lnTo>
                      <a:pt x="1181" y="280"/>
                    </a:lnTo>
                    <a:lnTo>
                      <a:pt x="1171" y="292"/>
                    </a:lnTo>
                    <a:lnTo>
                      <a:pt x="1162" y="306"/>
                    </a:lnTo>
                    <a:lnTo>
                      <a:pt x="1153" y="322"/>
                    </a:lnTo>
                    <a:lnTo>
                      <a:pt x="1148" y="342"/>
                    </a:lnTo>
                    <a:lnTo>
                      <a:pt x="1145" y="361"/>
                    </a:lnTo>
                    <a:lnTo>
                      <a:pt x="1145" y="383"/>
                    </a:lnTo>
                    <a:lnTo>
                      <a:pt x="1149" y="405"/>
                    </a:lnTo>
                    <a:lnTo>
                      <a:pt x="1153" y="428"/>
                    </a:lnTo>
                    <a:lnTo>
                      <a:pt x="1163" y="452"/>
                    </a:lnTo>
                    <a:lnTo>
                      <a:pt x="1174" y="478"/>
                    </a:lnTo>
                    <a:lnTo>
                      <a:pt x="1188" y="504"/>
                    </a:lnTo>
                    <a:lnTo>
                      <a:pt x="1190" y="510"/>
                    </a:lnTo>
                    <a:lnTo>
                      <a:pt x="1190" y="516"/>
                    </a:lnTo>
                    <a:lnTo>
                      <a:pt x="1187" y="521"/>
                    </a:lnTo>
                    <a:lnTo>
                      <a:pt x="1182" y="525"/>
                    </a:lnTo>
                    <a:lnTo>
                      <a:pt x="1177" y="527"/>
                    </a:lnTo>
                    <a:lnTo>
                      <a:pt x="1171" y="527"/>
                    </a:lnTo>
                    <a:lnTo>
                      <a:pt x="1166" y="525"/>
                    </a:lnTo>
                    <a:lnTo>
                      <a:pt x="1162" y="520"/>
                    </a:lnTo>
                    <a:lnTo>
                      <a:pt x="1145" y="490"/>
                    </a:lnTo>
                    <a:lnTo>
                      <a:pt x="1133" y="462"/>
                    </a:lnTo>
                    <a:lnTo>
                      <a:pt x="1124" y="434"/>
                    </a:lnTo>
                    <a:lnTo>
                      <a:pt x="1117" y="407"/>
                    </a:lnTo>
                    <a:lnTo>
                      <a:pt x="1114" y="382"/>
                    </a:lnTo>
                    <a:lnTo>
                      <a:pt x="1114" y="357"/>
                    </a:lnTo>
                    <a:lnTo>
                      <a:pt x="1118" y="334"/>
                    </a:lnTo>
                    <a:lnTo>
                      <a:pt x="1125" y="311"/>
                    </a:lnTo>
                    <a:lnTo>
                      <a:pt x="1127" y="305"/>
                    </a:lnTo>
                    <a:lnTo>
                      <a:pt x="1130" y="298"/>
                    </a:lnTo>
                    <a:lnTo>
                      <a:pt x="1133" y="292"/>
                    </a:lnTo>
                    <a:lnTo>
                      <a:pt x="1136" y="286"/>
                    </a:lnTo>
                    <a:lnTo>
                      <a:pt x="1127" y="291"/>
                    </a:lnTo>
                    <a:lnTo>
                      <a:pt x="1118" y="296"/>
                    </a:lnTo>
                    <a:lnTo>
                      <a:pt x="1110" y="299"/>
                    </a:lnTo>
                    <a:lnTo>
                      <a:pt x="1101" y="303"/>
                    </a:lnTo>
                    <a:lnTo>
                      <a:pt x="1091" y="305"/>
                    </a:lnTo>
                    <a:lnTo>
                      <a:pt x="1082" y="306"/>
                    </a:lnTo>
                    <a:lnTo>
                      <a:pt x="1072" y="306"/>
                    </a:lnTo>
                    <a:lnTo>
                      <a:pt x="1060" y="306"/>
                    </a:lnTo>
                    <a:lnTo>
                      <a:pt x="1048" y="305"/>
                    </a:lnTo>
                    <a:lnTo>
                      <a:pt x="1034" y="304"/>
                    </a:lnTo>
                    <a:lnTo>
                      <a:pt x="1019" y="300"/>
                    </a:lnTo>
                    <a:lnTo>
                      <a:pt x="1001" y="296"/>
                    </a:lnTo>
                    <a:lnTo>
                      <a:pt x="982" y="291"/>
                    </a:lnTo>
                    <a:lnTo>
                      <a:pt x="960" y="284"/>
                    </a:lnTo>
                    <a:lnTo>
                      <a:pt x="937" y="276"/>
                    </a:lnTo>
                    <a:lnTo>
                      <a:pt x="911" y="267"/>
                    </a:lnTo>
                    <a:lnTo>
                      <a:pt x="897" y="123"/>
                    </a:lnTo>
                    <a:lnTo>
                      <a:pt x="891" y="78"/>
                    </a:lnTo>
                    <a:lnTo>
                      <a:pt x="889" y="79"/>
                    </a:lnTo>
                    <a:lnTo>
                      <a:pt x="883" y="64"/>
                    </a:lnTo>
                    <a:lnTo>
                      <a:pt x="876" y="50"/>
                    </a:lnTo>
                    <a:lnTo>
                      <a:pt x="866" y="36"/>
                    </a:lnTo>
                    <a:lnTo>
                      <a:pt x="854" y="25"/>
                    </a:lnTo>
                    <a:lnTo>
                      <a:pt x="840" y="15"/>
                    </a:lnTo>
                    <a:lnTo>
                      <a:pt x="824" y="7"/>
                    </a:lnTo>
                    <a:lnTo>
                      <a:pt x="808" y="2"/>
                    </a:lnTo>
                    <a:lnTo>
                      <a:pt x="790" y="0"/>
                    </a:lnTo>
                    <a:lnTo>
                      <a:pt x="770" y="1"/>
                    </a:lnTo>
                    <a:lnTo>
                      <a:pt x="752" y="4"/>
                    </a:lnTo>
                    <a:lnTo>
                      <a:pt x="734" y="9"/>
                    </a:lnTo>
                    <a:lnTo>
                      <a:pt x="718" y="18"/>
                    </a:lnTo>
                    <a:lnTo>
                      <a:pt x="704" y="30"/>
                    </a:lnTo>
                    <a:lnTo>
                      <a:pt x="692" y="43"/>
                    </a:lnTo>
                    <a:lnTo>
                      <a:pt x="681" y="62"/>
                    </a:lnTo>
                    <a:lnTo>
                      <a:pt x="673" y="85"/>
                    </a:lnTo>
                    <a:lnTo>
                      <a:pt x="672" y="85"/>
                    </a:lnTo>
                    <a:lnTo>
                      <a:pt x="594" y="124"/>
                    </a:lnTo>
                    <a:lnTo>
                      <a:pt x="687" y="126"/>
                    </a:lnTo>
                    <a:lnTo>
                      <a:pt x="673" y="269"/>
                    </a:lnTo>
                    <a:lnTo>
                      <a:pt x="672" y="270"/>
                    </a:lnTo>
                    <a:lnTo>
                      <a:pt x="666" y="274"/>
                    </a:lnTo>
                    <a:lnTo>
                      <a:pt x="658" y="280"/>
                    </a:lnTo>
                    <a:lnTo>
                      <a:pt x="644" y="285"/>
                    </a:lnTo>
                    <a:lnTo>
                      <a:pt x="626" y="292"/>
                    </a:lnTo>
                    <a:lnTo>
                      <a:pt x="602" y="299"/>
                    </a:lnTo>
                    <a:lnTo>
                      <a:pt x="572" y="305"/>
                    </a:lnTo>
                    <a:lnTo>
                      <a:pt x="535" y="308"/>
                    </a:lnTo>
                    <a:lnTo>
                      <a:pt x="524" y="308"/>
                    </a:lnTo>
                    <a:lnTo>
                      <a:pt x="512" y="307"/>
                    </a:lnTo>
                    <a:lnTo>
                      <a:pt x="499" y="305"/>
                    </a:lnTo>
                    <a:lnTo>
                      <a:pt x="487" y="301"/>
                    </a:lnTo>
                    <a:lnTo>
                      <a:pt x="473" y="298"/>
                    </a:lnTo>
                    <a:lnTo>
                      <a:pt x="459" y="292"/>
                    </a:lnTo>
                    <a:lnTo>
                      <a:pt x="445" y="288"/>
                    </a:lnTo>
                    <a:lnTo>
                      <a:pt x="431" y="282"/>
                    </a:lnTo>
                    <a:lnTo>
                      <a:pt x="442" y="301"/>
                    </a:lnTo>
                    <a:lnTo>
                      <a:pt x="450" y="322"/>
                    </a:lnTo>
                    <a:lnTo>
                      <a:pt x="456" y="345"/>
                    </a:lnTo>
                    <a:lnTo>
                      <a:pt x="459" y="369"/>
                    </a:lnTo>
                    <a:lnTo>
                      <a:pt x="459" y="396"/>
                    </a:lnTo>
                    <a:lnTo>
                      <a:pt x="458" y="424"/>
                    </a:lnTo>
                    <a:lnTo>
                      <a:pt x="453" y="452"/>
                    </a:lnTo>
                    <a:lnTo>
                      <a:pt x="446" y="483"/>
                    </a:lnTo>
                    <a:lnTo>
                      <a:pt x="444" y="489"/>
                    </a:lnTo>
                    <a:lnTo>
                      <a:pt x="439" y="493"/>
                    </a:lnTo>
                    <a:lnTo>
                      <a:pt x="434" y="495"/>
                    </a:lnTo>
                    <a:lnTo>
                      <a:pt x="427" y="495"/>
                    </a:lnTo>
                    <a:lnTo>
                      <a:pt x="421" y="491"/>
                    </a:lnTo>
                    <a:lnTo>
                      <a:pt x="418" y="487"/>
                    </a:lnTo>
                    <a:lnTo>
                      <a:pt x="416" y="481"/>
                    </a:lnTo>
                    <a:lnTo>
                      <a:pt x="416" y="475"/>
                    </a:lnTo>
                    <a:lnTo>
                      <a:pt x="423" y="447"/>
                    </a:lnTo>
                    <a:lnTo>
                      <a:pt x="427" y="419"/>
                    </a:lnTo>
                    <a:lnTo>
                      <a:pt x="429" y="394"/>
                    </a:lnTo>
                    <a:lnTo>
                      <a:pt x="428" y="369"/>
                    </a:lnTo>
                    <a:lnTo>
                      <a:pt x="425" y="347"/>
                    </a:lnTo>
                    <a:lnTo>
                      <a:pt x="419" y="327"/>
                    </a:lnTo>
                    <a:lnTo>
                      <a:pt x="411" y="308"/>
                    </a:lnTo>
                    <a:lnTo>
                      <a:pt x="400" y="292"/>
                    </a:lnTo>
                    <a:lnTo>
                      <a:pt x="396" y="286"/>
                    </a:lnTo>
                    <a:lnTo>
                      <a:pt x="391" y="282"/>
                    </a:lnTo>
                    <a:lnTo>
                      <a:pt x="387" y="277"/>
                    </a:lnTo>
                    <a:lnTo>
                      <a:pt x="382" y="273"/>
                    </a:lnTo>
                    <a:lnTo>
                      <a:pt x="376" y="268"/>
                    </a:lnTo>
                    <a:lnTo>
                      <a:pt x="372" y="265"/>
                    </a:lnTo>
                    <a:lnTo>
                      <a:pt x="366" y="261"/>
                    </a:lnTo>
                    <a:lnTo>
                      <a:pt x="360" y="258"/>
                    </a:lnTo>
                    <a:lnTo>
                      <a:pt x="337" y="252"/>
                    </a:lnTo>
                    <a:lnTo>
                      <a:pt x="314" y="248"/>
                    </a:lnTo>
                    <a:lnTo>
                      <a:pt x="291" y="247"/>
                    </a:lnTo>
                    <a:lnTo>
                      <a:pt x="268" y="248"/>
                    </a:lnTo>
                    <a:lnTo>
                      <a:pt x="245" y="254"/>
                    </a:lnTo>
                    <a:lnTo>
                      <a:pt x="222" y="263"/>
                    </a:lnTo>
                    <a:lnTo>
                      <a:pt x="200" y="277"/>
                    </a:lnTo>
                    <a:lnTo>
                      <a:pt x="178" y="297"/>
                    </a:lnTo>
                    <a:lnTo>
                      <a:pt x="171" y="304"/>
                    </a:lnTo>
                    <a:lnTo>
                      <a:pt x="153" y="324"/>
                    </a:lnTo>
                    <a:lnTo>
                      <a:pt x="126" y="357"/>
                    </a:lnTo>
                    <a:lnTo>
                      <a:pt x="96" y="397"/>
                    </a:lnTo>
                    <a:lnTo>
                      <a:pt x="64" y="444"/>
                    </a:lnTo>
                    <a:lnTo>
                      <a:pt x="35" y="497"/>
                    </a:lnTo>
                    <a:lnTo>
                      <a:pt x="13" y="553"/>
                    </a:lnTo>
                    <a:lnTo>
                      <a:pt x="1" y="608"/>
                    </a:lnTo>
                    <a:lnTo>
                      <a:pt x="0" y="634"/>
                    </a:lnTo>
                    <a:lnTo>
                      <a:pt x="1" y="661"/>
                    </a:lnTo>
                    <a:lnTo>
                      <a:pt x="8" y="686"/>
                    </a:lnTo>
                    <a:lnTo>
                      <a:pt x="18" y="709"/>
                    </a:lnTo>
                    <a:lnTo>
                      <a:pt x="33" y="732"/>
                    </a:lnTo>
                    <a:lnTo>
                      <a:pt x="54" y="754"/>
                    </a:lnTo>
                    <a:lnTo>
                      <a:pt x="79" y="774"/>
                    </a:lnTo>
                    <a:lnTo>
                      <a:pt x="111" y="791"/>
                    </a:lnTo>
                    <a:lnTo>
                      <a:pt x="121" y="794"/>
                    </a:lnTo>
                    <a:lnTo>
                      <a:pt x="131" y="800"/>
                    </a:lnTo>
                    <a:lnTo>
                      <a:pt x="144" y="805"/>
                    </a:lnTo>
                    <a:lnTo>
                      <a:pt x="159" y="811"/>
                    </a:lnTo>
                    <a:lnTo>
                      <a:pt x="176" y="816"/>
                    </a:lnTo>
                    <a:lnTo>
                      <a:pt x="193" y="822"/>
                    </a:lnTo>
                    <a:lnTo>
                      <a:pt x="214" y="827"/>
                    </a:lnTo>
                    <a:lnTo>
                      <a:pt x="235" y="829"/>
                    </a:lnTo>
                    <a:lnTo>
                      <a:pt x="256" y="831"/>
                    </a:lnTo>
                    <a:lnTo>
                      <a:pt x="281" y="832"/>
                    </a:lnTo>
                    <a:lnTo>
                      <a:pt x="305" y="830"/>
                    </a:lnTo>
                    <a:lnTo>
                      <a:pt x="330" y="827"/>
                    </a:lnTo>
                    <a:lnTo>
                      <a:pt x="355" y="820"/>
                    </a:lnTo>
                    <a:lnTo>
                      <a:pt x="382" y="811"/>
                    </a:lnTo>
                    <a:lnTo>
                      <a:pt x="408" y="798"/>
                    </a:lnTo>
                    <a:lnTo>
                      <a:pt x="436" y="782"/>
                    </a:lnTo>
                    <a:lnTo>
                      <a:pt x="453" y="799"/>
                    </a:lnTo>
                    <a:lnTo>
                      <a:pt x="471" y="815"/>
                    </a:lnTo>
                    <a:lnTo>
                      <a:pt x="486" y="829"/>
                    </a:lnTo>
                    <a:lnTo>
                      <a:pt x="498" y="842"/>
                    </a:lnTo>
                    <a:lnTo>
                      <a:pt x="510" y="852"/>
                    </a:lnTo>
                    <a:lnTo>
                      <a:pt x="518" y="860"/>
                    </a:lnTo>
                    <a:lnTo>
                      <a:pt x="522" y="866"/>
                    </a:lnTo>
                    <a:lnTo>
                      <a:pt x="525" y="867"/>
                    </a:lnTo>
                    <a:lnTo>
                      <a:pt x="510" y="875"/>
                    </a:lnTo>
                    <a:lnTo>
                      <a:pt x="489" y="885"/>
                    </a:lnTo>
                    <a:lnTo>
                      <a:pt x="464" y="902"/>
                    </a:lnTo>
                    <a:lnTo>
                      <a:pt x="436" y="921"/>
                    </a:lnTo>
                    <a:lnTo>
                      <a:pt x="405" y="945"/>
                    </a:lnTo>
                    <a:lnTo>
                      <a:pt x="372" y="975"/>
                    </a:lnTo>
                    <a:lnTo>
                      <a:pt x="337" y="1009"/>
                    </a:lnTo>
                    <a:lnTo>
                      <a:pt x="302" y="1049"/>
                    </a:lnTo>
                    <a:lnTo>
                      <a:pt x="268" y="1094"/>
                    </a:lnTo>
                    <a:lnTo>
                      <a:pt x="233" y="1145"/>
                    </a:lnTo>
                    <a:lnTo>
                      <a:pt x="202" y="1201"/>
                    </a:lnTo>
                    <a:lnTo>
                      <a:pt x="172" y="1263"/>
                    </a:lnTo>
                    <a:lnTo>
                      <a:pt x="146" y="1332"/>
                    </a:lnTo>
                    <a:lnTo>
                      <a:pt x="124" y="1408"/>
                    </a:lnTo>
                    <a:lnTo>
                      <a:pt x="107" y="1490"/>
                    </a:lnTo>
                    <a:lnTo>
                      <a:pt x="95" y="1580"/>
                    </a:lnTo>
                    <a:lnTo>
                      <a:pt x="245" y="1573"/>
                    </a:lnTo>
                    <a:lnTo>
                      <a:pt x="259" y="1555"/>
                    </a:lnTo>
                    <a:lnTo>
                      <a:pt x="276" y="1530"/>
                    </a:lnTo>
                    <a:lnTo>
                      <a:pt x="298" y="1504"/>
                    </a:lnTo>
                    <a:lnTo>
                      <a:pt x="323" y="1474"/>
                    </a:lnTo>
                    <a:lnTo>
                      <a:pt x="352" y="1443"/>
                    </a:lnTo>
                    <a:lnTo>
                      <a:pt x="383" y="1411"/>
                    </a:lnTo>
                    <a:lnTo>
                      <a:pt x="418" y="1377"/>
                    </a:lnTo>
                    <a:lnTo>
                      <a:pt x="456" y="1344"/>
                    </a:lnTo>
                    <a:lnTo>
                      <a:pt x="495" y="1312"/>
                    </a:lnTo>
                    <a:lnTo>
                      <a:pt x="536" y="1281"/>
                    </a:lnTo>
                    <a:lnTo>
                      <a:pt x="579" y="1253"/>
                    </a:lnTo>
                    <a:lnTo>
                      <a:pt x="623" y="1229"/>
                    </a:lnTo>
                    <a:lnTo>
                      <a:pt x="668" y="1207"/>
                    </a:lnTo>
                    <a:lnTo>
                      <a:pt x="714" y="1191"/>
                    </a:lnTo>
                    <a:lnTo>
                      <a:pt x="760" y="1180"/>
                    </a:lnTo>
                    <a:lnTo>
                      <a:pt x="806" y="1176"/>
                    </a:lnTo>
                    <a:lnTo>
                      <a:pt x="1177" y="1583"/>
                    </a:lnTo>
                    <a:lnTo>
                      <a:pt x="1530" y="1514"/>
                    </a:lnTo>
                    <a:lnTo>
                      <a:pt x="1528" y="1504"/>
                    </a:lnTo>
                    <a:lnTo>
                      <a:pt x="1521" y="1484"/>
                    </a:lnTo>
                    <a:lnTo>
                      <a:pt x="1513" y="1458"/>
                    </a:lnTo>
                    <a:lnTo>
                      <a:pt x="1500" y="1423"/>
                    </a:lnTo>
                    <a:lnTo>
                      <a:pt x="1485" y="1384"/>
                    </a:lnTo>
                    <a:lnTo>
                      <a:pt x="1467" y="1339"/>
                    </a:lnTo>
                    <a:lnTo>
                      <a:pt x="1445" y="1292"/>
                    </a:lnTo>
                    <a:lnTo>
                      <a:pt x="1421" y="1241"/>
                    </a:lnTo>
                    <a:lnTo>
                      <a:pt x="1393" y="1190"/>
                    </a:lnTo>
                    <a:lnTo>
                      <a:pt x="1362" y="1139"/>
                    </a:lnTo>
                    <a:lnTo>
                      <a:pt x="1327" y="1087"/>
                    </a:lnTo>
                    <a:lnTo>
                      <a:pt x="1291" y="1039"/>
                    </a:lnTo>
                    <a:lnTo>
                      <a:pt x="1249" y="993"/>
                    </a:lnTo>
                    <a:lnTo>
                      <a:pt x="1205" y="951"/>
                    </a:lnTo>
                    <a:lnTo>
                      <a:pt x="1158" y="914"/>
                    </a:lnTo>
                    <a:lnTo>
                      <a:pt x="1107" y="884"/>
                    </a:lnTo>
                    <a:lnTo>
                      <a:pt x="1117" y="876"/>
                    </a:lnTo>
                    <a:lnTo>
                      <a:pt x="1127" y="866"/>
                    </a:lnTo>
                    <a:lnTo>
                      <a:pt x="1137" y="854"/>
                    </a:lnTo>
                    <a:lnTo>
                      <a:pt x="1150" y="842"/>
                    </a:lnTo>
                    <a:lnTo>
                      <a:pt x="1163" y="828"/>
                    </a:lnTo>
                    <a:lnTo>
                      <a:pt x="1177" y="813"/>
                    </a:lnTo>
                    <a:lnTo>
                      <a:pt x="1192" y="797"/>
                    </a:lnTo>
                    <a:lnTo>
                      <a:pt x="1206" y="779"/>
                    </a:lnTo>
                    <a:lnTo>
                      <a:pt x="1234" y="797"/>
                    </a:lnTo>
                    <a:lnTo>
                      <a:pt x="1261" y="809"/>
                    </a:lnTo>
                    <a:lnTo>
                      <a:pt x="1288" y="820"/>
                    </a:lnTo>
                    <a:lnTo>
                      <a:pt x="1314" y="827"/>
                    </a:lnTo>
                    <a:lnTo>
                      <a:pt x="1340" y="830"/>
                    </a:lnTo>
                    <a:lnTo>
                      <a:pt x="1364" y="832"/>
                    </a:lnTo>
                    <a:lnTo>
                      <a:pt x="1388" y="832"/>
                    </a:lnTo>
                    <a:lnTo>
                      <a:pt x="1411" y="830"/>
                    </a:lnTo>
                    <a:lnTo>
                      <a:pt x="1432" y="827"/>
                    </a:lnTo>
                    <a:lnTo>
                      <a:pt x="1453" y="822"/>
                    </a:lnTo>
                    <a:lnTo>
                      <a:pt x="1471" y="817"/>
                    </a:lnTo>
                    <a:lnTo>
                      <a:pt x="1487" y="812"/>
                    </a:lnTo>
                    <a:lnTo>
                      <a:pt x="1502" y="806"/>
                    </a:lnTo>
                    <a:lnTo>
                      <a:pt x="1516" y="800"/>
                    </a:lnTo>
                    <a:lnTo>
                      <a:pt x="1527" y="796"/>
                    </a:lnTo>
                    <a:lnTo>
                      <a:pt x="1536" y="791"/>
                    </a:lnTo>
                    <a:lnTo>
                      <a:pt x="1567" y="774"/>
                    </a:lnTo>
                    <a:lnTo>
                      <a:pt x="1591" y="754"/>
                    </a:lnTo>
                    <a:lnTo>
                      <a:pt x="1611" y="732"/>
                    </a:lnTo>
                    <a:lnTo>
                      <a:pt x="1626" y="708"/>
                    </a:lnTo>
                    <a:lnTo>
                      <a:pt x="1636" y="683"/>
                    </a:lnTo>
                    <a:lnTo>
                      <a:pt x="1642" y="656"/>
                    </a:lnTo>
                    <a:lnTo>
                      <a:pt x="1643" y="629"/>
                    </a:lnTo>
                    <a:lnTo>
                      <a:pt x="1642" y="602"/>
                    </a:lnTo>
                    <a:lnTo>
                      <a:pt x="1451" y="6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8" name="Freeform 54"/>
              <p:cNvSpPr>
                <a:spLocks/>
              </p:cNvSpPr>
              <p:nvPr/>
            </p:nvSpPr>
            <p:spPr bwMode="auto">
              <a:xfrm>
                <a:off x="340" y="2448"/>
                <a:ext cx="273" cy="138"/>
              </a:xfrm>
              <a:custGeom>
                <a:avLst/>
                <a:gdLst>
                  <a:gd name="T0" fmla="*/ 545 w 545"/>
                  <a:gd name="T1" fmla="*/ 258 h 275"/>
                  <a:gd name="T2" fmla="*/ 420 w 545"/>
                  <a:gd name="T3" fmla="*/ 275 h 275"/>
                  <a:gd name="T4" fmla="*/ 373 w 545"/>
                  <a:gd name="T5" fmla="*/ 202 h 275"/>
                  <a:gd name="T6" fmla="*/ 2 w 545"/>
                  <a:gd name="T7" fmla="*/ 196 h 275"/>
                  <a:gd name="T8" fmla="*/ 1 w 545"/>
                  <a:gd name="T9" fmla="*/ 190 h 275"/>
                  <a:gd name="T10" fmla="*/ 0 w 545"/>
                  <a:gd name="T11" fmla="*/ 174 h 275"/>
                  <a:gd name="T12" fmla="*/ 0 w 545"/>
                  <a:gd name="T13" fmla="*/ 150 h 275"/>
                  <a:gd name="T14" fmla="*/ 3 w 545"/>
                  <a:gd name="T15" fmla="*/ 121 h 275"/>
                  <a:gd name="T16" fmla="*/ 10 w 545"/>
                  <a:gd name="T17" fmla="*/ 90 h 275"/>
                  <a:gd name="T18" fmla="*/ 24 w 545"/>
                  <a:gd name="T19" fmla="*/ 59 h 275"/>
                  <a:gd name="T20" fmla="*/ 47 w 545"/>
                  <a:gd name="T21" fmla="*/ 30 h 275"/>
                  <a:gd name="T22" fmla="*/ 79 w 545"/>
                  <a:gd name="T23" fmla="*/ 6 h 275"/>
                  <a:gd name="T24" fmla="*/ 94 w 545"/>
                  <a:gd name="T25" fmla="*/ 1 h 275"/>
                  <a:gd name="T26" fmla="*/ 114 w 545"/>
                  <a:gd name="T27" fmla="*/ 0 h 275"/>
                  <a:gd name="T28" fmla="*/ 138 w 545"/>
                  <a:gd name="T29" fmla="*/ 2 h 275"/>
                  <a:gd name="T30" fmla="*/ 165 w 545"/>
                  <a:gd name="T31" fmla="*/ 7 h 275"/>
                  <a:gd name="T32" fmla="*/ 195 w 545"/>
                  <a:gd name="T33" fmla="*/ 15 h 275"/>
                  <a:gd name="T34" fmla="*/ 228 w 545"/>
                  <a:gd name="T35" fmla="*/ 24 h 275"/>
                  <a:gd name="T36" fmla="*/ 261 w 545"/>
                  <a:gd name="T37" fmla="*/ 36 h 275"/>
                  <a:gd name="T38" fmla="*/ 294 w 545"/>
                  <a:gd name="T39" fmla="*/ 48 h 275"/>
                  <a:gd name="T40" fmla="*/ 327 w 545"/>
                  <a:gd name="T41" fmla="*/ 61 h 275"/>
                  <a:gd name="T42" fmla="*/ 359 w 545"/>
                  <a:gd name="T43" fmla="*/ 74 h 275"/>
                  <a:gd name="T44" fmla="*/ 388 w 545"/>
                  <a:gd name="T45" fmla="*/ 86 h 275"/>
                  <a:gd name="T46" fmla="*/ 414 w 545"/>
                  <a:gd name="T47" fmla="*/ 99 h 275"/>
                  <a:gd name="T48" fmla="*/ 437 w 545"/>
                  <a:gd name="T49" fmla="*/ 109 h 275"/>
                  <a:gd name="T50" fmla="*/ 456 w 545"/>
                  <a:gd name="T51" fmla="*/ 119 h 275"/>
                  <a:gd name="T52" fmla="*/ 469 w 545"/>
                  <a:gd name="T53" fmla="*/ 125 h 275"/>
                  <a:gd name="T54" fmla="*/ 476 w 545"/>
                  <a:gd name="T55" fmla="*/ 130 h 275"/>
                  <a:gd name="T56" fmla="*/ 545 w 545"/>
                  <a:gd name="T57" fmla="*/ 2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275">
                    <a:moveTo>
                      <a:pt x="545" y="258"/>
                    </a:moveTo>
                    <a:lnTo>
                      <a:pt x="420" y="275"/>
                    </a:lnTo>
                    <a:lnTo>
                      <a:pt x="373" y="202"/>
                    </a:lnTo>
                    <a:lnTo>
                      <a:pt x="2" y="196"/>
                    </a:lnTo>
                    <a:lnTo>
                      <a:pt x="1" y="190"/>
                    </a:lnTo>
                    <a:lnTo>
                      <a:pt x="0" y="174"/>
                    </a:lnTo>
                    <a:lnTo>
                      <a:pt x="0" y="150"/>
                    </a:lnTo>
                    <a:lnTo>
                      <a:pt x="3" y="121"/>
                    </a:lnTo>
                    <a:lnTo>
                      <a:pt x="10" y="90"/>
                    </a:lnTo>
                    <a:lnTo>
                      <a:pt x="24" y="59"/>
                    </a:lnTo>
                    <a:lnTo>
                      <a:pt x="47" y="30"/>
                    </a:lnTo>
                    <a:lnTo>
                      <a:pt x="79" y="6"/>
                    </a:lnTo>
                    <a:lnTo>
                      <a:pt x="94" y="1"/>
                    </a:lnTo>
                    <a:lnTo>
                      <a:pt x="114" y="0"/>
                    </a:lnTo>
                    <a:lnTo>
                      <a:pt x="138" y="2"/>
                    </a:lnTo>
                    <a:lnTo>
                      <a:pt x="165" y="7"/>
                    </a:lnTo>
                    <a:lnTo>
                      <a:pt x="195" y="15"/>
                    </a:lnTo>
                    <a:lnTo>
                      <a:pt x="228" y="24"/>
                    </a:lnTo>
                    <a:lnTo>
                      <a:pt x="261" y="36"/>
                    </a:lnTo>
                    <a:lnTo>
                      <a:pt x="294" y="48"/>
                    </a:lnTo>
                    <a:lnTo>
                      <a:pt x="327" y="61"/>
                    </a:lnTo>
                    <a:lnTo>
                      <a:pt x="359" y="74"/>
                    </a:lnTo>
                    <a:lnTo>
                      <a:pt x="388" y="86"/>
                    </a:lnTo>
                    <a:lnTo>
                      <a:pt x="414" y="99"/>
                    </a:lnTo>
                    <a:lnTo>
                      <a:pt x="437" y="109"/>
                    </a:lnTo>
                    <a:lnTo>
                      <a:pt x="456" y="119"/>
                    </a:lnTo>
                    <a:lnTo>
                      <a:pt x="469" y="125"/>
                    </a:lnTo>
                    <a:lnTo>
                      <a:pt x="476" y="130"/>
                    </a:lnTo>
                    <a:lnTo>
                      <a:pt x="545" y="2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919" name="WordArt 55"/>
            <p:cNvSpPr>
              <a:spLocks noChangeArrowheads="1" noChangeShapeType="1" noTextEdit="1"/>
            </p:cNvSpPr>
            <p:nvPr/>
          </p:nvSpPr>
          <p:spPr bwMode="auto">
            <a:xfrm>
              <a:off x="2064" y="1661"/>
              <a:ext cx="363" cy="27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$100</a:t>
              </a:r>
            </a:p>
          </p:txBody>
        </p:sp>
      </p:grpSp>
      <p:grpSp>
        <p:nvGrpSpPr>
          <p:cNvPr id="36920" name="Group 56"/>
          <p:cNvGrpSpPr>
            <a:grpSpLocks/>
          </p:cNvGrpSpPr>
          <p:nvPr/>
        </p:nvGrpSpPr>
        <p:grpSpPr bwMode="auto">
          <a:xfrm>
            <a:off x="3122613" y="3101975"/>
            <a:ext cx="1304925" cy="1257300"/>
            <a:chOff x="1882" y="1389"/>
            <a:chExt cx="822" cy="792"/>
          </a:xfrm>
        </p:grpSpPr>
        <p:grpSp>
          <p:nvGrpSpPr>
            <p:cNvPr id="36921" name="Group 57"/>
            <p:cNvGrpSpPr>
              <a:grpSpLocks/>
            </p:cNvGrpSpPr>
            <p:nvPr/>
          </p:nvGrpSpPr>
          <p:grpSpPr bwMode="auto">
            <a:xfrm>
              <a:off x="1882" y="1389"/>
              <a:ext cx="822" cy="792"/>
              <a:chOff x="204" y="2182"/>
              <a:chExt cx="822" cy="792"/>
            </a:xfrm>
          </p:grpSpPr>
          <p:sp>
            <p:nvSpPr>
              <p:cNvPr id="36922" name="Freeform 58"/>
              <p:cNvSpPr>
                <a:spLocks/>
              </p:cNvSpPr>
              <p:nvPr/>
            </p:nvSpPr>
            <p:spPr bwMode="auto">
              <a:xfrm>
                <a:off x="204" y="2182"/>
                <a:ext cx="822" cy="792"/>
              </a:xfrm>
              <a:custGeom>
                <a:avLst/>
                <a:gdLst>
                  <a:gd name="T0" fmla="*/ 1097 w 1643"/>
                  <a:gd name="T1" fmla="*/ 735 h 1583"/>
                  <a:gd name="T2" fmla="*/ 1033 w 1643"/>
                  <a:gd name="T3" fmla="*/ 642 h 1583"/>
                  <a:gd name="T4" fmla="*/ 1209 w 1643"/>
                  <a:gd name="T5" fmla="*/ 569 h 1583"/>
                  <a:gd name="T6" fmla="*/ 1376 w 1643"/>
                  <a:gd name="T7" fmla="*/ 534 h 1583"/>
                  <a:gd name="T8" fmla="*/ 1434 w 1643"/>
                  <a:gd name="T9" fmla="*/ 576 h 1583"/>
                  <a:gd name="T10" fmla="*/ 1627 w 1643"/>
                  <a:gd name="T11" fmla="*/ 544 h 1583"/>
                  <a:gd name="T12" fmla="*/ 1537 w 1643"/>
                  <a:gd name="T13" fmla="*/ 386 h 1583"/>
                  <a:gd name="T14" fmla="*/ 1456 w 1643"/>
                  <a:gd name="T15" fmla="*/ 291 h 1583"/>
                  <a:gd name="T16" fmla="*/ 1387 w 1643"/>
                  <a:gd name="T17" fmla="*/ 247 h 1583"/>
                  <a:gd name="T18" fmla="*/ 1302 w 1643"/>
                  <a:gd name="T19" fmla="*/ 231 h 1583"/>
                  <a:gd name="T20" fmla="*/ 1235 w 1643"/>
                  <a:gd name="T21" fmla="*/ 242 h 1583"/>
                  <a:gd name="T22" fmla="*/ 1171 w 1643"/>
                  <a:gd name="T23" fmla="*/ 292 h 1583"/>
                  <a:gd name="T24" fmla="*/ 1149 w 1643"/>
                  <a:gd name="T25" fmla="*/ 405 h 1583"/>
                  <a:gd name="T26" fmla="*/ 1190 w 1643"/>
                  <a:gd name="T27" fmla="*/ 516 h 1583"/>
                  <a:gd name="T28" fmla="*/ 1162 w 1643"/>
                  <a:gd name="T29" fmla="*/ 520 h 1583"/>
                  <a:gd name="T30" fmla="*/ 1114 w 1643"/>
                  <a:gd name="T31" fmla="*/ 357 h 1583"/>
                  <a:gd name="T32" fmla="*/ 1136 w 1643"/>
                  <a:gd name="T33" fmla="*/ 286 h 1583"/>
                  <a:gd name="T34" fmla="*/ 1082 w 1643"/>
                  <a:gd name="T35" fmla="*/ 306 h 1583"/>
                  <a:gd name="T36" fmla="*/ 1001 w 1643"/>
                  <a:gd name="T37" fmla="*/ 296 h 1583"/>
                  <a:gd name="T38" fmla="*/ 891 w 1643"/>
                  <a:gd name="T39" fmla="*/ 78 h 1583"/>
                  <a:gd name="T40" fmla="*/ 840 w 1643"/>
                  <a:gd name="T41" fmla="*/ 15 h 1583"/>
                  <a:gd name="T42" fmla="*/ 734 w 1643"/>
                  <a:gd name="T43" fmla="*/ 9 h 1583"/>
                  <a:gd name="T44" fmla="*/ 672 w 1643"/>
                  <a:gd name="T45" fmla="*/ 85 h 1583"/>
                  <a:gd name="T46" fmla="*/ 658 w 1643"/>
                  <a:gd name="T47" fmla="*/ 280 h 1583"/>
                  <a:gd name="T48" fmla="*/ 524 w 1643"/>
                  <a:gd name="T49" fmla="*/ 308 h 1583"/>
                  <a:gd name="T50" fmla="*/ 445 w 1643"/>
                  <a:gd name="T51" fmla="*/ 288 h 1583"/>
                  <a:gd name="T52" fmla="*/ 459 w 1643"/>
                  <a:gd name="T53" fmla="*/ 396 h 1583"/>
                  <a:gd name="T54" fmla="*/ 434 w 1643"/>
                  <a:gd name="T55" fmla="*/ 495 h 1583"/>
                  <a:gd name="T56" fmla="*/ 423 w 1643"/>
                  <a:gd name="T57" fmla="*/ 447 h 1583"/>
                  <a:gd name="T58" fmla="*/ 411 w 1643"/>
                  <a:gd name="T59" fmla="*/ 308 h 1583"/>
                  <a:gd name="T60" fmla="*/ 376 w 1643"/>
                  <a:gd name="T61" fmla="*/ 268 h 1583"/>
                  <a:gd name="T62" fmla="*/ 291 w 1643"/>
                  <a:gd name="T63" fmla="*/ 247 h 1583"/>
                  <a:gd name="T64" fmla="*/ 171 w 1643"/>
                  <a:gd name="T65" fmla="*/ 304 h 1583"/>
                  <a:gd name="T66" fmla="*/ 13 w 1643"/>
                  <a:gd name="T67" fmla="*/ 553 h 1583"/>
                  <a:gd name="T68" fmla="*/ 33 w 1643"/>
                  <a:gd name="T69" fmla="*/ 732 h 1583"/>
                  <a:gd name="T70" fmla="*/ 144 w 1643"/>
                  <a:gd name="T71" fmla="*/ 805 h 1583"/>
                  <a:gd name="T72" fmla="*/ 256 w 1643"/>
                  <a:gd name="T73" fmla="*/ 831 h 1583"/>
                  <a:gd name="T74" fmla="*/ 408 w 1643"/>
                  <a:gd name="T75" fmla="*/ 798 h 1583"/>
                  <a:gd name="T76" fmla="*/ 510 w 1643"/>
                  <a:gd name="T77" fmla="*/ 852 h 1583"/>
                  <a:gd name="T78" fmla="*/ 464 w 1643"/>
                  <a:gd name="T79" fmla="*/ 902 h 1583"/>
                  <a:gd name="T80" fmla="*/ 268 w 1643"/>
                  <a:gd name="T81" fmla="*/ 1094 h 1583"/>
                  <a:gd name="T82" fmla="*/ 107 w 1643"/>
                  <a:gd name="T83" fmla="*/ 1490 h 1583"/>
                  <a:gd name="T84" fmla="*/ 323 w 1643"/>
                  <a:gd name="T85" fmla="*/ 1474 h 1583"/>
                  <a:gd name="T86" fmla="*/ 536 w 1643"/>
                  <a:gd name="T87" fmla="*/ 1281 h 1583"/>
                  <a:gd name="T88" fmla="*/ 806 w 1643"/>
                  <a:gd name="T89" fmla="*/ 1176 h 1583"/>
                  <a:gd name="T90" fmla="*/ 1500 w 1643"/>
                  <a:gd name="T91" fmla="*/ 1423 h 1583"/>
                  <a:gd name="T92" fmla="*/ 1362 w 1643"/>
                  <a:gd name="T93" fmla="*/ 1139 h 1583"/>
                  <a:gd name="T94" fmla="*/ 1107 w 1643"/>
                  <a:gd name="T95" fmla="*/ 884 h 1583"/>
                  <a:gd name="T96" fmla="*/ 1177 w 1643"/>
                  <a:gd name="T97" fmla="*/ 813 h 1583"/>
                  <a:gd name="T98" fmla="*/ 1314 w 1643"/>
                  <a:gd name="T99" fmla="*/ 827 h 1583"/>
                  <a:gd name="T100" fmla="*/ 1453 w 1643"/>
                  <a:gd name="T101" fmla="*/ 822 h 1583"/>
                  <a:gd name="T102" fmla="*/ 1536 w 1643"/>
                  <a:gd name="T103" fmla="*/ 791 h 1583"/>
                  <a:gd name="T104" fmla="*/ 1642 w 1643"/>
                  <a:gd name="T105" fmla="*/ 656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43" h="1583">
                    <a:moveTo>
                      <a:pt x="1451" y="602"/>
                    </a:moveTo>
                    <a:lnTo>
                      <a:pt x="1463" y="646"/>
                    </a:lnTo>
                    <a:lnTo>
                      <a:pt x="1468" y="686"/>
                    </a:lnTo>
                    <a:lnTo>
                      <a:pt x="1468" y="717"/>
                    </a:lnTo>
                    <a:lnTo>
                      <a:pt x="1468" y="729"/>
                    </a:lnTo>
                    <a:lnTo>
                      <a:pt x="1097" y="735"/>
                    </a:lnTo>
                    <a:lnTo>
                      <a:pt x="1050" y="808"/>
                    </a:lnTo>
                    <a:lnTo>
                      <a:pt x="924" y="791"/>
                    </a:lnTo>
                    <a:lnTo>
                      <a:pt x="993" y="663"/>
                    </a:lnTo>
                    <a:lnTo>
                      <a:pt x="1000" y="658"/>
                    </a:lnTo>
                    <a:lnTo>
                      <a:pt x="1014" y="652"/>
                    </a:lnTo>
                    <a:lnTo>
                      <a:pt x="1033" y="642"/>
                    </a:lnTo>
                    <a:lnTo>
                      <a:pt x="1056" y="632"/>
                    </a:lnTo>
                    <a:lnTo>
                      <a:pt x="1082" y="619"/>
                    </a:lnTo>
                    <a:lnTo>
                      <a:pt x="1111" y="607"/>
                    </a:lnTo>
                    <a:lnTo>
                      <a:pt x="1143" y="594"/>
                    </a:lnTo>
                    <a:lnTo>
                      <a:pt x="1175" y="581"/>
                    </a:lnTo>
                    <a:lnTo>
                      <a:pt x="1209" y="569"/>
                    </a:lnTo>
                    <a:lnTo>
                      <a:pt x="1242" y="557"/>
                    </a:lnTo>
                    <a:lnTo>
                      <a:pt x="1274" y="548"/>
                    </a:lnTo>
                    <a:lnTo>
                      <a:pt x="1304" y="540"/>
                    </a:lnTo>
                    <a:lnTo>
                      <a:pt x="1332" y="535"/>
                    </a:lnTo>
                    <a:lnTo>
                      <a:pt x="1356" y="533"/>
                    </a:lnTo>
                    <a:lnTo>
                      <a:pt x="1376" y="534"/>
                    </a:lnTo>
                    <a:lnTo>
                      <a:pt x="1391" y="539"/>
                    </a:lnTo>
                    <a:lnTo>
                      <a:pt x="1401" y="546"/>
                    </a:lnTo>
                    <a:lnTo>
                      <a:pt x="1411" y="553"/>
                    </a:lnTo>
                    <a:lnTo>
                      <a:pt x="1420" y="559"/>
                    </a:lnTo>
                    <a:lnTo>
                      <a:pt x="1428" y="567"/>
                    </a:lnTo>
                    <a:lnTo>
                      <a:pt x="1434" y="576"/>
                    </a:lnTo>
                    <a:lnTo>
                      <a:pt x="1440" y="585"/>
                    </a:lnTo>
                    <a:lnTo>
                      <a:pt x="1446" y="593"/>
                    </a:lnTo>
                    <a:lnTo>
                      <a:pt x="1451" y="602"/>
                    </a:lnTo>
                    <a:lnTo>
                      <a:pt x="1642" y="602"/>
                    </a:lnTo>
                    <a:lnTo>
                      <a:pt x="1636" y="573"/>
                    </a:lnTo>
                    <a:lnTo>
                      <a:pt x="1627" y="544"/>
                    </a:lnTo>
                    <a:lnTo>
                      <a:pt x="1615" y="517"/>
                    </a:lnTo>
                    <a:lnTo>
                      <a:pt x="1601" y="488"/>
                    </a:lnTo>
                    <a:lnTo>
                      <a:pt x="1587" y="462"/>
                    </a:lnTo>
                    <a:lnTo>
                      <a:pt x="1570" y="435"/>
                    </a:lnTo>
                    <a:lnTo>
                      <a:pt x="1553" y="410"/>
                    </a:lnTo>
                    <a:lnTo>
                      <a:pt x="1537" y="386"/>
                    </a:lnTo>
                    <a:lnTo>
                      <a:pt x="1520" y="364"/>
                    </a:lnTo>
                    <a:lnTo>
                      <a:pt x="1504" y="344"/>
                    </a:lnTo>
                    <a:lnTo>
                      <a:pt x="1490" y="327"/>
                    </a:lnTo>
                    <a:lnTo>
                      <a:pt x="1476" y="312"/>
                    </a:lnTo>
                    <a:lnTo>
                      <a:pt x="1466" y="299"/>
                    </a:lnTo>
                    <a:lnTo>
                      <a:pt x="1456" y="291"/>
                    </a:lnTo>
                    <a:lnTo>
                      <a:pt x="1452" y="285"/>
                    </a:lnTo>
                    <a:lnTo>
                      <a:pt x="1449" y="283"/>
                    </a:lnTo>
                    <a:lnTo>
                      <a:pt x="1433" y="271"/>
                    </a:lnTo>
                    <a:lnTo>
                      <a:pt x="1417" y="262"/>
                    </a:lnTo>
                    <a:lnTo>
                      <a:pt x="1402" y="254"/>
                    </a:lnTo>
                    <a:lnTo>
                      <a:pt x="1387" y="247"/>
                    </a:lnTo>
                    <a:lnTo>
                      <a:pt x="1372" y="243"/>
                    </a:lnTo>
                    <a:lnTo>
                      <a:pt x="1357" y="238"/>
                    </a:lnTo>
                    <a:lnTo>
                      <a:pt x="1342" y="235"/>
                    </a:lnTo>
                    <a:lnTo>
                      <a:pt x="1329" y="232"/>
                    </a:lnTo>
                    <a:lnTo>
                      <a:pt x="1315" y="231"/>
                    </a:lnTo>
                    <a:lnTo>
                      <a:pt x="1302" y="231"/>
                    </a:lnTo>
                    <a:lnTo>
                      <a:pt x="1289" y="232"/>
                    </a:lnTo>
                    <a:lnTo>
                      <a:pt x="1277" y="232"/>
                    </a:lnTo>
                    <a:lnTo>
                      <a:pt x="1265" y="235"/>
                    </a:lnTo>
                    <a:lnTo>
                      <a:pt x="1255" y="237"/>
                    </a:lnTo>
                    <a:lnTo>
                      <a:pt x="1244" y="239"/>
                    </a:lnTo>
                    <a:lnTo>
                      <a:pt x="1235" y="242"/>
                    </a:lnTo>
                    <a:lnTo>
                      <a:pt x="1226" y="246"/>
                    </a:lnTo>
                    <a:lnTo>
                      <a:pt x="1216" y="252"/>
                    </a:lnTo>
                    <a:lnTo>
                      <a:pt x="1204" y="260"/>
                    </a:lnTo>
                    <a:lnTo>
                      <a:pt x="1193" y="269"/>
                    </a:lnTo>
                    <a:lnTo>
                      <a:pt x="1181" y="280"/>
                    </a:lnTo>
                    <a:lnTo>
                      <a:pt x="1171" y="292"/>
                    </a:lnTo>
                    <a:lnTo>
                      <a:pt x="1162" y="306"/>
                    </a:lnTo>
                    <a:lnTo>
                      <a:pt x="1153" y="322"/>
                    </a:lnTo>
                    <a:lnTo>
                      <a:pt x="1148" y="342"/>
                    </a:lnTo>
                    <a:lnTo>
                      <a:pt x="1145" y="361"/>
                    </a:lnTo>
                    <a:lnTo>
                      <a:pt x="1145" y="383"/>
                    </a:lnTo>
                    <a:lnTo>
                      <a:pt x="1149" y="405"/>
                    </a:lnTo>
                    <a:lnTo>
                      <a:pt x="1153" y="428"/>
                    </a:lnTo>
                    <a:lnTo>
                      <a:pt x="1163" y="452"/>
                    </a:lnTo>
                    <a:lnTo>
                      <a:pt x="1174" y="478"/>
                    </a:lnTo>
                    <a:lnTo>
                      <a:pt x="1188" y="504"/>
                    </a:lnTo>
                    <a:lnTo>
                      <a:pt x="1190" y="510"/>
                    </a:lnTo>
                    <a:lnTo>
                      <a:pt x="1190" y="516"/>
                    </a:lnTo>
                    <a:lnTo>
                      <a:pt x="1187" y="521"/>
                    </a:lnTo>
                    <a:lnTo>
                      <a:pt x="1182" y="525"/>
                    </a:lnTo>
                    <a:lnTo>
                      <a:pt x="1177" y="527"/>
                    </a:lnTo>
                    <a:lnTo>
                      <a:pt x="1171" y="527"/>
                    </a:lnTo>
                    <a:lnTo>
                      <a:pt x="1166" y="525"/>
                    </a:lnTo>
                    <a:lnTo>
                      <a:pt x="1162" y="520"/>
                    </a:lnTo>
                    <a:lnTo>
                      <a:pt x="1145" y="490"/>
                    </a:lnTo>
                    <a:lnTo>
                      <a:pt x="1133" y="462"/>
                    </a:lnTo>
                    <a:lnTo>
                      <a:pt x="1124" y="434"/>
                    </a:lnTo>
                    <a:lnTo>
                      <a:pt x="1117" y="407"/>
                    </a:lnTo>
                    <a:lnTo>
                      <a:pt x="1114" y="382"/>
                    </a:lnTo>
                    <a:lnTo>
                      <a:pt x="1114" y="357"/>
                    </a:lnTo>
                    <a:lnTo>
                      <a:pt x="1118" y="334"/>
                    </a:lnTo>
                    <a:lnTo>
                      <a:pt x="1125" y="311"/>
                    </a:lnTo>
                    <a:lnTo>
                      <a:pt x="1127" y="305"/>
                    </a:lnTo>
                    <a:lnTo>
                      <a:pt x="1130" y="298"/>
                    </a:lnTo>
                    <a:lnTo>
                      <a:pt x="1133" y="292"/>
                    </a:lnTo>
                    <a:lnTo>
                      <a:pt x="1136" y="286"/>
                    </a:lnTo>
                    <a:lnTo>
                      <a:pt x="1127" y="291"/>
                    </a:lnTo>
                    <a:lnTo>
                      <a:pt x="1118" y="296"/>
                    </a:lnTo>
                    <a:lnTo>
                      <a:pt x="1110" y="299"/>
                    </a:lnTo>
                    <a:lnTo>
                      <a:pt x="1101" y="303"/>
                    </a:lnTo>
                    <a:lnTo>
                      <a:pt x="1091" y="305"/>
                    </a:lnTo>
                    <a:lnTo>
                      <a:pt x="1082" y="306"/>
                    </a:lnTo>
                    <a:lnTo>
                      <a:pt x="1072" y="306"/>
                    </a:lnTo>
                    <a:lnTo>
                      <a:pt x="1060" y="306"/>
                    </a:lnTo>
                    <a:lnTo>
                      <a:pt x="1048" y="305"/>
                    </a:lnTo>
                    <a:lnTo>
                      <a:pt x="1034" y="304"/>
                    </a:lnTo>
                    <a:lnTo>
                      <a:pt x="1019" y="300"/>
                    </a:lnTo>
                    <a:lnTo>
                      <a:pt x="1001" y="296"/>
                    </a:lnTo>
                    <a:lnTo>
                      <a:pt x="982" y="291"/>
                    </a:lnTo>
                    <a:lnTo>
                      <a:pt x="960" y="284"/>
                    </a:lnTo>
                    <a:lnTo>
                      <a:pt x="937" y="276"/>
                    </a:lnTo>
                    <a:lnTo>
                      <a:pt x="911" y="267"/>
                    </a:lnTo>
                    <a:lnTo>
                      <a:pt x="897" y="123"/>
                    </a:lnTo>
                    <a:lnTo>
                      <a:pt x="891" y="78"/>
                    </a:lnTo>
                    <a:lnTo>
                      <a:pt x="889" y="79"/>
                    </a:lnTo>
                    <a:lnTo>
                      <a:pt x="883" y="64"/>
                    </a:lnTo>
                    <a:lnTo>
                      <a:pt x="876" y="50"/>
                    </a:lnTo>
                    <a:lnTo>
                      <a:pt x="866" y="36"/>
                    </a:lnTo>
                    <a:lnTo>
                      <a:pt x="854" y="25"/>
                    </a:lnTo>
                    <a:lnTo>
                      <a:pt x="840" y="15"/>
                    </a:lnTo>
                    <a:lnTo>
                      <a:pt x="824" y="7"/>
                    </a:lnTo>
                    <a:lnTo>
                      <a:pt x="808" y="2"/>
                    </a:lnTo>
                    <a:lnTo>
                      <a:pt x="790" y="0"/>
                    </a:lnTo>
                    <a:lnTo>
                      <a:pt x="770" y="1"/>
                    </a:lnTo>
                    <a:lnTo>
                      <a:pt x="752" y="4"/>
                    </a:lnTo>
                    <a:lnTo>
                      <a:pt x="734" y="9"/>
                    </a:lnTo>
                    <a:lnTo>
                      <a:pt x="718" y="18"/>
                    </a:lnTo>
                    <a:lnTo>
                      <a:pt x="704" y="30"/>
                    </a:lnTo>
                    <a:lnTo>
                      <a:pt x="692" y="43"/>
                    </a:lnTo>
                    <a:lnTo>
                      <a:pt x="681" y="62"/>
                    </a:lnTo>
                    <a:lnTo>
                      <a:pt x="673" y="85"/>
                    </a:lnTo>
                    <a:lnTo>
                      <a:pt x="672" y="85"/>
                    </a:lnTo>
                    <a:lnTo>
                      <a:pt x="594" y="124"/>
                    </a:lnTo>
                    <a:lnTo>
                      <a:pt x="687" y="126"/>
                    </a:lnTo>
                    <a:lnTo>
                      <a:pt x="673" y="269"/>
                    </a:lnTo>
                    <a:lnTo>
                      <a:pt x="672" y="270"/>
                    </a:lnTo>
                    <a:lnTo>
                      <a:pt x="666" y="274"/>
                    </a:lnTo>
                    <a:lnTo>
                      <a:pt x="658" y="280"/>
                    </a:lnTo>
                    <a:lnTo>
                      <a:pt x="644" y="285"/>
                    </a:lnTo>
                    <a:lnTo>
                      <a:pt x="626" y="292"/>
                    </a:lnTo>
                    <a:lnTo>
                      <a:pt x="602" y="299"/>
                    </a:lnTo>
                    <a:lnTo>
                      <a:pt x="572" y="305"/>
                    </a:lnTo>
                    <a:lnTo>
                      <a:pt x="535" y="308"/>
                    </a:lnTo>
                    <a:lnTo>
                      <a:pt x="524" y="308"/>
                    </a:lnTo>
                    <a:lnTo>
                      <a:pt x="512" y="307"/>
                    </a:lnTo>
                    <a:lnTo>
                      <a:pt x="499" y="305"/>
                    </a:lnTo>
                    <a:lnTo>
                      <a:pt x="487" y="301"/>
                    </a:lnTo>
                    <a:lnTo>
                      <a:pt x="473" y="298"/>
                    </a:lnTo>
                    <a:lnTo>
                      <a:pt x="459" y="292"/>
                    </a:lnTo>
                    <a:lnTo>
                      <a:pt x="445" y="288"/>
                    </a:lnTo>
                    <a:lnTo>
                      <a:pt x="431" y="282"/>
                    </a:lnTo>
                    <a:lnTo>
                      <a:pt x="442" y="301"/>
                    </a:lnTo>
                    <a:lnTo>
                      <a:pt x="450" y="322"/>
                    </a:lnTo>
                    <a:lnTo>
                      <a:pt x="456" y="345"/>
                    </a:lnTo>
                    <a:lnTo>
                      <a:pt x="459" y="369"/>
                    </a:lnTo>
                    <a:lnTo>
                      <a:pt x="459" y="396"/>
                    </a:lnTo>
                    <a:lnTo>
                      <a:pt x="458" y="424"/>
                    </a:lnTo>
                    <a:lnTo>
                      <a:pt x="453" y="452"/>
                    </a:lnTo>
                    <a:lnTo>
                      <a:pt x="446" y="483"/>
                    </a:lnTo>
                    <a:lnTo>
                      <a:pt x="444" y="489"/>
                    </a:lnTo>
                    <a:lnTo>
                      <a:pt x="439" y="493"/>
                    </a:lnTo>
                    <a:lnTo>
                      <a:pt x="434" y="495"/>
                    </a:lnTo>
                    <a:lnTo>
                      <a:pt x="427" y="495"/>
                    </a:lnTo>
                    <a:lnTo>
                      <a:pt x="421" y="491"/>
                    </a:lnTo>
                    <a:lnTo>
                      <a:pt x="418" y="487"/>
                    </a:lnTo>
                    <a:lnTo>
                      <a:pt x="416" y="481"/>
                    </a:lnTo>
                    <a:lnTo>
                      <a:pt x="416" y="475"/>
                    </a:lnTo>
                    <a:lnTo>
                      <a:pt x="423" y="447"/>
                    </a:lnTo>
                    <a:lnTo>
                      <a:pt x="427" y="419"/>
                    </a:lnTo>
                    <a:lnTo>
                      <a:pt x="429" y="394"/>
                    </a:lnTo>
                    <a:lnTo>
                      <a:pt x="428" y="369"/>
                    </a:lnTo>
                    <a:lnTo>
                      <a:pt x="425" y="347"/>
                    </a:lnTo>
                    <a:lnTo>
                      <a:pt x="419" y="327"/>
                    </a:lnTo>
                    <a:lnTo>
                      <a:pt x="411" y="308"/>
                    </a:lnTo>
                    <a:lnTo>
                      <a:pt x="400" y="292"/>
                    </a:lnTo>
                    <a:lnTo>
                      <a:pt x="396" y="286"/>
                    </a:lnTo>
                    <a:lnTo>
                      <a:pt x="391" y="282"/>
                    </a:lnTo>
                    <a:lnTo>
                      <a:pt x="387" y="277"/>
                    </a:lnTo>
                    <a:lnTo>
                      <a:pt x="382" y="273"/>
                    </a:lnTo>
                    <a:lnTo>
                      <a:pt x="376" y="268"/>
                    </a:lnTo>
                    <a:lnTo>
                      <a:pt x="372" y="265"/>
                    </a:lnTo>
                    <a:lnTo>
                      <a:pt x="366" y="261"/>
                    </a:lnTo>
                    <a:lnTo>
                      <a:pt x="360" y="258"/>
                    </a:lnTo>
                    <a:lnTo>
                      <a:pt x="337" y="252"/>
                    </a:lnTo>
                    <a:lnTo>
                      <a:pt x="314" y="248"/>
                    </a:lnTo>
                    <a:lnTo>
                      <a:pt x="291" y="247"/>
                    </a:lnTo>
                    <a:lnTo>
                      <a:pt x="268" y="248"/>
                    </a:lnTo>
                    <a:lnTo>
                      <a:pt x="245" y="254"/>
                    </a:lnTo>
                    <a:lnTo>
                      <a:pt x="222" y="263"/>
                    </a:lnTo>
                    <a:lnTo>
                      <a:pt x="200" y="277"/>
                    </a:lnTo>
                    <a:lnTo>
                      <a:pt x="178" y="297"/>
                    </a:lnTo>
                    <a:lnTo>
                      <a:pt x="171" y="304"/>
                    </a:lnTo>
                    <a:lnTo>
                      <a:pt x="153" y="324"/>
                    </a:lnTo>
                    <a:lnTo>
                      <a:pt x="126" y="357"/>
                    </a:lnTo>
                    <a:lnTo>
                      <a:pt x="96" y="397"/>
                    </a:lnTo>
                    <a:lnTo>
                      <a:pt x="64" y="444"/>
                    </a:lnTo>
                    <a:lnTo>
                      <a:pt x="35" y="497"/>
                    </a:lnTo>
                    <a:lnTo>
                      <a:pt x="13" y="553"/>
                    </a:lnTo>
                    <a:lnTo>
                      <a:pt x="1" y="608"/>
                    </a:lnTo>
                    <a:lnTo>
                      <a:pt x="0" y="634"/>
                    </a:lnTo>
                    <a:lnTo>
                      <a:pt x="1" y="661"/>
                    </a:lnTo>
                    <a:lnTo>
                      <a:pt x="8" y="686"/>
                    </a:lnTo>
                    <a:lnTo>
                      <a:pt x="18" y="709"/>
                    </a:lnTo>
                    <a:lnTo>
                      <a:pt x="33" y="732"/>
                    </a:lnTo>
                    <a:lnTo>
                      <a:pt x="54" y="754"/>
                    </a:lnTo>
                    <a:lnTo>
                      <a:pt x="79" y="774"/>
                    </a:lnTo>
                    <a:lnTo>
                      <a:pt x="111" y="791"/>
                    </a:lnTo>
                    <a:lnTo>
                      <a:pt x="121" y="794"/>
                    </a:lnTo>
                    <a:lnTo>
                      <a:pt x="131" y="800"/>
                    </a:lnTo>
                    <a:lnTo>
                      <a:pt x="144" y="805"/>
                    </a:lnTo>
                    <a:lnTo>
                      <a:pt x="159" y="811"/>
                    </a:lnTo>
                    <a:lnTo>
                      <a:pt x="176" y="816"/>
                    </a:lnTo>
                    <a:lnTo>
                      <a:pt x="193" y="822"/>
                    </a:lnTo>
                    <a:lnTo>
                      <a:pt x="214" y="827"/>
                    </a:lnTo>
                    <a:lnTo>
                      <a:pt x="235" y="829"/>
                    </a:lnTo>
                    <a:lnTo>
                      <a:pt x="256" y="831"/>
                    </a:lnTo>
                    <a:lnTo>
                      <a:pt x="281" y="832"/>
                    </a:lnTo>
                    <a:lnTo>
                      <a:pt x="305" y="830"/>
                    </a:lnTo>
                    <a:lnTo>
                      <a:pt x="330" y="827"/>
                    </a:lnTo>
                    <a:lnTo>
                      <a:pt x="355" y="820"/>
                    </a:lnTo>
                    <a:lnTo>
                      <a:pt x="382" y="811"/>
                    </a:lnTo>
                    <a:lnTo>
                      <a:pt x="408" y="798"/>
                    </a:lnTo>
                    <a:lnTo>
                      <a:pt x="436" y="782"/>
                    </a:lnTo>
                    <a:lnTo>
                      <a:pt x="453" y="799"/>
                    </a:lnTo>
                    <a:lnTo>
                      <a:pt x="471" y="815"/>
                    </a:lnTo>
                    <a:lnTo>
                      <a:pt x="486" y="829"/>
                    </a:lnTo>
                    <a:lnTo>
                      <a:pt x="498" y="842"/>
                    </a:lnTo>
                    <a:lnTo>
                      <a:pt x="510" y="852"/>
                    </a:lnTo>
                    <a:lnTo>
                      <a:pt x="518" y="860"/>
                    </a:lnTo>
                    <a:lnTo>
                      <a:pt x="522" y="866"/>
                    </a:lnTo>
                    <a:lnTo>
                      <a:pt x="525" y="867"/>
                    </a:lnTo>
                    <a:lnTo>
                      <a:pt x="510" y="875"/>
                    </a:lnTo>
                    <a:lnTo>
                      <a:pt x="489" y="885"/>
                    </a:lnTo>
                    <a:lnTo>
                      <a:pt x="464" y="902"/>
                    </a:lnTo>
                    <a:lnTo>
                      <a:pt x="436" y="921"/>
                    </a:lnTo>
                    <a:lnTo>
                      <a:pt x="405" y="945"/>
                    </a:lnTo>
                    <a:lnTo>
                      <a:pt x="372" y="975"/>
                    </a:lnTo>
                    <a:lnTo>
                      <a:pt x="337" y="1009"/>
                    </a:lnTo>
                    <a:lnTo>
                      <a:pt x="302" y="1049"/>
                    </a:lnTo>
                    <a:lnTo>
                      <a:pt x="268" y="1094"/>
                    </a:lnTo>
                    <a:lnTo>
                      <a:pt x="233" y="1145"/>
                    </a:lnTo>
                    <a:lnTo>
                      <a:pt x="202" y="1201"/>
                    </a:lnTo>
                    <a:lnTo>
                      <a:pt x="172" y="1263"/>
                    </a:lnTo>
                    <a:lnTo>
                      <a:pt x="146" y="1332"/>
                    </a:lnTo>
                    <a:lnTo>
                      <a:pt x="124" y="1408"/>
                    </a:lnTo>
                    <a:lnTo>
                      <a:pt x="107" y="1490"/>
                    </a:lnTo>
                    <a:lnTo>
                      <a:pt x="95" y="1580"/>
                    </a:lnTo>
                    <a:lnTo>
                      <a:pt x="245" y="1573"/>
                    </a:lnTo>
                    <a:lnTo>
                      <a:pt x="259" y="1555"/>
                    </a:lnTo>
                    <a:lnTo>
                      <a:pt x="276" y="1530"/>
                    </a:lnTo>
                    <a:lnTo>
                      <a:pt x="298" y="1504"/>
                    </a:lnTo>
                    <a:lnTo>
                      <a:pt x="323" y="1474"/>
                    </a:lnTo>
                    <a:lnTo>
                      <a:pt x="352" y="1443"/>
                    </a:lnTo>
                    <a:lnTo>
                      <a:pt x="383" y="1411"/>
                    </a:lnTo>
                    <a:lnTo>
                      <a:pt x="418" y="1377"/>
                    </a:lnTo>
                    <a:lnTo>
                      <a:pt x="456" y="1344"/>
                    </a:lnTo>
                    <a:lnTo>
                      <a:pt x="495" y="1312"/>
                    </a:lnTo>
                    <a:lnTo>
                      <a:pt x="536" y="1281"/>
                    </a:lnTo>
                    <a:lnTo>
                      <a:pt x="579" y="1253"/>
                    </a:lnTo>
                    <a:lnTo>
                      <a:pt x="623" y="1229"/>
                    </a:lnTo>
                    <a:lnTo>
                      <a:pt x="668" y="1207"/>
                    </a:lnTo>
                    <a:lnTo>
                      <a:pt x="714" y="1191"/>
                    </a:lnTo>
                    <a:lnTo>
                      <a:pt x="760" y="1180"/>
                    </a:lnTo>
                    <a:lnTo>
                      <a:pt x="806" y="1176"/>
                    </a:lnTo>
                    <a:lnTo>
                      <a:pt x="1177" y="1583"/>
                    </a:lnTo>
                    <a:lnTo>
                      <a:pt x="1530" y="1514"/>
                    </a:lnTo>
                    <a:lnTo>
                      <a:pt x="1528" y="1504"/>
                    </a:lnTo>
                    <a:lnTo>
                      <a:pt x="1521" y="1484"/>
                    </a:lnTo>
                    <a:lnTo>
                      <a:pt x="1513" y="1458"/>
                    </a:lnTo>
                    <a:lnTo>
                      <a:pt x="1500" y="1423"/>
                    </a:lnTo>
                    <a:lnTo>
                      <a:pt x="1485" y="1384"/>
                    </a:lnTo>
                    <a:lnTo>
                      <a:pt x="1467" y="1339"/>
                    </a:lnTo>
                    <a:lnTo>
                      <a:pt x="1445" y="1292"/>
                    </a:lnTo>
                    <a:lnTo>
                      <a:pt x="1421" y="1241"/>
                    </a:lnTo>
                    <a:lnTo>
                      <a:pt x="1393" y="1190"/>
                    </a:lnTo>
                    <a:lnTo>
                      <a:pt x="1362" y="1139"/>
                    </a:lnTo>
                    <a:lnTo>
                      <a:pt x="1327" y="1087"/>
                    </a:lnTo>
                    <a:lnTo>
                      <a:pt x="1291" y="1039"/>
                    </a:lnTo>
                    <a:lnTo>
                      <a:pt x="1249" y="993"/>
                    </a:lnTo>
                    <a:lnTo>
                      <a:pt x="1205" y="951"/>
                    </a:lnTo>
                    <a:lnTo>
                      <a:pt x="1158" y="914"/>
                    </a:lnTo>
                    <a:lnTo>
                      <a:pt x="1107" y="884"/>
                    </a:lnTo>
                    <a:lnTo>
                      <a:pt x="1117" y="876"/>
                    </a:lnTo>
                    <a:lnTo>
                      <a:pt x="1127" y="866"/>
                    </a:lnTo>
                    <a:lnTo>
                      <a:pt x="1137" y="854"/>
                    </a:lnTo>
                    <a:lnTo>
                      <a:pt x="1150" y="842"/>
                    </a:lnTo>
                    <a:lnTo>
                      <a:pt x="1163" y="828"/>
                    </a:lnTo>
                    <a:lnTo>
                      <a:pt x="1177" y="813"/>
                    </a:lnTo>
                    <a:lnTo>
                      <a:pt x="1192" y="797"/>
                    </a:lnTo>
                    <a:lnTo>
                      <a:pt x="1206" y="779"/>
                    </a:lnTo>
                    <a:lnTo>
                      <a:pt x="1234" y="797"/>
                    </a:lnTo>
                    <a:lnTo>
                      <a:pt x="1261" y="809"/>
                    </a:lnTo>
                    <a:lnTo>
                      <a:pt x="1288" y="820"/>
                    </a:lnTo>
                    <a:lnTo>
                      <a:pt x="1314" y="827"/>
                    </a:lnTo>
                    <a:lnTo>
                      <a:pt x="1340" y="830"/>
                    </a:lnTo>
                    <a:lnTo>
                      <a:pt x="1364" y="832"/>
                    </a:lnTo>
                    <a:lnTo>
                      <a:pt x="1388" y="832"/>
                    </a:lnTo>
                    <a:lnTo>
                      <a:pt x="1411" y="830"/>
                    </a:lnTo>
                    <a:lnTo>
                      <a:pt x="1432" y="827"/>
                    </a:lnTo>
                    <a:lnTo>
                      <a:pt x="1453" y="822"/>
                    </a:lnTo>
                    <a:lnTo>
                      <a:pt x="1471" y="817"/>
                    </a:lnTo>
                    <a:lnTo>
                      <a:pt x="1487" y="812"/>
                    </a:lnTo>
                    <a:lnTo>
                      <a:pt x="1502" y="806"/>
                    </a:lnTo>
                    <a:lnTo>
                      <a:pt x="1516" y="800"/>
                    </a:lnTo>
                    <a:lnTo>
                      <a:pt x="1527" y="796"/>
                    </a:lnTo>
                    <a:lnTo>
                      <a:pt x="1536" y="791"/>
                    </a:lnTo>
                    <a:lnTo>
                      <a:pt x="1567" y="774"/>
                    </a:lnTo>
                    <a:lnTo>
                      <a:pt x="1591" y="754"/>
                    </a:lnTo>
                    <a:lnTo>
                      <a:pt x="1611" y="732"/>
                    </a:lnTo>
                    <a:lnTo>
                      <a:pt x="1626" y="708"/>
                    </a:lnTo>
                    <a:lnTo>
                      <a:pt x="1636" y="683"/>
                    </a:lnTo>
                    <a:lnTo>
                      <a:pt x="1642" y="656"/>
                    </a:lnTo>
                    <a:lnTo>
                      <a:pt x="1643" y="629"/>
                    </a:lnTo>
                    <a:lnTo>
                      <a:pt x="1642" y="602"/>
                    </a:lnTo>
                    <a:lnTo>
                      <a:pt x="1451" y="6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59"/>
              <p:cNvSpPr>
                <a:spLocks/>
              </p:cNvSpPr>
              <p:nvPr/>
            </p:nvSpPr>
            <p:spPr bwMode="auto">
              <a:xfrm>
                <a:off x="340" y="2448"/>
                <a:ext cx="273" cy="138"/>
              </a:xfrm>
              <a:custGeom>
                <a:avLst/>
                <a:gdLst>
                  <a:gd name="T0" fmla="*/ 545 w 545"/>
                  <a:gd name="T1" fmla="*/ 258 h 275"/>
                  <a:gd name="T2" fmla="*/ 420 w 545"/>
                  <a:gd name="T3" fmla="*/ 275 h 275"/>
                  <a:gd name="T4" fmla="*/ 373 w 545"/>
                  <a:gd name="T5" fmla="*/ 202 h 275"/>
                  <a:gd name="T6" fmla="*/ 2 w 545"/>
                  <a:gd name="T7" fmla="*/ 196 h 275"/>
                  <a:gd name="T8" fmla="*/ 1 w 545"/>
                  <a:gd name="T9" fmla="*/ 190 h 275"/>
                  <a:gd name="T10" fmla="*/ 0 w 545"/>
                  <a:gd name="T11" fmla="*/ 174 h 275"/>
                  <a:gd name="T12" fmla="*/ 0 w 545"/>
                  <a:gd name="T13" fmla="*/ 150 h 275"/>
                  <a:gd name="T14" fmla="*/ 3 w 545"/>
                  <a:gd name="T15" fmla="*/ 121 h 275"/>
                  <a:gd name="T16" fmla="*/ 10 w 545"/>
                  <a:gd name="T17" fmla="*/ 90 h 275"/>
                  <a:gd name="T18" fmla="*/ 24 w 545"/>
                  <a:gd name="T19" fmla="*/ 59 h 275"/>
                  <a:gd name="T20" fmla="*/ 47 w 545"/>
                  <a:gd name="T21" fmla="*/ 30 h 275"/>
                  <a:gd name="T22" fmla="*/ 79 w 545"/>
                  <a:gd name="T23" fmla="*/ 6 h 275"/>
                  <a:gd name="T24" fmla="*/ 94 w 545"/>
                  <a:gd name="T25" fmla="*/ 1 h 275"/>
                  <a:gd name="T26" fmla="*/ 114 w 545"/>
                  <a:gd name="T27" fmla="*/ 0 h 275"/>
                  <a:gd name="T28" fmla="*/ 138 w 545"/>
                  <a:gd name="T29" fmla="*/ 2 h 275"/>
                  <a:gd name="T30" fmla="*/ 165 w 545"/>
                  <a:gd name="T31" fmla="*/ 7 h 275"/>
                  <a:gd name="T32" fmla="*/ 195 w 545"/>
                  <a:gd name="T33" fmla="*/ 15 h 275"/>
                  <a:gd name="T34" fmla="*/ 228 w 545"/>
                  <a:gd name="T35" fmla="*/ 24 h 275"/>
                  <a:gd name="T36" fmla="*/ 261 w 545"/>
                  <a:gd name="T37" fmla="*/ 36 h 275"/>
                  <a:gd name="T38" fmla="*/ 294 w 545"/>
                  <a:gd name="T39" fmla="*/ 48 h 275"/>
                  <a:gd name="T40" fmla="*/ 327 w 545"/>
                  <a:gd name="T41" fmla="*/ 61 h 275"/>
                  <a:gd name="T42" fmla="*/ 359 w 545"/>
                  <a:gd name="T43" fmla="*/ 74 h 275"/>
                  <a:gd name="T44" fmla="*/ 388 w 545"/>
                  <a:gd name="T45" fmla="*/ 86 h 275"/>
                  <a:gd name="T46" fmla="*/ 414 w 545"/>
                  <a:gd name="T47" fmla="*/ 99 h 275"/>
                  <a:gd name="T48" fmla="*/ 437 w 545"/>
                  <a:gd name="T49" fmla="*/ 109 h 275"/>
                  <a:gd name="T50" fmla="*/ 456 w 545"/>
                  <a:gd name="T51" fmla="*/ 119 h 275"/>
                  <a:gd name="T52" fmla="*/ 469 w 545"/>
                  <a:gd name="T53" fmla="*/ 125 h 275"/>
                  <a:gd name="T54" fmla="*/ 476 w 545"/>
                  <a:gd name="T55" fmla="*/ 130 h 275"/>
                  <a:gd name="T56" fmla="*/ 545 w 545"/>
                  <a:gd name="T57" fmla="*/ 2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5" h="275">
                    <a:moveTo>
                      <a:pt x="545" y="258"/>
                    </a:moveTo>
                    <a:lnTo>
                      <a:pt x="420" y="275"/>
                    </a:lnTo>
                    <a:lnTo>
                      <a:pt x="373" y="202"/>
                    </a:lnTo>
                    <a:lnTo>
                      <a:pt x="2" y="196"/>
                    </a:lnTo>
                    <a:lnTo>
                      <a:pt x="1" y="190"/>
                    </a:lnTo>
                    <a:lnTo>
                      <a:pt x="0" y="174"/>
                    </a:lnTo>
                    <a:lnTo>
                      <a:pt x="0" y="150"/>
                    </a:lnTo>
                    <a:lnTo>
                      <a:pt x="3" y="121"/>
                    </a:lnTo>
                    <a:lnTo>
                      <a:pt x="10" y="90"/>
                    </a:lnTo>
                    <a:lnTo>
                      <a:pt x="24" y="59"/>
                    </a:lnTo>
                    <a:lnTo>
                      <a:pt x="47" y="30"/>
                    </a:lnTo>
                    <a:lnTo>
                      <a:pt x="79" y="6"/>
                    </a:lnTo>
                    <a:lnTo>
                      <a:pt x="94" y="1"/>
                    </a:lnTo>
                    <a:lnTo>
                      <a:pt x="114" y="0"/>
                    </a:lnTo>
                    <a:lnTo>
                      <a:pt x="138" y="2"/>
                    </a:lnTo>
                    <a:lnTo>
                      <a:pt x="165" y="7"/>
                    </a:lnTo>
                    <a:lnTo>
                      <a:pt x="195" y="15"/>
                    </a:lnTo>
                    <a:lnTo>
                      <a:pt x="228" y="24"/>
                    </a:lnTo>
                    <a:lnTo>
                      <a:pt x="261" y="36"/>
                    </a:lnTo>
                    <a:lnTo>
                      <a:pt x="294" y="48"/>
                    </a:lnTo>
                    <a:lnTo>
                      <a:pt x="327" y="61"/>
                    </a:lnTo>
                    <a:lnTo>
                      <a:pt x="359" y="74"/>
                    </a:lnTo>
                    <a:lnTo>
                      <a:pt x="388" y="86"/>
                    </a:lnTo>
                    <a:lnTo>
                      <a:pt x="414" y="99"/>
                    </a:lnTo>
                    <a:lnTo>
                      <a:pt x="437" y="109"/>
                    </a:lnTo>
                    <a:lnTo>
                      <a:pt x="456" y="119"/>
                    </a:lnTo>
                    <a:lnTo>
                      <a:pt x="469" y="125"/>
                    </a:lnTo>
                    <a:lnTo>
                      <a:pt x="476" y="130"/>
                    </a:lnTo>
                    <a:lnTo>
                      <a:pt x="545" y="2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924" name="WordArt 60"/>
            <p:cNvSpPr>
              <a:spLocks noChangeArrowheads="1" noChangeShapeType="1" noTextEdit="1"/>
            </p:cNvSpPr>
            <p:nvPr/>
          </p:nvSpPr>
          <p:spPr bwMode="auto">
            <a:xfrm>
              <a:off x="2064" y="1661"/>
              <a:ext cx="363" cy="272"/>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$100</a:t>
              </a:r>
            </a:p>
          </p:txBody>
        </p:sp>
      </p:grpSp>
      <p:sp>
        <p:nvSpPr>
          <p:cNvPr id="36926" name="Rectangle 62"/>
          <p:cNvSpPr>
            <a:spLocks noChangeArrowheads="1"/>
          </p:cNvSpPr>
          <p:nvPr/>
        </p:nvSpPr>
        <p:spPr bwMode="auto">
          <a:xfrm>
            <a:off x="4140200" y="2854325"/>
            <a:ext cx="5003800"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46038" rIns="21600" bIns="46038"/>
          <a:lstStyle>
            <a:lvl1pPr marL="342900" indent="-342900">
              <a:spcBef>
                <a:spcPct val="20000"/>
              </a:spcBef>
              <a:buChar char="•"/>
              <a:defRPr kumimoji="1" sz="2400">
                <a:solidFill>
                  <a:schemeClr val="tx1"/>
                </a:solidFill>
                <a:latin typeface="Comic Sans MS" panose="030F0702030302020204" pitchFamily="66" charset="0"/>
              </a:defRPr>
            </a:lvl1pPr>
            <a:lvl2pPr marL="742950" indent="-285750">
              <a:spcBef>
                <a:spcPct val="20000"/>
              </a:spcBef>
              <a:buChar char="–"/>
              <a:defRPr kumimoji="1" sz="2400">
                <a:solidFill>
                  <a:schemeClr val="tx1"/>
                </a:solidFill>
                <a:latin typeface="Comic Sans MS" panose="030F0702030302020204" pitchFamily="66" charset="0"/>
              </a:defRPr>
            </a:lvl2pPr>
            <a:lvl3pPr marL="1143000" indent="-228600">
              <a:spcBef>
                <a:spcPct val="20000"/>
              </a:spcBef>
              <a:buChar char="•"/>
              <a:defRPr kumimoji="1" sz="2200">
                <a:solidFill>
                  <a:schemeClr val="tx1"/>
                </a:solidFill>
                <a:latin typeface="Comic Sans MS" panose="030F0702030302020204" pitchFamily="66" charset="0"/>
              </a:defRPr>
            </a:lvl3pPr>
            <a:lvl4pPr marL="1600200" indent="-228600">
              <a:spcBef>
                <a:spcPct val="20000"/>
              </a:spcBef>
              <a:buChar char="–"/>
              <a:defRPr kumimoji="1" sz="2200">
                <a:solidFill>
                  <a:schemeClr val="tx1"/>
                </a:solidFill>
                <a:latin typeface="Comic Sans MS" panose="030F0702030302020204" pitchFamily="66" charset="0"/>
              </a:defRPr>
            </a:lvl4pPr>
            <a:lvl5pPr marL="2057400" indent="-228600">
              <a:spcBef>
                <a:spcPct val="20000"/>
              </a:spcBef>
              <a:buChar char="•"/>
              <a:defRPr kumimoji="1" sz="22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9pPr>
          </a:lstStyle>
          <a:p>
            <a:pPr algn="l"/>
            <a:r>
              <a:rPr lang="en-US" altLang="en-US" dirty="0">
                <a:latin typeface="Candara" panose="020E0502030303020204" pitchFamily="34" charset="0"/>
              </a:rPr>
              <a:t>New machine reduces </a:t>
            </a:r>
            <a:r>
              <a:rPr lang="en-US" altLang="en-US" dirty="0" err="1">
                <a:latin typeface="Candara" panose="020E0502030303020204" pitchFamily="34" charset="0"/>
              </a:rPr>
              <a:t>labour</a:t>
            </a:r>
            <a:r>
              <a:rPr lang="en-US" altLang="en-US" dirty="0">
                <a:latin typeface="Candara" panose="020E0502030303020204" pitchFamily="34" charset="0"/>
              </a:rPr>
              <a:t> need to one</a:t>
            </a:r>
          </a:p>
          <a:p>
            <a:pPr lvl="1" algn="l"/>
            <a:r>
              <a:rPr lang="en-US" altLang="en-US" dirty="0">
                <a:latin typeface="Candara" panose="020E0502030303020204" pitchFamily="34" charset="0"/>
              </a:rPr>
              <a:t>But bids wages up $1/day</a:t>
            </a:r>
          </a:p>
          <a:p>
            <a:pPr lvl="1" algn="l"/>
            <a:r>
              <a:rPr lang="en-US" altLang="en-US" dirty="0">
                <a:latin typeface="Candara" panose="020E0502030303020204" pitchFamily="34" charset="0"/>
              </a:rPr>
              <a:t>$100 rise in depreciation</a:t>
            </a:r>
            <a:endParaRPr lang="en-AU" altLang="en-US" dirty="0">
              <a:latin typeface="Candara" panose="020E0502030303020204" pitchFamily="34" charset="0"/>
            </a:endParaRPr>
          </a:p>
        </p:txBody>
      </p:sp>
      <p:grpSp>
        <p:nvGrpSpPr>
          <p:cNvPr id="36933" name="Group 69"/>
          <p:cNvGrpSpPr>
            <a:grpSpLocks/>
          </p:cNvGrpSpPr>
          <p:nvPr/>
        </p:nvGrpSpPr>
        <p:grpSpPr bwMode="auto">
          <a:xfrm>
            <a:off x="4572000" y="1557338"/>
            <a:ext cx="1577975" cy="1360487"/>
            <a:chOff x="4604" y="2235"/>
            <a:chExt cx="994" cy="857"/>
          </a:xfrm>
        </p:grpSpPr>
        <p:pic>
          <p:nvPicPr>
            <p:cNvPr id="36931" name="Picture 67" descr="powerloom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 y="2235"/>
              <a:ext cx="994" cy="857"/>
            </a:xfrm>
            <a:prstGeom prst="rect">
              <a:avLst/>
            </a:prstGeom>
            <a:noFill/>
            <a:extLst>
              <a:ext uri="{909E8E84-426E-40DD-AFC4-6F175D3DCCD1}">
                <a14:hiddenFill xmlns:a14="http://schemas.microsoft.com/office/drawing/2010/main">
                  <a:solidFill>
                    <a:srgbClr val="FFFFFF"/>
                  </a:solidFill>
                </a14:hiddenFill>
              </a:ext>
            </a:extLst>
          </p:spPr>
        </p:pic>
        <p:sp>
          <p:nvSpPr>
            <p:cNvPr id="36932" name="WordArt 68"/>
            <p:cNvSpPr>
              <a:spLocks noChangeArrowheads="1" noChangeShapeType="1" noTextEdit="1"/>
            </p:cNvSpPr>
            <p:nvPr/>
          </p:nvSpPr>
          <p:spPr bwMode="auto">
            <a:xfrm>
              <a:off x="4697" y="2398"/>
              <a:ext cx="768" cy="57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$100 p.d.</a:t>
              </a:r>
            </a:p>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panose="020B0706050402050204" pitchFamily="34" charset="0"/>
                </a:rPr>
                <a:t>depreciation</a:t>
              </a:r>
            </a:p>
          </p:txBody>
        </p:sp>
      </p:grpSp>
      <p:sp>
        <p:nvSpPr>
          <p:cNvPr id="36934" name="Rectangle 70"/>
          <p:cNvSpPr>
            <a:spLocks noChangeArrowheads="1"/>
          </p:cNvSpPr>
          <p:nvPr/>
        </p:nvSpPr>
        <p:spPr bwMode="auto">
          <a:xfrm>
            <a:off x="107950" y="4652963"/>
            <a:ext cx="8785225"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46038" rIns="21600" bIns="46038"/>
          <a:lstStyle>
            <a:lvl1pPr marL="342900" indent="-342900">
              <a:spcBef>
                <a:spcPct val="20000"/>
              </a:spcBef>
              <a:buChar char="•"/>
              <a:defRPr kumimoji="1" sz="2400">
                <a:solidFill>
                  <a:schemeClr val="tx1"/>
                </a:solidFill>
                <a:latin typeface="Comic Sans MS" panose="030F0702030302020204" pitchFamily="66" charset="0"/>
              </a:defRPr>
            </a:lvl1pPr>
            <a:lvl2pPr marL="742950" indent="-285750">
              <a:spcBef>
                <a:spcPct val="20000"/>
              </a:spcBef>
              <a:buChar char="–"/>
              <a:defRPr kumimoji="1" sz="2400">
                <a:solidFill>
                  <a:schemeClr val="tx1"/>
                </a:solidFill>
                <a:latin typeface="Comic Sans MS" panose="030F0702030302020204" pitchFamily="66" charset="0"/>
              </a:defRPr>
            </a:lvl2pPr>
            <a:lvl3pPr marL="1143000" indent="-228600">
              <a:spcBef>
                <a:spcPct val="20000"/>
              </a:spcBef>
              <a:buChar char="•"/>
              <a:defRPr kumimoji="1" sz="2200">
                <a:solidFill>
                  <a:schemeClr val="tx1"/>
                </a:solidFill>
                <a:latin typeface="Comic Sans MS" panose="030F0702030302020204" pitchFamily="66" charset="0"/>
              </a:defRPr>
            </a:lvl3pPr>
            <a:lvl4pPr marL="1600200" indent="-228600">
              <a:spcBef>
                <a:spcPct val="20000"/>
              </a:spcBef>
              <a:buChar char="–"/>
              <a:defRPr kumimoji="1" sz="2200">
                <a:solidFill>
                  <a:schemeClr val="tx1"/>
                </a:solidFill>
                <a:latin typeface="Comic Sans MS" panose="030F0702030302020204" pitchFamily="66" charset="0"/>
              </a:defRPr>
            </a:lvl4pPr>
            <a:lvl5pPr marL="2057400" indent="-228600">
              <a:spcBef>
                <a:spcPct val="20000"/>
              </a:spcBef>
              <a:buChar char="•"/>
              <a:defRPr kumimoji="1" sz="22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kumimoji="1" sz="2200">
                <a:solidFill>
                  <a:schemeClr val="tx1"/>
                </a:solidFill>
                <a:latin typeface="Comic Sans MS" panose="030F0702030302020204" pitchFamily="66" charset="0"/>
              </a:defRPr>
            </a:lvl9pPr>
          </a:lstStyle>
          <a:p>
            <a:pPr algn="l"/>
            <a:r>
              <a:rPr lang="en-US" altLang="en-US">
                <a:latin typeface="Candara" panose="020E0502030303020204" pitchFamily="34" charset="0"/>
              </a:rPr>
              <a:t>Extra supplier drives price down (say $1/days output)</a:t>
            </a:r>
          </a:p>
          <a:p>
            <a:pPr algn="l"/>
            <a:r>
              <a:rPr lang="en-US" altLang="en-US">
                <a:latin typeface="Candara" panose="020E0502030303020204" pitchFamily="34" charset="0"/>
              </a:rPr>
              <a:t>Surplus ($398) minus interest payments is entrepreneur’s profit</a:t>
            </a:r>
          </a:p>
          <a:p>
            <a:pPr lvl="1" algn="l"/>
            <a:r>
              <a:rPr lang="en-US" altLang="en-US" i="1">
                <a:latin typeface="Candara" panose="020E0502030303020204" pitchFamily="34" charset="0"/>
              </a:rPr>
              <a:t>Profit falls as more producers adopt new technology…</a:t>
            </a:r>
            <a:endParaRPr lang="en-AU" altLang="en-US" i="1">
              <a:latin typeface="Candara" panose="020E0502030303020204" pitchFamily="34" charset="0"/>
            </a:endParaRPr>
          </a:p>
        </p:txBody>
      </p:sp>
    </p:spTree>
    <p:extLst>
      <p:ext uri="{BB962C8B-B14F-4D97-AF65-F5344CB8AC3E}">
        <p14:creationId xmlns:p14="http://schemas.microsoft.com/office/powerpoint/2010/main" val="373592811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style.rotation</p:attrName>
                                        </p:attrNameLst>
                                      </p:cBhvr>
                                      <p:tavLst>
                                        <p:tav tm="0">
                                          <p:val>
                                            <p:fltVal val="90"/>
                                          </p:val>
                                        </p:tav>
                                        <p:tav tm="100000">
                                          <p:val>
                                            <p:fltVal val="0"/>
                                          </p:val>
                                        </p:tav>
                                      </p:tavLst>
                                    </p:anim>
                                    <p:animEffect transition="in" filter="fade">
                                      <p:cBhvr>
                                        <p:cTn id="10" dur="1000"/>
                                        <p:tgtEl>
                                          <p:spTgt spid="36868"/>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6898"/>
                                        </p:tgtEl>
                                        <p:attrNameLst>
                                          <p:attrName>style.visibility</p:attrName>
                                        </p:attrNameLst>
                                      </p:cBhvr>
                                      <p:to>
                                        <p:strVal val="visible"/>
                                      </p:to>
                                    </p:set>
                                    <p:anim calcmode="lin" valueType="num">
                                      <p:cBhvr>
                                        <p:cTn id="13" dur="1000" fill="hold"/>
                                        <p:tgtEl>
                                          <p:spTgt spid="36898"/>
                                        </p:tgtEl>
                                        <p:attrNameLst>
                                          <p:attrName>ppt_w</p:attrName>
                                        </p:attrNameLst>
                                      </p:cBhvr>
                                      <p:tavLst>
                                        <p:tav tm="0">
                                          <p:val>
                                            <p:fltVal val="0"/>
                                          </p:val>
                                        </p:tav>
                                        <p:tav tm="100000">
                                          <p:val>
                                            <p:strVal val="#ppt_w"/>
                                          </p:val>
                                        </p:tav>
                                      </p:tavLst>
                                    </p:anim>
                                    <p:anim calcmode="lin" valueType="num">
                                      <p:cBhvr>
                                        <p:cTn id="14" dur="1000" fill="hold"/>
                                        <p:tgtEl>
                                          <p:spTgt spid="36898"/>
                                        </p:tgtEl>
                                        <p:attrNameLst>
                                          <p:attrName>ppt_h</p:attrName>
                                        </p:attrNameLst>
                                      </p:cBhvr>
                                      <p:tavLst>
                                        <p:tav tm="0">
                                          <p:val>
                                            <p:fltVal val="0"/>
                                          </p:val>
                                        </p:tav>
                                        <p:tav tm="100000">
                                          <p:val>
                                            <p:strVal val="#ppt_h"/>
                                          </p:val>
                                        </p:tav>
                                      </p:tavLst>
                                    </p:anim>
                                    <p:anim calcmode="lin" valueType="num">
                                      <p:cBhvr>
                                        <p:cTn id="15" dur="1000" fill="hold"/>
                                        <p:tgtEl>
                                          <p:spTgt spid="36898"/>
                                        </p:tgtEl>
                                        <p:attrNameLst>
                                          <p:attrName>style.rotation</p:attrName>
                                        </p:attrNameLst>
                                      </p:cBhvr>
                                      <p:tavLst>
                                        <p:tav tm="0">
                                          <p:val>
                                            <p:fltVal val="90"/>
                                          </p:val>
                                        </p:tav>
                                        <p:tav tm="100000">
                                          <p:val>
                                            <p:fltVal val="0"/>
                                          </p:val>
                                        </p:tav>
                                      </p:tavLst>
                                    </p:anim>
                                    <p:animEffect transition="in" filter="fade">
                                      <p:cBhvr>
                                        <p:cTn id="16" dur="1000"/>
                                        <p:tgtEl>
                                          <p:spTgt spid="36898"/>
                                        </p:tgtEl>
                                      </p:cBhvr>
                                    </p:animEffect>
                                  </p:childTnLst>
                                </p:cTn>
                              </p:par>
                            </p:childTnLst>
                          </p:cTn>
                        </p:par>
                        <p:par>
                          <p:cTn id="17" fill="hold" nodeType="afterGroup">
                            <p:stCondLst>
                              <p:cond delay="1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36900"/>
                                        </p:tgtEl>
                                        <p:attrNameLst>
                                          <p:attrName>style.visibility</p:attrName>
                                        </p:attrNameLst>
                                      </p:cBhvr>
                                      <p:to>
                                        <p:strVal val="visible"/>
                                      </p:to>
                                    </p:set>
                                    <p:anim calcmode="lin" valueType="num">
                                      <p:cBhvr>
                                        <p:cTn id="20" dur="1000" fill="hold"/>
                                        <p:tgtEl>
                                          <p:spTgt spid="36900"/>
                                        </p:tgtEl>
                                        <p:attrNameLst>
                                          <p:attrName>ppt_w</p:attrName>
                                        </p:attrNameLst>
                                      </p:cBhvr>
                                      <p:tavLst>
                                        <p:tav tm="0">
                                          <p:val>
                                            <p:fltVal val="0"/>
                                          </p:val>
                                        </p:tav>
                                        <p:tav tm="100000">
                                          <p:val>
                                            <p:strVal val="#ppt_w"/>
                                          </p:val>
                                        </p:tav>
                                      </p:tavLst>
                                    </p:anim>
                                    <p:anim calcmode="lin" valueType="num">
                                      <p:cBhvr>
                                        <p:cTn id="21" dur="1000" fill="hold"/>
                                        <p:tgtEl>
                                          <p:spTgt spid="36900"/>
                                        </p:tgtEl>
                                        <p:attrNameLst>
                                          <p:attrName>ppt_h</p:attrName>
                                        </p:attrNameLst>
                                      </p:cBhvr>
                                      <p:tavLst>
                                        <p:tav tm="0">
                                          <p:val>
                                            <p:fltVal val="0"/>
                                          </p:val>
                                        </p:tav>
                                        <p:tav tm="100000">
                                          <p:val>
                                            <p:strVal val="#ppt_h"/>
                                          </p:val>
                                        </p:tav>
                                      </p:tavLst>
                                    </p:anim>
                                    <p:anim calcmode="lin" valueType="num">
                                      <p:cBhvr>
                                        <p:cTn id="22" dur="1000" fill="hold"/>
                                        <p:tgtEl>
                                          <p:spTgt spid="36900"/>
                                        </p:tgtEl>
                                        <p:attrNameLst>
                                          <p:attrName>style.rotation</p:attrName>
                                        </p:attrNameLst>
                                      </p:cBhvr>
                                      <p:tavLst>
                                        <p:tav tm="0">
                                          <p:val>
                                            <p:fltVal val="90"/>
                                          </p:val>
                                        </p:tav>
                                        <p:tav tm="100000">
                                          <p:val>
                                            <p:fltVal val="0"/>
                                          </p:val>
                                        </p:tav>
                                      </p:tavLst>
                                    </p:anim>
                                    <p:animEffect transition="in" filter="fade">
                                      <p:cBhvr>
                                        <p:cTn id="23" dur="1000"/>
                                        <p:tgtEl>
                                          <p:spTgt spid="36900"/>
                                        </p:tgtEl>
                                      </p:cBhvr>
                                    </p:animEffect>
                                  </p:childTnLst>
                                </p:cTn>
                              </p:par>
                            </p:childTnLst>
                          </p:cTn>
                        </p:par>
                        <p:par>
                          <p:cTn id="24" fill="hold" nodeType="afterGroup">
                            <p:stCondLst>
                              <p:cond delay="20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36905"/>
                                        </p:tgtEl>
                                        <p:attrNameLst>
                                          <p:attrName>style.visibility</p:attrName>
                                        </p:attrNameLst>
                                      </p:cBhvr>
                                      <p:to>
                                        <p:strVal val="visible"/>
                                      </p:to>
                                    </p:set>
                                    <p:anim calcmode="lin" valueType="num">
                                      <p:cBhvr>
                                        <p:cTn id="27" dur="1000" fill="hold"/>
                                        <p:tgtEl>
                                          <p:spTgt spid="36905"/>
                                        </p:tgtEl>
                                        <p:attrNameLst>
                                          <p:attrName>ppt_w</p:attrName>
                                        </p:attrNameLst>
                                      </p:cBhvr>
                                      <p:tavLst>
                                        <p:tav tm="0">
                                          <p:val>
                                            <p:fltVal val="0"/>
                                          </p:val>
                                        </p:tav>
                                        <p:tav tm="100000">
                                          <p:val>
                                            <p:strVal val="#ppt_w"/>
                                          </p:val>
                                        </p:tav>
                                      </p:tavLst>
                                    </p:anim>
                                    <p:anim calcmode="lin" valueType="num">
                                      <p:cBhvr>
                                        <p:cTn id="28" dur="1000" fill="hold"/>
                                        <p:tgtEl>
                                          <p:spTgt spid="36905"/>
                                        </p:tgtEl>
                                        <p:attrNameLst>
                                          <p:attrName>ppt_h</p:attrName>
                                        </p:attrNameLst>
                                      </p:cBhvr>
                                      <p:tavLst>
                                        <p:tav tm="0">
                                          <p:val>
                                            <p:fltVal val="0"/>
                                          </p:val>
                                        </p:tav>
                                        <p:tav tm="100000">
                                          <p:val>
                                            <p:strVal val="#ppt_h"/>
                                          </p:val>
                                        </p:tav>
                                      </p:tavLst>
                                    </p:anim>
                                    <p:anim calcmode="lin" valueType="num">
                                      <p:cBhvr>
                                        <p:cTn id="29" dur="1000" fill="hold"/>
                                        <p:tgtEl>
                                          <p:spTgt spid="36905"/>
                                        </p:tgtEl>
                                        <p:attrNameLst>
                                          <p:attrName>style.rotation</p:attrName>
                                        </p:attrNameLst>
                                      </p:cBhvr>
                                      <p:tavLst>
                                        <p:tav tm="0">
                                          <p:val>
                                            <p:fltVal val="90"/>
                                          </p:val>
                                        </p:tav>
                                        <p:tav tm="100000">
                                          <p:val>
                                            <p:fltVal val="0"/>
                                          </p:val>
                                        </p:tav>
                                      </p:tavLst>
                                    </p:anim>
                                    <p:animEffect transition="in" filter="fade">
                                      <p:cBhvr>
                                        <p:cTn id="30" dur="1000"/>
                                        <p:tgtEl>
                                          <p:spTgt spid="36905"/>
                                        </p:tgtEl>
                                      </p:cBhvr>
                                    </p:animEffect>
                                  </p:childTnLst>
                                </p:cTn>
                              </p:par>
                            </p:childTnLst>
                          </p:cTn>
                        </p:par>
                        <p:par>
                          <p:cTn id="31" fill="hold" nodeType="afterGroup">
                            <p:stCondLst>
                              <p:cond delay="300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36910"/>
                                        </p:tgtEl>
                                        <p:attrNameLst>
                                          <p:attrName>style.visibility</p:attrName>
                                        </p:attrNameLst>
                                      </p:cBhvr>
                                      <p:to>
                                        <p:strVal val="visible"/>
                                      </p:to>
                                    </p:set>
                                    <p:anim calcmode="lin" valueType="num">
                                      <p:cBhvr>
                                        <p:cTn id="34" dur="1000" fill="hold"/>
                                        <p:tgtEl>
                                          <p:spTgt spid="36910"/>
                                        </p:tgtEl>
                                        <p:attrNameLst>
                                          <p:attrName>ppt_w</p:attrName>
                                        </p:attrNameLst>
                                      </p:cBhvr>
                                      <p:tavLst>
                                        <p:tav tm="0">
                                          <p:val>
                                            <p:fltVal val="0"/>
                                          </p:val>
                                        </p:tav>
                                        <p:tav tm="100000">
                                          <p:val>
                                            <p:strVal val="#ppt_w"/>
                                          </p:val>
                                        </p:tav>
                                      </p:tavLst>
                                    </p:anim>
                                    <p:anim calcmode="lin" valueType="num">
                                      <p:cBhvr>
                                        <p:cTn id="35" dur="1000" fill="hold"/>
                                        <p:tgtEl>
                                          <p:spTgt spid="36910"/>
                                        </p:tgtEl>
                                        <p:attrNameLst>
                                          <p:attrName>ppt_h</p:attrName>
                                        </p:attrNameLst>
                                      </p:cBhvr>
                                      <p:tavLst>
                                        <p:tav tm="0">
                                          <p:val>
                                            <p:fltVal val="0"/>
                                          </p:val>
                                        </p:tav>
                                        <p:tav tm="100000">
                                          <p:val>
                                            <p:strVal val="#ppt_h"/>
                                          </p:val>
                                        </p:tav>
                                      </p:tavLst>
                                    </p:anim>
                                    <p:anim calcmode="lin" valueType="num">
                                      <p:cBhvr>
                                        <p:cTn id="36" dur="1000" fill="hold"/>
                                        <p:tgtEl>
                                          <p:spTgt spid="36910"/>
                                        </p:tgtEl>
                                        <p:attrNameLst>
                                          <p:attrName>style.rotation</p:attrName>
                                        </p:attrNameLst>
                                      </p:cBhvr>
                                      <p:tavLst>
                                        <p:tav tm="0">
                                          <p:val>
                                            <p:fltVal val="90"/>
                                          </p:val>
                                        </p:tav>
                                        <p:tav tm="100000">
                                          <p:val>
                                            <p:fltVal val="0"/>
                                          </p:val>
                                        </p:tav>
                                      </p:tavLst>
                                    </p:anim>
                                    <p:animEffect transition="in" filter="fade">
                                      <p:cBhvr>
                                        <p:cTn id="37" dur="1000"/>
                                        <p:tgtEl>
                                          <p:spTgt spid="36910"/>
                                        </p:tgtEl>
                                      </p:cBhvr>
                                    </p:animEffect>
                                  </p:childTnLst>
                                </p:cTn>
                              </p:par>
                            </p:childTnLst>
                          </p:cTn>
                        </p:par>
                        <p:par>
                          <p:cTn id="38" fill="hold" nodeType="afterGroup">
                            <p:stCondLst>
                              <p:cond delay="4000"/>
                            </p:stCondLst>
                            <p:childTnLst>
                              <p:par>
                                <p:cTn id="39" presetID="31" presetClass="entr" presetSubtype="0" fill="hold" nodeType="afterEffect">
                                  <p:stCondLst>
                                    <p:cond delay="0"/>
                                  </p:stCondLst>
                                  <p:iterate type="lt">
                                    <p:tmPct val="5000"/>
                                  </p:iterate>
                                  <p:childTnLst>
                                    <p:set>
                                      <p:cBhvr>
                                        <p:cTn id="40" dur="1" fill="hold">
                                          <p:stCondLst>
                                            <p:cond delay="0"/>
                                          </p:stCondLst>
                                        </p:cTn>
                                        <p:tgtEl>
                                          <p:spTgt spid="36915"/>
                                        </p:tgtEl>
                                        <p:attrNameLst>
                                          <p:attrName>style.visibility</p:attrName>
                                        </p:attrNameLst>
                                      </p:cBhvr>
                                      <p:to>
                                        <p:strVal val="visible"/>
                                      </p:to>
                                    </p:set>
                                    <p:anim calcmode="lin" valueType="num">
                                      <p:cBhvr>
                                        <p:cTn id="41" dur="1000" fill="hold"/>
                                        <p:tgtEl>
                                          <p:spTgt spid="36915"/>
                                        </p:tgtEl>
                                        <p:attrNameLst>
                                          <p:attrName>ppt_w</p:attrName>
                                        </p:attrNameLst>
                                      </p:cBhvr>
                                      <p:tavLst>
                                        <p:tav tm="0">
                                          <p:val>
                                            <p:fltVal val="0"/>
                                          </p:val>
                                        </p:tav>
                                        <p:tav tm="100000">
                                          <p:val>
                                            <p:strVal val="#ppt_w"/>
                                          </p:val>
                                        </p:tav>
                                      </p:tavLst>
                                    </p:anim>
                                    <p:anim calcmode="lin" valueType="num">
                                      <p:cBhvr>
                                        <p:cTn id="42" dur="1000" fill="hold"/>
                                        <p:tgtEl>
                                          <p:spTgt spid="36915"/>
                                        </p:tgtEl>
                                        <p:attrNameLst>
                                          <p:attrName>ppt_h</p:attrName>
                                        </p:attrNameLst>
                                      </p:cBhvr>
                                      <p:tavLst>
                                        <p:tav tm="0">
                                          <p:val>
                                            <p:fltVal val="0"/>
                                          </p:val>
                                        </p:tav>
                                        <p:tav tm="100000">
                                          <p:val>
                                            <p:strVal val="#ppt_h"/>
                                          </p:val>
                                        </p:tav>
                                      </p:tavLst>
                                    </p:anim>
                                    <p:anim calcmode="lin" valueType="num">
                                      <p:cBhvr>
                                        <p:cTn id="43" dur="1000" fill="hold"/>
                                        <p:tgtEl>
                                          <p:spTgt spid="36915"/>
                                        </p:tgtEl>
                                        <p:attrNameLst>
                                          <p:attrName>style.rotation</p:attrName>
                                        </p:attrNameLst>
                                      </p:cBhvr>
                                      <p:tavLst>
                                        <p:tav tm="0">
                                          <p:val>
                                            <p:fltVal val="90"/>
                                          </p:val>
                                        </p:tav>
                                        <p:tav tm="100000">
                                          <p:val>
                                            <p:fltVal val="0"/>
                                          </p:val>
                                        </p:tav>
                                      </p:tavLst>
                                    </p:anim>
                                    <p:animEffect transition="in" filter="fade">
                                      <p:cBhvr>
                                        <p:cTn id="44" dur="1000"/>
                                        <p:tgtEl>
                                          <p:spTgt spid="36915"/>
                                        </p:tgtEl>
                                      </p:cBhvr>
                                    </p:animEffect>
                                  </p:childTnLst>
                                </p:cTn>
                              </p:par>
                            </p:childTnLst>
                          </p:cTn>
                        </p:par>
                        <p:par>
                          <p:cTn id="45" fill="hold" nodeType="afterGroup">
                            <p:stCondLst>
                              <p:cond delay="5000"/>
                            </p:stCondLst>
                            <p:childTnLst>
                              <p:par>
                                <p:cTn id="46" presetID="31" presetClass="entr" presetSubtype="0" fill="hold" nodeType="afterEffect">
                                  <p:stCondLst>
                                    <p:cond delay="0"/>
                                  </p:stCondLst>
                                  <p:iterate type="lt">
                                    <p:tmPct val="5000"/>
                                  </p:iterate>
                                  <p:childTnLst>
                                    <p:set>
                                      <p:cBhvr>
                                        <p:cTn id="47" dur="1" fill="hold">
                                          <p:stCondLst>
                                            <p:cond delay="0"/>
                                          </p:stCondLst>
                                        </p:cTn>
                                        <p:tgtEl>
                                          <p:spTgt spid="36920"/>
                                        </p:tgtEl>
                                        <p:attrNameLst>
                                          <p:attrName>style.visibility</p:attrName>
                                        </p:attrNameLst>
                                      </p:cBhvr>
                                      <p:to>
                                        <p:strVal val="visible"/>
                                      </p:to>
                                    </p:set>
                                    <p:anim calcmode="lin" valueType="num">
                                      <p:cBhvr>
                                        <p:cTn id="48" dur="1000" fill="hold"/>
                                        <p:tgtEl>
                                          <p:spTgt spid="36920"/>
                                        </p:tgtEl>
                                        <p:attrNameLst>
                                          <p:attrName>ppt_w</p:attrName>
                                        </p:attrNameLst>
                                      </p:cBhvr>
                                      <p:tavLst>
                                        <p:tav tm="0">
                                          <p:val>
                                            <p:fltVal val="0"/>
                                          </p:val>
                                        </p:tav>
                                        <p:tav tm="100000">
                                          <p:val>
                                            <p:strVal val="#ppt_w"/>
                                          </p:val>
                                        </p:tav>
                                      </p:tavLst>
                                    </p:anim>
                                    <p:anim calcmode="lin" valueType="num">
                                      <p:cBhvr>
                                        <p:cTn id="49" dur="1000" fill="hold"/>
                                        <p:tgtEl>
                                          <p:spTgt spid="36920"/>
                                        </p:tgtEl>
                                        <p:attrNameLst>
                                          <p:attrName>ppt_h</p:attrName>
                                        </p:attrNameLst>
                                      </p:cBhvr>
                                      <p:tavLst>
                                        <p:tav tm="0">
                                          <p:val>
                                            <p:fltVal val="0"/>
                                          </p:val>
                                        </p:tav>
                                        <p:tav tm="100000">
                                          <p:val>
                                            <p:strVal val="#ppt_h"/>
                                          </p:val>
                                        </p:tav>
                                      </p:tavLst>
                                    </p:anim>
                                    <p:anim calcmode="lin" valueType="num">
                                      <p:cBhvr>
                                        <p:cTn id="50" dur="1000" fill="hold"/>
                                        <p:tgtEl>
                                          <p:spTgt spid="36920"/>
                                        </p:tgtEl>
                                        <p:attrNameLst>
                                          <p:attrName>style.rotation</p:attrName>
                                        </p:attrNameLst>
                                      </p:cBhvr>
                                      <p:tavLst>
                                        <p:tav tm="0">
                                          <p:val>
                                            <p:fltVal val="90"/>
                                          </p:val>
                                        </p:tav>
                                        <p:tav tm="100000">
                                          <p:val>
                                            <p:fltVal val="0"/>
                                          </p:val>
                                        </p:tav>
                                      </p:tavLst>
                                    </p:anim>
                                    <p:animEffect transition="in" filter="fade">
                                      <p:cBhvr>
                                        <p:cTn id="51" dur="1000"/>
                                        <p:tgtEl>
                                          <p:spTgt spid="369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36933"/>
                                        </p:tgtEl>
                                        <p:attrNameLst>
                                          <p:attrName>style.visibility</p:attrName>
                                        </p:attrNameLst>
                                      </p:cBhvr>
                                      <p:to>
                                        <p:strVal val="visible"/>
                                      </p:to>
                                    </p:set>
                                    <p:anim calcmode="lin" valueType="num">
                                      <p:cBhvr>
                                        <p:cTn id="56" dur="1000" fill="hold"/>
                                        <p:tgtEl>
                                          <p:spTgt spid="36933"/>
                                        </p:tgtEl>
                                        <p:attrNameLst>
                                          <p:attrName>ppt_w</p:attrName>
                                        </p:attrNameLst>
                                      </p:cBhvr>
                                      <p:tavLst>
                                        <p:tav tm="0">
                                          <p:val>
                                            <p:strVal val="#ppt_w*0.70"/>
                                          </p:val>
                                        </p:tav>
                                        <p:tav tm="100000">
                                          <p:val>
                                            <p:strVal val="#ppt_w"/>
                                          </p:val>
                                        </p:tav>
                                      </p:tavLst>
                                    </p:anim>
                                    <p:anim calcmode="lin" valueType="num">
                                      <p:cBhvr>
                                        <p:cTn id="57" dur="1000" fill="hold"/>
                                        <p:tgtEl>
                                          <p:spTgt spid="36933"/>
                                        </p:tgtEl>
                                        <p:attrNameLst>
                                          <p:attrName>ppt_h</p:attrName>
                                        </p:attrNameLst>
                                      </p:cBhvr>
                                      <p:tavLst>
                                        <p:tav tm="0">
                                          <p:val>
                                            <p:strVal val="#ppt_h"/>
                                          </p:val>
                                        </p:tav>
                                        <p:tav tm="100000">
                                          <p:val>
                                            <p:strVal val="#ppt_h"/>
                                          </p:val>
                                        </p:tav>
                                      </p:tavLst>
                                    </p:anim>
                                    <p:animEffect transition="in" filter="fade">
                                      <p:cBhvr>
                                        <p:cTn id="58" dur="1000"/>
                                        <p:tgtEl>
                                          <p:spTgt spid="3693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0"/>
                                  </p:iterate>
                                  <p:childTnLst>
                                    <p:set>
                                      <p:cBhvr>
                                        <p:cTn id="62" dur="1" fill="hold">
                                          <p:stCondLst>
                                            <p:cond delay="0"/>
                                          </p:stCondLst>
                                        </p:cTn>
                                        <p:tgtEl>
                                          <p:spTgt spid="36926">
                                            <p:txEl>
                                              <p:pRg st="0" end="0"/>
                                            </p:txEl>
                                          </p:spTgt>
                                        </p:tgtEl>
                                        <p:attrNameLst>
                                          <p:attrName>style.visibility</p:attrName>
                                        </p:attrNameLst>
                                      </p:cBhvr>
                                      <p:to>
                                        <p:strVal val="visible"/>
                                      </p:to>
                                    </p:set>
                                    <p:animEffect transition="in" filter="wipe(left)">
                                      <p:cBhvr>
                                        <p:cTn id="63" dur="500"/>
                                        <p:tgtEl>
                                          <p:spTgt spid="36926">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0"/>
                                  </p:iterate>
                                  <p:childTnLst>
                                    <p:set>
                                      <p:cBhvr>
                                        <p:cTn id="67" dur="1" fill="hold">
                                          <p:stCondLst>
                                            <p:cond delay="0"/>
                                          </p:stCondLst>
                                        </p:cTn>
                                        <p:tgtEl>
                                          <p:spTgt spid="36926">
                                            <p:txEl>
                                              <p:pRg st="1" end="1"/>
                                            </p:txEl>
                                          </p:spTgt>
                                        </p:tgtEl>
                                        <p:attrNameLst>
                                          <p:attrName>style.visibility</p:attrName>
                                        </p:attrNameLst>
                                      </p:cBhvr>
                                      <p:to>
                                        <p:strVal val="visible"/>
                                      </p:to>
                                    </p:set>
                                    <p:animEffect transition="in" filter="wipe(left)">
                                      <p:cBhvr>
                                        <p:cTn id="68" dur="500"/>
                                        <p:tgtEl>
                                          <p:spTgt spid="36926">
                                            <p:txEl>
                                              <p:pRg st="1" end="1"/>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iterate type="wd">
                                    <p:tmPct val="100000"/>
                                  </p:iterate>
                                  <p:childTnLst>
                                    <p:set>
                                      <p:cBhvr>
                                        <p:cTn id="72" dur="1" fill="hold">
                                          <p:stCondLst>
                                            <p:cond delay="0"/>
                                          </p:stCondLst>
                                        </p:cTn>
                                        <p:tgtEl>
                                          <p:spTgt spid="36926">
                                            <p:txEl>
                                              <p:pRg st="2" end="2"/>
                                            </p:txEl>
                                          </p:spTgt>
                                        </p:tgtEl>
                                        <p:attrNameLst>
                                          <p:attrName>style.visibility</p:attrName>
                                        </p:attrNameLst>
                                      </p:cBhvr>
                                      <p:to>
                                        <p:strVal val="visible"/>
                                      </p:to>
                                    </p:set>
                                    <p:animEffect transition="in" filter="wipe(left)">
                                      <p:cBhvr>
                                        <p:cTn id="73" dur="500"/>
                                        <p:tgtEl>
                                          <p:spTgt spid="36926">
                                            <p:txEl>
                                              <p:pRg st="2" end="2"/>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36929"/>
                                        </p:tgtEl>
                                        <p:attrNameLst>
                                          <p:attrName>style.visibility</p:attrName>
                                        </p:attrNameLst>
                                      </p:cBhvr>
                                      <p:to>
                                        <p:strVal val="visible"/>
                                      </p:to>
                                    </p:set>
                                    <p:anim calcmode="lin" valueType="num">
                                      <p:cBhvr>
                                        <p:cTn id="78" dur="2000" fill="hold"/>
                                        <p:tgtEl>
                                          <p:spTgt spid="36929"/>
                                        </p:tgtEl>
                                        <p:attrNameLst>
                                          <p:attrName>ppt_w</p:attrName>
                                        </p:attrNameLst>
                                      </p:cBhvr>
                                      <p:tavLst>
                                        <p:tav tm="0">
                                          <p:val>
                                            <p:fltVal val="0"/>
                                          </p:val>
                                        </p:tav>
                                        <p:tav tm="100000">
                                          <p:val>
                                            <p:strVal val="#ppt_w"/>
                                          </p:val>
                                        </p:tav>
                                      </p:tavLst>
                                    </p:anim>
                                    <p:anim calcmode="lin" valueType="num">
                                      <p:cBhvr>
                                        <p:cTn id="79" dur="2000" fill="hold"/>
                                        <p:tgtEl>
                                          <p:spTgt spid="36929"/>
                                        </p:tgtEl>
                                        <p:attrNameLst>
                                          <p:attrName>ppt_h</p:attrName>
                                        </p:attrNameLst>
                                      </p:cBhvr>
                                      <p:tavLst>
                                        <p:tav tm="0">
                                          <p:val>
                                            <p:fltVal val="0"/>
                                          </p:val>
                                        </p:tav>
                                        <p:tav tm="100000">
                                          <p:val>
                                            <p:strVal val="#ppt_h"/>
                                          </p:val>
                                        </p:tav>
                                      </p:tavLst>
                                    </p:anim>
                                    <p:animEffect transition="in" filter="fade">
                                      <p:cBhvr>
                                        <p:cTn id="80" dur="2000"/>
                                        <p:tgtEl>
                                          <p:spTgt spid="3692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5" presetClass="exit" presetSubtype="0" fill="hold" nodeType="clickEffect">
                                  <p:stCondLst>
                                    <p:cond delay="0"/>
                                  </p:stCondLst>
                                  <p:iterate type="lt">
                                    <p:tmPct val="0"/>
                                  </p:iterate>
                                  <p:childTnLst>
                                    <p:animEffect transition="out" filter="fade">
                                      <p:cBhvr>
                                        <p:cTn id="84" dur="2000"/>
                                        <p:tgtEl>
                                          <p:spTgt spid="36900"/>
                                        </p:tgtEl>
                                      </p:cBhvr>
                                    </p:animEffect>
                                    <p:anim calcmode="lin" valueType="num">
                                      <p:cBhvr>
                                        <p:cTn id="85" dur="2000"/>
                                        <p:tgtEl>
                                          <p:spTgt spid="36900"/>
                                        </p:tgtEl>
                                        <p:attrNameLst>
                                          <p:attrName>style.rotation</p:attrName>
                                        </p:attrNameLst>
                                      </p:cBhvr>
                                      <p:tavLst>
                                        <p:tav tm="0">
                                          <p:val>
                                            <p:fltVal val="0"/>
                                          </p:val>
                                        </p:tav>
                                        <p:tav tm="100000">
                                          <p:val>
                                            <p:fltVal val="720"/>
                                          </p:val>
                                        </p:tav>
                                      </p:tavLst>
                                    </p:anim>
                                    <p:anim calcmode="lin" valueType="num">
                                      <p:cBhvr>
                                        <p:cTn id="86" dur="2000"/>
                                        <p:tgtEl>
                                          <p:spTgt spid="36900"/>
                                        </p:tgtEl>
                                        <p:attrNameLst>
                                          <p:attrName>ppt_h</p:attrName>
                                        </p:attrNameLst>
                                      </p:cBhvr>
                                      <p:tavLst>
                                        <p:tav tm="0">
                                          <p:val>
                                            <p:strVal val="ppt_h"/>
                                          </p:val>
                                        </p:tav>
                                        <p:tav tm="100000">
                                          <p:val>
                                            <p:fltVal val="0"/>
                                          </p:val>
                                        </p:tav>
                                      </p:tavLst>
                                    </p:anim>
                                    <p:anim calcmode="lin" valueType="num">
                                      <p:cBhvr>
                                        <p:cTn id="87" dur="2000"/>
                                        <p:tgtEl>
                                          <p:spTgt spid="36900"/>
                                        </p:tgtEl>
                                        <p:attrNameLst>
                                          <p:attrName>ppt_w</p:attrName>
                                        </p:attrNameLst>
                                      </p:cBhvr>
                                      <p:tavLst>
                                        <p:tav tm="0">
                                          <p:val>
                                            <p:strVal val="ppt_w"/>
                                          </p:val>
                                        </p:tav>
                                        <p:tav tm="100000">
                                          <p:val>
                                            <p:fltVal val="0"/>
                                          </p:val>
                                        </p:tav>
                                      </p:tavLst>
                                    </p:anim>
                                    <p:set>
                                      <p:cBhvr>
                                        <p:cTn id="88" dur="1" fill="hold">
                                          <p:stCondLst>
                                            <p:cond delay="1999"/>
                                          </p:stCondLst>
                                        </p:cTn>
                                        <p:tgtEl>
                                          <p:spTgt spid="36900"/>
                                        </p:tgtEl>
                                        <p:attrNameLst>
                                          <p:attrName>style.visibility</p:attrName>
                                        </p:attrNameLst>
                                      </p:cBhvr>
                                      <p:to>
                                        <p:strVal val="hidden"/>
                                      </p:to>
                                    </p:set>
                                  </p:childTnLst>
                                </p:cTn>
                              </p:par>
                              <p:par>
                                <p:cTn id="89" presetID="35" presetClass="exit" presetSubtype="0" fill="hold" nodeType="withEffect">
                                  <p:stCondLst>
                                    <p:cond delay="0"/>
                                  </p:stCondLst>
                                  <p:iterate type="lt">
                                    <p:tmPct val="0"/>
                                  </p:iterate>
                                  <p:childTnLst>
                                    <p:animEffect transition="out" filter="fade">
                                      <p:cBhvr>
                                        <p:cTn id="90" dur="2000"/>
                                        <p:tgtEl>
                                          <p:spTgt spid="36905"/>
                                        </p:tgtEl>
                                      </p:cBhvr>
                                    </p:animEffect>
                                    <p:anim calcmode="lin" valueType="num">
                                      <p:cBhvr>
                                        <p:cTn id="91" dur="2000"/>
                                        <p:tgtEl>
                                          <p:spTgt spid="36905"/>
                                        </p:tgtEl>
                                        <p:attrNameLst>
                                          <p:attrName>style.rotation</p:attrName>
                                        </p:attrNameLst>
                                      </p:cBhvr>
                                      <p:tavLst>
                                        <p:tav tm="0">
                                          <p:val>
                                            <p:fltVal val="0"/>
                                          </p:val>
                                        </p:tav>
                                        <p:tav tm="100000">
                                          <p:val>
                                            <p:fltVal val="720"/>
                                          </p:val>
                                        </p:tav>
                                      </p:tavLst>
                                    </p:anim>
                                    <p:anim calcmode="lin" valueType="num">
                                      <p:cBhvr>
                                        <p:cTn id="92" dur="2000"/>
                                        <p:tgtEl>
                                          <p:spTgt spid="36905"/>
                                        </p:tgtEl>
                                        <p:attrNameLst>
                                          <p:attrName>ppt_h</p:attrName>
                                        </p:attrNameLst>
                                      </p:cBhvr>
                                      <p:tavLst>
                                        <p:tav tm="0">
                                          <p:val>
                                            <p:strVal val="ppt_h"/>
                                          </p:val>
                                        </p:tav>
                                        <p:tav tm="100000">
                                          <p:val>
                                            <p:fltVal val="0"/>
                                          </p:val>
                                        </p:tav>
                                      </p:tavLst>
                                    </p:anim>
                                    <p:anim calcmode="lin" valueType="num">
                                      <p:cBhvr>
                                        <p:cTn id="93" dur="2000"/>
                                        <p:tgtEl>
                                          <p:spTgt spid="36905"/>
                                        </p:tgtEl>
                                        <p:attrNameLst>
                                          <p:attrName>ppt_w</p:attrName>
                                        </p:attrNameLst>
                                      </p:cBhvr>
                                      <p:tavLst>
                                        <p:tav tm="0">
                                          <p:val>
                                            <p:strVal val="ppt_w"/>
                                          </p:val>
                                        </p:tav>
                                        <p:tav tm="100000">
                                          <p:val>
                                            <p:fltVal val="0"/>
                                          </p:val>
                                        </p:tav>
                                      </p:tavLst>
                                    </p:anim>
                                    <p:set>
                                      <p:cBhvr>
                                        <p:cTn id="94" dur="1" fill="hold">
                                          <p:stCondLst>
                                            <p:cond delay="1999"/>
                                          </p:stCondLst>
                                        </p:cTn>
                                        <p:tgtEl>
                                          <p:spTgt spid="36905"/>
                                        </p:tgtEl>
                                        <p:attrNameLst>
                                          <p:attrName>style.visibility</p:attrName>
                                        </p:attrNameLst>
                                      </p:cBhvr>
                                      <p:to>
                                        <p:strVal val="hidden"/>
                                      </p:to>
                                    </p:set>
                                  </p:childTnLst>
                                </p:cTn>
                              </p:par>
                              <p:par>
                                <p:cTn id="95" presetID="35" presetClass="exit" presetSubtype="0" fill="hold" nodeType="withEffect">
                                  <p:stCondLst>
                                    <p:cond delay="0"/>
                                  </p:stCondLst>
                                  <p:iterate type="lt">
                                    <p:tmPct val="0"/>
                                  </p:iterate>
                                  <p:childTnLst>
                                    <p:animEffect transition="out" filter="fade">
                                      <p:cBhvr>
                                        <p:cTn id="96" dur="2000"/>
                                        <p:tgtEl>
                                          <p:spTgt spid="36910"/>
                                        </p:tgtEl>
                                      </p:cBhvr>
                                    </p:animEffect>
                                    <p:anim calcmode="lin" valueType="num">
                                      <p:cBhvr>
                                        <p:cTn id="97" dur="2000"/>
                                        <p:tgtEl>
                                          <p:spTgt spid="36910"/>
                                        </p:tgtEl>
                                        <p:attrNameLst>
                                          <p:attrName>style.rotation</p:attrName>
                                        </p:attrNameLst>
                                      </p:cBhvr>
                                      <p:tavLst>
                                        <p:tav tm="0">
                                          <p:val>
                                            <p:fltVal val="0"/>
                                          </p:val>
                                        </p:tav>
                                        <p:tav tm="100000">
                                          <p:val>
                                            <p:fltVal val="720"/>
                                          </p:val>
                                        </p:tav>
                                      </p:tavLst>
                                    </p:anim>
                                    <p:anim calcmode="lin" valueType="num">
                                      <p:cBhvr>
                                        <p:cTn id="98" dur="2000"/>
                                        <p:tgtEl>
                                          <p:spTgt spid="36910"/>
                                        </p:tgtEl>
                                        <p:attrNameLst>
                                          <p:attrName>ppt_h</p:attrName>
                                        </p:attrNameLst>
                                      </p:cBhvr>
                                      <p:tavLst>
                                        <p:tav tm="0">
                                          <p:val>
                                            <p:strVal val="ppt_h"/>
                                          </p:val>
                                        </p:tav>
                                        <p:tav tm="100000">
                                          <p:val>
                                            <p:fltVal val="0"/>
                                          </p:val>
                                        </p:tav>
                                      </p:tavLst>
                                    </p:anim>
                                    <p:anim calcmode="lin" valueType="num">
                                      <p:cBhvr>
                                        <p:cTn id="99" dur="2000"/>
                                        <p:tgtEl>
                                          <p:spTgt spid="36910"/>
                                        </p:tgtEl>
                                        <p:attrNameLst>
                                          <p:attrName>ppt_w</p:attrName>
                                        </p:attrNameLst>
                                      </p:cBhvr>
                                      <p:tavLst>
                                        <p:tav tm="0">
                                          <p:val>
                                            <p:strVal val="ppt_w"/>
                                          </p:val>
                                        </p:tav>
                                        <p:tav tm="100000">
                                          <p:val>
                                            <p:fltVal val="0"/>
                                          </p:val>
                                        </p:tav>
                                      </p:tavLst>
                                    </p:anim>
                                    <p:set>
                                      <p:cBhvr>
                                        <p:cTn id="100" dur="1" fill="hold">
                                          <p:stCondLst>
                                            <p:cond delay="1999"/>
                                          </p:stCondLst>
                                        </p:cTn>
                                        <p:tgtEl>
                                          <p:spTgt spid="36910"/>
                                        </p:tgtEl>
                                        <p:attrNameLst>
                                          <p:attrName>style.visibility</p:attrName>
                                        </p:attrNameLst>
                                      </p:cBhvr>
                                      <p:to>
                                        <p:strVal val="hidden"/>
                                      </p:to>
                                    </p:set>
                                  </p:childTnLst>
                                </p:cTn>
                              </p:par>
                              <p:par>
                                <p:cTn id="101" presetID="35" presetClass="exit" presetSubtype="0" fill="hold" nodeType="withEffect">
                                  <p:stCondLst>
                                    <p:cond delay="0"/>
                                  </p:stCondLst>
                                  <p:iterate type="lt">
                                    <p:tmPct val="0"/>
                                  </p:iterate>
                                  <p:childTnLst>
                                    <p:animEffect transition="out" filter="fade">
                                      <p:cBhvr>
                                        <p:cTn id="102" dur="2000"/>
                                        <p:tgtEl>
                                          <p:spTgt spid="36915"/>
                                        </p:tgtEl>
                                      </p:cBhvr>
                                    </p:animEffect>
                                    <p:anim calcmode="lin" valueType="num">
                                      <p:cBhvr>
                                        <p:cTn id="103" dur="2000"/>
                                        <p:tgtEl>
                                          <p:spTgt spid="36915"/>
                                        </p:tgtEl>
                                        <p:attrNameLst>
                                          <p:attrName>style.rotation</p:attrName>
                                        </p:attrNameLst>
                                      </p:cBhvr>
                                      <p:tavLst>
                                        <p:tav tm="0">
                                          <p:val>
                                            <p:fltVal val="0"/>
                                          </p:val>
                                        </p:tav>
                                        <p:tav tm="100000">
                                          <p:val>
                                            <p:fltVal val="720"/>
                                          </p:val>
                                        </p:tav>
                                      </p:tavLst>
                                    </p:anim>
                                    <p:anim calcmode="lin" valueType="num">
                                      <p:cBhvr>
                                        <p:cTn id="104" dur="2000"/>
                                        <p:tgtEl>
                                          <p:spTgt spid="36915"/>
                                        </p:tgtEl>
                                        <p:attrNameLst>
                                          <p:attrName>ppt_h</p:attrName>
                                        </p:attrNameLst>
                                      </p:cBhvr>
                                      <p:tavLst>
                                        <p:tav tm="0">
                                          <p:val>
                                            <p:strVal val="ppt_h"/>
                                          </p:val>
                                        </p:tav>
                                        <p:tav tm="100000">
                                          <p:val>
                                            <p:fltVal val="0"/>
                                          </p:val>
                                        </p:tav>
                                      </p:tavLst>
                                    </p:anim>
                                    <p:anim calcmode="lin" valueType="num">
                                      <p:cBhvr>
                                        <p:cTn id="105" dur="2000"/>
                                        <p:tgtEl>
                                          <p:spTgt spid="36915"/>
                                        </p:tgtEl>
                                        <p:attrNameLst>
                                          <p:attrName>ppt_w</p:attrName>
                                        </p:attrNameLst>
                                      </p:cBhvr>
                                      <p:tavLst>
                                        <p:tav tm="0">
                                          <p:val>
                                            <p:strVal val="ppt_w"/>
                                          </p:val>
                                        </p:tav>
                                        <p:tav tm="100000">
                                          <p:val>
                                            <p:fltVal val="0"/>
                                          </p:val>
                                        </p:tav>
                                      </p:tavLst>
                                    </p:anim>
                                    <p:set>
                                      <p:cBhvr>
                                        <p:cTn id="106" dur="1" fill="hold">
                                          <p:stCondLst>
                                            <p:cond delay="1999"/>
                                          </p:stCondLst>
                                        </p:cTn>
                                        <p:tgtEl>
                                          <p:spTgt spid="36915"/>
                                        </p:tgtEl>
                                        <p:attrNameLst>
                                          <p:attrName>style.visibility</p:attrName>
                                        </p:attrNameLst>
                                      </p:cBhvr>
                                      <p:to>
                                        <p:strVal val="hidden"/>
                                      </p:to>
                                    </p:set>
                                  </p:childTnLst>
                                </p:cTn>
                              </p:par>
                              <p:par>
                                <p:cTn id="107" presetID="35" presetClass="exit" presetSubtype="0" fill="hold" nodeType="withEffect">
                                  <p:stCondLst>
                                    <p:cond delay="0"/>
                                  </p:stCondLst>
                                  <p:iterate type="lt">
                                    <p:tmPct val="0"/>
                                  </p:iterate>
                                  <p:childTnLst>
                                    <p:animEffect transition="out" filter="fade">
                                      <p:cBhvr>
                                        <p:cTn id="108" dur="2000"/>
                                        <p:tgtEl>
                                          <p:spTgt spid="36920"/>
                                        </p:tgtEl>
                                      </p:cBhvr>
                                    </p:animEffect>
                                    <p:anim calcmode="lin" valueType="num">
                                      <p:cBhvr>
                                        <p:cTn id="109" dur="2000"/>
                                        <p:tgtEl>
                                          <p:spTgt spid="36920"/>
                                        </p:tgtEl>
                                        <p:attrNameLst>
                                          <p:attrName>style.rotation</p:attrName>
                                        </p:attrNameLst>
                                      </p:cBhvr>
                                      <p:tavLst>
                                        <p:tav tm="0">
                                          <p:val>
                                            <p:fltVal val="0"/>
                                          </p:val>
                                        </p:tav>
                                        <p:tav tm="100000">
                                          <p:val>
                                            <p:fltVal val="720"/>
                                          </p:val>
                                        </p:tav>
                                      </p:tavLst>
                                    </p:anim>
                                    <p:anim calcmode="lin" valueType="num">
                                      <p:cBhvr>
                                        <p:cTn id="110" dur="2000"/>
                                        <p:tgtEl>
                                          <p:spTgt spid="36920"/>
                                        </p:tgtEl>
                                        <p:attrNameLst>
                                          <p:attrName>ppt_h</p:attrName>
                                        </p:attrNameLst>
                                      </p:cBhvr>
                                      <p:tavLst>
                                        <p:tav tm="0">
                                          <p:val>
                                            <p:strVal val="ppt_h"/>
                                          </p:val>
                                        </p:tav>
                                        <p:tav tm="100000">
                                          <p:val>
                                            <p:fltVal val="0"/>
                                          </p:val>
                                        </p:tav>
                                      </p:tavLst>
                                    </p:anim>
                                    <p:anim calcmode="lin" valueType="num">
                                      <p:cBhvr>
                                        <p:cTn id="111" dur="2000"/>
                                        <p:tgtEl>
                                          <p:spTgt spid="36920"/>
                                        </p:tgtEl>
                                        <p:attrNameLst>
                                          <p:attrName>ppt_w</p:attrName>
                                        </p:attrNameLst>
                                      </p:cBhvr>
                                      <p:tavLst>
                                        <p:tav tm="0">
                                          <p:val>
                                            <p:strVal val="ppt_w"/>
                                          </p:val>
                                        </p:tav>
                                        <p:tav tm="100000">
                                          <p:val>
                                            <p:fltVal val="0"/>
                                          </p:val>
                                        </p:tav>
                                      </p:tavLst>
                                    </p:anim>
                                    <p:set>
                                      <p:cBhvr>
                                        <p:cTn id="112" dur="1" fill="hold">
                                          <p:stCondLst>
                                            <p:cond delay="1999"/>
                                          </p:stCondLst>
                                        </p:cTn>
                                        <p:tgtEl>
                                          <p:spTgt spid="36920"/>
                                        </p:tgtEl>
                                        <p:attrNameLst>
                                          <p:attrName>style.visibility</p:attrName>
                                        </p:attrNameLst>
                                      </p:cBhvr>
                                      <p:to>
                                        <p:strVal val="hidden"/>
                                      </p:to>
                                    </p:set>
                                  </p:childTnLst>
                                </p:cTn>
                              </p:par>
                              <p:par>
                                <p:cTn id="113" presetID="26" presetClass="exit" presetSubtype="0" fill="hold" grpId="1" nodeType="withEffect">
                                  <p:stCondLst>
                                    <p:cond delay="0"/>
                                  </p:stCondLst>
                                  <p:iterate type="lt">
                                    <p:tmPct val="0"/>
                                  </p:iterate>
                                  <p:childTnLst>
                                    <p:animEffect transition="out" filter="wipe(down)">
                                      <p:cBhvr>
                                        <p:cTn id="114" dur="180" accel="50000">
                                          <p:stCondLst>
                                            <p:cond delay="1820"/>
                                          </p:stCondLst>
                                        </p:cTn>
                                        <p:tgtEl>
                                          <p:spTgt spid="36898"/>
                                        </p:tgtEl>
                                      </p:cBhvr>
                                    </p:animEffect>
                                    <p:anim calcmode="lin" valueType="num">
                                      <p:cBhvr>
                                        <p:cTn id="115" dur="1822" tmFilter="0,0; 0.14,0.31; 0.43,0.73; 0.71,0.91; 1.0,1.0">
                                          <p:stCondLst>
                                            <p:cond delay="0"/>
                                          </p:stCondLst>
                                        </p:cTn>
                                        <p:tgtEl>
                                          <p:spTgt spid="36898"/>
                                        </p:tgtEl>
                                        <p:attrNameLst>
                                          <p:attrName>ppt_x</p:attrName>
                                        </p:attrNameLst>
                                      </p:cBhvr>
                                      <p:tavLst>
                                        <p:tav tm="0">
                                          <p:val>
                                            <p:strVal val="ppt_x"/>
                                          </p:val>
                                        </p:tav>
                                        <p:tav tm="100000">
                                          <p:val>
                                            <p:strVal val="#ppt_x+0.25"/>
                                          </p:val>
                                        </p:tav>
                                      </p:tavLst>
                                    </p:anim>
                                    <p:anim calcmode="lin" valueType="num">
                                      <p:cBhvr>
                                        <p:cTn id="116" dur="178">
                                          <p:stCondLst>
                                            <p:cond delay="1822"/>
                                          </p:stCondLst>
                                        </p:cTn>
                                        <p:tgtEl>
                                          <p:spTgt spid="36898"/>
                                        </p:tgtEl>
                                        <p:attrNameLst>
                                          <p:attrName>ppt_x</p:attrName>
                                        </p:attrNameLst>
                                      </p:cBhvr>
                                      <p:tavLst>
                                        <p:tav tm="0">
                                          <p:val>
                                            <p:strVal val="ppt_x"/>
                                          </p:val>
                                        </p:tav>
                                        <p:tav tm="100000">
                                          <p:val>
                                            <p:strVal val="ppt_x"/>
                                          </p:val>
                                        </p:tav>
                                      </p:tavLst>
                                    </p:anim>
                                    <p:anim calcmode="lin" valueType="num">
                                      <p:cBhvr>
                                        <p:cTn id="117" dur="664" tmFilter="0.0,0.0;0.25,0.07;0.50,0.2;0.75,0.467;1.0,1.0">
                                          <p:stCondLst>
                                            <p:cond delay="0"/>
                                          </p:stCondLst>
                                        </p:cTn>
                                        <p:tgtEl>
                                          <p:spTgt spid="3689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8" dur="664" tmFilter="0, 0; 0.125,0.2665; 0.25,0.4; 0.375,0.465; 0.5,0.5;  0.625,0.535; 0.75,0.6; 0.875,0.7335; 1,1">
                                          <p:stCondLst>
                                            <p:cond delay="664"/>
                                          </p:stCondLst>
                                        </p:cTn>
                                        <p:tgtEl>
                                          <p:spTgt spid="3689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9" dur="332" tmFilter="0, 0; 0.125,0.2665; 0.25,0.4; 0.375,0.465; 0.5,0.5;  0.625,0.535; 0.75,0.6; 0.875,0.7335; 1,1">
                                          <p:stCondLst>
                                            <p:cond delay="1324"/>
                                          </p:stCondLst>
                                        </p:cTn>
                                        <p:tgtEl>
                                          <p:spTgt spid="3689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0" dur="164" tmFilter="0, 0; 0.125,0.2665; 0.25,0.4; 0.375,0.465; 0.5,0.5;  0.625,0.535; 0.75,0.6; 0.875,0.7335; 1,1">
                                          <p:stCondLst>
                                            <p:cond delay="1656"/>
                                          </p:stCondLst>
                                        </p:cTn>
                                        <p:tgtEl>
                                          <p:spTgt spid="3689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1" dur="180" accel="50000">
                                          <p:stCondLst>
                                            <p:cond delay="1820"/>
                                          </p:stCondLst>
                                        </p:cTn>
                                        <p:tgtEl>
                                          <p:spTgt spid="36898"/>
                                        </p:tgtEl>
                                        <p:attrNameLst>
                                          <p:attrName>ppt_y</p:attrName>
                                        </p:attrNameLst>
                                      </p:cBhvr>
                                      <p:tavLst>
                                        <p:tav tm="0">
                                          <p:val>
                                            <p:strVal val="ppt_y"/>
                                          </p:val>
                                        </p:tav>
                                        <p:tav tm="100000">
                                          <p:val>
                                            <p:strVal val="ppt_y+ppt_h"/>
                                          </p:val>
                                        </p:tav>
                                      </p:tavLst>
                                    </p:anim>
                                    <p:animScale>
                                      <p:cBhvr>
                                        <p:cTn id="122" dur="26">
                                          <p:stCondLst>
                                            <p:cond delay="620"/>
                                          </p:stCondLst>
                                        </p:cTn>
                                        <p:tgtEl>
                                          <p:spTgt spid="36898"/>
                                        </p:tgtEl>
                                      </p:cBhvr>
                                      <p:to x="100000" y="60000"/>
                                    </p:animScale>
                                    <p:animScale>
                                      <p:cBhvr>
                                        <p:cTn id="123" dur="166" decel="50000">
                                          <p:stCondLst>
                                            <p:cond delay="646"/>
                                          </p:stCondLst>
                                        </p:cTn>
                                        <p:tgtEl>
                                          <p:spTgt spid="36898"/>
                                        </p:tgtEl>
                                      </p:cBhvr>
                                      <p:to x="100000" y="100000"/>
                                    </p:animScale>
                                    <p:animScale>
                                      <p:cBhvr>
                                        <p:cTn id="124" dur="26">
                                          <p:stCondLst>
                                            <p:cond delay="1312"/>
                                          </p:stCondLst>
                                        </p:cTn>
                                        <p:tgtEl>
                                          <p:spTgt spid="36898"/>
                                        </p:tgtEl>
                                      </p:cBhvr>
                                      <p:to x="100000" y="80000"/>
                                    </p:animScale>
                                    <p:animScale>
                                      <p:cBhvr>
                                        <p:cTn id="125" dur="166" decel="50000">
                                          <p:stCondLst>
                                            <p:cond delay="1338"/>
                                          </p:stCondLst>
                                        </p:cTn>
                                        <p:tgtEl>
                                          <p:spTgt spid="36898"/>
                                        </p:tgtEl>
                                      </p:cBhvr>
                                      <p:to x="100000" y="100000"/>
                                    </p:animScale>
                                    <p:animScale>
                                      <p:cBhvr>
                                        <p:cTn id="126" dur="26">
                                          <p:stCondLst>
                                            <p:cond delay="1642"/>
                                          </p:stCondLst>
                                        </p:cTn>
                                        <p:tgtEl>
                                          <p:spTgt spid="36898"/>
                                        </p:tgtEl>
                                      </p:cBhvr>
                                      <p:to x="100000" y="90000"/>
                                    </p:animScale>
                                    <p:animScale>
                                      <p:cBhvr>
                                        <p:cTn id="127" dur="166" decel="50000">
                                          <p:stCondLst>
                                            <p:cond delay="1668"/>
                                          </p:stCondLst>
                                        </p:cTn>
                                        <p:tgtEl>
                                          <p:spTgt spid="36898"/>
                                        </p:tgtEl>
                                      </p:cBhvr>
                                      <p:to x="100000" y="100000"/>
                                    </p:animScale>
                                    <p:animScale>
                                      <p:cBhvr>
                                        <p:cTn id="128" dur="26">
                                          <p:stCondLst>
                                            <p:cond delay="1808"/>
                                          </p:stCondLst>
                                        </p:cTn>
                                        <p:tgtEl>
                                          <p:spTgt spid="36898"/>
                                        </p:tgtEl>
                                      </p:cBhvr>
                                      <p:to x="100000" y="95000"/>
                                    </p:animScale>
                                    <p:animScale>
                                      <p:cBhvr>
                                        <p:cTn id="129" dur="166" decel="50000">
                                          <p:stCondLst>
                                            <p:cond delay="1834"/>
                                          </p:stCondLst>
                                        </p:cTn>
                                        <p:tgtEl>
                                          <p:spTgt spid="36898"/>
                                        </p:tgtEl>
                                      </p:cBhvr>
                                      <p:to x="100000" y="100000"/>
                                    </p:animScale>
                                    <p:set>
                                      <p:cBhvr>
                                        <p:cTn id="130" dur="1" fill="hold">
                                          <p:stCondLst>
                                            <p:cond delay="1999"/>
                                          </p:stCondLst>
                                        </p:cTn>
                                        <p:tgtEl>
                                          <p:spTgt spid="36898"/>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xit" presetSubtype="0" fill="hold" nodeType="clickEffect">
                                  <p:stCondLst>
                                    <p:cond delay="0"/>
                                  </p:stCondLst>
                                  <p:childTnLst>
                                    <p:animEffect transition="out" filter="dissolve">
                                      <p:cBhvr>
                                        <p:cTn id="134" dur="500"/>
                                        <p:tgtEl>
                                          <p:spTgt spid="36933"/>
                                        </p:tgtEl>
                                      </p:cBhvr>
                                    </p:animEffect>
                                    <p:set>
                                      <p:cBhvr>
                                        <p:cTn id="135" dur="1" fill="hold">
                                          <p:stCondLst>
                                            <p:cond delay="499"/>
                                          </p:stCondLst>
                                        </p:cTn>
                                        <p:tgtEl>
                                          <p:spTgt spid="36933"/>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1" presetClass="entr" presetSubtype="0" fill="hold" grpId="0" nodeType="clickEffect">
                                  <p:stCondLst>
                                    <p:cond delay="0"/>
                                  </p:stCondLst>
                                  <p:childTnLst>
                                    <p:set>
                                      <p:cBhvr>
                                        <p:cTn id="139" dur="1" fill="hold">
                                          <p:stCondLst>
                                            <p:cond delay="0"/>
                                          </p:stCondLst>
                                        </p:cTn>
                                        <p:tgtEl>
                                          <p:spTgt spid="36930"/>
                                        </p:tgtEl>
                                        <p:attrNameLst>
                                          <p:attrName>style.visibility</p:attrName>
                                        </p:attrNameLst>
                                      </p:cBhvr>
                                      <p:to>
                                        <p:strVal val="visible"/>
                                      </p:to>
                                    </p:set>
                                    <p:animEffect transition="in" filter="fade">
                                      <p:cBhvr>
                                        <p:cTn id="140" dur="770" decel="100000"/>
                                        <p:tgtEl>
                                          <p:spTgt spid="36930"/>
                                        </p:tgtEl>
                                      </p:cBhvr>
                                    </p:animEffect>
                                    <p:animScale>
                                      <p:cBhvr>
                                        <p:cTn id="141" dur="770" decel="100000"/>
                                        <p:tgtEl>
                                          <p:spTgt spid="36930"/>
                                        </p:tgtEl>
                                      </p:cBhvr>
                                      <p:from x="10000" y="10000"/>
                                      <p:to x="200000" y="450000"/>
                                    </p:animScale>
                                    <p:animScale>
                                      <p:cBhvr>
                                        <p:cTn id="142" dur="1230" accel="100000" fill="hold">
                                          <p:stCondLst>
                                            <p:cond delay="770"/>
                                          </p:stCondLst>
                                        </p:cTn>
                                        <p:tgtEl>
                                          <p:spTgt spid="36930"/>
                                        </p:tgtEl>
                                      </p:cBhvr>
                                      <p:from x="200000" y="450000"/>
                                      <p:to x="100000" y="100000"/>
                                    </p:animScale>
                                    <p:set>
                                      <p:cBhvr>
                                        <p:cTn id="143" dur="770" fill="hold"/>
                                        <p:tgtEl>
                                          <p:spTgt spid="36930"/>
                                        </p:tgtEl>
                                        <p:attrNameLst>
                                          <p:attrName>ppt_x</p:attrName>
                                        </p:attrNameLst>
                                      </p:cBhvr>
                                      <p:to>
                                        <p:strVal val="(0.5)"/>
                                      </p:to>
                                    </p:set>
                                    <p:anim from="(0.5)" to="(#ppt_x)" calcmode="lin" valueType="num">
                                      <p:cBhvr>
                                        <p:cTn id="144" dur="1230" accel="100000" fill="hold">
                                          <p:stCondLst>
                                            <p:cond delay="770"/>
                                          </p:stCondLst>
                                        </p:cTn>
                                        <p:tgtEl>
                                          <p:spTgt spid="36930"/>
                                        </p:tgtEl>
                                        <p:attrNameLst>
                                          <p:attrName>ppt_x</p:attrName>
                                        </p:attrNameLst>
                                      </p:cBhvr>
                                    </p:anim>
                                    <p:set>
                                      <p:cBhvr>
                                        <p:cTn id="145" dur="770" fill="hold"/>
                                        <p:tgtEl>
                                          <p:spTgt spid="36930"/>
                                        </p:tgtEl>
                                        <p:attrNameLst>
                                          <p:attrName>ppt_y</p:attrName>
                                        </p:attrNameLst>
                                      </p:cBhvr>
                                      <p:to>
                                        <p:strVal val="(#ppt_y+0.4)"/>
                                      </p:to>
                                    </p:set>
                                    <p:anim from="(#ppt_y+0.4)" to="(#ppt_y)" calcmode="lin" valueType="num">
                                      <p:cBhvr>
                                        <p:cTn id="146" dur="1230" accel="100000" fill="hold">
                                          <p:stCondLst>
                                            <p:cond delay="770"/>
                                          </p:stCondLst>
                                        </p:cTn>
                                        <p:tgtEl>
                                          <p:spTgt spid="36930"/>
                                        </p:tgtEl>
                                        <p:attrNameLst>
                                          <p:attrName>ppt_y</p:attrName>
                                        </p:attrNameLst>
                                      </p:cBhvr>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grpId="0" nodeType="clickEffect">
                                  <p:stCondLst>
                                    <p:cond delay="0"/>
                                  </p:stCondLst>
                                  <p:iterate type="wd">
                                    <p:tmPct val="100000"/>
                                  </p:iterate>
                                  <p:childTnLst>
                                    <p:set>
                                      <p:cBhvr>
                                        <p:cTn id="150" dur="1" fill="hold">
                                          <p:stCondLst>
                                            <p:cond delay="0"/>
                                          </p:stCondLst>
                                        </p:cTn>
                                        <p:tgtEl>
                                          <p:spTgt spid="36934">
                                            <p:txEl>
                                              <p:pRg st="0" end="0"/>
                                            </p:txEl>
                                          </p:spTgt>
                                        </p:tgtEl>
                                        <p:attrNameLst>
                                          <p:attrName>style.visibility</p:attrName>
                                        </p:attrNameLst>
                                      </p:cBhvr>
                                      <p:to>
                                        <p:strVal val="visible"/>
                                      </p:to>
                                    </p:set>
                                    <p:animEffect transition="in" filter="wipe(left)">
                                      <p:cBhvr>
                                        <p:cTn id="151" dur="500"/>
                                        <p:tgtEl>
                                          <p:spTgt spid="36934">
                                            <p:txEl>
                                              <p:pRg st="0" end="0"/>
                                            </p:txEl>
                                          </p:spTgt>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grpId="0" nodeType="clickEffect">
                                  <p:stCondLst>
                                    <p:cond delay="0"/>
                                  </p:stCondLst>
                                  <p:iterate type="wd">
                                    <p:tmPct val="100000"/>
                                  </p:iterate>
                                  <p:childTnLst>
                                    <p:set>
                                      <p:cBhvr>
                                        <p:cTn id="155" dur="1" fill="hold">
                                          <p:stCondLst>
                                            <p:cond delay="0"/>
                                          </p:stCondLst>
                                        </p:cTn>
                                        <p:tgtEl>
                                          <p:spTgt spid="36934">
                                            <p:txEl>
                                              <p:pRg st="1" end="1"/>
                                            </p:txEl>
                                          </p:spTgt>
                                        </p:tgtEl>
                                        <p:attrNameLst>
                                          <p:attrName>style.visibility</p:attrName>
                                        </p:attrNameLst>
                                      </p:cBhvr>
                                      <p:to>
                                        <p:strVal val="visible"/>
                                      </p:to>
                                    </p:set>
                                    <p:animEffect transition="in" filter="wipe(left)">
                                      <p:cBhvr>
                                        <p:cTn id="156" dur="500"/>
                                        <p:tgtEl>
                                          <p:spTgt spid="36934">
                                            <p:txEl>
                                              <p:pRg st="1" end="1"/>
                                            </p:txEl>
                                          </p:spTgt>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grpId="0" nodeType="clickEffect">
                                  <p:stCondLst>
                                    <p:cond delay="0"/>
                                  </p:stCondLst>
                                  <p:iterate type="wd">
                                    <p:tmPct val="100000"/>
                                  </p:iterate>
                                  <p:childTnLst>
                                    <p:set>
                                      <p:cBhvr>
                                        <p:cTn id="160" dur="1" fill="hold">
                                          <p:stCondLst>
                                            <p:cond delay="0"/>
                                          </p:stCondLst>
                                        </p:cTn>
                                        <p:tgtEl>
                                          <p:spTgt spid="36934">
                                            <p:txEl>
                                              <p:pRg st="2" end="2"/>
                                            </p:txEl>
                                          </p:spTgt>
                                        </p:tgtEl>
                                        <p:attrNameLst>
                                          <p:attrName>style.visibility</p:attrName>
                                        </p:attrNameLst>
                                      </p:cBhvr>
                                      <p:to>
                                        <p:strVal val="visible"/>
                                      </p:to>
                                    </p:set>
                                    <p:animEffect transition="in" filter="wipe(left)">
                                      <p:cBhvr>
                                        <p:cTn id="161" dur="500"/>
                                        <p:tgtEl>
                                          <p:spTgt spid="369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30" grpId="0" animBg="1"/>
      <p:bldP spid="36898" grpId="0" animBg="1"/>
      <p:bldP spid="36898" grpId="1" animBg="1"/>
      <p:bldP spid="36926" grpId="0" build="p" bldLvl="2"/>
      <p:bldP spid="36934"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p:spPr>
        <p:txBody>
          <a:bodyPr/>
          <a:lstStyle/>
          <a:p>
            <a:r>
              <a:rPr lang="en-GB" dirty="0"/>
              <a:t>Disequilibrium &amp; the Entrepreneur</a:t>
            </a:r>
            <a:endParaRPr lang="en-AU" altLang="en-US" dirty="0"/>
          </a:p>
        </p:txBody>
      </p:sp>
      <p:sp>
        <p:nvSpPr>
          <p:cNvPr id="25603" name="Rectangle 3"/>
          <p:cNvSpPr>
            <a:spLocks noGrp="1" noChangeArrowheads="1"/>
          </p:cNvSpPr>
          <p:nvPr>
            <p:ph type="body" idx="1"/>
          </p:nvPr>
        </p:nvSpPr>
        <p:spPr/>
        <p:txBody>
          <a:bodyPr/>
          <a:lstStyle/>
          <a:p>
            <a:pPr>
              <a:lnSpc>
                <a:spcPct val="90000"/>
              </a:lnSpc>
            </a:pPr>
            <a:r>
              <a:rPr lang="en-AU" altLang="en-US" dirty="0"/>
              <a:t>Evolutionary basis to </a:t>
            </a:r>
            <a:r>
              <a:rPr lang="en-AU" altLang="en-US" dirty="0" smtClean="0"/>
              <a:t>thinking: Economic </a:t>
            </a:r>
            <a:r>
              <a:rPr lang="en-AU" altLang="en-US" dirty="0"/>
              <a:t>evolution &amp; hence development is</a:t>
            </a:r>
          </a:p>
          <a:p>
            <a:pPr lvl="1">
              <a:lnSpc>
                <a:spcPct val="90000"/>
              </a:lnSpc>
            </a:pPr>
            <a:r>
              <a:rPr lang="en-AU" altLang="en-US" dirty="0" smtClean="0"/>
              <a:t>“</a:t>
            </a:r>
            <a:r>
              <a:rPr lang="en-AU" altLang="en-US" dirty="0" smtClean="0">
                <a:solidFill>
                  <a:srgbClr val="FF0000"/>
                </a:solidFill>
                <a:effectLst>
                  <a:outerShdw blurRad="38100" dist="38100" dir="2700000" algn="tl">
                    <a:srgbClr val="000000"/>
                  </a:outerShdw>
                </a:effectLst>
              </a:rPr>
              <a:t>spontaneous </a:t>
            </a:r>
            <a:r>
              <a:rPr lang="en-AU" altLang="en-US" dirty="0">
                <a:solidFill>
                  <a:srgbClr val="FF0000"/>
                </a:solidFill>
                <a:effectLst>
                  <a:outerShdw blurRad="38100" dist="38100" dir="2700000" algn="tl">
                    <a:srgbClr val="000000"/>
                  </a:outerShdw>
                </a:effectLst>
              </a:rPr>
              <a:t>and discontinuous change</a:t>
            </a:r>
            <a:r>
              <a:rPr lang="en-AU" altLang="en-US" dirty="0"/>
              <a:t> in the channels of the flow, </a:t>
            </a:r>
            <a:r>
              <a:rPr lang="en-AU" altLang="en-US" u="sng" dirty="0"/>
              <a:t>disturbance of equilibrium</a:t>
            </a:r>
            <a:r>
              <a:rPr lang="en-AU" altLang="en-US" dirty="0"/>
              <a:t>, which forever alters and displaces the equilibrium state previously existing</a:t>
            </a:r>
            <a:r>
              <a:rPr lang="en-AU" altLang="en-US" dirty="0" smtClean="0"/>
              <a:t>.” </a:t>
            </a:r>
            <a:r>
              <a:rPr lang="en-AU" altLang="en-US" dirty="0"/>
              <a:t>(1936: 64</a:t>
            </a:r>
            <a:r>
              <a:rPr lang="en-AU" altLang="en-US" dirty="0" smtClean="0"/>
              <a:t>)</a:t>
            </a:r>
          </a:p>
          <a:p>
            <a:pPr>
              <a:lnSpc>
                <a:spcPct val="90000"/>
              </a:lnSpc>
            </a:pPr>
            <a:r>
              <a:rPr lang="en-AU" altLang="en-US" dirty="0"/>
              <a:t>Entrepreneur as agent of evolutionary change:</a:t>
            </a:r>
          </a:p>
          <a:p>
            <a:pPr lvl="1">
              <a:lnSpc>
                <a:spcPct val="90000"/>
              </a:lnSpc>
            </a:pPr>
            <a:r>
              <a:rPr lang="en-AU" altLang="en-US" dirty="0"/>
              <a:t>‘The carrying out of new combinations we call “enterprise”; the individuals whose function it is to carry them out we call “entrepreneurs”.’ (1936: 74)</a:t>
            </a:r>
          </a:p>
          <a:p>
            <a:pPr>
              <a:lnSpc>
                <a:spcPct val="90000"/>
              </a:lnSpc>
            </a:pPr>
            <a:r>
              <a:rPr lang="en-AU" altLang="en-US" dirty="0"/>
              <a:t>Net profit emanates from development</a:t>
            </a:r>
          </a:p>
          <a:p>
            <a:pPr lvl="1">
              <a:lnSpc>
                <a:spcPct val="90000"/>
              </a:lnSpc>
            </a:pPr>
            <a:r>
              <a:rPr lang="en-AU" altLang="en-US" dirty="0"/>
              <a:t>“he has, if everything has gone according to expectations, enriched the social stream with goods whose total price is greater than the credit received and than the total price of the goods directly and indirectly used up by him...</a:t>
            </a:r>
          </a:p>
          <a:p>
            <a:pPr lvl="1">
              <a:lnSpc>
                <a:spcPct val="90000"/>
              </a:lnSpc>
            </a:pPr>
            <a:r>
              <a:rPr lang="en-AU" altLang="en-US" dirty="0"/>
              <a:t>Furthermore, the entrepreneur can now repay his debt (amount credited plus interest) at his bank, and normally still retain a credit balance (=entrepreneurial profit) that is withdrawn from the purchasing power of the circular flow.” (110-111)</a:t>
            </a:r>
          </a:p>
          <a:p>
            <a:pPr>
              <a:lnSpc>
                <a:spcPct val="90000"/>
              </a:lnSpc>
            </a:pPr>
            <a:endParaRPr lang="en-AU" altLang="en-US" dirty="0"/>
          </a:p>
        </p:txBody>
      </p:sp>
    </p:spTree>
    <p:extLst>
      <p:ext uri="{BB962C8B-B14F-4D97-AF65-F5344CB8AC3E}">
        <p14:creationId xmlns:p14="http://schemas.microsoft.com/office/powerpoint/2010/main" val="2334334649"/>
      </p:ext>
    </p:extLst>
  </p:cSld>
  <p:clrMapOvr>
    <a:masterClrMapping/>
  </p:clrMapOvr>
  <p:transition>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a:lstStyle/>
          <a:p>
            <a:r>
              <a:rPr lang="en-GB" dirty="0"/>
              <a:t>Disequilibrium &amp; the Entrepreneur</a:t>
            </a:r>
            <a:endParaRPr lang="en-AU" altLang="en-US" dirty="0"/>
          </a:p>
        </p:txBody>
      </p:sp>
      <p:sp>
        <p:nvSpPr>
          <p:cNvPr id="29699" name="Rectangle 3"/>
          <p:cNvSpPr>
            <a:spLocks noGrp="1" noChangeArrowheads="1"/>
          </p:cNvSpPr>
          <p:nvPr>
            <p:ph type="body" idx="1"/>
          </p:nvPr>
        </p:nvSpPr>
        <p:spPr/>
        <p:txBody>
          <a:bodyPr/>
          <a:lstStyle/>
          <a:p>
            <a:r>
              <a:rPr lang="en-AU" altLang="en-US"/>
              <a:t>Net credit (credit in excess of asset backing) arises from development:</a:t>
            </a:r>
          </a:p>
          <a:p>
            <a:pPr lvl="1"/>
            <a:r>
              <a:rPr lang="en-AU" altLang="en-US"/>
              <a:t>“money, and … other means of payment … </a:t>
            </a:r>
            <a:r>
              <a:rPr lang="en-AU" altLang="en-US" b="1"/>
              <a:t>perform an essential function</a:t>
            </a:r>
            <a:r>
              <a:rPr lang="en-AU" altLang="en-US"/>
              <a:t>, …</a:t>
            </a:r>
          </a:p>
          <a:p>
            <a:pPr lvl="1"/>
            <a:r>
              <a:rPr lang="en-AU" altLang="en-US"/>
              <a:t>processes in terms of means of payment are not merely reflexes of processes in terms of goods… (95)…</a:t>
            </a:r>
          </a:p>
          <a:p>
            <a:pPr lvl="1"/>
            <a:r>
              <a:rPr lang="en-AU" altLang="en-US"/>
              <a:t>in real life total credit must be greater than it could be if there were only fully covered credit…” (101)</a:t>
            </a:r>
          </a:p>
          <a:p>
            <a:pPr lvl="2"/>
            <a:r>
              <a:rPr lang="en-US" altLang="en-US"/>
              <a:t>Contra standard neoclassical “money as veil over barter” conclusion solely because dynamic, disequilibrium analysis vs conventional static equilibrium thinking</a:t>
            </a:r>
            <a:endParaRPr lang="en-AU" altLang="en-US"/>
          </a:p>
          <a:p>
            <a:r>
              <a:rPr lang="en-AU" altLang="en-US"/>
              <a:t>Disruption to equilibrium, net entrepreneurial profit, net credit, leading ultimately to a new equilibrium:</a:t>
            </a:r>
          </a:p>
        </p:txBody>
      </p:sp>
    </p:spTree>
    <p:extLst>
      <p:ext uri="{BB962C8B-B14F-4D97-AF65-F5344CB8AC3E}">
        <p14:creationId xmlns:p14="http://schemas.microsoft.com/office/powerpoint/2010/main" val="758991208"/>
      </p:ext>
    </p:extLst>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 of equilibrium analysis</a:t>
            </a:r>
            <a:endParaRPr lang="en-US" dirty="0"/>
          </a:p>
        </p:txBody>
      </p:sp>
      <p:sp>
        <p:nvSpPr>
          <p:cNvPr id="3" name="Content Placeholder 2"/>
          <p:cNvSpPr>
            <a:spLocks noGrp="1"/>
          </p:cNvSpPr>
          <p:nvPr>
            <p:ph idx="1"/>
          </p:nvPr>
        </p:nvSpPr>
        <p:spPr/>
        <p:txBody>
          <a:bodyPr/>
          <a:lstStyle/>
          <a:p>
            <a:r>
              <a:rPr lang="en-GB" dirty="0" smtClean="0"/>
              <a:t>Hayek on the other hand (</a:t>
            </a:r>
            <a:r>
              <a:rPr lang="en-GB" dirty="0" smtClean="0">
                <a:hlinkClick r:id="rId2"/>
              </a:rPr>
              <a:t>Hayek 1963</a:t>
            </a:r>
            <a:r>
              <a:rPr lang="en-GB" dirty="0" smtClean="0"/>
              <a:t>):</a:t>
            </a:r>
          </a:p>
          <a:p>
            <a:pPr lvl="1"/>
            <a:r>
              <a:rPr lang="en-GB" dirty="0" smtClean="0"/>
              <a:t>“We know the general character of the self-regulating forces of the economy and the general conditions in which these forces will function or not function,</a:t>
            </a:r>
          </a:p>
          <a:p>
            <a:pPr lvl="1"/>
            <a:r>
              <a:rPr lang="en-GB" dirty="0" smtClean="0"/>
              <a:t>but </a:t>
            </a:r>
            <a:r>
              <a:rPr lang="en-GB" b="1" i="1" dirty="0" smtClean="0"/>
              <a:t>we do not know </a:t>
            </a:r>
            <a:r>
              <a:rPr lang="en-GB" dirty="0" smtClean="0"/>
              <a:t>all the particular circumstances to which they bring about an adaptation.</a:t>
            </a:r>
          </a:p>
          <a:p>
            <a:pPr lvl="1"/>
            <a:r>
              <a:rPr lang="en-GB" i="1" dirty="0" smtClean="0"/>
              <a:t>This is impossible because of the general interdependence of all parts of the economic process…</a:t>
            </a:r>
          </a:p>
          <a:p>
            <a:pPr lvl="1"/>
            <a:r>
              <a:rPr lang="en-GB" dirty="0" smtClean="0"/>
              <a:t>The chief task of economic policy would thus appear to be the creation of a framework in which the individual not only can freely decide for himself what he wants to do, but in which also this decision is based on </a:t>
            </a:r>
            <a:r>
              <a:rPr lang="en-GB" b="1" i="1" dirty="0" smtClean="0"/>
              <a:t>his particular knowledge </a:t>
            </a:r>
            <a:r>
              <a:rPr lang="en-GB" dirty="0" smtClean="0"/>
              <a:t>which will contribute as much as possible to aggregate output.”</a:t>
            </a:r>
          </a:p>
          <a:p>
            <a:pPr lvl="1"/>
            <a:r>
              <a:rPr lang="en-GB" dirty="0" smtClean="0"/>
              <a:t>“The fact that much more knowledge contributes to form the order of a market economy than can be known to any one mind … is the decisive reason why a market economy is more effective than any known type of economic order”.</a:t>
            </a:r>
            <a:endParaRPr lang="en-US" dirty="0"/>
          </a:p>
        </p:txBody>
      </p:sp>
    </p:spTree>
    <p:extLst>
      <p:ext uri="{BB962C8B-B14F-4D97-AF65-F5344CB8AC3E}">
        <p14:creationId xmlns:p14="http://schemas.microsoft.com/office/powerpoint/2010/main" val="1290460337"/>
      </p:ext>
    </p:extLst>
  </p:cSld>
  <p:clrMapOvr>
    <a:masterClrMapping/>
  </p:clrMapOvr>
  <p:transition>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p:spPr>
        <p:txBody>
          <a:bodyPr/>
          <a:lstStyle/>
          <a:p>
            <a:r>
              <a:rPr lang="en-GB" dirty="0"/>
              <a:t>Disequilibrium &amp; the Entrepreneur</a:t>
            </a:r>
            <a:endParaRPr lang="en-AU" altLang="en-US" dirty="0"/>
          </a:p>
        </p:txBody>
      </p:sp>
      <p:sp>
        <p:nvSpPr>
          <p:cNvPr id="30723" name="Rectangle 3"/>
          <p:cNvSpPr>
            <a:spLocks noGrp="1" noChangeArrowheads="1"/>
          </p:cNvSpPr>
          <p:nvPr>
            <p:ph type="body" idx="1"/>
          </p:nvPr>
        </p:nvSpPr>
        <p:spPr/>
        <p:txBody>
          <a:bodyPr/>
          <a:lstStyle/>
          <a:p>
            <a:pPr>
              <a:lnSpc>
                <a:spcPct val="90000"/>
              </a:lnSpc>
            </a:pPr>
            <a:r>
              <a:rPr lang="en-AU" altLang="en-US" dirty="0"/>
              <a:t>“But now comes the second part of the drama. The spell is broken and new businesses are continually arising under the impulse of the alluring </a:t>
            </a:r>
            <a:r>
              <a:rPr lang="en-AU" altLang="en-US" dirty="0" smtClean="0"/>
              <a:t>profit.</a:t>
            </a:r>
          </a:p>
          <a:p>
            <a:pPr>
              <a:lnSpc>
                <a:spcPct val="90000"/>
              </a:lnSpc>
            </a:pPr>
            <a:r>
              <a:rPr lang="en-AU" altLang="en-US" dirty="0" smtClean="0"/>
              <a:t>A </a:t>
            </a:r>
            <a:r>
              <a:rPr lang="en-AU" altLang="en-US" dirty="0"/>
              <a:t>complete reorganisation of the industry occurs, with its increases in production, its competitive struggle, its </a:t>
            </a:r>
            <a:r>
              <a:rPr lang="en-AU" altLang="en-US" dirty="0" err="1"/>
              <a:t>supercession</a:t>
            </a:r>
            <a:r>
              <a:rPr lang="en-AU" altLang="en-US" dirty="0"/>
              <a:t> of obsolete businesses, its possible dismissal of workers, and so forth… the final result must be a new equilibrium position…</a:t>
            </a:r>
          </a:p>
          <a:p>
            <a:pPr>
              <a:lnSpc>
                <a:spcPct val="90000"/>
              </a:lnSpc>
            </a:pPr>
            <a:r>
              <a:rPr lang="en-AU" altLang="en-US" dirty="0"/>
              <a:t>Consequently, the surplus of the entrepreneur in question and his immediate followers disappears …</a:t>
            </a:r>
          </a:p>
          <a:p>
            <a:pPr>
              <a:lnSpc>
                <a:spcPct val="90000"/>
              </a:lnSpc>
            </a:pPr>
            <a:r>
              <a:rPr lang="en-AU" altLang="en-US" dirty="0"/>
              <a:t>Nevertheless, the surplus is realised … And their profit, the surplus, to which no liability corresponds, is an entrepreneurial profit.” (131-132)</a:t>
            </a:r>
          </a:p>
          <a:p>
            <a:pPr>
              <a:lnSpc>
                <a:spcPct val="90000"/>
              </a:lnSpc>
            </a:pPr>
            <a:r>
              <a:rPr lang="en-AU" altLang="en-US" dirty="0"/>
              <a:t>This process occurs in cycles: </a:t>
            </a:r>
            <a:r>
              <a:rPr lang="en-AU" altLang="en-US" dirty="0" smtClean="0"/>
              <a:t>the Austrian theory of the business cycle</a:t>
            </a:r>
          </a:p>
          <a:p>
            <a:pPr lvl="1">
              <a:lnSpc>
                <a:spcPct val="90000"/>
              </a:lnSpc>
            </a:pPr>
            <a:r>
              <a:rPr lang="en-AU" altLang="en-US" dirty="0" smtClean="0"/>
              <a:t>Back to Hayek…</a:t>
            </a:r>
            <a:endParaRPr lang="en-AU" altLang="en-US" dirty="0"/>
          </a:p>
        </p:txBody>
      </p:sp>
    </p:spTree>
    <p:extLst>
      <p:ext uri="{BB962C8B-B14F-4D97-AF65-F5344CB8AC3E}">
        <p14:creationId xmlns:p14="http://schemas.microsoft.com/office/powerpoint/2010/main" val="2168326051"/>
      </p:ext>
    </p:extLst>
  </p:cSld>
  <p:clrMapOvr>
    <a:masterClrMapping/>
  </p:clrMapOvr>
  <p:transition>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a:xfrm>
            <a:off x="228600" y="685800"/>
            <a:ext cx="8763000" cy="457200"/>
          </a:xfrm>
        </p:spPr>
        <p:txBody>
          <a:bodyPr/>
          <a:lstStyle/>
          <a:p>
            <a:r>
              <a:rPr lang="en-GB" dirty="0" smtClean="0"/>
              <a:t>Keynes-Hayek rap gets it </a:t>
            </a:r>
            <a:r>
              <a:rPr lang="en-GB" b="1" i="1" dirty="0" smtClean="0"/>
              <a:t>mostly </a:t>
            </a:r>
            <a:r>
              <a:rPr lang="en-GB" dirty="0" smtClean="0"/>
              <a:t>right…</a:t>
            </a:r>
            <a:endParaRPr lang="en-US" dirty="0"/>
          </a:p>
        </p:txBody>
      </p:sp>
      <p:pic>
        <p:nvPicPr>
          <p:cNvPr id="4" name="HayekRa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 y="1066800"/>
            <a:ext cx="6629400" cy="5300067"/>
          </a:xfrm>
          <a:prstGeom prst="rect">
            <a:avLst/>
          </a:prstGeom>
        </p:spPr>
      </p:pic>
    </p:spTree>
    <p:extLst>
      <p:ext uri="{BB962C8B-B14F-4D97-AF65-F5344CB8AC3E}">
        <p14:creationId xmlns:p14="http://schemas.microsoft.com/office/powerpoint/2010/main" val="140484453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Austrian model of the trade cycle</a:t>
            </a:r>
            <a:endParaRPr lang="en-US" dirty="0"/>
          </a:p>
        </p:txBody>
      </p:sp>
      <p:sp>
        <p:nvSpPr>
          <p:cNvPr id="3" name="Content Placeholder 2"/>
          <p:cNvSpPr>
            <a:spLocks noGrp="1"/>
          </p:cNvSpPr>
          <p:nvPr>
            <p:ph idx="1"/>
          </p:nvPr>
        </p:nvSpPr>
        <p:spPr>
          <a:xfrm>
            <a:off x="228600" y="685800"/>
            <a:ext cx="8763000" cy="762000"/>
          </a:xfrm>
        </p:spPr>
        <p:txBody>
          <a:bodyPr/>
          <a:lstStyle/>
          <a:p>
            <a:r>
              <a:rPr lang="en-GB" dirty="0" smtClean="0"/>
              <a:t>Neoclassical economics focuses on equilibrium, &amp; treats cycles as due to “exogenous shocks”…and there must have been a lot of them!</a:t>
            </a:r>
          </a:p>
        </p:txBody>
      </p:sp>
      <p:pic>
        <p:nvPicPr>
          <p:cNvPr id="4" name="Picture 3"/>
          <p:cNvPicPr>
            <a:picLocks noChangeAspect="1"/>
          </p:cNvPicPr>
          <p:nvPr/>
        </p:nvPicPr>
        <p:blipFill>
          <a:blip r:embed="rId2"/>
          <a:stretch>
            <a:fillRect/>
          </a:stretch>
        </p:blipFill>
        <p:spPr>
          <a:xfrm>
            <a:off x="228600" y="1133475"/>
            <a:ext cx="8610600" cy="5081649"/>
          </a:xfrm>
          <a:prstGeom prst="rect">
            <a:avLst/>
          </a:prstGeom>
        </p:spPr>
      </p:pic>
      <p:sp>
        <p:nvSpPr>
          <p:cNvPr id="5" name="Content Placeholder 2"/>
          <p:cNvSpPr txBox="1">
            <a:spLocks/>
          </p:cNvSpPr>
          <p:nvPr/>
        </p:nvSpPr>
        <p:spPr bwMode="auto">
          <a:xfrm>
            <a:off x="228600" y="6029325"/>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Austrians (and most other schools of thought) see cycles as intrinsic to capitalism, &amp; try to explain how they come about…</a:t>
            </a:r>
          </a:p>
        </p:txBody>
      </p:sp>
    </p:spTree>
    <p:extLst>
      <p:ext uri="{BB962C8B-B14F-4D97-AF65-F5344CB8AC3E}">
        <p14:creationId xmlns:p14="http://schemas.microsoft.com/office/powerpoint/2010/main" val="127992095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a:xfrm>
            <a:off x="228600" y="685800"/>
            <a:ext cx="8763000" cy="6172200"/>
          </a:xfrm>
        </p:spPr>
        <p:txBody>
          <a:bodyPr/>
          <a:lstStyle/>
          <a:p>
            <a:r>
              <a:rPr lang="en-GB" dirty="0" smtClean="0"/>
              <a:t>To Neoclassicals, trade cycle is simply result of a stable equilibrium system being hit by random external shocks</a:t>
            </a:r>
          </a:p>
          <a:p>
            <a:r>
              <a:rPr lang="en-GB" dirty="0" smtClean="0"/>
              <a:t>Model is like “a rocking horse being hit by a club”: (</a:t>
            </a:r>
            <a:r>
              <a:rPr lang="en-GB" dirty="0" smtClean="0">
                <a:hlinkClick r:id="rId2"/>
              </a:rPr>
              <a:t>Frisch 1933</a:t>
            </a:r>
            <a:r>
              <a:rPr lang="en-GB" dirty="0" smtClean="0"/>
              <a:t>)</a:t>
            </a:r>
          </a:p>
          <a:p>
            <a:pPr lvl="1"/>
            <a:r>
              <a:rPr lang="en-US" dirty="0" smtClean="0"/>
              <a:t>“Knut </a:t>
            </a:r>
            <a:r>
              <a:rPr lang="en-US" dirty="0"/>
              <a:t>Wicksell seems to be the first who has been definitely aware of the two types of problems in economic cycle </a:t>
            </a:r>
            <a:r>
              <a:rPr lang="en-US" dirty="0" smtClean="0"/>
              <a:t>analysis</a:t>
            </a:r>
          </a:p>
          <a:p>
            <a:pPr lvl="2"/>
            <a:r>
              <a:rPr lang="en-US" dirty="0" smtClean="0"/>
              <a:t>the </a:t>
            </a:r>
            <a:r>
              <a:rPr lang="en-US" dirty="0"/>
              <a:t>propagation problem and the impulse </a:t>
            </a:r>
            <a:r>
              <a:rPr lang="en-US" dirty="0" smtClean="0"/>
              <a:t>problem</a:t>
            </a:r>
          </a:p>
          <a:p>
            <a:pPr lvl="1"/>
            <a:r>
              <a:rPr lang="en-US" dirty="0" smtClean="0"/>
              <a:t>and </a:t>
            </a:r>
            <a:r>
              <a:rPr lang="en-US" dirty="0"/>
              <a:t>also the first who has formulated explicitly </a:t>
            </a:r>
            <a:r>
              <a:rPr lang="en-US" i="1" dirty="0"/>
              <a:t>the theory that the source of energy which maintains the economic cycles are erratic shocks</a:t>
            </a:r>
            <a:r>
              <a:rPr lang="en-US" dirty="0" smtClean="0"/>
              <a:t>.</a:t>
            </a:r>
          </a:p>
          <a:p>
            <a:pPr lvl="1"/>
            <a:r>
              <a:rPr lang="en-US" dirty="0" smtClean="0"/>
              <a:t>He </a:t>
            </a:r>
            <a:r>
              <a:rPr lang="en-US" dirty="0"/>
              <a:t>conceived more or less definitely of the economic system as being pushed along irregularly, </a:t>
            </a:r>
            <a:r>
              <a:rPr lang="en-US" dirty="0" err="1" smtClean="0"/>
              <a:t>jerkingly</a:t>
            </a:r>
            <a:r>
              <a:rPr lang="en-US" dirty="0" smtClean="0"/>
              <a:t>.</a:t>
            </a:r>
          </a:p>
          <a:p>
            <a:pPr lvl="1"/>
            <a:r>
              <a:rPr lang="en-US" dirty="0" smtClean="0"/>
              <a:t>New </a:t>
            </a:r>
            <a:r>
              <a:rPr lang="en-US" dirty="0"/>
              <a:t>innovations and exploitations do not come regularly he says. But, on the other hand, these irregular jerks may cause more or less regular cyclical </a:t>
            </a:r>
            <a:r>
              <a:rPr lang="en-US" dirty="0" smtClean="0"/>
              <a:t>movements.</a:t>
            </a:r>
          </a:p>
          <a:p>
            <a:pPr lvl="1"/>
            <a:r>
              <a:rPr lang="en-US" dirty="0" smtClean="0"/>
              <a:t>He </a:t>
            </a:r>
            <a:r>
              <a:rPr lang="en-US" dirty="0"/>
              <a:t>illustrates it by one of those perfectly simple and yet profound illustrations: "If you hit a wooden rocking-horse with a club, the movement of the horse will be very different to that of the club</a:t>
            </a:r>
            <a:r>
              <a:rPr lang="en-US" dirty="0" smtClean="0"/>
              <a:t>."” </a:t>
            </a:r>
            <a:endParaRPr lang="en-US" dirty="0"/>
          </a:p>
        </p:txBody>
      </p:sp>
    </p:spTree>
    <p:extLst>
      <p:ext uri="{BB962C8B-B14F-4D97-AF65-F5344CB8AC3E}">
        <p14:creationId xmlns:p14="http://schemas.microsoft.com/office/powerpoint/2010/main" val="4210961336"/>
      </p:ext>
    </p:extLst>
  </p:cSld>
  <p:clrMapOvr>
    <a:masterClrMapping/>
  </p:clrMapOvr>
  <p:transition>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p:txBody>
          <a:bodyPr/>
          <a:lstStyle/>
          <a:p>
            <a:r>
              <a:rPr lang="en-GB" dirty="0" smtClean="0"/>
              <a:t>To Austrians: cycles are endogenous &amp; generated by monetary system</a:t>
            </a:r>
          </a:p>
          <a:p>
            <a:pPr lvl="1"/>
            <a:r>
              <a:rPr lang="en-GB" dirty="0" smtClean="0"/>
              <a:t>“</a:t>
            </a:r>
            <a:r>
              <a:rPr lang="en-US" dirty="0"/>
              <a:t>the automatic adjustment of supply and demand can only be disturbed when money is introduced into the economic system</a:t>
            </a:r>
            <a:r>
              <a:rPr lang="en-US" dirty="0" smtClean="0"/>
              <a:t>.”</a:t>
            </a:r>
          </a:p>
          <a:p>
            <a:pPr lvl="1"/>
            <a:r>
              <a:rPr lang="en-GB" dirty="0" smtClean="0"/>
              <a:t>“</a:t>
            </a:r>
            <a:r>
              <a:rPr lang="en-US" dirty="0"/>
              <a:t>Money being a commodity that, unlike all others, is incapable of finally satisfying demand, its introduction does away with the rigid interdependence and self-sufficiency of the “closed” system of equilibrium, and makes possible movements that would be excluded from the latter</a:t>
            </a:r>
            <a:r>
              <a:rPr lang="en-US" dirty="0" smtClean="0"/>
              <a:t>.”</a:t>
            </a:r>
            <a:endParaRPr lang="en-US" dirty="0"/>
          </a:p>
          <a:p>
            <a:pPr lvl="1"/>
            <a:r>
              <a:rPr lang="en-US" dirty="0" smtClean="0"/>
              <a:t>“</a:t>
            </a:r>
            <a:r>
              <a:rPr lang="en-US" dirty="0"/>
              <a:t>So long as we make use of bank credit as a means of furthering economic development we shall have to put up with the resulting trade cycles</a:t>
            </a:r>
            <a:r>
              <a:rPr lang="en-US" dirty="0" smtClean="0"/>
              <a:t>.” </a:t>
            </a:r>
            <a:r>
              <a:rPr lang="en-US" dirty="0"/>
              <a:t>(</a:t>
            </a:r>
            <a:r>
              <a:rPr lang="en-US" dirty="0">
                <a:hlinkClick r:id="rId2"/>
              </a:rPr>
              <a:t>Hayek 1933</a:t>
            </a:r>
            <a:r>
              <a:rPr lang="en-US" dirty="0" smtClean="0"/>
              <a:t>)</a:t>
            </a:r>
            <a:endParaRPr lang="en-US" dirty="0"/>
          </a:p>
          <a:p>
            <a:r>
              <a:rPr lang="en-GB" dirty="0" smtClean="0"/>
              <a:t>Basic logic:</a:t>
            </a:r>
          </a:p>
          <a:p>
            <a:pPr lvl="1"/>
            <a:r>
              <a:rPr lang="en-GB" dirty="0" smtClean="0"/>
              <a:t>Accept (wrongly—</a:t>
            </a:r>
            <a:r>
              <a:rPr lang="en-GB" dirty="0" smtClean="0">
                <a:hlinkClick r:id="rId3"/>
              </a:rPr>
              <a:t>see last week</a:t>
            </a:r>
            <a:r>
              <a:rPr lang="en-GB" dirty="0" smtClean="0"/>
              <a:t>) prices converge to equilibrium</a:t>
            </a:r>
          </a:p>
          <a:p>
            <a:pPr lvl="1"/>
            <a:r>
              <a:rPr lang="en-GB" dirty="0" smtClean="0"/>
              <a:t>“Price” for money is the interest rate</a:t>
            </a:r>
          </a:p>
          <a:p>
            <a:pPr lvl="1"/>
            <a:r>
              <a:rPr lang="en-GB" dirty="0" smtClean="0"/>
              <a:t>Its capacity to equilibrate supply and demand for money is disturbed by capacity of banks to create credit…</a:t>
            </a:r>
            <a:endParaRPr lang="en-US" dirty="0"/>
          </a:p>
        </p:txBody>
      </p:sp>
    </p:spTree>
    <p:extLst>
      <p:ext uri="{BB962C8B-B14F-4D97-AF65-F5344CB8AC3E}">
        <p14:creationId xmlns:p14="http://schemas.microsoft.com/office/powerpoint/2010/main" val="3641117577"/>
      </p:ext>
    </p:extLst>
  </p:cSld>
  <p:clrMapOvr>
    <a:masterClrMapping/>
  </p:clrMapOvr>
  <p:transition>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p:txBody>
          <a:bodyPr/>
          <a:lstStyle/>
          <a:p>
            <a:r>
              <a:rPr lang="en-GB" dirty="0" smtClean="0"/>
              <a:t>Since Austrians believe that in general, prices tend to bring demand &amp; supply into equilibrium, they have to explain why this doesn’t happen in general, so that a “business cycle” develops:</a:t>
            </a:r>
          </a:p>
          <a:p>
            <a:pPr lvl="1"/>
            <a:r>
              <a:rPr lang="en-GB" dirty="0" smtClean="0"/>
              <a:t>“</a:t>
            </a:r>
            <a:r>
              <a:rPr lang="en-US" dirty="0"/>
              <a:t>To show how the interplay of these prices keeps supply and demand, production and consumption, in equilibrium, is the main object of pure </a:t>
            </a:r>
            <a:r>
              <a:rPr lang="en-US" dirty="0" smtClean="0"/>
              <a:t>economics…</a:t>
            </a:r>
          </a:p>
          <a:p>
            <a:pPr lvl="2"/>
            <a:r>
              <a:rPr lang="en-US" dirty="0" smtClean="0"/>
              <a:t>It </a:t>
            </a:r>
            <a:r>
              <a:rPr lang="en-US" dirty="0"/>
              <a:t>is, however, the task of trade cycle theory to show under what conditions a break may occur in that tendency toward equilibrium which is described in pure </a:t>
            </a:r>
            <a:r>
              <a:rPr lang="en-US" dirty="0" smtClean="0"/>
              <a:t>analysis</a:t>
            </a:r>
          </a:p>
          <a:p>
            <a:pPr lvl="3"/>
            <a:r>
              <a:rPr lang="en-US" dirty="0" smtClean="0"/>
              <a:t>i.e</a:t>
            </a:r>
            <a:r>
              <a:rPr lang="en-US" dirty="0"/>
              <a:t>., </a:t>
            </a:r>
            <a:r>
              <a:rPr lang="en-US" i="1" dirty="0"/>
              <a:t>why prices, in contradiction to the conclusions of static theory, do not bring about such changes in the quantities produced as would correspond to an equilibrium situation</a:t>
            </a:r>
            <a:r>
              <a:rPr lang="en-US" dirty="0" smtClean="0"/>
              <a:t>.” </a:t>
            </a:r>
            <a:r>
              <a:rPr lang="en-US" dirty="0"/>
              <a:t>(Hayek </a:t>
            </a:r>
            <a:r>
              <a:rPr lang="en-US" dirty="0" smtClean="0"/>
              <a:t>1933, p. 30)</a:t>
            </a:r>
          </a:p>
        </p:txBody>
      </p:sp>
    </p:spTree>
    <p:extLst>
      <p:ext uri="{BB962C8B-B14F-4D97-AF65-F5344CB8AC3E}">
        <p14:creationId xmlns:p14="http://schemas.microsoft.com/office/powerpoint/2010/main" val="3588082252"/>
      </p:ext>
    </p:extLst>
  </p:cSld>
  <p:clrMapOvr>
    <a:masterClrMapping/>
  </p:clrMapOvr>
  <p:transition>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p:txBody>
          <a:bodyPr/>
          <a:lstStyle/>
          <a:p>
            <a:r>
              <a:rPr lang="en-GB" dirty="0"/>
              <a:t>Since they nominate money as the (unavoidable) reason for this failure, they have to have a model of why the price mechanism fails in the “market for money</a:t>
            </a:r>
            <a:r>
              <a:rPr lang="en-GB" dirty="0" smtClean="0"/>
              <a:t>”…</a:t>
            </a:r>
            <a:endParaRPr lang="en-US" dirty="0" smtClean="0"/>
          </a:p>
          <a:p>
            <a:pPr lvl="1"/>
            <a:r>
              <a:rPr lang="en-US" dirty="0" smtClean="0"/>
              <a:t>“Assuming </a:t>
            </a:r>
            <a:r>
              <a:rPr lang="en-US" dirty="0"/>
              <a:t>that the rate of interest always determines the point to which the available volume of savings enables productive plant to be </a:t>
            </a:r>
            <a:r>
              <a:rPr lang="en-US" dirty="0" smtClean="0"/>
              <a:t>extended</a:t>
            </a:r>
          </a:p>
          <a:p>
            <a:pPr lvl="2"/>
            <a:r>
              <a:rPr lang="en-US" dirty="0" smtClean="0"/>
              <a:t>and </a:t>
            </a:r>
            <a:r>
              <a:rPr lang="en-US" dirty="0"/>
              <a:t>it is only by this assumption that we can explain what determines the rate of interest at </a:t>
            </a:r>
            <a:r>
              <a:rPr lang="en-US" dirty="0" smtClean="0"/>
              <a:t>all</a:t>
            </a:r>
          </a:p>
          <a:p>
            <a:pPr lvl="1"/>
            <a:r>
              <a:rPr lang="en-US" dirty="0" smtClean="0"/>
              <a:t>any </a:t>
            </a:r>
            <a:r>
              <a:rPr lang="en-US" dirty="0"/>
              <a:t>allegations of a discrepancy between savings and investments must be backed up by a demonstration why, in the given case, interest does not fulfill this </a:t>
            </a:r>
            <a:r>
              <a:rPr lang="en-US" dirty="0" smtClean="0"/>
              <a:t>function.”</a:t>
            </a:r>
            <a:endParaRPr lang="en-US" dirty="0"/>
          </a:p>
        </p:txBody>
      </p:sp>
    </p:spTree>
    <p:extLst>
      <p:ext uri="{BB962C8B-B14F-4D97-AF65-F5344CB8AC3E}">
        <p14:creationId xmlns:p14="http://schemas.microsoft.com/office/powerpoint/2010/main" val="2526233602"/>
      </p:ext>
    </p:extLst>
  </p:cSld>
  <p:clrMapOvr>
    <a:masterClrMapping/>
  </p:clrMapOvr>
  <p:transition>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a:xfrm>
            <a:off x="228600" y="685800"/>
            <a:ext cx="8763000" cy="5943600"/>
          </a:xfrm>
        </p:spPr>
        <p:txBody>
          <a:bodyPr/>
          <a:lstStyle/>
          <a:p>
            <a:r>
              <a:rPr lang="en-GB" dirty="0" smtClean="0"/>
              <a:t>Argue that in a barter world, savings (supply of “money”) and investment (demand for “money”) would be brought into equilibrium by the interest rate (price of “money”)</a:t>
            </a:r>
          </a:p>
          <a:p>
            <a:r>
              <a:rPr lang="en-GB" dirty="0" smtClean="0"/>
              <a:t>Therefore there must be something different about the supply of money that breaks this mechanism:</a:t>
            </a:r>
          </a:p>
          <a:p>
            <a:pPr lvl="1"/>
            <a:r>
              <a:rPr lang="en-US" dirty="0" smtClean="0"/>
              <a:t>“If </a:t>
            </a:r>
            <a:r>
              <a:rPr lang="en-US" dirty="0"/>
              <a:t>it is admitted that, in the absence of money, interest would effectively prevent any excessive extension of the production of production </a:t>
            </a:r>
            <a:r>
              <a:rPr lang="en-US" dirty="0" smtClean="0"/>
              <a:t>goods,</a:t>
            </a:r>
          </a:p>
          <a:p>
            <a:pPr lvl="1"/>
            <a:r>
              <a:rPr lang="en-US" dirty="0" smtClean="0"/>
              <a:t>by </a:t>
            </a:r>
            <a:r>
              <a:rPr lang="en-US" dirty="0"/>
              <a:t>keeping it within the limits of the available supply of </a:t>
            </a:r>
            <a:r>
              <a:rPr lang="en-US" dirty="0" smtClean="0"/>
              <a:t>savings,</a:t>
            </a:r>
          </a:p>
          <a:p>
            <a:pPr lvl="1"/>
            <a:r>
              <a:rPr lang="en-US" dirty="0" smtClean="0"/>
              <a:t>and </a:t>
            </a:r>
            <a:r>
              <a:rPr lang="en-US" dirty="0"/>
              <a:t>that an extension of the stock of capital goods that is based on a voluntary postponement of consumers’ demand into the future can never lead to disproportionate </a:t>
            </a:r>
            <a:r>
              <a:rPr lang="en-US" dirty="0" smtClean="0"/>
              <a:t>extensions,</a:t>
            </a:r>
          </a:p>
          <a:p>
            <a:pPr lvl="1"/>
            <a:r>
              <a:rPr lang="en-US" dirty="0" smtClean="0"/>
              <a:t>then </a:t>
            </a:r>
            <a:r>
              <a:rPr lang="en-US" dirty="0"/>
              <a:t>it must also necessarily be admitted that disproportional developments in the production of capital </a:t>
            </a:r>
            <a:r>
              <a:rPr lang="en-US" dirty="0" smtClean="0"/>
              <a:t>goods</a:t>
            </a:r>
          </a:p>
          <a:p>
            <a:pPr lvl="1"/>
            <a:r>
              <a:rPr lang="en-US" dirty="0" smtClean="0"/>
              <a:t>can </a:t>
            </a:r>
            <a:r>
              <a:rPr lang="en-US" dirty="0"/>
              <a:t>arise only through the independence of the supply of free money capital from the accumulation of </a:t>
            </a:r>
            <a:r>
              <a:rPr lang="en-US" dirty="0" smtClean="0"/>
              <a:t>savings,</a:t>
            </a:r>
          </a:p>
          <a:p>
            <a:pPr lvl="1"/>
            <a:r>
              <a:rPr lang="en-US" dirty="0" smtClean="0"/>
              <a:t>which </a:t>
            </a:r>
            <a:r>
              <a:rPr lang="en-US" dirty="0"/>
              <a:t>in turn arises from </a:t>
            </a:r>
            <a:r>
              <a:rPr lang="en-US" i="1" dirty="0"/>
              <a:t>the elasticity of the volume of </a:t>
            </a:r>
            <a:r>
              <a:rPr lang="en-US" i="1" dirty="0" smtClean="0"/>
              <a:t>money</a:t>
            </a:r>
            <a:r>
              <a:rPr lang="en-US" dirty="0" smtClean="0"/>
              <a:t>.”</a:t>
            </a:r>
            <a:endParaRPr lang="en-US" dirty="0"/>
          </a:p>
        </p:txBody>
      </p:sp>
    </p:spTree>
    <p:extLst>
      <p:ext uri="{BB962C8B-B14F-4D97-AF65-F5344CB8AC3E}">
        <p14:creationId xmlns:p14="http://schemas.microsoft.com/office/powerpoint/2010/main" val="2129152619"/>
      </p:ext>
    </p:extLst>
  </p:cSld>
  <p:clrMapOvr>
    <a:masterClrMapping/>
  </p:clrMapOvr>
  <p:transition>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a:xfrm>
            <a:off x="228600" y="685800"/>
            <a:ext cx="8763000" cy="6096000"/>
          </a:xfrm>
        </p:spPr>
        <p:txBody>
          <a:bodyPr/>
          <a:lstStyle/>
          <a:p>
            <a:r>
              <a:rPr lang="en-GB" dirty="0" smtClean="0"/>
              <a:t>Hayek sees this “</a:t>
            </a:r>
            <a:r>
              <a:rPr lang="en-US" i="1" dirty="0"/>
              <a:t>elasticity of the volume of money</a:t>
            </a:r>
            <a:r>
              <a:rPr lang="en-GB" dirty="0" smtClean="0"/>
              <a:t>” coming from normal operation of banking system:</a:t>
            </a:r>
          </a:p>
          <a:p>
            <a:pPr lvl="1"/>
            <a:r>
              <a:rPr lang="en-US" dirty="0" smtClean="0"/>
              <a:t>“the </a:t>
            </a:r>
            <a:r>
              <a:rPr lang="en-US" dirty="0"/>
              <a:t>theory of monetary economy should, therefore, be able to explain the occurrence of phenomena that would be inconceivable in the barter economy, and notably the disproportional developments that give rise to </a:t>
            </a:r>
            <a:r>
              <a:rPr lang="en-US" dirty="0" smtClean="0"/>
              <a:t>crises.</a:t>
            </a:r>
          </a:p>
          <a:p>
            <a:pPr lvl="1"/>
            <a:r>
              <a:rPr lang="en-US" dirty="0" smtClean="0"/>
              <a:t>A </a:t>
            </a:r>
            <a:r>
              <a:rPr lang="en-US" dirty="0"/>
              <a:t>starting point for such explanations should be found in </a:t>
            </a:r>
            <a:r>
              <a:rPr lang="en-US" b="1" i="1" dirty="0"/>
              <a:t>the possibility of alterations in the quantity of money occurring automatically and in the normal course of events</a:t>
            </a:r>
            <a:r>
              <a:rPr lang="en-US" dirty="0"/>
              <a:t>, under the present organization of money and credit, </a:t>
            </a:r>
            <a:r>
              <a:rPr lang="en-US" b="1" i="1" dirty="0"/>
              <a:t>without the need for violent or artificial action by any external agency</a:t>
            </a:r>
            <a:r>
              <a:rPr lang="en-US" dirty="0" smtClean="0"/>
              <a:t>.”</a:t>
            </a:r>
          </a:p>
          <a:p>
            <a:r>
              <a:rPr lang="en-GB" dirty="0" smtClean="0"/>
              <a:t>So while </a:t>
            </a:r>
            <a:r>
              <a:rPr lang="en-GB" dirty="0" smtClean="0"/>
              <a:t>modern </a:t>
            </a:r>
            <a:r>
              <a:rPr lang="en-GB" dirty="0" smtClean="0"/>
              <a:t>Austrians </a:t>
            </a:r>
            <a:r>
              <a:rPr lang="en-GB" dirty="0" smtClean="0"/>
              <a:t>criticise Central Banks for causing crises by</a:t>
            </a:r>
          </a:p>
          <a:p>
            <a:pPr lvl="1"/>
            <a:r>
              <a:rPr lang="en-GB" dirty="0" smtClean="0"/>
              <a:t>Creating too much “Base Money”; and</a:t>
            </a:r>
          </a:p>
          <a:p>
            <a:pPr lvl="1"/>
            <a:r>
              <a:rPr lang="en-GB" dirty="0" smtClean="0"/>
              <a:t>Keeping interest rate below the “natural rate”</a:t>
            </a:r>
          </a:p>
          <a:p>
            <a:r>
              <a:rPr lang="en-GB" dirty="0" smtClean="0"/>
              <a:t>Hayek says fundamental cause of cycles is the </a:t>
            </a:r>
            <a:r>
              <a:rPr lang="en-GB" b="1" i="1" dirty="0" smtClean="0"/>
              <a:t>normal</a:t>
            </a:r>
            <a:r>
              <a:rPr lang="en-GB" dirty="0" smtClean="0"/>
              <a:t> operation of a banking system</a:t>
            </a:r>
          </a:p>
          <a:p>
            <a:r>
              <a:rPr lang="en-GB" dirty="0" smtClean="0"/>
              <a:t>Followers blame The Fed only; Hayek more “endogenous” than that…</a:t>
            </a:r>
            <a:endParaRPr lang="en-US" dirty="0"/>
          </a:p>
        </p:txBody>
      </p:sp>
    </p:spTree>
    <p:extLst>
      <p:ext uri="{BB962C8B-B14F-4D97-AF65-F5344CB8AC3E}">
        <p14:creationId xmlns:p14="http://schemas.microsoft.com/office/powerpoint/2010/main" val="2999090538"/>
      </p:ext>
    </p:extLst>
  </p:cSld>
  <p:clrMapOvr>
    <a:masterClrMapping/>
  </p:clrMapOvr>
  <p:transition>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p:txBody>
          <a:bodyPr/>
          <a:lstStyle/>
          <a:p>
            <a:r>
              <a:rPr lang="en-GB" dirty="0" smtClean="0"/>
              <a:t>“</a:t>
            </a:r>
            <a:r>
              <a:rPr lang="en-US" dirty="0"/>
              <a:t>Altogether, there are three elements that regulate the volume of circulating media within a </a:t>
            </a:r>
            <a:r>
              <a:rPr lang="en-US" dirty="0" smtClean="0"/>
              <a:t>country</a:t>
            </a:r>
          </a:p>
          <a:p>
            <a:pPr lvl="1"/>
            <a:r>
              <a:rPr lang="en-US" dirty="0" smtClean="0"/>
              <a:t>changes </a:t>
            </a:r>
            <a:r>
              <a:rPr lang="en-US" dirty="0"/>
              <a:t>in the volume of cash, caused by inflows and outflows of </a:t>
            </a:r>
            <a:r>
              <a:rPr lang="en-US" dirty="0" smtClean="0"/>
              <a:t>gold;</a:t>
            </a:r>
          </a:p>
          <a:p>
            <a:pPr lvl="1"/>
            <a:r>
              <a:rPr lang="en-US" dirty="0" smtClean="0"/>
              <a:t>changes </a:t>
            </a:r>
            <a:r>
              <a:rPr lang="en-US" dirty="0"/>
              <a:t>in the note circulation of the central banks: and last, and in many ways most </a:t>
            </a:r>
            <a:r>
              <a:rPr lang="en-US" dirty="0" smtClean="0"/>
              <a:t>important,</a:t>
            </a:r>
          </a:p>
          <a:p>
            <a:pPr lvl="1"/>
            <a:r>
              <a:rPr lang="en-US" i="1" dirty="0" smtClean="0"/>
              <a:t>the </a:t>
            </a:r>
            <a:r>
              <a:rPr lang="en-US" i="1" dirty="0"/>
              <a:t>often-disputed “creation” of deposits by other </a:t>
            </a:r>
            <a:r>
              <a:rPr lang="en-US" i="1" dirty="0" smtClean="0"/>
              <a:t>banks</a:t>
            </a:r>
            <a:r>
              <a:rPr lang="en-US" dirty="0" smtClean="0"/>
              <a:t>…”</a:t>
            </a:r>
          </a:p>
          <a:p>
            <a:r>
              <a:rPr lang="en-GB" dirty="0" smtClean="0"/>
              <a:t>Uses “money multiplier” model to explain credit creation:</a:t>
            </a:r>
          </a:p>
          <a:p>
            <a:pPr lvl="1"/>
            <a:r>
              <a:rPr lang="en-US" dirty="0" smtClean="0"/>
              <a:t>“At </a:t>
            </a:r>
            <a:r>
              <a:rPr lang="en-US" dirty="0"/>
              <a:t>this bank a certain amount of cash is newly </a:t>
            </a:r>
            <a:r>
              <a:rPr lang="en-US" dirty="0" smtClean="0"/>
              <a:t>deposited…</a:t>
            </a:r>
          </a:p>
          <a:p>
            <a:pPr lvl="1"/>
            <a:r>
              <a:rPr lang="en-US" dirty="0" smtClean="0"/>
              <a:t>If </a:t>
            </a:r>
            <a:r>
              <a:rPr lang="en-US" dirty="0"/>
              <a:t>the policy of the bank was to keep a reserve of 10 percent against deposits, that ratio has now been </a:t>
            </a:r>
            <a:r>
              <a:rPr lang="en-US" dirty="0" smtClean="0"/>
              <a:t>increased … and </a:t>
            </a:r>
            <a:r>
              <a:rPr lang="en-US" dirty="0"/>
              <a:t>the bank is therefore in a </a:t>
            </a:r>
            <a:r>
              <a:rPr lang="en-US" dirty="0" smtClean="0"/>
              <a:t>position … to </a:t>
            </a:r>
            <a:r>
              <a:rPr lang="en-US" dirty="0"/>
              <a:t>grant new </a:t>
            </a:r>
            <a:r>
              <a:rPr lang="en-US" dirty="0" smtClean="0"/>
              <a:t>credit…</a:t>
            </a:r>
          </a:p>
          <a:p>
            <a:pPr lvl="1"/>
            <a:r>
              <a:rPr lang="en-US" dirty="0"/>
              <a:t>As every bank re-lends 90 percent of the amount paid into it and thus causes an equivalent increase in deposits for some other bank, the original deposit will give rise to credit representing 0.9+0.92+0.93+0.94... times the original </a:t>
            </a:r>
            <a:r>
              <a:rPr lang="en-US" dirty="0" smtClean="0"/>
              <a:t>amount…”</a:t>
            </a:r>
            <a:endParaRPr lang="en-US" dirty="0"/>
          </a:p>
        </p:txBody>
      </p:sp>
    </p:spTree>
    <p:extLst>
      <p:ext uri="{BB962C8B-B14F-4D97-AF65-F5344CB8AC3E}">
        <p14:creationId xmlns:p14="http://schemas.microsoft.com/office/powerpoint/2010/main" val="3413276736"/>
      </p:ext>
    </p:extLst>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 of equilibrium analysis</a:t>
            </a:r>
            <a:endParaRPr lang="en-US" dirty="0"/>
          </a:p>
        </p:txBody>
      </p:sp>
      <p:sp>
        <p:nvSpPr>
          <p:cNvPr id="3" name="Content Placeholder 2"/>
          <p:cNvSpPr>
            <a:spLocks noGrp="1"/>
          </p:cNvSpPr>
          <p:nvPr>
            <p:ph idx="1"/>
          </p:nvPr>
        </p:nvSpPr>
        <p:spPr>
          <a:xfrm>
            <a:off x="228600" y="685800"/>
            <a:ext cx="8763000" cy="5943600"/>
          </a:xfrm>
        </p:spPr>
        <p:txBody>
          <a:bodyPr/>
          <a:lstStyle/>
          <a:p>
            <a:r>
              <a:rPr lang="en-GB" dirty="0" smtClean="0"/>
              <a:t>Hayek argued that Neoclassical concept of equilibrium required knowledge of the future that was impossible for actual people to have:</a:t>
            </a:r>
          </a:p>
          <a:p>
            <a:pPr lvl="2"/>
            <a:r>
              <a:rPr lang="en-GB" dirty="0" smtClean="0"/>
              <a:t>“</a:t>
            </a:r>
            <a:r>
              <a:rPr lang="en-US" dirty="0"/>
              <a:t>the </a:t>
            </a:r>
            <a:r>
              <a:rPr lang="en-US" dirty="0" smtClean="0"/>
              <a:t>concept of equilibrium itself can </a:t>
            </a:r>
            <a:r>
              <a:rPr lang="en-US" dirty="0"/>
              <a:t>be made </a:t>
            </a:r>
            <a:r>
              <a:rPr lang="en-US" dirty="0" smtClean="0"/>
              <a:t>definite and </a:t>
            </a:r>
            <a:r>
              <a:rPr lang="en-US" dirty="0"/>
              <a:t>clear only in </a:t>
            </a:r>
            <a:r>
              <a:rPr lang="en-US" dirty="0" smtClean="0"/>
              <a:t>terms of </a:t>
            </a:r>
            <a:r>
              <a:rPr lang="en-US" dirty="0"/>
              <a:t>assumptions </a:t>
            </a:r>
            <a:r>
              <a:rPr lang="en-US" dirty="0" smtClean="0"/>
              <a:t>concerning foresight…”</a:t>
            </a:r>
          </a:p>
          <a:p>
            <a:r>
              <a:rPr lang="en-GB" dirty="0" smtClean="0"/>
              <a:t>His logic: we can easily define an individual as being “in equilibrium”—for example, when consumption is “in equilibrium” given a consumer’s budget and tastes</a:t>
            </a:r>
          </a:p>
          <a:p>
            <a:r>
              <a:rPr lang="en-GB" b="1" i="1" dirty="0" smtClean="0"/>
              <a:t>But equilibrium in a market or whole economy means everyone’s plans are consistent with everyone else’s</a:t>
            </a:r>
          </a:p>
          <a:p>
            <a:pPr lvl="1"/>
            <a:r>
              <a:rPr lang="en-GB" dirty="0" smtClean="0"/>
              <a:t>Since our plans involve not just plans for now but plans for the future, only way to achieve “equilibrium” is if all plans are consistent</a:t>
            </a:r>
          </a:p>
          <a:p>
            <a:pPr lvl="1"/>
            <a:r>
              <a:rPr lang="en-GB" dirty="0" smtClean="0"/>
              <a:t>That’s only possible if everyone’s expectations about the future are (a) the same and (b) correct!</a:t>
            </a:r>
            <a:endParaRPr lang="en-US" dirty="0" smtClean="0"/>
          </a:p>
          <a:p>
            <a:pPr lvl="2"/>
            <a:r>
              <a:rPr lang="en-US" dirty="0" smtClean="0"/>
              <a:t>“we </a:t>
            </a:r>
            <a:r>
              <a:rPr lang="en-US" dirty="0"/>
              <a:t>are </a:t>
            </a:r>
            <a:r>
              <a:rPr lang="en-US" dirty="0" smtClean="0"/>
              <a:t>really passing into a </a:t>
            </a:r>
            <a:r>
              <a:rPr lang="en-US" dirty="0"/>
              <a:t>different </a:t>
            </a:r>
            <a:r>
              <a:rPr lang="en-US" dirty="0" smtClean="0"/>
              <a:t>sphere and silently introducing a new element </a:t>
            </a:r>
            <a:r>
              <a:rPr lang="en-US" dirty="0"/>
              <a:t>of </a:t>
            </a:r>
            <a:r>
              <a:rPr lang="en-US" dirty="0" smtClean="0"/>
              <a:t>altogether different character when </a:t>
            </a:r>
            <a:r>
              <a:rPr lang="en-US" dirty="0"/>
              <a:t>we apply it to the </a:t>
            </a:r>
            <a:r>
              <a:rPr lang="en-US" dirty="0" smtClean="0"/>
              <a:t>explanation of </a:t>
            </a:r>
            <a:r>
              <a:rPr lang="en-US" dirty="0"/>
              <a:t>the interactions of a </a:t>
            </a:r>
            <a:r>
              <a:rPr lang="en-US" dirty="0" smtClean="0"/>
              <a:t>number of </a:t>
            </a:r>
            <a:r>
              <a:rPr lang="en-US" dirty="0"/>
              <a:t>different </a:t>
            </a:r>
            <a:r>
              <a:rPr lang="en-US" dirty="0" smtClean="0"/>
              <a:t>individuals.” (</a:t>
            </a:r>
            <a:r>
              <a:rPr lang="en-US" dirty="0" smtClean="0">
                <a:hlinkClick r:id="rId2"/>
              </a:rPr>
              <a:t>Hayek 1937</a:t>
            </a:r>
            <a:r>
              <a:rPr lang="en-US" dirty="0" smtClean="0"/>
              <a:t>)</a:t>
            </a:r>
            <a:endParaRPr lang="en-US" dirty="0"/>
          </a:p>
        </p:txBody>
      </p:sp>
    </p:spTree>
    <p:extLst>
      <p:ext uri="{BB962C8B-B14F-4D97-AF65-F5344CB8AC3E}">
        <p14:creationId xmlns:p14="http://schemas.microsoft.com/office/powerpoint/2010/main" val="1972614379"/>
      </p:ext>
    </p:extLst>
  </p:cSld>
  <p:clrMapOvr>
    <a:masterClrMapping/>
  </p:clrMapOvr>
  <p:transition>
    <p:pull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p:txBody>
          <a:bodyPr/>
          <a:lstStyle/>
          <a:p>
            <a:r>
              <a:rPr lang="en-GB" dirty="0" smtClean="0"/>
              <a:t>This additional credit expands demand in the economy in general faster than it could be expanded by an increase in savings:</a:t>
            </a:r>
          </a:p>
          <a:p>
            <a:pPr lvl="1"/>
            <a:r>
              <a:rPr lang="en-US" dirty="0" smtClean="0"/>
              <a:t>“By </a:t>
            </a:r>
            <a:r>
              <a:rPr lang="en-US" dirty="0"/>
              <a:t>creating additional credit in response to an increased demand, and thus opening up new possibilities of improving and extending </a:t>
            </a:r>
            <a:r>
              <a:rPr lang="en-US" dirty="0" smtClean="0"/>
              <a:t>production,</a:t>
            </a:r>
          </a:p>
          <a:p>
            <a:pPr lvl="1"/>
            <a:r>
              <a:rPr lang="en-US" dirty="0" smtClean="0"/>
              <a:t>the </a:t>
            </a:r>
            <a:r>
              <a:rPr lang="en-US" dirty="0"/>
              <a:t>banks ensure that </a:t>
            </a:r>
            <a:r>
              <a:rPr lang="en-US" i="1" dirty="0"/>
              <a:t>impulses toward expansion of the productive apparatus shall not be so immediately and insuperably balked by a rise of interest rates as they would be if progress were limited by the slow increase in the flow of </a:t>
            </a:r>
            <a:r>
              <a:rPr lang="en-US" i="1" dirty="0" smtClean="0"/>
              <a:t>savings</a:t>
            </a:r>
            <a:r>
              <a:rPr lang="en-US" dirty="0" smtClean="0"/>
              <a:t>.</a:t>
            </a:r>
          </a:p>
          <a:p>
            <a:pPr lvl="1"/>
            <a:r>
              <a:rPr lang="en-US" dirty="0" smtClean="0"/>
              <a:t>But </a:t>
            </a:r>
            <a:r>
              <a:rPr lang="en-US" dirty="0"/>
              <a:t>this same policy stultifies the automatic mechanism of adjustment that keeps the various parts of the system in equilibrium and makes possible disproportionate developments that must, sooner or later, bring about a reaction</a:t>
            </a:r>
            <a:r>
              <a:rPr lang="en-US" dirty="0" smtClean="0"/>
              <a:t>.”</a:t>
            </a:r>
          </a:p>
          <a:p>
            <a:r>
              <a:rPr lang="en-GB" dirty="0" smtClean="0"/>
              <a:t>But this results in above-equilibrium output in general in the economy, which must later lead to below-equilibrium output…</a:t>
            </a:r>
            <a:endParaRPr lang="en-US" dirty="0"/>
          </a:p>
          <a:p>
            <a:endParaRPr lang="en-US" dirty="0"/>
          </a:p>
        </p:txBody>
      </p:sp>
    </p:spTree>
    <p:extLst>
      <p:ext uri="{BB962C8B-B14F-4D97-AF65-F5344CB8AC3E}">
        <p14:creationId xmlns:p14="http://schemas.microsoft.com/office/powerpoint/2010/main" val="2945927524"/>
      </p:ext>
    </p:extLst>
  </p:cSld>
  <p:clrMapOvr>
    <a:masterClrMapping/>
  </p:clrMapOvr>
  <p:transition>
    <p:pull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 model of the trade cycle</a:t>
            </a:r>
            <a:endParaRPr lang="en-US" dirty="0"/>
          </a:p>
        </p:txBody>
      </p:sp>
      <p:sp>
        <p:nvSpPr>
          <p:cNvPr id="3" name="Content Placeholder 2"/>
          <p:cNvSpPr>
            <a:spLocks noGrp="1"/>
          </p:cNvSpPr>
          <p:nvPr>
            <p:ph idx="1"/>
          </p:nvPr>
        </p:nvSpPr>
        <p:spPr/>
        <p:txBody>
          <a:bodyPr/>
          <a:lstStyle/>
          <a:p>
            <a:r>
              <a:rPr lang="en-US" dirty="0" smtClean="0"/>
              <a:t>“The </a:t>
            </a:r>
            <a:r>
              <a:rPr lang="en-US" dirty="0"/>
              <a:t>immediate consequence of an adjustment of the volume of money to the “requirements” of industry is the failure of the “interest brake” to operate as promptly as it would in an economy operating without </a:t>
            </a:r>
            <a:r>
              <a:rPr lang="en-US" dirty="0" smtClean="0"/>
              <a:t>credit.</a:t>
            </a:r>
          </a:p>
          <a:p>
            <a:r>
              <a:rPr lang="en-US" dirty="0" smtClean="0"/>
              <a:t>This </a:t>
            </a:r>
            <a:r>
              <a:rPr lang="en-US" dirty="0"/>
              <a:t>means, however, that new adjustments are undertaken on a larger scale than can be completed; a boom is thus made possible, with the inevitably recurring “crisis</a:t>
            </a:r>
            <a:r>
              <a:rPr lang="en-US" dirty="0" smtClean="0"/>
              <a:t>.”</a:t>
            </a:r>
          </a:p>
          <a:p>
            <a:r>
              <a:rPr lang="en-US" dirty="0" smtClean="0"/>
              <a:t>The </a:t>
            </a:r>
            <a:r>
              <a:rPr lang="en-US" dirty="0"/>
              <a:t>determining cause of the cyclical fluctuation is, therefore, the fact that </a:t>
            </a:r>
            <a:r>
              <a:rPr lang="en-US" i="1" dirty="0"/>
              <a:t>on account of the elasticity of the volume of currency media the rate of interest demanded by the banks is not necessarily always equal to the equilibrium rate</a:t>
            </a:r>
            <a:r>
              <a:rPr lang="en-US" dirty="0"/>
              <a:t>, but is, in the short run, determined by considerations of banking </a:t>
            </a:r>
            <a:r>
              <a:rPr lang="en-US" dirty="0" smtClean="0"/>
              <a:t>liquidity</a:t>
            </a:r>
            <a:r>
              <a:rPr lang="en-US" dirty="0" smtClean="0"/>
              <a:t>.”</a:t>
            </a:r>
          </a:p>
          <a:p>
            <a:r>
              <a:rPr lang="en-GB" i="1" dirty="0" smtClean="0"/>
              <a:t>Curious omission by Hayek worth noting here:</a:t>
            </a:r>
          </a:p>
          <a:p>
            <a:pPr lvl="1"/>
            <a:r>
              <a:rPr lang="en-GB" dirty="0" smtClean="0"/>
              <a:t>Sees banks as main creators of money</a:t>
            </a:r>
          </a:p>
          <a:p>
            <a:pPr lvl="1"/>
            <a:r>
              <a:rPr lang="en-GB" b="1" i="1" dirty="0" smtClean="0"/>
              <a:t>But never considers that money creation by banks creates privat</a:t>
            </a:r>
            <a:r>
              <a:rPr lang="en-GB" b="1" i="1" dirty="0" smtClean="0"/>
              <a:t>e debt, and what consequences of that might be…</a:t>
            </a:r>
            <a:endParaRPr lang="en-US" b="1" i="1" dirty="0" smtClean="0"/>
          </a:p>
          <a:p>
            <a:r>
              <a:rPr lang="en-GB" dirty="0" smtClean="0"/>
              <a:t>Schumpeter does </a:t>
            </a:r>
            <a:r>
              <a:rPr lang="en-GB" dirty="0" smtClean="0"/>
              <a:t>better </a:t>
            </a:r>
            <a:r>
              <a:rPr lang="en-GB" dirty="0" smtClean="0"/>
              <a:t>job of explaining why </a:t>
            </a:r>
            <a:r>
              <a:rPr lang="en-GB" dirty="0" smtClean="0"/>
              <a:t>business cycles occur…</a:t>
            </a:r>
            <a:endParaRPr lang="en-US" dirty="0"/>
          </a:p>
        </p:txBody>
      </p:sp>
    </p:spTree>
    <p:extLst>
      <p:ext uri="{BB962C8B-B14F-4D97-AF65-F5344CB8AC3E}">
        <p14:creationId xmlns:p14="http://schemas.microsoft.com/office/powerpoint/2010/main" val="657611190"/>
      </p:ext>
    </p:extLst>
  </p:cSld>
  <p:clrMapOvr>
    <a:masterClrMapping/>
  </p:clrMapOvr>
  <p:transition>
    <p:pull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ln/>
        </p:spPr>
        <p:txBody>
          <a:bodyPr/>
          <a:lstStyle/>
          <a:p>
            <a:r>
              <a:rPr lang="en-GB" dirty="0"/>
              <a:t>Austrian model of the trade cycle</a:t>
            </a:r>
            <a:endParaRPr lang="en-AU" altLang="en-US" dirty="0"/>
          </a:p>
        </p:txBody>
      </p:sp>
      <p:sp>
        <p:nvSpPr>
          <p:cNvPr id="49155" name="Rectangle 3"/>
          <p:cNvSpPr>
            <a:spLocks noGrp="1" noChangeArrowheads="1"/>
          </p:cNvSpPr>
          <p:nvPr>
            <p:ph type="body" idx="1"/>
          </p:nvPr>
        </p:nvSpPr>
        <p:spPr/>
        <p:txBody>
          <a:bodyPr/>
          <a:lstStyle/>
          <a:p>
            <a:r>
              <a:rPr lang="en-US" altLang="en-US" dirty="0"/>
              <a:t>“I explain the phenomenon of business fluctuations … solely by an objective chain of causation which runs its course automatically, that is </a:t>
            </a:r>
            <a:r>
              <a:rPr lang="en-US" altLang="en-US" b="1" dirty="0"/>
              <a:t>by the effect of the appearance of new enterprises upon the conditions of the existing ones</a:t>
            </a:r>
            <a:r>
              <a:rPr lang="en-US" altLang="en-US" dirty="0"/>
              <a:t>.” (Schumpeter 213)</a:t>
            </a:r>
          </a:p>
          <a:p>
            <a:r>
              <a:rPr lang="en-US" altLang="en-US" dirty="0"/>
              <a:t>Necessarily non-equilibrium because discontinuous:</a:t>
            </a:r>
          </a:p>
          <a:p>
            <a:pPr lvl="1"/>
            <a:r>
              <a:rPr lang="en-US" altLang="en-US" dirty="0" smtClean="0"/>
              <a:t>“It </a:t>
            </a:r>
            <a:r>
              <a:rPr lang="en-US" altLang="en-US" dirty="0"/>
              <a:t>is a fact that the economic system does not move along continually and smoothly. Counter-movements, setbacks, incidents of the most various kinds, occur which obstruct the path of development; there are breakdowns in the economic value system which interrupt it.” (216</a:t>
            </a:r>
            <a:r>
              <a:rPr lang="en-US" altLang="en-US" dirty="0" smtClean="0"/>
              <a:t>)</a:t>
            </a:r>
          </a:p>
          <a:p>
            <a:r>
              <a:rPr lang="en-US" altLang="en-US" dirty="0"/>
              <a:t>Breakdowns </a:t>
            </a:r>
            <a:r>
              <a:rPr lang="en-US" altLang="en-US" b="1" i="1" dirty="0"/>
              <a:t>could be</a:t>
            </a:r>
            <a:r>
              <a:rPr lang="en-US" altLang="en-US" dirty="0"/>
              <a:t> randomly distributed through time</a:t>
            </a:r>
          </a:p>
          <a:p>
            <a:pPr lvl="1"/>
            <a:r>
              <a:rPr lang="en-US" altLang="en-US" dirty="0"/>
              <a:t>There would then be no “trade cycle”, only “deviations from trend”</a:t>
            </a:r>
          </a:p>
          <a:p>
            <a:r>
              <a:rPr lang="en-US" altLang="en-US" dirty="0"/>
              <a:t>But </a:t>
            </a:r>
            <a:r>
              <a:rPr lang="en-US" altLang="en-US" dirty="0" smtClean="0"/>
              <a:t>“</a:t>
            </a:r>
            <a:r>
              <a:rPr lang="en-US" altLang="en-US" i="1" dirty="0"/>
              <a:t>new combinations are not, as one would expect according to general principles of probability, evenly distributed through time—</a:t>
            </a:r>
            <a:r>
              <a:rPr lang="en-US" altLang="en-US" dirty="0"/>
              <a:t>in such a way that equal intervals of time could be chosen, in each of which the carrying out of one new combination would fall</a:t>
            </a:r>
            <a:r>
              <a:rPr lang="en-US" altLang="en-US" i="1" dirty="0"/>
              <a:t>—</a:t>
            </a:r>
            <a:r>
              <a:rPr lang="en-US" altLang="en-US" dirty="0"/>
              <a:t>but </a:t>
            </a:r>
            <a:r>
              <a:rPr lang="en-US" altLang="en-US" i="1" dirty="0"/>
              <a:t>appear, if at all, discontinuously in groups or swarms</a:t>
            </a:r>
            <a:r>
              <a:rPr lang="en-US" altLang="en-US" dirty="0"/>
              <a:t>.” (223</a:t>
            </a:r>
            <a:r>
              <a:rPr lang="en-US" altLang="en-US" dirty="0" smtClean="0"/>
              <a:t>)</a:t>
            </a:r>
            <a:endParaRPr lang="en-US" altLang="en-US" dirty="0"/>
          </a:p>
        </p:txBody>
      </p:sp>
    </p:spTree>
    <p:extLst>
      <p:ext uri="{BB962C8B-B14F-4D97-AF65-F5344CB8AC3E}">
        <p14:creationId xmlns:p14="http://schemas.microsoft.com/office/powerpoint/2010/main" val="1707833049"/>
      </p:ext>
    </p:extLst>
  </p:cSld>
  <p:clrMapOvr>
    <a:masterClrMapping/>
  </p:clrMapOvr>
  <p:transition>
    <p:pull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ln/>
        </p:spPr>
        <p:txBody>
          <a:bodyPr/>
          <a:lstStyle/>
          <a:p>
            <a:r>
              <a:rPr lang="en-GB" dirty="0"/>
              <a:t>Austrian model of the trade cycle</a:t>
            </a:r>
            <a:endParaRPr lang="en-AU" altLang="en-US" dirty="0"/>
          </a:p>
        </p:txBody>
      </p:sp>
      <p:sp>
        <p:nvSpPr>
          <p:cNvPr id="50179" name="Rectangle 3"/>
          <p:cNvSpPr>
            <a:spLocks noGrp="1" noChangeArrowheads="1"/>
          </p:cNvSpPr>
          <p:nvPr>
            <p:ph type="body" idx="1"/>
          </p:nvPr>
        </p:nvSpPr>
        <p:spPr/>
        <p:txBody>
          <a:bodyPr/>
          <a:lstStyle/>
          <a:p>
            <a:r>
              <a:rPr lang="en-US" altLang="en-US" dirty="0"/>
              <a:t>This discontinuous appearance is necessary for a true cycle to emerge, since…</a:t>
            </a:r>
            <a:endParaRPr lang="en-AU" altLang="en-US" dirty="0"/>
          </a:p>
          <a:p>
            <a:pPr>
              <a:lnSpc>
                <a:spcPct val="90000"/>
              </a:lnSpc>
            </a:pPr>
            <a:r>
              <a:rPr lang="en-US" altLang="ko-KR" dirty="0">
                <a:ea typeface="굴림" panose="020B0600000101010101" pitchFamily="34" charset="-127"/>
              </a:rPr>
              <a:t>“If the new enterprises in our sense were to appear independently of one another, there would be no boom and no depression as special, distinguishable, striking, regularly recurring phenomena. For their appearance would then be, in general, continuous</a:t>
            </a:r>
            <a:r>
              <a:rPr lang="en-AU" altLang="ko-KR" dirty="0">
                <a:ea typeface="굴림" panose="020B0600000101010101" pitchFamily="34" charset="-127"/>
              </a:rPr>
              <a:t>.” (224)</a:t>
            </a:r>
          </a:p>
          <a:p>
            <a:pPr>
              <a:lnSpc>
                <a:spcPct val="90000"/>
              </a:lnSpc>
            </a:pPr>
            <a:r>
              <a:rPr lang="en-US" altLang="ko-KR" dirty="0">
                <a:ea typeface="굴림" panose="020B0600000101010101" pitchFamily="34" charset="-127"/>
              </a:rPr>
              <a:t>Three reasons for the “clumped” nature of new innovations &amp; associated booms:</a:t>
            </a:r>
          </a:p>
          <a:p>
            <a:pPr lvl="1">
              <a:lnSpc>
                <a:spcPct val="90000"/>
              </a:lnSpc>
            </a:pPr>
            <a:r>
              <a:rPr lang="en-US" altLang="ko-KR" dirty="0">
                <a:ea typeface="굴림" panose="020B0600000101010101" pitchFamily="34" charset="-127"/>
              </a:rPr>
              <a:t>Frequently, “new combinations will not grow out of the old firms or immediately take their place, but appear side by side, and compete, with them.</a:t>
            </a:r>
            <a:r>
              <a:rPr lang="en-AU" altLang="ko-KR" dirty="0">
                <a:ea typeface="굴림" panose="020B0600000101010101" pitchFamily="34" charset="-127"/>
              </a:rPr>
              <a:t>” (226)</a:t>
            </a:r>
          </a:p>
          <a:p>
            <a:pPr lvl="1">
              <a:lnSpc>
                <a:spcPct val="90000"/>
              </a:lnSpc>
            </a:pPr>
            <a:r>
              <a:rPr lang="en-US" altLang="ko-KR" dirty="0">
                <a:ea typeface="굴림" panose="020B0600000101010101" pitchFamily="34" charset="-127"/>
              </a:rPr>
              <a:t>Credit extended to new entrepreneurs causes “a very substantial increase in purchasing power all over the business sphere. This starts a secondary boom, which spreads over the whole economic system and is the vehicle of the phenomenon of general prosperity…”</a:t>
            </a:r>
            <a:endParaRPr lang="en-AU" altLang="en-US" dirty="0"/>
          </a:p>
          <a:p>
            <a:pPr lvl="1"/>
            <a:endParaRPr lang="en-AU" altLang="en-US" dirty="0"/>
          </a:p>
        </p:txBody>
      </p:sp>
    </p:spTree>
    <p:extLst>
      <p:ext uri="{BB962C8B-B14F-4D97-AF65-F5344CB8AC3E}">
        <p14:creationId xmlns:p14="http://schemas.microsoft.com/office/powerpoint/2010/main" val="2063392122"/>
      </p:ext>
    </p:extLst>
  </p:cSld>
  <p:clrMapOvr>
    <a:masterClrMapping/>
  </p:clrMapOvr>
  <p:transition>
    <p:pull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p:spPr>
        <p:txBody>
          <a:bodyPr/>
          <a:lstStyle/>
          <a:p>
            <a:r>
              <a:rPr lang="en-GB" dirty="0"/>
              <a:t>Austrian model of the trade cycle</a:t>
            </a:r>
            <a:endParaRPr lang="en-AU" altLang="en-US" dirty="0"/>
          </a:p>
        </p:txBody>
      </p:sp>
      <p:sp>
        <p:nvSpPr>
          <p:cNvPr id="54275" name="Rectangle 3"/>
          <p:cNvSpPr>
            <a:spLocks noGrp="1" noChangeArrowheads="1"/>
          </p:cNvSpPr>
          <p:nvPr>
            <p:ph type="body" idx="1"/>
          </p:nvPr>
        </p:nvSpPr>
        <p:spPr/>
        <p:txBody>
          <a:bodyPr/>
          <a:lstStyle/>
          <a:p>
            <a:pPr>
              <a:lnSpc>
                <a:spcPct val="90000"/>
              </a:lnSpc>
            </a:pPr>
            <a:r>
              <a:rPr lang="en-US" altLang="en-US" dirty="0"/>
              <a:t>The combination of these factors</a:t>
            </a:r>
          </a:p>
          <a:p>
            <a:pPr lvl="1">
              <a:lnSpc>
                <a:spcPct val="90000"/>
              </a:lnSpc>
            </a:pPr>
            <a:r>
              <a:rPr lang="en-US" altLang="en-US" dirty="0"/>
              <a:t>notable innovations in production</a:t>
            </a:r>
          </a:p>
          <a:p>
            <a:pPr lvl="1">
              <a:lnSpc>
                <a:spcPct val="90000"/>
              </a:lnSpc>
            </a:pPr>
            <a:r>
              <a:rPr lang="en-US" altLang="en-US" dirty="0"/>
              <a:t>new credit-financed demand as they are brought into existence</a:t>
            </a:r>
          </a:p>
          <a:p>
            <a:pPr lvl="1">
              <a:lnSpc>
                <a:spcPct val="90000"/>
              </a:lnSpc>
            </a:pPr>
            <a:r>
              <a:rPr lang="en-US" altLang="en-US" dirty="0"/>
              <a:t>general prosperity from the extended credit</a:t>
            </a:r>
          </a:p>
          <a:p>
            <a:pPr>
              <a:lnSpc>
                <a:spcPct val="90000"/>
              </a:lnSpc>
            </a:pPr>
            <a:r>
              <a:rPr lang="en-US" altLang="en-US" dirty="0"/>
              <a:t>Means that other entrepreneurs (good and bad!) find it easier to also get funding:</a:t>
            </a:r>
          </a:p>
          <a:p>
            <a:pPr lvl="1">
              <a:lnSpc>
                <a:spcPct val="90000"/>
              </a:lnSpc>
            </a:pPr>
            <a:r>
              <a:rPr lang="en-US" altLang="en-US" dirty="0"/>
              <a:t>“Why do entrepreneurs appear, not continuously, that is singly in every appropriately chosen interval, but in </a:t>
            </a:r>
            <a:r>
              <a:rPr lang="en-US" altLang="en-US" dirty="0" smtClean="0"/>
              <a:t>clusters?</a:t>
            </a:r>
          </a:p>
          <a:p>
            <a:pPr lvl="1">
              <a:lnSpc>
                <a:spcPct val="90000"/>
              </a:lnSpc>
            </a:pPr>
            <a:r>
              <a:rPr lang="en-US" altLang="en-US" i="1" dirty="0" smtClean="0"/>
              <a:t>Exclusively </a:t>
            </a:r>
            <a:r>
              <a:rPr lang="en-US" altLang="en-US" i="1" dirty="0"/>
              <a:t>because the appearance of one or a few entrepreneurs facilitates the appearance of others, and these the appearance of more, in ever-increasing numbers</a:t>
            </a:r>
            <a:r>
              <a:rPr lang="en-US" altLang="en-US" dirty="0"/>
              <a:t>.” (228)</a:t>
            </a:r>
          </a:p>
          <a:p>
            <a:pPr lvl="2">
              <a:lnSpc>
                <a:spcPct val="90000"/>
              </a:lnSpc>
            </a:pPr>
            <a:r>
              <a:rPr lang="en-US" altLang="en-US" dirty="0"/>
              <a:t>With danger that success of good entrepreneurs helps bad ones to get funding…</a:t>
            </a:r>
            <a:endParaRPr lang="en-AU" altLang="en-US" dirty="0"/>
          </a:p>
        </p:txBody>
      </p:sp>
    </p:spTree>
    <p:extLst>
      <p:ext uri="{BB962C8B-B14F-4D97-AF65-F5344CB8AC3E}">
        <p14:creationId xmlns:p14="http://schemas.microsoft.com/office/powerpoint/2010/main" val="1930007463"/>
      </p:ext>
    </p:extLst>
  </p:cSld>
  <p:clrMapOvr>
    <a:masterClrMapping/>
  </p:clrMapOvr>
  <p:transition>
    <p:pull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ln/>
        </p:spPr>
        <p:txBody>
          <a:bodyPr/>
          <a:lstStyle/>
          <a:p>
            <a:r>
              <a:rPr lang="en-GB" dirty="0"/>
              <a:t>Austrian model of the trade cycle</a:t>
            </a:r>
            <a:endParaRPr lang="en-AU" altLang="en-US" dirty="0"/>
          </a:p>
        </p:txBody>
      </p:sp>
      <p:sp>
        <p:nvSpPr>
          <p:cNvPr id="57347" name="Rectangle 3"/>
          <p:cNvSpPr>
            <a:spLocks noGrp="1" noChangeArrowheads="1"/>
          </p:cNvSpPr>
          <p:nvPr>
            <p:ph type="body" idx="1"/>
          </p:nvPr>
        </p:nvSpPr>
        <p:spPr/>
        <p:txBody>
          <a:bodyPr/>
          <a:lstStyle/>
          <a:p>
            <a:pPr>
              <a:lnSpc>
                <a:spcPct val="90000"/>
              </a:lnSpc>
            </a:pPr>
            <a:r>
              <a:rPr lang="en-US" altLang="en-US" dirty="0"/>
              <a:t>So a boom is a </a:t>
            </a:r>
            <a:r>
              <a:rPr lang="en-US" altLang="en-US" i="1" dirty="0"/>
              <a:t>positive feedback</a:t>
            </a:r>
            <a:r>
              <a:rPr lang="en-US" altLang="en-US" dirty="0"/>
              <a:t> process:</a:t>
            </a:r>
          </a:p>
          <a:p>
            <a:pPr lvl="1">
              <a:lnSpc>
                <a:spcPct val="90000"/>
              </a:lnSpc>
            </a:pPr>
            <a:r>
              <a:rPr lang="en-US" altLang="en-US" dirty="0"/>
              <a:t>Financing of one invention makes it easier for other inventions to be financed</a:t>
            </a:r>
          </a:p>
          <a:p>
            <a:pPr lvl="1">
              <a:lnSpc>
                <a:spcPct val="90000"/>
              </a:lnSpc>
            </a:pPr>
            <a:r>
              <a:rPr lang="en-US" altLang="en-US" dirty="0"/>
              <a:t>One success in one industry sector makes it easier for others in the same sector to succeed</a:t>
            </a:r>
          </a:p>
          <a:p>
            <a:pPr lvl="1">
              <a:lnSpc>
                <a:spcPct val="90000"/>
              </a:lnSpc>
            </a:pPr>
            <a:r>
              <a:rPr lang="en-US" altLang="en-US" dirty="0"/>
              <a:t>Spillover of finance into rest of economy makes new businesses and old ones profitable</a:t>
            </a:r>
          </a:p>
          <a:p>
            <a:pPr>
              <a:lnSpc>
                <a:spcPct val="90000"/>
              </a:lnSpc>
            </a:pPr>
            <a:r>
              <a:rPr lang="en-US" altLang="en-US" dirty="0"/>
              <a:t>Conventional economics dominated by presumption of </a:t>
            </a:r>
            <a:r>
              <a:rPr lang="en-US" altLang="en-US" i="1" dirty="0"/>
              <a:t>negative feedback</a:t>
            </a:r>
            <a:r>
              <a:rPr lang="en-US" altLang="en-US" dirty="0"/>
              <a:t>:</a:t>
            </a:r>
          </a:p>
          <a:p>
            <a:pPr lvl="1">
              <a:lnSpc>
                <a:spcPct val="90000"/>
              </a:lnSpc>
            </a:pPr>
            <a:r>
              <a:rPr lang="en-US" altLang="en-US" i="1" dirty="0"/>
              <a:t>Increase</a:t>
            </a:r>
            <a:r>
              <a:rPr lang="en-US" altLang="en-US" dirty="0"/>
              <a:t> in price </a:t>
            </a:r>
            <a:r>
              <a:rPr lang="en-US" altLang="en-US" i="1" dirty="0"/>
              <a:t>reduces</a:t>
            </a:r>
            <a:r>
              <a:rPr lang="en-US" altLang="en-US" dirty="0"/>
              <a:t> demand</a:t>
            </a:r>
          </a:p>
          <a:p>
            <a:pPr lvl="1">
              <a:lnSpc>
                <a:spcPct val="90000"/>
              </a:lnSpc>
            </a:pPr>
            <a:r>
              <a:rPr lang="en-US" altLang="en-US" i="1" dirty="0"/>
              <a:t>Rise</a:t>
            </a:r>
            <a:r>
              <a:rPr lang="en-US" altLang="en-US" dirty="0"/>
              <a:t> of profits encourages new entrants who </a:t>
            </a:r>
            <a:r>
              <a:rPr lang="en-US" altLang="en-US" i="1" dirty="0"/>
              <a:t>reduce</a:t>
            </a:r>
            <a:r>
              <a:rPr lang="en-US" altLang="en-US" dirty="0"/>
              <a:t> profits…, etc.</a:t>
            </a:r>
          </a:p>
          <a:p>
            <a:pPr>
              <a:lnSpc>
                <a:spcPct val="90000"/>
              </a:lnSpc>
            </a:pPr>
            <a:r>
              <a:rPr lang="en-US" altLang="en-US" dirty="0"/>
              <a:t>In fact many real-world processes involve positive feedback, with one other essential real-world feature:</a:t>
            </a:r>
            <a:endParaRPr lang="en-AU" altLang="en-US" dirty="0"/>
          </a:p>
        </p:txBody>
      </p:sp>
    </p:spTree>
    <p:extLst>
      <p:ext uri="{BB962C8B-B14F-4D97-AF65-F5344CB8AC3E}">
        <p14:creationId xmlns:p14="http://schemas.microsoft.com/office/powerpoint/2010/main" val="2298461162"/>
      </p:ext>
    </p:extLst>
  </p:cSld>
  <p:clrMapOvr>
    <a:masterClrMapping/>
  </p:clrMapOvr>
  <p:transition>
    <p:pull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p:spPr>
        <p:txBody>
          <a:bodyPr/>
          <a:lstStyle/>
          <a:p>
            <a:r>
              <a:rPr lang="en-GB" dirty="0"/>
              <a:t>Austrian model of the trade cycle</a:t>
            </a:r>
            <a:endParaRPr lang="en-AU" altLang="en-US" dirty="0"/>
          </a:p>
        </p:txBody>
      </p:sp>
      <p:sp>
        <p:nvSpPr>
          <p:cNvPr id="53251" name="Rectangle 3"/>
          <p:cNvSpPr>
            <a:spLocks noGrp="1" noChangeArrowheads="1"/>
          </p:cNvSpPr>
          <p:nvPr>
            <p:ph type="body" idx="1"/>
          </p:nvPr>
        </p:nvSpPr>
        <p:spPr/>
        <p:txBody>
          <a:bodyPr/>
          <a:lstStyle/>
          <a:p>
            <a:r>
              <a:rPr lang="en-US" altLang="ko-KR" dirty="0">
                <a:ea typeface="굴림" panose="020B0600000101010101" pitchFamily="34" charset="-127"/>
              </a:rPr>
              <a:t>“the new entrepreneur's demand for means of production, which is based upon new purchasing power—the well known "race for means of production" in a period of prosperity—drives up the prices of these.” (232)</a:t>
            </a:r>
          </a:p>
          <a:p>
            <a:r>
              <a:rPr lang="en-US" altLang="ko-KR" dirty="0">
                <a:ea typeface="굴림" panose="020B0600000101010101" pitchFamily="34" charset="-127"/>
              </a:rPr>
              <a:t>“the new products come on the market after a few years or sooner and compete with the old</a:t>
            </a:r>
            <a:r>
              <a:rPr lang="en-AU" altLang="ko-KR" dirty="0">
                <a:ea typeface="굴림" panose="020B0600000101010101" pitchFamily="34" charset="-127"/>
              </a:rPr>
              <a:t>…</a:t>
            </a:r>
          </a:p>
          <a:p>
            <a:pPr lvl="1"/>
            <a:r>
              <a:rPr lang="en-US" altLang="ko-KR" dirty="0">
                <a:ea typeface="굴림" panose="020B0600000101010101" pitchFamily="34" charset="-127"/>
              </a:rPr>
              <a:t>“At the beginning of the boom costs rise in the old </a:t>
            </a:r>
            <a:r>
              <a:rPr lang="en-US" altLang="ko-KR" dirty="0" smtClean="0">
                <a:ea typeface="굴림" panose="020B0600000101010101" pitchFamily="34" charset="-127"/>
              </a:rPr>
              <a:t>businesses;</a:t>
            </a:r>
          </a:p>
          <a:p>
            <a:pPr lvl="1"/>
            <a:r>
              <a:rPr lang="en-US" altLang="ko-KR" dirty="0" smtClean="0">
                <a:ea typeface="굴림" panose="020B0600000101010101" pitchFamily="34" charset="-127"/>
              </a:rPr>
              <a:t>later </a:t>
            </a:r>
            <a:r>
              <a:rPr lang="en-US" altLang="ko-KR" dirty="0">
                <a:ea typeface="굴림" panose="020B0600000101010101" pitchFamily="34" charset="-127"/>
              </a:rPr>
              <a:t>their receipts are reduced, first in those businesses with which the innovation competes, but then in all old businesses, in so far as consumers' demand changes in favor of the innovation</a:t>
            </a:r>
            <a:r>
              <a:rPr lang="en-AU" altLang="ko-KR" dirty="0">
                <a:ea typeface="굴림" panose="020B0600000101010101" pitchFamily="34" charset="-127"/>
              </a:rPr>
              <a:t>…”</a:t>
            </a:r>
            <a:endParaRPr lang="en-AU" altLang="en-US" dirty="0"/>
          </a:p>
        </p:txBody>
      </p:sp>
    </p:spTree>
    <p:extLst>
      <p:ext uri="{BB962C8B-B14F-4D97-AF65-F5344CB8AC3E}">
        <p14:creationId xmlns:p14="http://schemas.microsoft.com/office/powerpoint/2010/main" val="3615848370"/>
      </p:ext>
    </p:extLst>
  </p:cSld>
  <p:clrMapOvr>
    <a:masterClrMapping/>
  </p:clrMapOvr>
  <p:transition>
    <p:pull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ln/>
        </p:spPr>
        <p:txBody>
          <a:bodyPr/>
          <a:lstStyle/>
          <a:p>
            <a:r>
              <a:rPr lang="en-GB" dirty="0"/>
              <a:t>Austrian model of the trade cycle</a:t>
            </a:r>
            <a:endParaRPr lang="en-AU" altLang="en-US" dirty="0"/>
          </a:p>
        </p:txBody>
      </p:sp>
      <p:sp>
        <p:nvSpPr>
          <p:cNvPr id="59395" name="Rectangle 3"/>
          <p:cNvSpPr>
            <a:spLocks noGrp="1" noChangeArrowheads="1"/>
          </p:cNvSpPr>
          <p:nvPr>
            <p:ph type="body" idx="1"/>
          </p:nvPr>
        </p:nvSpPr>
        <p:spPr/>
        <p:txBody>
          <a:bodyPr/>
          <a:lstStyle/>
          <a:p>
            <a:r>
              <a:rPr lang="en-US" altLang="en-US" dirty="0"/>
              <a:t>“The average time which must elapse before the new products appear—though of course actually dependent upon many other elements—fundamentally explains the length of the </a:t>
            </a:r>
            <a:r>
              <a:rPr lang="en-US" altLang="en-US" dirty="0" smtClean="0"/>
              <a:t>boom.</a:t>
            </a:r>
          </a:p>
          <a:p>
            <a:r>
              <a:rPr lang="en-US" altLang="en-US" dirty="0" smtClean="0"/>
              <a:t>This </a:t>
            </a:r>
            <a:r>
              <a:rPr lang="en-US" altLang="en-US" dirty="0"/>
              <a:t>appearance of the new products causes the fall in prices, which on its part terminates the boom, </a:t>
            </a:r>
            <a:r>
              <a:rPr lang="en-US" altLang="en-US" i="1" dirty="0"/>
              <a:t>may </a:t>
            </a:r>
            <a:r>
              <a:rPr lang="en-US" altLang="en-US" dirty="0"/>
              <a:t>lead to a crisis, </a:t>
            </a:r>
            <a:r>
              <a:rPr lang="en-US" altLang="en-US" i="1" dirty="0"/>
              <a:t>must </a:t>
            </a:r>
            <a:r>
              <a:rPr lang="en-US" altLang="en-US" dirty="0"/>
              <a:t>lead to a depression, and starts all the rest…” (233)</a:t>
            </a:r>
          </a:p>
          <a:p>
            <a:r>
              <a:rPr lang="en-US" altLang="ko-KR" dirty="0">
                <a:ea typeface="굴림" panose="020B0600000101010101" pitchFamily="34" charset="-127"/>
              </a:rPr>
              <a:t>“the appearance of the results of the new enterprises leads to a credit deflation, because entrepreneurs are now in the position—and have every incentive—to pay off their </a:t>
            </a:r>
            <a:r>
              <a:rPr lang="en-US" altLang="ko-KR" dirty="0" smtClean="0">
                <a:ea typeface="굴림" panose="020B0600000101010101" pitchFamily="34" charset="-127"/>
              </a:rPr>
              <a:t>debts;</a:t>
            </a:r>
          </a:p>
          <a:p>
            <a:r>
              <a:rPr lang="en-US" altLang="ko-KR" dirty="0" smtClean="0">
                <a:ea typeface="굴림" panose="020B0600000101010101" pitchFamily="34" charset="-127"/>
              </a:rPr>
              <a:t>and </a:t>
            </a:r>
            <a:r>
              <a:rPr lang="en-US" altLang="ko-KR" dirty="0">
                <a:ea typeface="굴림" panose="020B0600000101010101" pitchFamily="34" charset="-127"/>
              </a:rPr>
              <a:t>since no other borrowers step into their place </a:t>
            </a:r>
            <a:r>
              <a:rPr lang="en-US" altLang="ko-KR" b="1" i="1" dirty="0">
                <a:ea typeface="굴림" panose="020B0600000101010101" pitchFamily="34" charset="-127"/>
              </a:rPr>
              <a:t>this leads to a disappearance of the recently created purchasing power just when its complement in goods emerges</a:t>
            </a:r>
            <a:r>
              <a:rPr lang="en-US" altLang="ko-KR" dirty="0">
                <a:ea typeface="굴림" panose="020B0600000101010101" pitchFamily="34" charset="-127"/>
              </a:rPr>
              <a:t>…” (233)</a:t>
            </a:r>
            <a:r>
              <a:rPr lang="en-AU" altLang="ko-KR" dirty="0">
                <a:ea typeface="굴림" panose="020B0600000101010101" pitchFamily="34" charset="-127"/>
              </a:rPr>
              <a:t> </a:t>
            </a:r>
            <a:endParaRPr lang="en-AU" altLang="en-US" dirty="0"/>
          </a:p>
        </p:txBody>
      </p:sp>
    </p:spTree>
    <p:extLst>
      <p:ext uri="{BB962C8B-B14F-4D97-AF65-F5344CB8AC3E}">
        <p14:creationId xmlns:p14="http://schemas.microsoft.com/office/powerpoint/2010/main" val="2135326074"/>
      </p:ext>
    </p:extLst>
  </p:cSld>
  <p:clrMapOvr>
    <a:masterClrMapping/>
  </p:clrMapOvr>
  <p:transition>
    <p:pull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ln/>
        </p:spPr>
        <p:txBody>
          <a:bodyPr/>
          <a:lstStyle/>
          <a:p>
            <a:r>
              <a:rPr lang="en-GB" dirty="0"/>
              <a:t>Austrian model of the trade cycle</a:t>
            </a:r>
            <a:endParaRPr lang="en-AU" altLang="en-US" dirty="0"/>
          </a:p>
        </p:txBody>
      </p:sp>
      <p:sp>
        <p:nvSpPr>
          <p:cNvPr id="60419" name="Rectangle 3"/>
          <p:cNvSpPr>
            <a:spLocks noGrp="1" noChangeArrowheads="1"/>
          </p:cNvSpPr>
          <p:nvPr>
            <p:ph type="body" idx="1"/>
          </p:nvPr>
        </p:nvSpPr>
        <p:spPr/>
        <p:txBody>
          <a:bodyPr/>
          <a:lstStyle/>
          <a:p>
            <a:pPr>
              <a:lnSpc>
                <a:spcPct val="90000"/>
              </a:lnSpc>
            </a:pPr>
            <a:r>
              <a:rPr lang="en-US" altLang="en-US"/>
              <a:t>Cycle seen as necessary aspect of capitalism, rather than something to be eradicated;</a:t>
            </a:r>
          </a:p>
          <a:p>
            <a:pPr>
              <a:lnSpc>
                <a:spcPct val="90000"/>
              </a:lnSpc>
            </a:pPr>
            <a:r>
              <a:rPr lang="en-US" altLang="en-US"/>
              <a:t>But does have negative aspects as well as positive</a:t>
            </a:r>
          </a:p>
          <a:p>
            <a:pPr>
              <a:lnSpc>
                <a:spcPct val="90000"/>
              </a:lnSpc>
            </a:pPr>
            <a:r>
              <a:rPr lang="en-US" altLang="ko-KR">
                <a:ea typeface="굴림" panose="020B0600000101010101" pitchFamily="34" charset="-127"/>
              </a:rPr>
              <a:t>“the boom … creates out of itself an </a:t>
            </a:r>
            <a:r>
              <a:rPr lang="en-US" altLang="ko-KR" i="1">
                <a:ea typeface="굴림" panose="020B0600000101010101" pitchFamily="34" charset="-127"/>
              </a:rPr>
              <a:t>objective situation, </a:t>
            </a:r>
            <a:r>
              <a:rPr lang="en-US" altLang="ko-KR">
                <a:ea typeface="굴림" panose="020B0600000101010101" pitchFamily="34" charset="-127"/>
              </a:rPr>
              <a:t>which … makes an end of the boom, leads </a:t>
            </a:r>
            <a:r>
              <a:rPr lang="en-US" altLang="ko-KR" i="1">
                <a:ea typeface="굴림" panose="020B0600000101010101" pitchFamily="34" charset="-127"/>
              </a:rPr>
              <a:t>easily </a:t>
            </a:r>
            <a:r>
              <a:rPr lang="en-US" altLang="ko-KR">
                <a:ea typeface="굴림" panose="020B0600000101010101" pitchFamily="34" charset="-127"/>
              </a:rPr>
              <a:t>to a crisis, </a:t>
            </a:r>
            <a:r>
              <a:rPr lang="en-US" altLang="ko-KR" i="1">
                <a:ea typeface="굴림" panose="020B0600000101010101" pitchFamily="34" charset="-127"/>
              </a:rPr>
              <a:t>necessarily </a:t>
            </a:r>
            <a:r>
              <a:rPr lang="en-US" altLang="ko-KR">
                <a:ea typeface="굴림" panose="020B0600000101010101" pitchFamily="34" charset="-127"/>
              </a:rPr>
              <a:t>to a depression, and hence to a temporary position of relative steadiness and absence of development.</a:t>
            </a:r>
          </a:p>
          <a:p>
            <a:pPr lvl="1">
              <a:lnSpc>
                <a:spcPct val="90000"/>
              </a:lnSpc>
            </a:pPr>
            <a:r>
              <a:rPr lang="en-US" altLang="ko-KR">
                <a:ea typeface="굴림" panose="020B0600000101010101" pitchFamily="34" charset="-127"/>
              </a:rPr>
              <a:t>The depression as such we may call the "normal" process of resorption and liquidation; the course of events characterised by the outbreak of a crisis—panic, breakdown of the credit system, epidemics of bankruptcies, and its further consequences—we may call the "abnormal process of liquidation."</a:t>
            </a:r>
            <a:r>
              <a:rPr lang="en-AU" altLang="ko-KR">
                <a:ea typeface="굴림" panose="020B0600000101010101" pitchFamily="34" charset="-127"/>
              </a:rPr>
              <a:t>” (236)</a:t>
            </a:r>
            <a:endParaRPr lang="en-AU" altLang="en-US"/>
          </a:p>
        </p:txBody>
      </p:sp>
    </p:spTree>
    <p:extLst>
      <p:ext uri="{BB962C8B-B14F-4D97-AF65-F5344CB8AC3E}">
        <p14:creationId xmlns:p14="http://schemas.microsoft.com/office/powerpoint/2010/main" val="2526170851"/>
      </p:ext>
    </p:extLst>
  </p:cSld>
  <p:clrMapOvr>
    <a:masterClrMapping/>
  </p:clrMapOvr>
  <p:transition>
    <p:pull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ln/>
        </p:spPr>
        <p:txBody>
          <a:bodyPr/>
          <a:lstStyle/>
          <a:p>
            <a:r>
              <a:rPr lang="en-GB" dirty="0"/>
              <a:t>Austrian model of the trade cycle</a:t>
            </a:r>
            <a:endParaRPr lang="en-AU" altLang="en-US" dirty="0"/>
          </a:p>
        </p:txBody>
      </p:sp>
      <p:sp>
        <p:nvSpPr>
          <p:cNvPr id="61443" name="Rectangle 3"/>
          <p:cNvSpPr>
            <a:spLocks noGrp="1" noChangeArrowheads="1"/>
          </p:cNvSpPr>
          <p:nvPr>
            <p:ph type="body" idx="1"/>
          </p:nvPr>
        </p:nvSpPr>
        <p:spPr>
          <a:xfrm>
            <a:off x="228600" y="685800"/>
            <a:ext cx="8763000" cy="5943600"/>
          </a:xfrm>
        </p:spPr>
        <p:txBody>
          <a:bodyPr/>
          <a:lstStyle/>
          <a:p>
            <a:r>
              <a:rPr lang="en-US" altLang="en-US" dirty="0"/>
              <a:t>A recession/depression a necessary outcome of a boom:</a:t>
            </a:r>
          </a:p>
          <a:p>
            <a:pPr lvl="1"/>
            <a:r>
              <a:rPr lang="en-US" altLang="en-US" dirty="0"/>
              <a:t>“With the fall in the demand for means of production, the rate of interest—if the coefficient of risk is removed—and the volume of employment also </a:t>
            </a:r>
            <a:r>
              <a:rPr lang="en-US" altLang="en-US" dirty="0" smtClean="0"/>
              <a:t>fall.</a:t>
            </a:r>
          </a:p>
          <a:p>
            <a:pPr lvl="1"/>
            <a:r>
              <a:rPr lang="en-US" altLang="en-US" dirty="0" smtClean="0"/>
              <a:t>With </a:t>
            </a:r>
            <a:r>
              <a:rPr lang="en-US" altLang="en-US" dirty="0"/>
              <a:t>the fall in money incomes, which is causally traceable to the deflation, even though it is increased by bankruptcies and so forth, the demand for all other commodities finally falls, and the process has then penetrated the whole economic </a:t>
            </a:r>
            <a:r>
              <a:rPr lang="en-US" altLang="en-US" dirty="0" smtClean="0"/>
              <a:t>system.</a:t>
            </a:r>
          </a:p>
          <a:p>
            <a:pPr lvl="1"/>
            <a:r>
              <a:rPr lang="en-US" altLang="en-US" dirty="0" smtClean="0"/>
              <a:t>The </a:t>
            </a:r>
            <a:r>
              <a:rPr lang="en-US" altLang="en-US" dirty="0"/>
              <a:t>picture of the depression is complete.” (237</a:t>
            </a:r>
            <a:r>
              <a:rPr lang="en-US" altLang="en-US" dirty="0" smtClean="0"/>
              <a:t>)</a:t>
            </a:r>
          </a:p>
          <a:p>
            <a:r>
              <a:rPr lang="en-US" altLang="ko-KR" dirty="0">
                <a:ea typeface="굴림" panose="020B0600000101010101" pitchFamily="34" charset="-127"/>
              </a:rPr>
              <a:t>“the depression leads … to a new equilibrium position.” (242)</a:t>
            </a:r>
          </a:p>
          <a:p>
            <a:pPr lvl="1"/>
            <a:r>
              <a:rPr lang="en-US" altLang="en-US" dirty="0"/>
              <a:t>In fact, downturn involves over-compensation: system goes “below” equilibrium whereas was above it during boom</a:t>
            </a:r>
          </a:p>
          <a:p>
            <a:pPr lvl="1"/>
            <a:r>
              <a:rPr lang="en-US" altLang="en-US" dirty="0"/>
              <a:t>“Equilibrium” itself shifts: path-dependent change</a:t>
            </a:r>
          </a:p>
          <a:p>
            <a:pPr lvl="2"/>
            <a:r>
              <a:rPr lang="en-US" altLang="en-US" dirty="0"/>
              <a:t>Try to imagine today’s capitalism without the Internet…</a:t>
            </a:r>
          </a:p>
          <a:p>
            <a:pPr lvl="2"/>
            <a:r>
              <a:rPr lang="en-US" altLang="en-US" dirty="0"/>
              <a:t>Modern </a:t>
            </a:r>
            <a:r>
              <a:rPr lang="en-US" altLang="en-US" dirty="0" err="1"/>
              <a:t>Schumpeterians</a:t>
            </a:r>
            <a:r>
              <a:rPr lang="en-US" altLang="en-US" dirty="0"/>
              <a:t> (e.g., Ed Nell) refer to process of growth as “Transformational change</a:t>
            </a:r>
            <a:r>
              <a:rPr lang="en-US" altLang="en-US" dirty="0" smtClean="0"/>
              <a:t>”</a:t>
            </a:r>
            <a:endParaRPr lang="en-US" altLang="en-US" dirty="0"/>
          </a:p>
        </p:txBody>
      </p:sp>
    </p:spTree>
    <p:extLst>
      <p:ext uri="{BB962C8B-B14F-4D97-AF65-F5344CB8AC3E}">
        <p14:creationId xmlns:p14="http://schemas.microsoft.com/office/powerpoint/2010/main" val="1182749334"/>
      </p:ext>
    </p:extLst>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 of equilibrium analysis</a:t>
            </a:r>
            <a:endParaRPr lang="en-US" dirty="0"/>
          </a:p>
        </p:txBody>
      </p:sp>
      <p:sp>
        <p:nvSpPr>
          <p:cNvPr id="3" name="Content Placeholder 2"/>
          <p:cNvSpPr>
            <a:spLocks noGrp="1"/>
          </p:cNvSpPr>
          <p:nvPr>
            <p:ph idx="1"/>
          </p:nvPr>
        </p:nvSpPr>
        <p:spPr/>
        <p:txBody>
          <a:bodyPr/>
          <a:lstStyle/>
          <a:p>
            <a:r>
              <a:rPr lang="en-GB" dirty="0" smtClean="0"/>
              <a:t>Prescient about timeless nature of equilibrium as used by Neoclassicals:</a:t>
            </a:r>
          </a:p>
          <a:p>
            <a:pPr lvl="1"/>
            <a:r>
              <a:rPr lang="en-GB" dirty="0" smtClean="0"/>
              <a:t>“</a:t>
            </a:r>
            <a:r>
              <a:rPr lang="en-US" dirty="0"/>
              <a:t>since </a:t>
            </a:r>
            <a:r>
              <a:rPr lang="en-US" dirty="0" smtClean="0"/>
              <a:t>equilibrium is </a:t>
            </a:r>
            <a:r>
              <a:rPr lang="en-US" dirty="0"/>
              <a:t>a </a:t>
            </a:r>
            <a:r>
              <a:rPr lang="en-US" dirty="0" smtClean="0"/>
              <a:t>relationship between actions</a:t>
            </a:r>
            <a:r>
              <a:rPr lang="en-US" dirty="0"/>
              <a:t>, and since the </a:t>
            </a:r>
            <a:r>
              <a:rPr lang="en-US" dirty="0" smtClean="0"/>
              <a:t>actions of </a:t>
            </a:r>
            <a:r>
              <a:rPr lang="en-US" dirty="0"/>
              <a:t>one </a:t>
            </a:r>
            <a:r>
              <a:rPr lang="en-US" dirty="0" smtClean="0"/>
              <a:t>person must necessarily take </a:t>
            </a:r>
            <a:r>
              <a:rPr lang="en-US" dirty="0"/>
              <a:t>place </a:t>
            </a:r>
            <a:r>
              <a:rPr lang="en-US" dirty="0" smtClean="0"/>
              <a:t>successively in </a:t>
            </a:r>
            <a:r>
              <a:rPr lang="en-US" dirty="0"/>
              <a:t>time, it is obvious that the passage of time is </a:t>
            </a:r>
            <a:r>
              <a:rPr lang="en-US" dirty="0" smtClean="0"/>
              <a:t>essential to </a:t>
            </a:r>
            <a:r>
              <a:rPr lang="en-US" dirty="0"/>
              <a:t>give the </a:t>
            </a:r>
            <a:r>
              <a:rPr lang="en-US" dirty="0" smtClean="0"/>
              <a:t>concept of equilibrium any meaning.</a:t>
            </a:r>
          </a:p>
          <a:p>
            <a:pPr lvl="1"/>
            <a:r>
              <a:rPr lang="en-US" dirty="0" smtClean="0"/>
              <a:t>This </a:t>
            </a:r>
            <a:r>
              <a:rPr lang="en-US" dirty="0"/>
              <a:t>deserves mention since many economists </a:t>
            </a:r>
            <a:r>
              <a:rPr lang="en-US" dirty="0" smtClean="0"/>
              <a:t>appear to </a:t>
            </a:r>
            <a:r>
              <a:rPr lang="en-US" dirty="0"/>
              <a:t>have </a:t>
            </a:r>
            <a:r>
              <a:rPr lang="en-US" dirty="0" smtClean="0"/>
              <a:t>been unable to find a </a:t>
            </a:r>
            <a:r>
              <a:rPr lang="en-US" dirty="0"/>
              <a:t>place </a:t>
            </a:r>
            <a:r>
              <a:rPr lang="en-US" dirty="0" smtClean="0"/>
              <a:t>for time in equilibrium </a:t>
            </a:r>
            <a:r>
              <a:rPr lang="en-US" dirty="0"/>
              <a:t>analysis and </a:t>
            </a:r>
            <a:r>
              <a:rPr lang="en-US" dirty="0" smtClean="0"/>
              <a:t>consequently have </a:t>
            </a:r>
            <a:r>
              <a:rPr lang="en-US" dirty="0"/>
              <a:t>suggested that </a:t>
            </a:r>
            <a:r>
              <a:rPr lang="en-US" dirty="0" smtClean="0"/>
              <a:t>equilibrium must </a:t>
            </a:r>
            <a:r>
              <a:rPr lang="en-US" dirty="0"/>
              <a:t>be </a:t>
            </a:r>
            <a:r>
              <a:rPr lang="en-US" dirty="0" smtClean="0"/>
              <a:t>conceived as timeless.</a:t>
            </a:r>
          </a:p>
          <a:p>
            <a:pPr lvl="1"/>
            <a:r>
              <a:rPr lang="en-US" dirty="0" smtClean="0"/>
              <a:t>This </a:t>
            </a:r>
            <a:r>
              <a:rPr lang="en-US" dirty="0"/>
              <a:t>seems to me to be a </a:t>
            </a:r>
            <a:r>
              <a:rPr lang="en-US" dirty="0" smtClean="0"/>
              <a:t>meaningless statement.” (Hayek 1937)</a:t>
            </a:r>
          </a:p>
          <a:p>
            <a:r>
              <a:rPr lang="en-GB" dirty="0" smtClean="0"/>
              <a:t>Since equilibrium must be “in time” rather than “timeless”, for it to apply people’s expectations of the future must be both shared and correct:</a:t>
            </a:r>
          </a:p>
          <a:p>
            <a:pPr lvl="1"/>
            <a:r>
              <a:rPr lang="en-GB" dirty="0" smtClean="0"/>
              <a:t>“</a:t>
            </a:r>
            <a:r>
              <a:rPr lang="en-US" dirty="0"/>
              <a:t>It appears that the </a:t>
            </a:r>
            <a:r>
              <a:rPr lang="en-US" dirty="0" smtClean="0"/>
              <a:t>concept of equilibrium merely means </a:t>
            </a:r>
            <a:r>
              <a:rPr lang="en-US" dirty="0"/>
              <a:t>that the </a:t>
            </a:r>
            <a:r>
              <a:rPr lang="en-US" dirty="0" smtClean="0"/>
              <a:t>foresight of </a:t>
            </a:r>
            <a:r>
              <a:rPr lang="en-US" dirty="0"/>
              <a:t>the different </a:t>
            </a:r>
            <a:r>
              <a:rPr lang="en-US" dirty="0" smtClean="0"/>
              <a:t>members of </a:t>
            </a:r>
            <a:r>
              <a:rPr lang="en-US" dirty="0"/>
              <a:t>the society is in a </a:t>
            </a:r>
            <a:r>
              <a:rPr lang="en-US" dirty="0" smtClean="0"/>
              <a:t>special sense correct.” </a:t>
            </a:r>
            <a:r>
              <a:rPr lang="en-US" dirty="0"/>
              <a:t>(Hayek 1937)</a:t>
            </a:r>
          </a:p>
        </p:txBody>
      </p:sp>
    </p:spTree>
    <p:extLst>
      <p:ext uri="{BB962C8B-B14F-4D97-AF65-F5344CB8AC3E}">
        <p14:creationId xmlns:p14="http://schemas.microsoft.com/office/powerpoint/2010/main" val="69103608"/>
      </p:ext>
    </p:extLst>
  </p:cSld>
  <p:clrMapOvr>
    <a:masterClrMapping/>
  </p:clrMapOvr>
  <p:transition>
    <p:pull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Austrians on economic policy—not!</a:t>
            </a:r>
            <a:endParaRPr lang="en-US" dirty="0"/>
          </a:p>
        </p:txBody>
      </p:sp>
      <p:sp>
        <p:nvSpPr>
          <p:cNvPr id="3" name="Content Placeholder 2"/>
          <p:cNvSpPr>
            <a:spLocks noGrp="1"/>
          </p:cNvSpPr>
          <p:nvPr>
            <p:ph idx="1"/>
          </p:nvPr>
        </p:nvSpPr>
        <p:spPr/>
        <p:txBody>
          <a:bodyPr/>
          <a:lstStyle/>
          <a:p>
            <a:r>
              <a:rPr lang="en-GB" dirty="0" smtClean="0"/>
              <a:t>Austrians partly blame Federal Reserve for causing crises by setting interest rates too low</a:t>
            </a:r>
          </a:p>
          <a:p>
            <a:pPr lvl="1"/>
            <a:r>
              <a:rPr lang="en-GB" dirty="0" smtClean="0"/>
              <a:t>Hayek more nuanced than this</a:t>
            </a:r>
          </a:p>
          <a:p>
            <a:pPr lvl="2"/>
            <a:r>
              <a:rPr lang="en-GB" dirty="0" smtClean="0"/>
              <a:t>interest rate doesn’t bring supply of savings &amp; demand for investment into equilibrium because of elastic nature of private bank lending</a:t>
            </a:r>
          </a:p>
          <a:p>
            <a:r>
              <a:rPr lang="en-GB" dirty="0" smtClean="0"/>
              <a:t>What about what to do when a crisis occurs?</a:t>
            </a:r>
          </a:p>
          <a:p>
            <a:r>
              <a:rPr lang="en-GB" dirty="0" smtClean="0"/>
              <a:t>Hayek wrote “</a:t>
            </a:r>
            <a:r>
              <a:rPr lang="en-US" dirty="0" smtClean="0"/>
              <a:t>Monetary Theory and the Trade Cycle” in 1932, </a:t>
            </a:r>
            <a:r>
              <a:rPr lang="en-GB" dirty="0" smtClean="0"/>
              <a:t>right at the peak of the Great Depression</a:t>
            </a:r>
          </a:p>
          <a:p>
            <a:pPr lvl="1"/>
            <a:r>
              <a:rPr lang="en-GB" dirty="0" smtClean="0"/>
              <a:t>Greatest downturn in history of capitalism</a:t>
            </a:r>
          </a:p>
          <a:p>
            <a:pPr lvl="1"/>
            <a:r>
              <a:rPr lang="en-GB" dirty="0" smtClean="0"/>
              <a:t>At a time when Government was relatively small…</a:t>
            </a:r>
            <a:endParaRPr lang="en-US" dirty="0"/>
          </a:p>
        </p:txBody>
      </p:sp>
    </p:spTree>
    <p:extLst>
      <p:ext uri="{BB962C8B-B14F-4D97-AF65-F5344CB8AC3E}">
        <p14:creationId xmlns:p14="http://schemas.microsoft.com/office/powerpoint/2010/main" val="2003531007"/>
      </p:ext>
    </p:extLst>
  </p:cSld>
  <p:clrMapOvr>
    <a:masterClrMapping/>
  </p:clrMapOvr>
  <p:transition>
    <p:pull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Austrians on economic policy—not!</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smtClean="0"/>
              <a:t>The ultimate boom and bust:</a:t>
            </a:r>
            <a:endParaRPr lang="en-US" dirty="0"/>
          </a:p>
        </p:txBody>
      </p:sp>
      <p:pic>
        <p:nvPicPr>
          <p:cNvPr id="4" name="Picture 3"/>
          <p:cNvPicPr>
            <a:picLocks noChangeAspect="1"/>
          </p:cNvPicPr>
          <p:nvPr/>
        </p:nvPicPr>
        <p:blipFill>
          <a:blip r:embed="rId2"/>
          <a:stretch>
            <a:fillRect/>
          </a:stretch>
        </p:blipFill>
        <p:spPr>
          <a:xfrm>
            <a:off x="76200" y="1066800"/>
            <a:ext cx="8915400" cy="5468146"/>
          </a:xfrm>
          <a:prstGeom prst="rect">
            <a:avLst/>
          </a:prstGeom>
        </p:spPr>
      </p:pic>
    </p:spTree>
    <p:extLst>
      <p:ext uri="{BB962C8B-B14F-4D97-AF65-F5344CB8AC3E}">
        <p14:creationId xmlns:p14="http://schemas.microsoft.com/office/powerpoint/2010/main" val="16918061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Austrians on economic policy—not!</a:t>
            </a:r>
            <a:endParaRPr lang="en-US" dirty="0"/>
          </a:p>
        </p:txBody>
      </p:sp>
      <p:sp>
        <p:nvSpPr>
          <p:cNvPr id="3" name="Content Placeholder 2"/>
          <p:cNvSpPr>
            <a:spLocks noGrp="1"/>
          </p:cNvSpPr>
          <p:nvPr>
            <p:ph idx="1"/>
          </p:nvPr>
        </p:nvSpPr>
        <p:spPr/>
        <p:txBody>
          <a:bodyPr/>
          <a:lstStyle/>
          <a:p>
            <a:r>
              <a:rPr lang="en-GB" dirty="0" smtClean="0"/>
              <a:t>Hayek’s policy advice? Do nothing: let market sort itself out:</a:t>
            </a:r>
          </a:p>
          <a:p>
            <a:pPr lvl="1"/>
            <a:r>
              <a:rPr lang="en-GB" dirty="0" smtClean="0"/>
              <a:t>“It </a:t>
            </a:r>
            <a:r>
              <a:rPr lang="en-GB" dirty="0"/>
              <a:t>is a curious fact that the general </a:t>
            </a:r>
            <a:r>
              <a:rPr lang="en-GB" dirty="0" smtClean="0"/>
              <a:t>disinclination to </a:t>
            </a:r>
            <a:r>
              <a:rPr lang="en-GB" dirty="0"/>
              <a:t>explain the past boom by monetary </a:t>
            </a:r>
            <a:r>
              <a:rPr lang="en-GB" dirty="0" smtClean="0"/>
              <a:t>factors has </a:t>
            </a:r>
            <a:r>
              <a:rPr lang="en-GB" dirty="0"/>
              <a:t>been quickly replaced by </a:t>
            </a:r>
            <a:r>
              <a:rPr lang="en-GB" dirty="0" smtClean="0"/>
              <a:t>an </a:t>
            </a:r>
            <a:r>
              <a:rPr lang="en-GB" dirty="0"/>
              <a:t>even </a:t>
            </a:r>
            <a:r>
              <a:rPr lang="en-GB" dirty="0" smtClean="0"/>
              <a:t>greater readiness </a:t>
            </a:r>
            <a:r>
              <a:rPr lang="en-GB" dirty="0"/>
              <a:t>to hold the present working of </a:t>
            </a:r>
            <a:r>
              <a:rPr lang="en-GB" dirty="0" smtClean="0"/>
              <a:t>our monetary organization </a:t>
            </a:r>
            <a:r>
              <a:rPr lang="en-GB" dirty="0"/>
              <a:t>exclusively responsible </a:t>
            </a:r>
            <a:r>
              <a:rPr lang="en-GB" dirty="0" smtClean="0"/>
              <a:t>for our </a:t>
            </a:r>
            <a:r>
              <a:rPr lang="en-GB" dirty="0"/>
              <a:t>present plight. </a:t>
            </a:r>
            <a:endParaRPr lang="en-GB" dirty="0" smtClean="0"/>
          </a:p>
          <a:p>
            <a:pPr lvl="1"/>
            <a:r>
              <a:rPr lang="en-GB" dirty="0" smtClean="0"/>
              <a:t>And </a:t>
            </a:r>
            <a:r>
              <a:rPr lang="en-GB" dirty="0"/>
              <a:t>the same stabilizers </a:t>
            </a:r>
            <a:r>
              <a:rPr lang="en-GB" dirty="0" smtClean="0"/>
              <a:t>who believed </a:t>
            </a:r>
            <a:r>
              <a:rPr lang="en-GB" dirty="0"/>
              <a:t>that nothing was wrong with the </a:t>
            </a:r>
            <a:r>
              <a:rPr lang="en-GB" dirty="0" smtClean="0"/>
              <a:t>boom and </a:t>
            </a:r>
            <a:r>
              <a:rPr lang="en-GB" dirty="0"/>
              <a:t>that it might last indefinitely because </a:t>
            </a:r>
            <a:r>
              <a:rPr lang="en-GB" dirty="0" smtClean="0"/>
              <a:t>prices did </a:t>
            </a:r>
            <a:r>
              <a:rPr lang="en-GB" dirty="0"/>
              <a:t>not </a:t>
            </a:r>
            <a:r>
              <a:rPr lang="en-GB" dirty="0" smtClean="0"/>
              <a:t>rise,</a:t>
            </a:r>
          </a:p>
          <a:p>
            <a:pPr lvl="1"/>
            <a:r>
              <a:rPr lang="en-GB" dirty="0" smtClean="0"/>
              <a:t>now </a:t>
            </a:r>
            <a:r>
              <a:rPr lang="en-GB" dirty="0"/>
              <a:t>believe that everything could </a:t>
            </a:r>
            <a:r>
              <a:rPr lang="en-GB" dirty="0" smtClean="0"/>
              <a:t>be set </a:t>
            </a:r>
            <a:r>
              <a:rPr lang="en-GB" dirty="0"/>
              <a:t>right again if only we </a:t>
            </a:r>
            <a:r>
              <a:rPr lang="en-GB" dirty="0" smtClean="0"/>
              <a:t> would </a:t>
            </a:r>
            <a:r>
              <a:rPr lang="en-GB" dirty="0"/>
              <a:t>use the </a:t>
            </a:r>
            <a:r>
              <a:rPr lang="en-GB" dirty="0" smtClean="0"/>
              <a:t>weapons of </a:t>
            </a:r>
            <a:r>
              <a:rPr lang="en-GB" dirty="0"/>
              <a:t>monetary policy to prevent prices from </a:t>
            </a:r>
            <a:r>
              <a:rPr lang="en-GB" dirty="0" smtClean="0"/>
              <a:t>falling.</a:t>
            </a:r>
          </a:p>
          <a:p>
            <a:pPr lvl="1"/>
            <a:r>
              <a:rPr lang="en-GB" dirty="0" smtClean="0"/>
              <a:t>The </a:t>
            </a:r>
            <a:r>
              <a:rPr lang="en-GB" dirty="0"/>
              <a:t>same superficial view which sees no </a:t>
            </a:r>
            <a:r>
              <a:rPr lang="en-GB" dirty="0" smtClean="0"/>
              <a:t>other harmful </a:t>
            </a:r>
            <a:r>
              <a:rPr lang="en-GB" dirty="0"/>
              <a:t>effect of a credit expansion but the </a:t>
            </a:r>
            <a:r>
              <a:rPr lang="en-GB" dirty="0" smtClean="0"/>
              <a:t>rise of </a:t>
            </a:r>
            <a:r>
              <a:rPr lang="en-GB" dirty="0"/>
              <a:t>the price level, now believes that our </a:t>
            </a:r>
            <a:r>
              <a:rPr lang="en-GB" dirty="0" smtClean="0"/>
              <a:t>only </a:t>
            </a:r>
            <a:r>
              <a:rPr lang="en-GB" sz="2400" dirty="0"/>
              <a:t>difficulty is a fall in the price level, caused </a:t>
            </a:r>
            <a:r>
              <a:rPr lang="en-GB" sz="2400" dirty="0" smtClean="0"/>
              <a:t>by </a:t>
            </a:r>
            <a:r>
              <a:rPr lang="en-US" sz="2400" dirty="0" smtClean="0"/>
              <a:t>credit </a:t>
            </a:r>
            <a:r>
              <a:rPr lang="en-US" sz="2400" dirty="0"/>
              <a:t>contraction</a:t>
            </a:r>
            <a:r>
              <a:rPr lang="en-US" sz="2400" dirty="0" smtClean="0"/>
              <a:t>.”</a:t>
            </a:r>
            <a:endParaRPr lang="en-US" dirty="0"/>
          </a:p>
        </p:txBody>
      </p:sp>
    </p:spTree>
    <p:extLst>
      <p:ext uri="{BB962C8B-B14F-4D97-AF65-F5344CB8AC3E}">
        <p14:creationId xmlns:p14="http://schemas.microsoft.com/office/powerpoint/2010/main" val="1514469166"/>
      </p:ext>
    </p:extLst>
  </p:cSld>
  <p:clrMapOvr>
    <a:masterClrMapping/>
  </p:clrMapOvr>
  <p:transition>
    <p:pull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Austrians on economic policy—not!</a:t>
            </a:r>
            <a:endParaRPr lang="en-US" dirty="0"/>
          </a:p>
        </p:txBody>
      </p:sp>
      <p:sp>
        <p:nvSpPr>
          <p:cNvPr id="3" name="Content Placeholder 2"/>
          <p:cNvSpPr>
            <a:spLocks noGrp="1"/>
          </p:cNvSpPr>
          <p:nvPr>
            <p:ph idx="1"/>
          </p:nvPr>
        </p:nvSpPr>
        <p:spPr>
          <a:xfrm>
            <a:off x="228600" y="685800"/>
            <a:ext cx="8763000" cy="457200"/>
          </a:xfrm>
        </p:spPr>
        <p:txBody>
          <a:bodyPr/>
          <a:lstStyle/>
          <a:p>
            <a:r>
              <a:rPr lang="en-GB" dirty="0" smtClean="0"/>
              <a:t>Both nominal output &amp; inflation fell during the </a:t>
            </a:r>
            <a:r>
              <a:rPr lang="en-GB" dirty="0" smtClean="0"/>
              <a:t>crisis—twice </a:t>
            </a:r>
            <a:endParaRPr lang="en-US" dirty="0"/>
          </a:p>
        </p:txBody>
      </p:sp>
      <p:pic>
        <p:nvPicPr>
          <p:cNvPr id="4" name="Picture 3"/>
          <p:cNvPicPr>
            <a:picLocks noChangeAspect="1"/>
          </p:cNvPicPr>
          <p:nvPr/>
        </p:nvPicPr>
        <p:blipFill>
          <a:blip r:embed="rId2"/>
          <a:stretch>
            <a:fillRect/>
          </a:stretch>
        </p:blipFill>
        <p:spPr>
          <a:xfrm>
            <a:off x="76200" y="914400"/>
            <a:ext cx="8991600" cy="5613318"/>
          </a:xfrm>
          <a:prstGeom prst="rect">
            <a:avLst/>
          </a:prstGeom>
        </p:spPr>
      </p:pic>
    </p:spTree>
    <p:extLst>
      <p:ext uri="{BB962C8B-B14F-4D97-AF65-F5344CB8AC3E}">
        <p14:creationId xmlns:p14="http://schemas.microsoft.com/office/powerpoint/2010/main" val="136367006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Austrians on economic policy—not!</a:t>
            </a:r>
            <a:endParaRPr lang="en-US" dirty="0"/>
          </a:p>
        </p:txBody>
      </p:sp>
      <p:sp>
        <p:nvSpPr>
          <p:cNvPr id="3" name="Content Placeholder 2"/>
          <p:cNvSpPr>
            <a:spLocks noGrp="1"/>
          </p:cNvSpPr>
          <p:nvPr>
            <p:ph idx="1"/>
          </p:nvPr>
        </p:nvSpPr>
        <p:spPr/>
        <p:txBody>
          <a:bodyPr/>
          <a:lstStyle/>
          <a:p>
            <a:r>
              <a:rPr lang="en-GB" dirty="0" smtClean="0"/>
              <a:t>Hayek agreed first bout of deflation could be damaging if continued:</a:t>
            </a:r>
          </a:p>
          <a:p>
            <a:pPr lvl="1"/>
            <a:r>
              <a:rPr lang="en-GB" dirty="0" smtClean="0"/>
              <a:t>“There </a:t>
            </a:r>
            <a:r>
              <a:rPr lang="en-GB" dirty="0"/>
              <a:t>can, of course, be little doubt that, at the present time, a deflationary process is going on and that an indefinite continuation of that deflation would do inestimable harm</a:t>
            </a:r>
            <a:r>
              <a:rPr lang="en-GB" dirty="0" smtClean="0"/>
              <a:t>.”</a:t>
            </a:r>
            <a:endParaRPr lang="en-GB" dirty="0"/>
          </a:p>
          <a:p>
            <a:r>
              <a:rPr lang="en-GB" dirty="0" smtClean="0"/>
              <a:t>But argued deflation a secondary effect, not primary cause of crisis:</a:t>
            </a:r>
            <a:endParaRPr lang="en-GB" dirty="0"/>
          </a:p>
          <a:p>
            <a:pPr lvl="1"/>
            <a:r>
              <a:rPr lang="en-GB" dirty="0" smtClean="0"/>
              <a:t>“But </a:t>
            </a:r>
            <a:r>
              <a:rPr lang="en-GB" dirty="0"/>
              <a:t>this does not, by any means, necessarily mean that the deflation is the original cause of our difficulties or that we could overcome these difficulties by compensating for the deflationary tendencies, at present operative in our economic system, </a:t>
            </a:r>
            <a:r>
              <a:rPr lang="en-GB" dirty="0" smtClean="0"/>
              <a:t>by forcing </a:t>
            </a:r>
            <a:r>
              <a:rPr lang="en-GB" dirty="0"/>
              <a:t>more money into </a:t>
            </a:r>
            <a:r>
              <a:rPr lang="en-GB" dirty="0" smtClean="0"/>
              <a:t>circulation.</a:t>
            </a:r>
          </a:p>
          <a:p>
            <a:r>
              <a:rPr lang="en-GB" dirty="0" smtClean="0"/>
              <a:t>Not caused by policy but due to uneven disequilibrium effects of 1920s boom:</a:t>
            </a:r>
          </a:p>
          <a:p>
            <a:pPr lvl="1"/>
            <a:r>
              <a:rPr lang="en-GB" dirty="0" smtClean="0"/>
              <a:t>"There </a:t>
            </a:r>
            <a:r>
              <a:rPr lang="en-GB" dirty="0"/>
              <a:t>is no reason to assume that the crisis was started by a deliberate deflationary action on the part of the monetary authorities, or that the deflation itself is anything but a secondary phenomenon, a process induced by the maladjustments of industry left over from the boom</a:t>
            </a:r>
            <a:r>
              <a:rPr lang="en-GB" dirty="0" smtClean="0"/>
              <a:t>.”</a:t>
            </a:r>
            <a:endParaRPr lang="en-GB" dirty="0"/>
          </a:p>
          <a:p>
            <a:endParaRPr lang="en-GB" dirty="0"/>
          </a:p>
        </p:txBody>
      </p:sp>
    </p:spTree>
    <p:extLst>
      <p:ext uri="{BB962C8B-B14F-4D97-AF65-F5344CB8AC3E}">
        <p14:creationId xmlns:p14="http://schemas.microsoft.com/office/powerpoint/2010/main" val="1722480143"/>
      </p:ext>
    </p:extLst>
  </p:cSld>
  <p:clrMapOvr>
    <a:masterClrMapping/>
  </p:clrMapOvr>
  <p:transition>
    <p:pull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Austrians on economic policy—not!</a:t>
            </a:r>
            <a:endParaRPr lang="en-US" dirty="0"/>
          </a:p>
        </p:txBody>
      </p:sp>
      <p:sp>
        <p:nvSpPr>
          <p:cNvPr id="3" name="Content Placeholder 2"/>
          <p:cNvSpPr>
            <a:spLocks noGrp="1"/>
          </p:cNvSpPr>
          <p:nvPr>
            <p:ph idx="1"/>
          </p:nvPr>
        </p:nvSpPr>
        <p:spPr/>
        <p:txBody>
          <a:bodyPr/>
          <a:lstStyle/>
          <a:p>
            <a:r>
              <a:rPr lang="en-GB" dirty="0" smtClean="0"/>
              <a:t>Saw necessary slump after the boom as primary cause of decline in profits &amp; consequent Depression:</a:t>
            </a:r>
          </a:p>
          <a:p>
            <a:pPr lvl="1"/>
            <a:r>
              <a:rPr lang="en-GB" dirty="0" smtClean="0"/>
              <a:t>“If</a:t>
            </a:r>
            <a:r>
              <a:rPr lang="en-GB" dirty="0"/>
              <a:t>, however, the deflation is not a cause but an effect of the </a:t>
            </a:r>
            <a:r>
              <a:rPr lang="en-GB" dirty="0" err="1"/>
              <a:t>unprofitableness</a:t>
            </a:r>
            <a:r>
              <a:rPr lang="en-GB" dirty="0"/>
              <a:t> of industry, then it is surely vain to hope that, by reversing the deflationary process, we can regain lasting </a:t>
            </a:r>
            <a:r>
              <a:rPr lang="en-GB" dirty="0" smtClean="0"/>
              <a:t>prosperity.</a:t>
            </a:r>
          </a:p>
          <a:p>
            <a:r>
              <a:rPr lang="en-GB" dirty="0" smtClean="0"/>
              <a:t>Alleged government tried to restart private credit growth without success:</a:t>
            </a:r>
            <a:endParaRPr lang="en-GB" dirty="0"/>
          </a:p>
          <a:p>
            <a:pPr lvl="1"/>
            <a:r>
              <a:rPr lang="en-GB" dirty="0" smtClean="0"/>
              <a:t>“Far </a:t>
            </a:r>
            <a:r>
              <a:rPr lang="en-GB" dirty="0"/>
              <a:t>from following a deflationary policy, Central Banks, particularly in the United States, have been making earlier and more far-reaching efforts than have ever been undertaken before to combat the depression by a policy of credit expansion — with the result that the depression has lasted longer and has become more severe than any preceding one</a:t>
            </a:r>
            <a:r>
              <a:rPr lang="en-GB" dirty="0" smtClean="0"/>
              <a:t>.”</a:t>
            </a:r>
            <a:endParaRPr lang="en-GB" dirty="0"/>
          </a:p>
          <a:p>
            <a:endParaRPr lang="en-US" dirty="0"/>
          </a:p>
        </p:txBody>
      </p:sp>
    </p:spTree>
    <p:extLst>
      <p:ext uri="{BB962C8B-B14F-4D97-AF65-F5344CB8AC3E}">
        <p14:creationId xmlns:p14="http://schemas.microsoft.com/office/powerpoint/2010/main" val="1330724914"/>
      </p:ext>
    </p:extLst>
  </p:cSld>
  <p:clrMapOvr>
    <a:masterClrMapping/>
  </p:clrMapOvr>
  <p:transition>
    <p:pull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Austrians on economic policy—not!</a:t>
            </a:r>
            <a:endParaRPr lang="en-US" dirty="0"/>
          </a:p>
        </p:txBody>
      </p:sp>
      <p:sp>
        <p:nvSpPr>
          <p:cNvPr id="3" name="Content Placeholder 2"/>
          <p:cNvSpPr>
            <a:spLocks noGrp="1"/>
          </p:cNvSpPr>
          <p:nvPr>
            <p:ph idx="1"/>
          </p:nvPr>
        </p:nvSpPr>
        <p:spPr/>
        <p:txBody>
          <a:bodyPr/>
          <a:lstStyle/>
          <a:p>
            <a:r>
              <a:rPr lang="en-GB" dirty="0" smtClean="0"/>
              <a:t>Slump would end when disequilibrium in different sectors overcome by necessary liquidations:</a:t>
            </a:r>
            <a:endParaRPr lang="en-GB" dirty="0"/>
          </a:p>
          <a:p>
            <a:pPr lvl="1"/>
            <a:r>
              <a:rPr lang="en-GB" dirty="0" smtClean="0"/>
              <a:t>“What </a:t>
            </a:r>
            <a:r>
              <a:rPr lang="en-GB" dirty="0"/>
              <a:t>we need is a readjustment of those elements in the structure of production and of prices which existed before the deflation began and which then made it unprofitable for industry to </a:t>
            </a:r>
            <a:r>
              <a:rPr lang="en-GB" dirty="0" smtClean="0"/>
              <a:t>borrow.</a:t>
            </a:r>
          </a:p>
          <a:p>
            <a:pPr lvl="1"/>
            <a:r>
              <a:rPr lang="en-GB" dirty="0" smtClean="0"/>
              <a:t>But</a:t>
            </a:r>
            <a:r>
              <a:rPr lang="en-GB" dirty="0"/>
              <a:t>, instead of furthering the inevitable liquidation of the maladjustments brought about by the boom during the last three years, all conceivable means have been used to prevent that readjustment from taking </a:t>
            </a:r>
            <a:r>
              <a:rPr lang="en-GB" dirty="0" smtClean="0"/>
              <a:t>place;</a:t>
            </a:r>
          </a:p>
          <a:p>
            <a:pPr lvl="1"/>
            <a:r>
              <a:rPr lang="en-GB" dirty="0" smtClean="0"/>
              <a:t>and </a:t>
            </a:r>
            <a:r>
              <a:rPr lang="en-GB" dirty="0"/>
              <a:t>one of these means, which has been repeatedly tried though without success, from the earliest to the most recent stages of depression, has been this deliberate policy of credit expansion</a:t>
            </a:r>
            <a:r>
              <a:rPr lang="en-GB" dirty="0" smtClean="0"/>
              <a:t>.”</a:t>
            </a:r>
          </a:p>
          <a:p>
            <a:r>
              <a:rPr lang="en-GB" dirty="0" smtClean="0"/>
              <a:t>Hayek’s anti-policy stance lost out to his arch-rival Keynes’s call for expansionary policy</a:t>
            </a:r>
          </a:p>
          <a:p>
            <a:r>
              <a:rPr lang="en-GB" dirty="0" smtClean="0"/>
              <a:t>But government policy before the Great Depression was to run a sustained surplus…</a:t>
            </a:r>
            <a:endParaRPr lang="en-US" dirty="0"/>
          </a:p>
          <a:p>
            <a:endParaRPr lang="en-US" dirty="0"/>
          </a:p>
        </p:txBody>
      </p:sp>
    </p:spTree>
    <p:extLst>
      <p:ext uri="{BB962C8B-B14F-4D97-AF65-F5344CB8AC3E}">
        <p14:creationId xmlns:p14="http://schemas.microsoft.com/office/powerpoint/2010/main" val="2641670430"/>
      </p:ext>
    </p:extLst>
  </p:cSld>
  <p:clrMapOvr>
    <a:masterClrMapping/>
  </p:clrMapOvr>
  <p:transition>
    <p:pull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Austrians on economic policy—not!</a:t>
            </a:r>
            <a:endParaRPr lang="en-US" dirty="0"/>
          </a:p>
        </p:txBody>
      </p:sp>
      <p:sp>
        <p:nvSpPr>
          <p:cNvPr id="3" name="Content Placeholder 2"/>
          <p:cNvSpPr>
            <a:spLocks noGrp="1"/>
          </p:cNvSpPr>
          <p:nvPr>
            <p:ph idx="1"/>
          </p:nvPr>
        </p:nvSpPr>
        <p:spPr>
          <a:xfrm>
            <a:off x="228600" y="685800"/>
            <a:ext cx="8763000" cy="1066800"/>
          </a:xfrm>
        </p:spPr>
        <p:txBody>
          <a:bodyPr/>
          <a:lstStyle/>
          <a:p>
            <a:r>
              <a:rPr lang="en-GB" dirty="0" smtClean="0"/>
              <a:t>And “New </a:t>
            </a:r>
            <a:r>
              <a:rPr lang="en-GB" dirty="0" smtClean="0"/>
              <a:t>Deal</a:t>
            </a:r>
            <a:r>
              <a:rPr lang="en-GB" dirty="0" smtClean="0"/>
              <a:t>” deficits were not </a:t>
            </a:r>
            <a:r>
              <a:rPr lang="en-GB" dirty="0" smtClean="0"/>
              <a:t>a “big deal” compared to modern </a:t>
            </a:r>
            <a:r>
              <a:rPr lang="en-GB" dirty="0" smtClean="0"/>
              <a:t>Government—maximum deficit 5% of GDP:</a:t>
            </a:r>
            <a:endParaRPr lang="en-US" dirty="0"/>
          </a:p>
        </p:txBody>
      </p:sp>
      <p:pic>
        <p:nvPicPr>
          <p:cNvPr id="4" name="Picture 3"/>
          <p:cNvPicPr>
            <a:picLocks noChangeAspect="1"/>
          </p:cNvPicPr>
          <p:nvPr/>
        </p:nvPicPr>
        <p:blipFill>
          <a:blip r:embed="rId2"/>
          <a:stretch>
            <a:fillRect/>
          </a:stretch>
        </p:blipFill>
        <p:spPr>
          <a:xfrm>
            <a:off x="215549" y="1143000"/>
            <a:ext cx="8896587" cy="5430515"/>
          </a:xfrm>
          <a:prstGeom prst="rect">
            <a:avLst/>
          </a:prstGeom>
        </p:spPr>
      </p:pic>
      <p:sp>
        <p:nvSpPr>
          <p:cNvPr id="5" name="Content Placeholder 2"/>
          <p:cNvSpPr txBox="1">
            <a:spLocks/>
          </p:cNvSpPr>
          <p:nvPr/>
        </p:nvSpPr>
        <p:spPr bwMode="auto">
          <a:xfrm>
            <a:off x="1371600" y="30480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Atte</a:t>
            </a:r>
            <a:r>
              <a:rPr lang="en-GB" kern="0" dirty="0" smtClean="0">
                <a:effectLst/>
              </a:rPr>
              <a:t>mpt to return government budget to surplus in 1936 coincided with return to Depression conditions</a:t>
            </a:r>
          </a:p>
          <a:p>
            <a:r>
              <a:rPr lang="en-GB" kern="0" dirty="0" smtClean="0">
                <a:effectLst/>
              </a:rPr>
              <a:t>Unemployment rose from 11%-20%, after having fallen from 25% peak in 1932…</a:t>
            </a:r>
            <a:endParaRPr lang="en-GB" kern="0" dirty="0" smtClean="0">
              <a:effectLst/>
            </a:endParaRPr>
          </a:p>
        </p:txBody>
      </p:sp>
    </p:spTree>
    <p:extLst>
      <p:ext uri="{BB962C8B-B14F-4D97-AF65-F5344CB8AC3E}">
        <p14:creationId xmlns:p14="http://schemas.microsoft.com/office/powerpoint/2010/main" val="313062223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Austrians on economic policy—not!</a:t>
            </a:r>
            <a:endParaRPr lang="en-US" dirty="0"/>
          </a:p>
        </p:txBody>
      </p:sp>
      <p:sp>
        <p:nvSpPr>
          <p:cNvPr id="3" name="Content Placeholder 2"/>
          <p:cNvSpPr>
            <a:spLocks noGrp="1"/>
          </p:cNvSpPr>
          <p:nvPr>
            <p:ph idx="1"/>
          </p:nvPr>
        </p:nvSpPr>
        <p:spPr>
          <a:xfrm>
            <a:off x="228600" y="685800"/>
            <a:ext cx="8763000" cy="762000"/>
          </a:xfrm>
        </p:spPr>
        <p:txBody>
          <a:bodyPr/>
          <a:lstStyle/>
          <a:p>
            <a:r>
              <a:rPr lang="en-GB" dirty="0" smtClean="0"/>
              <a:t>Arguably despair over 2</a:t>
            </a:r>
            <a:r>
              <a:rPr lang="en-GB" baseline="30000" dirty="0" smtClean="0"/>
              <a:t>nd</a:t>
            </a:r>
            <a:r>
              <a:rPr lang="en-GB" dirty="0" smtClean="0"/>
              <a:t> great downturn led to willingness of economists in general to embrace Keynes…</a:t>
            </a:r>
            <a:endParaRPr lang="en-US" dirty="0"/>
          </a:p>
        </p:txBody>
      </p:sp>
      <p:pic>
        <p:nvPicPr>
          <p:cNvPr id="4" name="Picture 3"/>
          <p:cNvPicPr>
            <a:picLocks noChangeAspect="1"/>
          </p:cNvPicPr>
          <p:nvPr/>
        </p:nvPicPr>
        <p:blipFill>
          <a:blip r:embed="rId2"/>
          <a:stretch>
            <a:fillRect/>
          </a:stretch>
        </p:blipFill>
        <p:spPr>
          <a:xfrm>
            <a:off x="381000" y="1327265"/>
            <a:ext cx="8305800" cy="5334620"/>
          </a:xfrm>
          <a:prstGeom prst="rect">
            <a:avLst/>
          </a:prstGeom>
        </p:spPr>
      </p:pic>
    </p:spTree>
    <p:extLst>
      <p:ext uri="{BB962C8B-B14F-4D97-AF65-F5344CB8AC3E}">
        <p14:creationId xmlns:p14="http://schemas.microsoft.com/office/powerpoint/2010/main" val="185985812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week</a:t>
            </a:r>
            <a:endParaRPr lang="en-US" dirty="0"/>
          </a:p>
        </p:txBody>
      </p:sp>
      <p:sp>
        <p:nvSpPr>
          <p:cNvPr id="3" name="Content Placeholder 2"/>
          <p:cNvSpPr>
            <a:spLocks noGrp="1"/>
          </p:cNvSpPr>
          <p:nvPr>
            <p:ph idx="1"/>
          </p:nvPr>
        </p:nvSpPr>
        <p:spPr/>
        <p:txBody>
          <a:bodyPr/>
          <a:lstStyle/>
          <a:p>
            <a:r>
              <a:rPr lang="en-GB" dirty="0" smtClean="0"/>
              <a:t>But did economists understand Keynes?</a:t>
            </a:r>
          </a:p>
          <a:p>
            <a:pPr lvl="1"/>
            <a:r>
              <a:rPr lang="en-GB" dirty="0" smtClean="0"/>
              <a:t>Next week’s School—the Post Keynesians—argue Keynes massively distorted by mainstream followers Hicks and Samuelson…</a:t>
            </a:r>
            <a:endParaRPr lang="en-US" dirty="0"/>
          </a:p>
        </p:txBody>
      </p:sp>
    </p:spTree>
    <p:extLst>
      <p:ext uri="{BB962C8B-B14F-4D97-AF65-F5344CB8AC3E}">
        <p14:creationId xmlns:p14="http://schemas.microsoft.com/office/powerpoint/2010/main" val="2939823215"/>
      </p:ext>
    </p:extLst>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 of equilibrium analysis</a:t>
            </a:r>
            <a:endParaRPr lang="en-US" dirty="0"/>
          </a:p>
        </p:txBody>
      </p:sp>
      <p:sp>
        <p:nvSpPr>
          <p:cNvPr id="3" name="Content Placeholder 2"/>
          <p:cNvSpPr>
            <a:spLocks noGrp="1"/>
          </p:cNvSpPr>
          <p:nvPr>
            <p:ph idx="1"/>
          </p:nvPr>
        </p:nvSpPr>
        <p:spPr/>
        <p:txBody>
          <a:bodyPr/>
          <a:lstStyle/>
          <a:p>
            <a:r>
              <a:rPr lang="en-US" dirty="0" smtClean="0"/>
              <a:t>“It must be correct in </a:t>
            </a:r>
            <a:r>
              <a:rPr lang="en-US" dirty="0"/>
              <a:t>the sense that </a:t>
            </a:r>
            <a:r>
              <a:rPr lang="en-US" dirty="0" smtClean="0"/>
              <a:t>every person’s plan </a:t>
            </a:r>
            <a:r>
              <a:rPr lang="en-US" dirty="0"/>
              <a:t>is based on the </a:t>
            </a:r>
            <a:r>
              <a:rPr lang="en-US" dirty="0" smtClean="0"/>
              <a:t>expectation of </a:t>
            </a:r>
            <a:r>
              <a:rPr lang="en-US" dirty="0"/>
              <a:t>just those actions of other people which those other people </a:t>
            </a:r>
            <a:r>
              <a:rPr lang="en-US" dirty="0" smtClean="0"/>
              <a:t>intend to </a:t>
            </a:r>
            <a:r>
              <a:rPr lang="en-US" dirty="0"/>
              <a:t>perform</a:t>
            </a:r>
            <a:r>
              <a:rPr lang="en-US" dirty="0" smtClean="0"/>
              <a:t>,</a:t>
            </a:r>
          </a:p>
          <a:p>
            <a:r>
              <a:rPr lang="en-US" dirty="0" smtClean="0"/>
              <a:t>and </a:t>
            </a:r>
            <a:r>
              <a:rPr lang="en-US" dirty="0"/>
              <a:t>that all </a:t>
            </a:r>
            <a:r>
              <a:rPr lang="en-US" dirty="0" smtClean="0"/>
              <a:t>these plans </a:t>
            </a:r>
            <a:r>
              <a:rPr lang="en-US" dirty="0"/>
              <a:t>are based on the </a:t>
            </a:r>
            <a:r>
              <a:rPr lang="en-US" dirty="0" smtClean="0"/>
              <a:t>expectation of </a:t>
            </a:r>
            <a:r>
              <a:rPr lang="en-US" dirty="0"/>
              <a:t>the same set of </a:t>
            </a:r>
            <a:r>
              <a:rPr lang="en-US" dirty="0" smtClean="0"/>
              <a:t>external facts, so </a:t>
            </a:r>
            <a:r>
              <a:rPr lang="en-US" dirty="0"/>
              <a:t>that under </a:t>
            </a:r>
            <a:r>
              <a:rPr lang="en-US" dirty="0" smtClean="0"/>
              <a:t>certain conditions nobody will </a:t>
            </a:r>
            <a:r>
              <a:rPr lang="en-US" dirty="0"/>
              <a:t>have any reason to change his </a:t>
            </a:r>
            <a:r>
              <a:rPr lang="en-US" dirty="0" smtClean="0"/>
              <a:t>plans.” </a:t>
            </a:r>
            <a:r>
              <a:rPr lang="en-US" dirty="0"/>
              <a:t>(Hayek 1937</a:t>
            </a:r>
            <a:r>
              <a:rPr lang="en-US" dirty="0" smtClean="0"/>
              <a:t>)</a:t>
            </a:r>
          </a:p>
          <a:p>
            <a:r>
              <a:rPr lang="en-GB" dirty="0" smtClean="0"/>
              <a:t>So equilibrium at the level of a market or economy requires that people somehow form shared and correct expectations about the future:</a:t>
            </a:r>
          </a:p>
          <a:p>
            <a:pPr lvl="1"/>
            <a:r>
              <a:rPr lang="en-US" dirty="0" smtClean="0"/>
              <a:t>“The </a:t>
            </a:r>
            <a:r>
              <a:rPr lang="en-US" dirty="0"/>
              <a:t>statement that, if people know everything, they are in equilibrium is true simply because that is how we define equilibrium</a:t>
            </a:r>
            <a:r>
              <a:rPr lang="en-US" dirty="0" smtClean="0"/>
              <a:t>.</a:t>
            </a:r>
          </a:p>
          <a:p>
            <a:pPr lvl="1"/>
            <a:r>
              <a:rPr lang="en-US" dirty="0" smtClean="0"/>
              <a:t>The </a:t>
            </a:r>
            <a:r>
              <a:rPr lang="en-US" dirty="0"/>
              <a:t>assumption of a perfect market in this sense is just another way of saying that equilibrium exists, but does not get us any nearer an explanation of when and how such a state will come </a:t>
            </a:r>
            <a:r>
              <a:rPr lang="en-US" dirty="0" smtClean="0"/>
              <a:t>about.</a:t>
            </a:r>
          </a:p>
          <a:p>
            <a:pPr lvl="1"/>
            <a:r>
              <a:rPr lang="en-US" dirty="0" smtClean="0"/>
              <a:t>It </a:t>
            </a:r>
            <a:r>
              <a:rPr lang="en-US" dirty="0"/>
              <a:t>is clear that if we want to make the assertion that under certain conditions people will approach that state we must explain by what process they will acquire the necessary knowledge</a:t>
            </a:r>
            <a:r>
              <a:rPr lang="en-US" dirty="0" smtClean="0"/>
              <a:t>.”</a:t>
            </a:r>
            <a:endParaRPr lang="en-US" dirty="0"/>
          </a:p>
        </p:txBody>
      </p:sp>
    </p:spTree>
    <p:extLst>
      <p:ext uri="{BB962C8B-B14F-4D97-AF65-F5344CB8AC3E}">
        <p14:creationId xmlns:p14="http://schemas.microsoft.com/office/powerpoint/2010/main" val="2838000652"/>
      </p:ext>
    </p:extLst>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Criticism of equilibrium analysis</a:t>
            </a:r>
            <a:endParaRPr lang="en-US" dirty="0"/>
          </a:p>
        </p:txBody>
      </p:sp>
      <p:sp>
        <p:nvSpPr>
          <p:cNvPr id="3" name="Content Placeholder 2"/>
          <p:cNvSpPr>
            <a:spLocks noGrp="1"/>
          </p:cNvSpPr>
          <p:nvPr>
            <p:ph idx="1"/>
          </p:nvPr>
        </p:nvSpPr>
        <p:spPr/>
        <p:txBody>
          <a:bodyPr/>
          <a:lstStyle/>
          <a:p>
            <a:r>
              <a:rPr lang="en-US" dirty="0" smtClean="0"/>
              <a:t>“In </a:t>
            </a:r>
            <a:r>
              <a:rPr lang="en-US" dirty="0"/>
              <a:t>the usual presentations of equilibrium analysis it is generally made to appear as if these questions of how the equilibrium comes about were </a:t>
            </a:r>
            <a:r>
              <a:rPr lang="en-US" dirty="0" smtClean="0"/>
              <a:t>solved. But …</a:t>
            </a:r>
          </a:p>
          <a:p>
            <a:r>
              <a:rPr lang="en-US" dirty="0" smtClean="0"/>
              <a:t>The </a:t>
            </a:r>
            <a:r>
              <a:rPr lang="en-US" dirty="0"/>
              <a:t>device generally adopted for this purpose is the assumption of a perfect market where every event becomes known instantaneously to every </a:t>
            </a:r>
            <a:r>
              <a:rPr lang="en-US" dirty="0" smtClean="0"/>
              <a:t>member…</a:t>
            </a:r>
          </a:p>
          <a:p>
            <a:r>
              <a:rPr lang="en-US" dirty="0" smtClean="0"/>
              <a:t>the </a:t>
            </a:r>
            <a:r>
              <a:rPr lang="en-US" dirty="0"/>
              <a:t>perfect market which is required to satisfy the assumptions of equilibrium analysis must not be confined to the markets of all the individual </a:t>
            </a:r>
            <a:r>
              <a:rPr lang="en-US" dirty="0" smtClean="0"/>
              <a:t>commodities;</a:t>
            </a:r>
          </a:p>
          <a:p>
            <a:pPr lvl="1"/>
            <a:r>
              <a:rPr lang="en-US" dirty="0" smtClean="0"/>
              <a:t>the </a:t>
            </a:r>
            <a:r>
              <a:rPr lang="en-US" dirty="0"/>
              <a:t>whole economic system must be assumed to be one perfect market in which everybody knows </a:t>
            </a:r>
            <a:r>
              <a:rPr lang="en-US" dirty="0" smtClean="0"/>
              <a:t>everything.</a:t>
            </a:r>
          </a:p>
          <a:p>
            <a:r>
              <a:rPr lang="en-US" dirty="0" smtClean="0"/>
              <a:t>The </a:t>
            </a:r>
            <a:r>
              <a:rPr lang="en-US" dirty="0"/>
              <a:t>assumption of a perfect market then means nothing less than that all the members of the </a:t>
            </a:r>
            <a:r>
              <a:rPr lang="en-US" dirty="0" smtClean="0"/>
              <a:t>community … are </a:t>
            </a:r>
            <a:r>
              <a:rPr lang="en-US" dirty="0"/>
              <a:t>at least supposed to know automatically all that is relevant for their </a:t>
            </a:r>
            <a:r>
              <a:rPr lang="en-US" dirty="0" smtClean="0"/>
              <a:t>decisions.</a:t>
            </a:r>
          </a:p>
          <a:p>
            <a:r>
              <a:rPr lang="en-US" dirty="0" smtClean="0"/>
              <a:t>It </a:t>
            </a:r>
            <a:r>
              <a:rPr lang="en-US" dirty="0"/>
              <a:t>seems that that skeleton in our cupboard, the 'economic </a:t>
            </a:r>
            <a:r>
              <a:rPr lang="en-US" dirty="0" smtClean="0"/>
              <a:t>man‘ … has </a:t>
            </a:r>
            <a:r>
              <a:rPr lang="en-US" dirty="0"/>
              <a:t>returned </a:t>
            </a:r>
            <a:r>
              <a:rPr lang="en-US" dirty="0" smtClean="0"/>
              <a:t>… in </a:t>
            </a:r>
            <a:r>
              <a:rPr lang="en-US" dirty="0"/>
              <a:t>the form of a quasi-omniscient </a:t>
            </a:r>
            <a:r>
              <a:rPr lang="en-US" dirty="0" smtClean="0"/>
              <a:t>individual.”</a:t>
            </a:r>
            <a:endParaRPr lang="en-US" dirty="0"/>
          </a:p>
        </p:txBody>
      </p:sp>
    </p:spTree>
    <p:extLst>
      <p:ext uri="{BB962C8B-B14F-4D97-AF65-F5344CB8AC3E}">
        <p14:creationId xmlns:p14="http://schemas.microsoft.com/office/powerpoint/2010/main" val="1599896567"/>
      </p:ext>
    </p:extLst>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Criticism </a:t>
            </a:r>
            <a:r>
              <a:rPr lang="en-GB" dirty="0"/>
              <a:t>of equilibrium analysis</a:t>
            </a:r>
            <a:endParaRPr lang="en-US" dirty="0"/>
          </a:p>
        </p:txBody>
      </p:sp>
      <p:sp>
        <p:nvSpPr>
          <p:cNvPr id="3" name="Content Placeholder 2"/>
          <p:cNvSpPr>
            <a:spLocks noGrp="1"/>
          </p:cNvSpPr>
          <p:nvPr>
            <p:ph idx="1"/>
          </p:nvPr>
        </p:nvSpPr>
        <p:spPr/>
        <p:txBody>
          <a:bodyPr/>
          <a:lstStyle/>
          <a:p>
            <a:r>
              <a:rPr lang="en-GB" dirty="0" smtClean="0"/>
              <a:t>Decades after Hayek made these points, Neoclassical economists developed the concept of “rational expectations”</a:t>
            </a:r>
          </a:p>
          <a:p>
            <a:pPr lvl="1"/>
            <a:r>
              <a:rPr lang="en-GB" dirty="0" smtClean="0"/>
              <a:t>Their explanation of how people acquire accurate foresight?</a:t>
            </a:r>
          </a:p>
          <a:p>
            <a:pPr lvl="2"/>
            <a:r>
              <a:rPr lang="en-US" dirty="0" smtClean="0"/>
              <a:t>“I </a:t>
            </a:r>
            <a:r>
              <a:rPr lang="en-US" dirty="0"/>
              <a:t>should like to suggest that expectations, </a:t>
            </a:r>
            <a:r>
              <a:rPr lang="en-US" i="1" dirty="0"/>
              <a:t>since they are informed predictions of future events</a:t>
            </a:r>
            <a:r>
              <a:rPr lang="en-US" dirty="0"/>
              <a:t>, are essentially the same as the predictions of the relevant economic theory</a:t>
            </a:r>
            <a:r>
              <a:rPr lang="en-US" dirty="0" smtClean="0"/>
              <a:t>.” </a:t>
            </a:r>
            <a:r>
              <a:rPr lang="en-US" dirty="0"/>
              <a:t>(</a:t>
            </a:r>
            <a:r>
              <a:rPr lang="en-US" dirty="0" err="1">
                <a:hlinkClick r:id="rId2"/>
              </a:rPr>
              <a:t>Muth</a:t>
            </a:r>
            <a:r>
              <a:rPr lang="en-US" dirty="0">
                <a:hlinkClick r:id="rId2"/>
              </a:rPr>
              <a:t> </a:t>
            </a:r>
            <a:r>
              <a:rPr lang="en-US" dirty="0" smtClean="0">
                <a:hlinkClick r:id="rId2"/>
              </a:rPr>
              <a:t>1961</a:t>
            </a:r>
            <a:r>
              <a:rPr lang="en-US" dirty="0" smtClean="0"/>
              <a:t>)</a:t>
            </a:r>
          </a:p>
          <a:p>
            <a:pPr lvl="2"/>
            <a:r>
              <a:rPr lang="en-US" dirty="0" smtClean="0"/>
              <a:t>“</a:t>
            </a:r>
            <a:r>
              <a:rPr lang="en-US" dirty="0"/>
              <a:t>Information is scarce, and the economic system generally does not waste it.” (</a:t>
            </a:r>
            <a:r>
              <a:rPr lang="en-US" dirty="0" err="1"/>
              <a:t>Muth</a:t>
            </a:r>
            <a:r>
              <a:rPr lang="en-US" dirty="0"/>
              <a:t> </a:t>
            </a:r>
            <a:r>
              <a:rPr lang="en-US" dirty="0" smtClean="0"/>
              <a:t>1961)</a:t>
            </a:r>
          </a:p>
          <a:p>
            <a:pPr lvl="3"/>
            <a:r>
              <a:rPr lang="en-GB" dirty="0" smtClean="0"/>
              <a:t>Internally inconsistent argument for Neoclassical economics:</a:t>
            </a:r>
          </a:p>
          <a:p>
            <a:pPr lvl="4"/>
            <a:r>
              <a:rPr lang="en-GB" dirty="0" smtClean="0"/>
              <a:t>If information is scarce, then it will be costly</a:t>
            </a:r>
          </a:p>
          <a:p>
            <a:pPr lvl="4"/>
            <a:r>
              <a:rPr lang="en-GB" dirty="0" smtClean="0"/>
              <a:t>If costly, a “rational person” will pay for it until its marginal benefit (to him/her) equals its marginal cost</a:t>
            </a:r>
          </a:p>
          <a:p>
            <a:pPr lvl="4"/>
            <a:r>
              <a:rPr lang="en-GB" dirty="0" smtClean="0"/>
              <a:t>So a rational person will </a:t>
            </a:r>
            <a:r>
              <a:rPr lang="en-GB" b="1" i="1" dirty="0" smtClean="0"/>
              <a:t>not</a:t>
            </a:r>
            <a:r>
              <a:rPr lang="en-GB" dirty="0" smtClean="0"/>
              <a:t> use all information</a:t>
            </a:r>
          </a:p>
          <a:p>
            <a:pPr lvl="4"/>
            <a:r>
              <a:rPr lang="en-GB" dirty="0" smtClean="0"/>
              <a:t>So his/her expectations will </a:t>
            </a:r>
            <a:r>
              <a:rPr lang="en-GB" b="1" i="1" dirty="0" smtClean="0"/>
              <a:t>not </a:t>
            </a:r>
            <a:r>
              <a:rPr lang="en-GB" dirty="0" smtClean="0"/>
              <a:t>be correct!</a:t>
            </a:r>
          </a:p>
          <a:p>
            <a:r>
              <a:rPr lang="en-GB" dirty="0" smtClean="0"/>
              <a:t>(Similar critiques of Neoclassical concepts of equilibrium &amp; foresight made by other schools of thought too—especially Post Keynesians)</a:t>
            </a:r>
            <a:endParaRPr lang="en-US" dirty="0"/>
          </a:p>
        </p:txBody>
      </p:sp>
    </p:spTree>
    <p:extLst>
      <p:ext uri="{BB962C8B-B14F-4D97-AF65-F5344CB8AC3E}">
        <p14:creationId xmlns:p14="http://schemas.microsoft.com/office/powerpoint/2010/main" val="1433745690"/>
      </p:ext>
    </p:extLst>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66CCFF"/>
      </a:lt1>
      <a:dk2>
        <a:srgbClr val="CBCBCB"/>
      </a:dk2>
      <a:lt2>
        <a:srgbClr val="000000"/>
      </a:lt2>
      <a:accent1>
        <a:srgbClr val="009999"/>
      </a:accent1>
      <a:accent2>
        <a:srgbClr val="FF9933"/>
      </a:accent2>
      <a:accent3>
        <a:srgbClr val="B8E2FF"/>
      </a:accent3>
      <a:accent4>
        <a:srgbClr val="000000"/>
      </a:accent4>
      <a:accent5>
        <a:srgbClr val="AACACA"/>
      </a:accent5>
      <a:accent6>
        <a:srgbClr val="E78A2D"/>
      </a:accent6>
      <a:hlink>
        <a:srgbClr val="330099"/>
      </a:hlink>
      <a:folHlink>
        <a:srgbClr val="CBCBCB"/>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vert270"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KeenGFCScaleCausesConsequences</Template>
  <TotalTime>48290</TotalTime>
  <Words>8653</Words>
  <Application>Microsoft Office PowerPoint</Application>
  <PresentationFormat>On-screen Show (4:3)</PresentationFormat>
  <Paragraphs>518</Paragraphs>
  <Slides>69</Slides>
  <Notes>0</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1" baseType="lpstr">
      <vt:lpstr>Arial Unicode MS</vt:lpstr>
      <vt:lpstr>Arial</vt:lpstr>
      <vt:lpstr>Calibri</vt:lpstr>
      <vt:lpstr>Candara</vt:lpstr>
      <vt:lpstr>Comic Sans MS</vt:lpstr>
      <vt:lpstr>Consolas</vt:lpstr>
      <vt:lpstr>굴림</vt:lpstr>
      <vt:lpstr>Impact</vt:lpstr>
      <vt:lpstr>Symbol</vt:lpstr>
      <vt:lpstr>Times New Roman</vt:lpstr>
      <vt:lpstr>Blank Presentation</vt:lpstr>
      <vt:lpstr>Packager Shell Object</vt:lpstr>
      <vt:lpstr>Why Economists Disagree: The Austrians</vt:lpstr>
      <vt:lpstr>Recap/Coming Up</vt:lpstr>
      <vt:lpstr>Criticism of equilibrium analysis</vt:lpstr>
      <vt:lpstr>Criticism of equilibrium analysis</vt:lpstr>
      <vt:lpstr>Criticism of equilibrium analysis</vt:lpstr>
      <vt:lpstr>Criticism of equilibrium analysis</vt:lpstr>
      <vt:lpstr>Criticism of equilibrium analysis</vt:lpstr>
      <vt:lpstr>Criticism of equilibrium analysis</vt:lpstr>
      <vt:lpstr>Criticism of equilibrium analysis</vt:lpstr>
      <vt:lpstr>Markets as processors of incomplete information</vt:lpstr>
      <vt:lpstr>Markets as processors of incomplete information</vt:lpstr>
      <vt:lpstr>Criticism of concept of competition</vt:lpstr>
      <vt:lpstr>Criticism of concept of competition</vt:lpstr>
      <vt:lpstr>Complexity &amp; partial rejection of mathematics</vt:lpstr>
      <vt:lpstr>Complexity &amp; partial rejection of mathematics</vt:lpstr>
      <vt:lpstr>Complexity &amp; partial rejection of mathematics</vt:lpstr>
      <vt:lpstr>Complexity &amp; partial rejection of mathematics</vt:lpstr>
      <vt:lpstr>Complexity &amp; partial rejection of mathematics</vt:lpstr>
      <vt:lpstr>Complexity &amp; partial rejection of mathematics</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Disequilibrium &amp; the Entrepreneur</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 model of the trade cycle</vt:lpstr>
      <vt:lpstr>Austrians on economic policy—not!</vt:lpstr>
      <vt:lpstr>Austrians on economic policy—not!</vt:lpstr>
      <vt:lpstr>Austrians on economic policy—not!</vt:lpstr>
      <vt:lpstr>Austrians on economic policy—not!</vt:lpstr>
      <vt:lpstr>Austrians on economic policy—not!</vt:lpstr>
      <vt:lpstr>Austrians on economic policy—not!</vt:lpstr>
      <vt:lpstr>Austrians on economic policy—not!</vt:lpstr>
      <vt:lpstr>Austrians on economic policy—not!</vt:lpstr>
      <vt:lpstr>Austrians on economic policy—not!</vt:lpstr>
      <vt:lpstr>Next week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SteveKeen</dc:creator>
  <cp:lastModifiedBy>Steve Keen</cp:lastModifiedBy>
  <cp:revision>2407</cp:revision>
  <cp:lastPrinted>1601-01-01T00:00:00Z</cp:lastPrinted>
  <dcterms:created xsi:type="dcterms:W3CDTF">1601-01-01T00:00:00Z</dcterms:created>
  <dcterms:modified xsi:type="dcterms:W3CDTF">2015-10-16T07:47:27Z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