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56" r:id="rId2"/>
    <p:sldId id="299" r:id="rId3"/>
    <p:sldId id="301" r:id="rId4"/>
    <p:sldId id="300" r:id="rId5"/>
    <p:sldId id="302" r:id="rId6"/>
    <p:sldId id="304" r:id="rId7"/>
    <p:sldId id="305" r:id="rId8"/>
    <p:sldId id="303" r:id="rId9"/>
    <p:sldId id="306" r:id="rId10"/>
    <p:sldId id="307" r:id="rId11"/>
    <p:sldId id="308" r:id="rId12"/>
    <p:sldId id="309" r:id="rId13"/>
    <p:sldId id="310" r:id="rId14"/>
    <p:sldId id="311" r:id="rId15"/>
    <p:sldId id="313" r:id="rId16"/>
    <p:sldId id="314" r:id="rId17"/>
    <p:sldId id="312"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42" r:id="rId32"/>
    <p:sldId id="328" r:id="rId33"/>
    <p:sldId id="330" r:id="rId34"/>
    <p:sldId id="331" r:id="rId35"/>
    <p:sldId id="332" r:id="rId36"/>
    <p:sldId id="334" r:id="rId37"/>
    <p:sldId id="333" r:id="rId38"/>
    <p:sldId id="335" r:id="rId39"/>
    <p:sldId id="336" r:id="rId40"/>
    <p:sldId id="341" r:id="rId41"/>
    <p:sldId id="337" r:id="rId42"/>
    <p:sldId id="339" r:id="rId43"/>
    <p:sldId id="340" r:id="rId44"/>
    <p:sldId id="343" r:id="rId45"/>
    <p:sldId id="338" r:id="rId46"/>
  </p:sldIdLst>
  <p:sldSz cx="9144000" cy="6858000" type="screen4x3"/>
  <p:notesSz cx="7102475" cy="10233025"/>
  <p:defaultTextStyle>
    <a:defPPr>
      <a:defRPr lang="en-US"/>
    </a:defPPr>
    <a:lvl1pPr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FF"/>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32" autoAdjust="0"/>
  </p:normalViewPr>
  <p:slideViewPr>
    <p:cSldViewPr>
      <p:cViewPr varScale="1">
        <p:scale>
          <a:sx n="170" d="100"/>
          <a:sy n="170" d="100"/>
        </p:scale>
        <p:origin x="2490" y="138"/>
      </p:cViewPr>
      <p:guideLst>
        <p:guide orient="horz" pos="2160"/>
        <p:guide pos="2880"/>
      </p:guideLst>
    </p:cSldViewPr>
  </p:slideViewPr>
  <p:outlineViewPr>
    <p:cViewPr>
      <p:scale>
        <a:sx n="33" d="100"/>
        <a:sy n="33" d="100"/>
      </p:scale>
      <p:origin x="0" y="13884"/>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899" name="Rectangle 3"/>
          <p:cNvSpPr>
            <a:spLocks noGrp="1" noChangeArrowheads="1"/>
          </p:cNvSpPr>
          <p:nvPr>
            <p:ph type="dt" sz="quarter" idx="1"/>
          </p:nvPr>
        </p:nvSpPr>
        <p:spPr bwMode="auto">
          <a:xfrm>
            <a:off x="4022725" y="0"/>
            <a:ext cx="3078163" cy="511175"/>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defTabSz="990600" eaLnBrk="1" hangingPunct="1">
              <a:defRPr sz="1300">
                <a:effectLst/>
                <a:latin typeface="Arial" charset="0"/>
              </a:defRPr>
            </a:lvl1pPr>
          </a:lstStyle>
          <a:p>
            <a:pPr>
              <a:defRPr/>
            </a:pPr>
            <a:endParaRPr lang="en-US" dirty="0"/>
          </a:p>
        </p:txBody>
      </p:sp>
      <p:sp>
        <p:nvSpPr>
          <p:cNvPr id="80900" name="Rectangle 4"/>
          <p:cNvSpPr>
            <a:spLocks noGrp="1" noChangeArrowheads="1"/>
          </p:cNvSpPr>
          <p:nvPr>
            <p:ph type="ftr" sz="quarter" idx="2"/>
          </p:nvPr>
        </p:nvSpPr>
        <p:spPr bwMode="auto">
          <a:xfrm>
            <a:off x="0"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l" defTabSz="990600" eaLnBrk="1" hangingPunct="1">
              <a:defRPr sz="1300">
                <a:effectLst/>
                <a:latin typeface="Arial" charset="0"/>
              </a:defRPr>
            </a:lvl1pPr>
          </a:lstStyle>
          <a:p>
            <a:pPr>
              <a:defRPr/>
            </a:pPr>
            <a:endParaRPr lang="en-US" dirty="0"/>
          </a:p>
        </p:txBody>
      </p:sp>
      <p:sp>
        <p:nvSpPr>
          <p:cNvPr id="80901" name="Rectangle 5"/>
          <p:cNvSpPr>
            <a:spLocks noGrp="1" noChangeArrowheads="1"/>
          </p:cNvSpPr>
          <p:nvPr>
            <p:ph type="sldNum" sz="quarter" idx="3"/>
          </p:nvPr>
        </p:nvSpPr>
        <p:spPr bwMode="auto">
          <a:xfrm>
            <a:off x="4022725" y="9720263"/>
            <a:ext cx="3078163" cy="511175"/>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defTabSz="990600" eaLnBrk="1" hangingPunct="1">
              <a:defRPr sz="1300">
                <a:effectLst/>
                <a:latin typeface="Arial" charset="0"/>
              </a:defRPr>
            </a:lvl1pPr>
          </a:lstStyle>
          <a:p>
            <a:pPr>
              <a:defRPr/>
            </a:pPr>
            <a:fld id="{DCF68248-9CF8-4C97-85DE-A465E3059044}" type="slidenum">
              <a:rPr lang="en-US"/>
              <a:pPr>
                <a:defRPr/>
              </a:pPr>
              <a:t>‹#›</a:t>
            </a:fld>
            <a:endParaRPr lang="en-US" dirty="0"/>
          </a:p>
        </p:txBody>
      </p:sp>
    </p:spTree>
    <p:extLst>
      <p:ext uri="{BB962C8B-B14F-4D97-AF65-F5344CB8AC3E}">
        <p14:creationId xmlns:p14="http://schemas.microsoft.com/office/powerpoint/2010/main" val="4215174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pPr>
              <a:defRPr/>
            </a:pPr>
            <a:endParaRPr lang="en-AU" dirty="0"/>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pPr>
              <a:defRPr/>
            </a:pPr>
            <a:fld id="{9E34526D-5DA6-4550-8B1E-86C3EBDC57B9}" type="datetimeFigureOut">
              <a:rPr lang="en-AU"/>
              <a:pPr>
                <a:defRPr/>
              </a:pPr>
              <a:t>9/10/2015</a:t>
            </a:fld>
            <a:endParaRPr lang="en-AU"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720263"/>
            <a:ext cx="3078163" cy="511175"/>
          </a:xfrm>
          <a:prstGeom prst="rect">
            <a:avLst/>
          </a:prstGeom>
        </p:spPr>
        <p:txBody>
          <a:bodyPr vert="horz" lIns="91440" tIns="45720" rIns="91440" bIns="45720" rtlCol="0" anchor="b"/>
          <a:lstStyle>
            <a:lvl1pPr algn="l">
              <a:defRPr sz="1200"/>
            </a:lvl1pPr>
          </a:lstStyle>
          <a:p>
            <a:pPr>
              <a:defRPr/>
            </a:pPr>
            <a:endParaRPr lang="en-AU" dirty="0"/>
          </a:p>
        </p:txBody>
      </p:sp>
      <p:sp>
        <p:nvSpPr>
          <p:cNvPr id="7" name="Slide Number Placeholder 6"/>
          <p:cNvSpPr>
            <a:spLocks noGrp="1"/>
          </p:cNvSpPr>
          <p:nvPr>
            <p:ph type="sldNum" sz="quarter" idx="5"/>
          </p:nvPr>
        </p:nvSpPr>
        <p:spPr>
          <a:xfrm>
            <a:off x="4022725" y="9720263"/>
            <a:ext cx="3078163" cy="511175"/>
          </a:xfrm>
          <a:prstGeom prst="rect">
            <a:avLst/>
          </a:prstGeom>
        </p:spPr>
        <p:txBody>
          <a:bodyPr vert="horz" lIns="91440" tIns="45720" rIns="91440" bIns="45720" rtlCol="0" anchor="b"/>
          <a:lstStyle>
            <a:lvl1pPr algn="r">
              <a:defRPr sz="1200"/>
            </a:lvl1pPr>
          </a:lstStyle>
          <a:p>
            <a:pPr>
              <a:defRPr/>
            </a:pPr>
            <a:fld id="{FE3429AE-B378-4A83-B84B-5F104916AE3D}" type="slidenum">
              <a:rPr lang="en-AU"/>
              <a:pPr>
                <a:defRPr/>
              </a:pPr>
              <a:t>‹#›</a:t>
            </a:fld>
            <a:endParaRPr lang="en-AU" dirty="0"/>
          </a:p>
        </p:txBody>
      </p:sp>
    </p:spTree>
    <p:extLst>
      <p:ext uri="{BB962C8B-B14F-4D97-AF65-F5344CB8AC3E}">
        <p14:creationId xmlns:p14="http://schemas.microsoft.com/office/powerpoint/2010/main" val="1825863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685800" y="6529388"/>
            <a:ext cx="3505200" cy="327025"/>
          </a:xfrm>
          <a:prstGeom prst="rect">
            <a:avLst/>
          </a:prstGeom>
          <a:solidFill>
            <a:schemeClr val="hlink"/>
          </a:solidFill>
          <a:ln w="9525">
            <a:noFill/>
            <a:miter lim="800000"/>
            <a:headEnd/>
            <a:tailEnd/>
          </a:ln>
          <a:effectLst/>
        </p:spPr>
        <p:txBody>
          <a:bodyPr/>
          <a:lstStyle/>
          <a:p>
            <a:pPr>
              <a:defRPr/>
            </a:pPr>
            <a:endParaRPr lang="en-AU" dirty="0"/>
          </a:p>
        </p:txBody>
      </p:sp>
      <p:sp>
        <p:nvSpPr>
          <p:cNvPr id="5" name="Rectangle 3"/>
          <p:cNvSpPr>
            <a:spLocks noChangeArrowheads="1"/>
          </p:cNvSpPr>
          <p:nvPr/>
        </p:nvSpPr>
        <p:spPr bwMode="invGray">
          <a:xfrm>
            <a:off x="685800" y="2311400"/>
            <a:ext cx="8456613" cy="1117600"/>
          </a:xfrm>
          <a:prstGeom prst="rect">
            <a:avLst/>
          </a:prstGeom>
          <a:solidFill>
            <a:schemeClr val="hlink"/>
          </a:solidFill>
          <a:ln w="9525">
            <a:noFill/>
            <a:miter lim="800000"/>
            <a:headEnd/>
            <a:tailEnd/>
          </a:ln>
          <a:effectLst/>
        </p:spPr>
        <p:txBody>
          <a:bodyPr/>
          <a:lstStyle/>
          <a:p>
            <a:pPr>
              <a:defRPr/>
            </a:pPr>
            <a:endParaRPr lang="en-AU" dirty="0">
              <a:latin typeface="Arial Unicode MS" pitchFamily="34" charset="-128"/>
              <a:ea typeface="Arial Unicode MS" pitchFamily="34" charset="-128"/>
              <a:cs typeface="Arial Unicode MS" pitchFamily="34" charset="-128"/>
            </a:endParaRPr>
          </a:p>
        </p:txBody>
      </p:sp>
      <p:sp>
        <p:nvSpPr>
          <p:cNvPr id="6" name="Oval 4"/>
          <p:cNvSpPr>
            <a:spLocks noChangeArrowheads="1"/>
          </p:cNvSpPr>
          <p:nvPr/>
        </p:nvSpPr>
        <p:spPr bwMode="invGray">
          <a:xfrm>
            <a:off x="881063" y="119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7" name="Oval 5"/>
          <p:cNvSpPr>
            <a:spLocks noChangeArrowheads="1"/>
          </p:cNvSpPr>
          <p:nvPr/>
        </p:nvSpPr>
        <p:spPr bwMode="invGray">
          <a:xfrm>
            <a:off x="881063" y="347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8" name="Oval 6"/>
          <p:cNvSpPr>
            <a:spLocks noChangeArrowheads="1"/>
          </p:cNvSpPr>
          <p:nvPr/>
        </p:nvSpPr>
        <p:spPr bwMode="invGray">
          <a:xfrm>
            <a:off x="881063" y="573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9" name="Oval 7"/>
          <p:cNvSpPr>
            <a:spLocks noChangeArrowheads="1"/>
          </p:cNvSpPr>
          <p:nvPr/>
        </p:nvSpPr>
        <p:spPr bwMode="invGray">
          <a:xfrm>
            <a:off x="881063" y="10334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0" name="Oval 8"/>
          <p:cNvSpPr>
            <a:spLocks noChangeArrowheads="1"/>
          </p:cNvSpPr>
          <p:nvPr/>
        </p:nvSpPr>
        <p:spPr bwMode="invGray">
          <a:xfrm>
            <a:off x="881063" y="12620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1" name="Oval 9"/>
          <p:cNvSpPr>
            <a:spLocks noChangeArrowheads="1"/>
          </p:cNvSpPr>
          <p:nvPr/>
        </p:nvSpPr>
        <p:spPr bwMode="invGray">
          <a:xfrm>
            <a:off x="881063" y="1490663"/>
            <a:ext cx="66675" cy="65087"/>
          </a:xfrm>
          <a:prstGeom prst="ellipse">
            <a:avLst/>
          </a:prstGeom>
          <a:solidFill>
            <a:schemeClr val="tx2"/>
          </a:solidFill>
          <a:ln w="9525">
            <a:noFill/>
            <a:round/>
            <a:headEnd/>
            <a:tailEnd/>
          </a:ln>
          <a:effectLst/>
        </p:spPr>
        <p:txBody>
          <a:bodyPr/>
          <a:lstStyle/>
          <a:p>
            <a:pPr>
              <a:defRPr/>
            </a:pPr>
            <a:endParaRPr lang="en-AU" dirty="0"/>
          </a:p>
        </p:txBody>
      </p:sp>
      <p:sp>
        <p:nvSpPr>
          <p:cNvPr id="12" name="Oval 10"/>
          <p:cNvSpPr>
            <a:spLocks noChangeArrowheads="1"/>
          </p:cNvSpPr>
          <p:nvPr/>
        </p:nvSpPr>
        <p:spPr bwMode="invGray">
          <a:xfrm>
            <a:off x="881063" y="1716088"/>
            <a:ext cx="66675" cy="66675"/>
          </a:xfrm>
          <a:prstGeom prst="ellipse">
            <a:avLst/>
          </a:prstGeom>
          <a:solidFill>
            <a:schemeClr val="tx2"/>
          </a:solidFill>
          <a:ln w="9525">
            <a:noFill/>
            <a:round/>
            <a:headEnd/>
            <a:tailEnd/>
          </a:ln>
          <a:effectLst/>
        </p:spPr>
        <p:txBody>
          <a:bodyPr/>
          <a:lstStyle/>
          <a:p>
            <a:pPr>
              <a:defRPr/>
            </a:pPr>
            <a:endParaRPr lang="en-AU" dirty="0"/>
          </a:p>
        </p:txBody>
      </p:sp>
      <p:sp>
        <p:nvSpPr>
          <p:cNvPr id="13" name="Oval 11"/>
          <p:cNvSpPr>
            <a:spLocks noChangeArrowheads="1"/>
          </p:cNvSpPr>
          <p:nvPr/>
        </p:nvSpPr>
        <p:spPr bwMode="invGray">
          <a:xfrm>
            <a:off x="881063" y="1947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14" name="Oval 12"/>
          <p:cNvSpPr>
            <a:spLocks noChangeArrowheads="1"/>
          </p:cNvSpPr>
          <p:nvPr/>
        </p:nvSpPr>
        <p:spPr bwMode="invGray">
          <a:xfrm>
            <a:off x="881063" y="2176463"/>
            <a:ext cx="66675" cy="65087"/>
          </a:xfrm>
          <a:prstGeom prst="ellipse">
            <a:avLst/>
          </a:prstGeom>
          <a:solidFill>
            <a:schemeClr val="tx2"/>
          </a:solidFill>
          <a:ln w="9525">
            <a:noFill/>
            <a:round/>
            <a:headEnd/>
            <a:tailEnd/>
          </a:ln>
          <a:effectLst/>
        </p:spPr>
        <p:txBody>
          <a:bodyPr/>
          <a:lstStyle/>
          <a:p>
            <a:pPr>
              <a:defRPr/>
            </a:pPr>
            <a:endParaRPr lang="en-AU" dirty="0"/>
          </a:p>
        </p:txBody>
      </p:sp>
      <p:grpSp>
        <p:nvGrpSpPr>
          <p:cNvPr id="15" name="Group 13"/>
          <p:cNvGrpSpPr>
            <a:grpSpLocks/>
          </p:cNvGrpSpPr>
          <p:nvPr/>
        </p:nvGrpSpPr>
        <p:grpSpPr bwMode="auto">
          <a:xfrm>
            <a:off x="4538663" y="6669088"/>
            <a:ext cx="4332287" cy="66675"/>
            <a:chOff x="2859" y="4202"/>
            <a:chExt cx="2729" cy="41"/>
          </a:xfrm>
        </p:grpSpPr>
        <p:sp>
          <p:nvSpPr>
            <p:cNvPr id="16" name="Oval 14"/>
            <p:cNvSpPr>
              <a:spLocks noChangeArrowheads="1"/>
            </p:cNvSpPr>
            <p:nvPr userDrawn="1"/>
          </p:nvSpPr>
          <p:spPr bwMode="invGray">
            <a:xfrm>
              <a:off x="285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7" name="Oval 15"/>
            <p:cNvSpPr>
              <a:spLocks noChangeArrowheads="1"/>
            </p:cNvSpPr>
            <p:nvPr userDrawn="1"/>
          </p:nvSpPr>
          <p:spPr bwMode="invGray">
            <a:xfrm>
              <a:off x="324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18" name="Oval 16"/>
            <p:cNvSpPr>
              <a:spLocks noChangeArrowheads="1"/>
            </p:cNvSpPr>
            <p:nvPr userDrawn="1"/>
          </p:nvSpPr>
          <p:spPr bwMode="invGray">
            <a:xfrm>
              <a:off x="3627"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19" name="Oval 17"/>
            <p:cNvSpPr>
              <a:spLocks noChangeArrowheads="1"/>
            </p:cNvSpPr>
            <p:nvPr userDrawn="1"/>
          </p:nvSpPr>
          <p:spPr bwMode="invGray">
            <a:xfrm>
              <a:off x="4011" y="4202"/>
              <a:ext cx="41" cy="41"/>
            </a:xfrm>
            <a:prstGeom prst="ellipse">
              <a:avLst/>
            </a:prstGeom>
            <a:solidFill>
              <a:schemeClr val="tx2"/>
            </a:solidFill>
            <a:ln w="9525">
              <a:noFill/>
              <a:round/>
              <a:headEnd/>
              <a:tailEnd/>
            </a:ln>
            <a:effectLst/>
          </p:spPr>
          <p:txBody>
            <a:bodyPr/>
            <a:lstStyle/>
            <a:p>
              <a:pPr>
                <a:defRPr/>
              </a:pPr>
              <a:endParaRPr lang="en-AU" dirty="0"/>
            </a:p>
          </p:txBody>
        </p:sp>
        <p:sp>
          <p:nvSpPr>
            <p:cNvPr id="20" name="Oval 18"/>
            <p:cNvSpPr>
              <a:spLocks noChangeArrowheads="1"/>
            </p:cNvSpPr>
            <p:nvPr userDrawn="1"/>
          </p:nvSpPr>
          <p:spPr bwMode="invGray">
            <a:xfrm>
              <a:off x="4395"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1" name="Oval 19"/>
            <p:cNvSpPr>
              <a:spLocks noChangeArrowheads="1"/>
            </p:cNvSpPr>
            <p:nvPr userDrawn="1"/>
          </p:nvSpPr>
          <p:spPr bwMode="invGray">
            <a:xfrm>
              <a:off x="4779"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2" name="Oval 20"/>
            <p:cNvSpPr>
              <a:spLocks noChangeArrowheads="1"/>
            </p:cNvSpPr>
            <p:nvPr userDrawn="1"/>
          </p:nvSpPr>
          <p:spPr bwMode="invGray">
            <a:xfrm>
              <a:off x="5163" y="4202"/>
              <a:ext cx="42" cy="41"/>
            </a:xfrm>
            <a:prstGeom prst="ellipse">
              <a:avLst/>
            </a:prstGeom>
            <a:solidFill>
              <a:schemeClr val="tx2"/>
            </a:solidFill>
            <a:ln w="9525">
              <a:noFill/>
              <a:round/>
              <a:headEnd/>
              <a:tailEnd/>
            </a:ln>
            <a:effectLst/>
          </p:spPr>
          <p:txBody>
            <a:bodyPr/>
            <a:lstStyle/>
            <a:p>
              <a:pPr>
                <a:defRPr/>
              </a:pPr>
              <a:endParaRPr lang="en-AU" dirty="0"/>
            </a:p>
          </p:txBody>
        </p:sp>
        <p:sp>
          <p:nvSpPr>
            <p:cNvPr id="23" name="Oval 21"/>
            <p:cNvSpPr>
              <a:spLocks noChangeArrowheads="1"/>
            </p:cNvSpPr>
            <p:nvPr userDrawn="1"/>
          </p:nvSpPr>
          <p:spPr bwMode="invGray">
            <a:xfrm>
              <a:off x="5547" y="4202"/>
              <a:ext cx="41" cy="41"/>
            </a:xfrm>
            <a:prstGeom prst="ellipse">
              <a:avLst/>
            </a:prstGeom>
            <a:solidFill>
              <a:schemeClr val="tx2"/>
            </a:solidFill>
            <a:ln w="9525">
              <a:noFill/>
              <a:round/>
              <a:headEnd/>
              <a:tailEnd/>
            </a:ln>
            <a:effectLst/>
          </p:spPr>
          <p:txBody>
            <a:bodyPr/>
            <a:lstStyle/>
            <a:p>
              <a:pPr>
                <a:defRPr/>
              </a:pPr>
              <a:endParaRPr lang="en-AU" dirty="0"/>
            </a:p>
          </p:txBody>
        </p:sp>
      </p:grpSp>
      <p:sp>
        <p:nvSpPr>
          <p:cNvPr id="24" name="Oval 22"/>
          <p:cNvSpPr>
            <a:spLocks noChangeArrowheads="1"/>
          </p:cNvSpPr>
          <p:nvPr/>
        </p:nvSpPr>
        <p:spPr bwMode="invGray">
          <a:xfrm>
            <a:off x="881063" y="804863"/>
            <a:ext cx="66675" cy="63500"/>
          </a:xfrm>
          <a:prstGeom prst="ellipse">
            <a:avLst/>
          </a:prstGeom>
          <a:solidFill>
            <a:schemeClr val="tx2"/>
          </a:solidFill>
          <a:ln w="9525">
            <a:noFill/>
            <a:round/>
            <a:headEnd/>
            <a:tailEnd/>
          </a:ln>
          <a:effectLst/>
        </p:spPr>
        <p:txBody>
          <a:bodyPr/>
          <a:lstStyle/>
          <a:p>
            <a:pPr>
              <a:defRPr/>
            </a:pPr>
            <a:endParaRPr lang="en-AU" dirty="0"/>
          </a:p>
        </p:txBody>
      </p:sp>
      <p:sp>
        <p:nvSpPr>
          <p:cNvPr id="7191" name="Rectangle 23"/>
          <p:cNvSpPr>
            <a:spLocks noGrp="1" noChangeArrowheads="1"/>
          </p:cNvSpPr>
          <p:nvPr>
            <p:ph type="ctrTitle" sz="quarter"/>
          </p:nvPr>
        </p:nvSpPr>
        <p:spPr>
          <a:xfrm>
            <a:off x="685800" y="2286000"/>
            <a:ext cx="7772400" cy="1143000"/>
          </a:xfrm>
          <a:noFill/>
          <a:ln w="9525">
            <a:noFill/>
          </a:ln>
        </p:spPr>
        <p:txBody>
          <a:bodyPr/>
          <a:lstStyle>
            <a:lvl1pPr>
              <a:defRPr b="1">
                <a:solidFill>
                  <a:srgbClr val="FF0000"/>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7192" name="Rectangle 24"/>
          <p:cNvSpPr>
            <a:spLocks noGrp="1" noChangeArrowheads="1"/>
          </p:cNvSpPr>
          <p:nvPr>
            <p:ph type="subTitle" sz="quarter" idx="1"/>
          </p:nvPr>
        </p:nvSpPr>
        <p:spPr>
          <a:xfrm>
            <a:off x="2057400" y="4114800"/>
            <a:ext cx="6400800" cy="1752600"/>
          </a:xfrm>
        </p:spPr>
        <p:txBody>
          <a:bodyPr/>
          <a:lstStyle>
            <a:lvl1pPr marL="0" indent="0" algn="ctr">
              <a:buFontTx/>
              <a:buNone/>
              <a:defRPr sz="2800">
                <a:latin typeface="Arial Unicode MS" pitchFamily="34" charset="-128"/>
                <a:ea typeface="Arial Unicode MS" pitchFamily="34" charset="-128"/>
                <a:cs typeface="Arial Unicode MS" pitchFamily="34" charset="-128"/>
              </a:defRPr>
            </a:lvl1pPr>
          </a:lstStyle>
          <a:p>
            <a:r>
              <a:rPr lang="en-US" dirty="0"/>
              <a:t>Click to edit Master subtitle style</a:t>
            </a:r>
          </a:p>
        </p:txBody>
      </p:sp>
    </p:spTree>
    <p:extLst>
      <p:ext uri="{BB962C8B-B14F-4D97-AF65-F5344CB8AC3E}">
        <p14:creationId xmlns:p14="http://schemas.microsoft.com/office/powerpoint/2010/main" val="2469569719"/>
      </p:ext>
    </p:extLst>
  </p:cSld>
  <p:clrMapOvr>
    <a:masterClrMapping/>
  </p:clrMapOvr>
  <p:transition>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itchFamily="34" charset="0"/>
                <a:ea typeface="Arial Unicode MS" pitchFamily="34" charset="-128"/>
                <a:cs typeface="Arial Unicode MS" pitchFamily="34" charset="-128"/>
              </a:defRPr>
            </a:lvl1pPr>
          </a:lstStyle>
          <a:p>
            <a:r>
              <a:rPr lang="en-US" smtClean="0"/>
              <a:t>Click to edit Master title style</a:t>
            </a:r>
            <a:endParaRPr lang="en-AU"/>
          </a:p>
        </p:txBody>
      </p:sp>
      <p:sp>
        <p:nvSpPr>
          <p:cNvPr id="3" name="Content Placeholder 2"/>
          <p:cNvSpPr>
            <a:spLocks noGrp="1"/>
          </p:cNvSpPr>
          <p:nvPr>
            <p:ph idx="1"/>
          </p:nvPr>
        </p:nvSpPr>
        <p:spPr>
          <a:xfrm>
            <a:off x="228600" y="685800"/>
            <a:ext cx="8763000" cy="5791200"/>
          </a:xfrm>
        </p:spPr>
        <p:txBody>
          <a:bodyPr lIns="36000" rIns="36000"/>
          <a:lstStyle>
            <a:lvl1pPr defTabSz="720000">
              <a:spcBef>
                <a:spcPts val="200"/>
              </a:spcBef>
              <a:tabLst>
                <a:tab pos="180000" algn="l"/>
              </a:tabLst>
              <a:defRPr sz="2200" spc="-10" baseline="0">
                <a:latin typeface="Candara" pitchFamily="34" charset="0"/>
                <a:ea typeface="Arial Unicode MS" pitchFamily="34" charset="-128"/>
                <a:cs typeface="Consolas" pitchFamily="49" charset="0"/>
              </a:defRPr>
            </a:lvl1pPr>
            <a:lvl2pPr defTabSz="720000">
              <a:spcBef>
                <a:spcPts val="200"/>
              </a:spcBef>
              <a:tabLst>
                <a:tab pos="72000" algn="l"/>
                <a:tab pos="180000" algn="l"/>
              </a:tabLst>
              <a:defRPr sz="2200" spc="-10" baseline="0">
                <a:latin typeface="Candara" pitchFamily="34" charset="0"/>
                <a:ea typeface="Arial Unicode MS" pitchFamily="34" charset="-128"/>
                <a:cs typeface="Consolas" pitchFamily="49" charset="0"/>
              </a:defRPr>
            </a:lvl2pPr>
            <a:lvl3pPr defTabSz="720000">
              <a:spcBef>
                <a:spcPts val="200"/>
              </a:spcBef>
              <a:tabLst>
                <a:tab pos="180000" algn="l"/>
              </a:tabLst>
              <a:defRPr sz="2200" spc="-10" baseline="0">
                <a:latin typeface="Candara" pitchFamily="34" charset="0"/>
                <a:ea typeface="Arial Unicode MS" pitchFamily="34" charset="-128"/>
                <a:cs typeface="Consolas" pitchFamily="49" charset="0"/>
              </a:defRPr>
            </a:lvl3pPr>
            <a:lvl4pPr defTabSz="720000">
              <a:spcBef>
                <a:spcPts val="200"/>
              </a:spcBef>
              <a:tabLst>
                <a:tab pos="180000" algn="l"/>
              </a:tabLst>
              <a:defRPr sz="2200" spc="-10" baseline="0">
                <a:latin typeface="Candara" pitchFamily="34" charset="0"/>
                <a:ea typeface="Arial Unicode MS" pitchFamily="34" charset="-128"/>
                <a:cs typeface="Consolas" pitchFamily="49" charset="0"/>
              </a:defRPr>
            </a:lvl4pPr>
            <a:lvl5pPr defTabSz="720000">
              <a:spcBef>
                <a:spcPts val="200"/>
              </a:spcBef>
              <a:tabLst>
                <a:tab pos="180000" algn="l"/>
              </a:tabLst>
              <a:defRPr sz="2200" spc="-10" baseline="0">
                <a:latin typeface="Candara" pitchFamily="34" charset="0"/>
                <a:ea typeface="Arial Unicode MS" pitchFamily="34" charset="-128"/>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966299418"/>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ndara" panose="020E0502030303020204" pitchFamily="34" charset="0"/>
              </a:defRPr>
            </a:lvl1pPr>
          </a:lstStyle>
          <a:p>
            <a:r>
              <a:rPr lang="en-US" smtClean="0"/>
              <a:t>Click to edit Master title style</a:t>
            </a:r>
            <a:endParaRPr lang="en-AU"/>
          </a:p>
        </p:txBody>
      </p:sp>
      <p:sp>
        <p:nvSpPr>
          <p:cNvPr id="3" name="Content Placeholder 2"/>
          <p:cNvSpPr>
            <a:spLocks noGrp="1"/>
          </p:cNvSpPr>
          <p:nvPr>
            <p:ph sz="half" idx="1"/>
          </p:nvPr>
        </p:nvSpPr>
        <p:spPr>
          <a:xfrm>
            <a:off x="2286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8382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3FC1CF01-BFC7-4AD4-AE32-8037002A0337}" type="slidenum">
              <a:rPr lang="en-US"/>
              <a:pPr>
                <a:defRPr/>
              </a:pPr>
              <a:t>‹#›</a:t>
            </a:fld>
            <a:endParaRPr lang="en-US" dirty="0"/>
          </a:p>
        </p:txBody>
      </p:sp>
    </p:spTree>
    <p:extLst>
      <p:ext uri="{BB962C8B-B14F-4D97-AF65-F5344CB8AC3E}">
        <p14:creationId xmlns:p14="http://schemas.microsoft.com/office/powerpoint/2010/main" val="792463021"/>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825688"/>
      </p:ext>
    </p:extLst>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324600"/>
            <a:ext cx="838200" cy="457200"/>
          </a:xfrm>
          <a:prstGeom prst="rect">
            <a:avLst/>
          </a:prstGeom>
        </p:spPr>
        <p:txBody>
          <a:bodyPr/>
          <a:lstStyle>
            <a:lvl1pPr>
              <a:defRPr/>
            </a:lvl1pPr>
          </a:lstStyle>
          <a:p>
            <a:pPr>
              <a:defRPr/>
            </a:pPr>
            <a:fld id="{D098F887-9D11-4B8E-9AC0-EDDDDF8E94F0}" type="slidenum">
              <a:rPr lang="en-US"/>
              <a:pPr>
                <a:defRPr/>
              </a:pPr>
              <a:t>‹#›</a:t>
            </a:fld>
            <a:endParaRPr lang="en-US" dirty="0"/>
          </a:p>
        </p:txBody>
      </p:sp>
    </p:spTree>
    <p:extLst>
      <p:ext uri="{BB962C8B-B14F-4D97-AF65-F5344CB8AC3E}">
        <p14:creationId xmlns:p14="http://schemas.microsoft.com/office/powerpoint/2010/main" val="4157374797"/>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609600"/>
          </a:xfrm>
        </p:spPr>
        <p:txBody>
          <a:bodyPr/>
          <a:lstStyle>
            <a:lvl1pPr>
              <a:defRPr>
                <a:latin typeface="Candara" panose="020E0502030303020204" pitchFamily="34" charset="0"/>
              </a:defRPr>
            </a:lvl1pPr>
          </a:lstStyle>
          <a:p>
            <a:r>
              <a:rPr lang="en-US" smtClean="0"/>
              <a:t>Click to edit Master title style</a:t>
            </a:r>
            <a:endParaRPr lang="en-AU"/>
          </a:p>
        </p:txBody>
      </p:sp>
      <p:sp>
        <p:nvSpPr>
          <p:cNvPr id="3" name="Table Placeholder 2"/>
          <p:cNvSpPr>
            <a:spLocks noGrp="1"/>
          </p:cNvSpPr>
          <p:nvPr>
            <p:ph type="tbl" idx="1"/>
          </p:nvPr>
        </p:nvSpPr>
        <p:spPr>
          <a:xfrm>
            <a:off x="228600" y="838200"/>
            <a:ext cx="8763000" cy="5410200"/>
          </a:xfrm>
        </p:spPr>
        <p:txBody>
          <a:bodyPr/>
          <a:lstStyle>
            <a:lvl1pPr>
              <a:defRPr>
                <a:latin typeface="Candara" panose="020E0502030303020204" pitchFamily="34" charset="0"/>
              </a:defRPr>
            </a:lvl1pPr>
          </a:lstStyle>
          <a:p>
            <a:pPr lvl="0"/>
            <a:endParaRPr lang="en-AU" noProof="0" dirty="0" smtClean="0"/>
          </a:p>
        </p:txBody>
      </p:sp>
    </p:spTree>
    <p:extLst>
      <p:ext uri="{BB962C8B-B14F-4D97-AF65-F5344CB8AC3E}">
        <p14:creationId xmlns:p14="http://schemas.microsoft.com/office/powerpoint/2010/main" val="225790980"/>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76200"/>
            <a:ext cx="8534400" cy="609600"/>
          </a:xfrm>
          <a:prstGeom prst="rect">
            <a:avLst/>
          </a:prstGeom>
          <a:solidFill>
            <a:srgbClr val="FFFF66"/>
          </a:solidFill>
          <a:ln w="25400" cap="sq">
            <a:solidFill>
              <a:srgbClr val="339966"/>
            </a:solidFill>
            <a:miter lim="800000"/>
            <a:headEnd type="none" w="sm" len="sm"/>
            <a:tailEnd type="none" w="sm" len="sm"/>
          </a:ln>
          <a:effectLst/>
        </p:spPr>
        <p:txBody>
          <a:bodyPr wrap="none" anchor="ctr"/>
          <a:lstStyle/>
          <a:p>
            <a:pPr>
              <a:defRPr/>
            </a:pPr>
            <a:endParaRPr lang="en-AU" dirty="0"/>
          </a:p>
        </p:txBody>
      </p:sp>
      <p:sp>
        <p:nvSpPr>
          <p:cNvPr id="6147" name="Rectangle 3"/>
          <p:cNvSpPr>
            <a:spLocks noGrp="1" noChangeArrowheads="1"/>
          </p:cNvSpPr>
          <p:nvPr>
            <p:ph type="title"/>
          </p:nvPr>
        </p:nvSpPr>
        <p:spPr bwMode="auto">
          <a:xfrm>
            <a:off x="304800" y="76200"/>
            <a:ext cx="8534400" cy="609600"/>
          </a:xfrm>
          <a:prstGeom prst="rect">
            <a:avLst/>
          </a:prstGeom>
          <a:solidFill>
            <a:srgbClr val="FFFF99">
              <a:alpha val="50195"/>
            </a:srgbClr>
          </a:solidFill>
          <a:ln w="12700">
            <a:solidFill>
              <a:schemeClr val="tx1"/>
            </a:solid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148" name="Rectangle 4"/>
          <p:cNvSpPr>
            <a:spLocks noGrp="1" noChangeArrowheads="1"/>
          </p:cNvSpPr>
          <p:nvPr>
            <p:ph type="body" idx="1"/>
          </p:nvPr>
        </p:nvSpPr>
        <p:spPr bwMode="auto">
          <a:xfrm>
            <a:off x="228600" y="850813"/>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489" r:id="rId1"/>
    <p:sldLayoutId id="2147484485" r:id="rId2"/>
    <p:sldLayoutId id="2147484491" r:id="rId3"/>
    <p:sldLayoutId id="2147484486" r:id="rId4"/>
    <p:sldLayoutId id="2147484493" r:id="rId5"/>
    <p:sldLayoutId id="2147484488" r:id="rId6"/>
  </p:sldLayoutIdLst>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wipe(up)">
                                      <p:cBhvr>
                                        <p:cTn id="12" dur="500"/>
                                        <p:tgtEl>
                                          <p:spTgt spid="614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8">
                                            <p:txEl>
                                              <p:pRg st="1" end="1"/>
                                            </p:txEl>
                                          </p:spTgt>
                                        </p:tgtEl>
                                        <p:attrNameLst>
                                          <p:attrName>style.visibility</p:attrName>
                                        </p:attrNameLst>
                                      </p:cBhvr>
                                      <p:to>
                                        <p:strVal val="visible"/>
                                      </p:to>
                                    </p:set>
                                    <p:animEffect transition="in" filter="wipe(up)">
                                      <p:cBhvr>
                                        <p:cTn id="17" dur="500"/>
                                        <p:tgtEl>
                                          <p:spTgt spid="614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8">
                                            <p:txEl>
                                              <p:pRg st="2" end="2"/>
                                            </p:txEl>
                                          </p:spTgt>
                                        </p:tgtEl>
                                        <p:attrNameLst>
                                          <p:attrName>style.visibility</p:attrName>
                                        </p:attrNameLst>
                                      </p:cBhvr>
                                      <p:to>
                                        <p:strVal val="visible"/>
                                      </p:to>
                                    </p:set>
                                    <p:animEffect transition="in" filter="wipe(up)">
                                      <p:cBhvr>
                                        <p:cTn id="22" dur="500"/>
                                        <p:tgtEl>
                                          <p:spTgt spid="614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8">
                                            <p:txEl>
                                              <p:pRg st="3" end="3"/>
                                            </p:txEl>
                                          </p:spTgt>
                                        </p:tgtEl>
                                        <p:attrNameLst>
                                          <p:attrName>style.visibility</p:attrName>
                                        </p:attrNameLst>
                                      </p:cBhvr>
                                      <p:to>
                                        <p:strVal val="visible"/>
                                      </p:to>
                                    </p:set>
                                    <p:animEffect transition="in" filter="wipe(up)">
                                      <p:cBhvr>
                                        <p:cTn id="27" dur="500"/>
                                        <p:tgtEl>
                                          <p:spTgt spid="614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8">
                                            <p:txEl>
                                              <p:pRg st="4" end="4"/>
                                            </p:txEl>
                                          </p:spTgt>
                                        </p:tgtEl>
                                        <p:attrNameLst>
                                          <p:attrName>style.visibility</p:attrName>
                                        </p:attrNameLst>
                                      </p:cBhvr>
                                      <p:to>
                                        <p:strVal val="visible"/>
                                      </p:to>
                                    </p:set>
                                    <p:animEffect transition="in" filter="wipe(up)">
                                      <p:cBhvr>
                                        <p:cTn id="32"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build="p" bldLvl="5">
        <p:tmplLst>
          <p:tmpl lvl="1">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6148"/>
                        </p:tgtEl>
                        <p:attrNameLst>
                          <p:attrName>style.visibility</p:attrName>
                        </p:attrNameLst>
                      </p:cBhvr>
                      <p:to>
                        <p:strVal val="visible"/>
                      </p:to>
                    </p:set>
                    <p:animEffect transition="in" filter="wipe(up)">
                      <p:cBhvr>
                        <p:cTn dur="500"/>
                        <p:tgtEl>
                          <p:spTgt spid="6148"/>
                        </p:tgtEl>
                      </p:cBhvr>
                    </p:animEffect>
                  </p:childTnLst>
                </p:cTn>
              </p:par>
            </p:tnLst>
          </p:tmpl>
        </p:tmplLst>
      </p:bldP>
    </p:bldLst>
  </p:timing>
  <p:txStyles>
    <p:titleStyle>
      <a:lvl1pPr algn="l" rtl="0" eaLnBrk="0" fontAlgn="base" hangingPunct="0">
        <a:spcBef>
          <a:spcPct val="0"/>
        </a:spcBef>
        <a:spcAft>
          <a:spcPct val="0"/>
        </a:spcAft>
        <a:defRPr kumimoji="1" sz="2800">
          <a:solidFill>
            <a:srgbClr val="003399"/>
          </a:solidFill>
          <a:latin typeface="Candara" panose="020E0502030303020204" pitchFamily="34" charset="0"/>
          <a:ea typeface="+mj-ea"/>
          <a:cs typeface="+mj-cs"/>
        </a:defRPr>
      </a:lvl1pPr>
      <a:lvl2pPr algn="l" rtl="0" eaLnBrk="0" fontAlgn="base" hangingPunct="0">
        <a:spcBef>
          <a:spcPct val="0"/>
        </a:spcBef>
        <a:spcAft>
          <a:spcPct val="0"/>
        </a:spcAft>
        <a:defRPr kumimoji="1" sz="2800">
          <a:solidFill>
            <a:srgbClr val="003399"/>
          </a:solidFill>
          <a:latin typeface="Comic Sans MS" pitchFamily="66" charset="0"/>
        </a:defRPr>
      </a:lvl2pPr>
      <a:lvl3pPr algn="l" rtl="0" eaLnBrk="0" fontAlgn="base" hangingPunct="0">
        <a:spcBef>
          <a:spcPct val="0"/>
        </a:spcBef>
        <a:spcAft>
          <a:spcPct val="0"/>
        </a:spcAft>
        <a:defRPr kumimoji="1" sz="2800">
          <a:solidFill>
            <a:srgbClr val="003399"/>
          </a:solidFill>
          <a:latin typeface="Comic Sans MS" pitchFamily="66" charset="0"/>
        </a:defRPr>
      </a:lvl3pPr>
      <a:lvl4pPr algn="l" rtl="0" eaLnBrk="0" fontAlgn="base" hangingPunct="0">
        <a:spcBef>
          <a:spcPct val="0"/>
        </a:spcBef>
        <a:spcAft>
          <a:spcPct val="0"/>
        </a:spcAft>
        <a:defRPr kumimoji="1" sz="2800">
          <a:solidFill>
            <a:srgbClr val="003399"/>
          </a:solidFill>
          <a:latin typeface="Comic Sans MS" pitchFamily="66" charset="0"/>
        </a:defRPr>
      </a:lvl4pPr>
      <a:lvl5pPr algn="l" rtl="0" eaLnBrk="0" fontAlgn="base" hangingPunct="0">
        <a:spcBef>
          <a:spcPct val="0"/>
        </a:spcBef>
        <a:spcAft>
          <a:spcPct val="0"/>
        </a:spcAft>
        <a:defRPr kumimoji="1" sz="2800">
          <a:solidFill>
            <a:srgbClr val="003399"/>
          </a:solidFill>
          <a:latin typeface="Comic Sans MS" pitchFamily="66" charset="0"/>
        </a:defRPr>
      </a:lvl5pPr>
      <a:lvl6pPr marL="457200" algn="l" rtl="0" eaLnBrk="0" fontAlgn="base" hangingPunct="0">
        <a:spcBef>
          <a:spcPct val="0"/>
        </a:spcBef>
        <a:spcAft>
          <a:spcPct val="0"/>
        </a:spcAft>
        <a:defRPr kumimoji="1" sz="2800">
          <a:solidFill>
            <a:srgbClr val="003399"/>
          </a:solidFill>
          <a:latin typeface="Comic Sans MS" pitchFamily="66" charset="0"/>
        </a:defRPr>
      </a:lvl6pPr>
      <a:lvl7pPr marL="914400" algn="l" rtl="0" eaLnBrk="0" fontAlgn="base" hangingPunct="0">
        <a:spcBef>
          <a:spcPct val="0"/>
        </a:spcBef>
        <a:spcAft>
          <a:spcPct val="0"/>
        </a:spcAft>
        <a:defRPr kumimoji="1" sz="2800">
          <a:solidFill>
            <a:srgbClr val="003399"/>
          </a:solidFill>
          <a:latin typeface="Comic Sans MS" pitchFamily="66" charset="0"/>
        </a:defRPr>
      </a:lvl7pPr>
      <a:lvl8pPr marL="1371600" algn="l" rtl="0" eaLnBrk="0" fontAlgn="base" hangingPunct="0">
        <a:spcBef>
          <a:spcPct val="0"/>
        </a:spcBef>
        <a:spcAft>
          <a:spcPct val="0"/>
        </a:spcAft>
        <a:defRPr kumimoji="1" sz="2800">
          <a:solidFill>
            <a:srgbClr val="003399"/>
          </a:solidFill>
          <a:latin typeface="Comic Sans MS" pitchFamily="66" charset="0"/>
        </a:defRPr>
      </a:lvl8pPr>
      <a:lvl9pPr marL="1828800" algn="l" rtl="0" eaLnBrk="0" fontAlgn="base" hangingPunct="0">
        <a:spcBef>
          <a:spcPct val="0"/>
        </a:spcBef>
        <a:spcAft>
          <a:spcPct val="0"/>
        </a:spcAft>
        <a:defRPr kumimoji="1" sz="2800">
          <a:solidFill>
            <a:srgbClr val="003399"/>
          </a:solidFill>
          <a:latin typeface="Comic Sans MS" pitchFamily="66" charset="0"/>
        </a:defRPr>
      </a:lvl9pPr>
    </p:titleStyle>
    <p:bodyStyle>
      <a:lvl1pPr marL="342900" indent="-342900" algn="l" rtl="0" eaLnBrk="0" fontAlgn="base" hangingPunct="0">
        <a:spcBef>
          <a:spcPct val="20000"/>
        </a:spcBef>
        <a:spcAft>
          <a:spcPct val="0"/>
        </a:spcAft>
        <a:buChar char="•"/>
        <a:defRPr kumimoji="1" sz="2400">
          <a:solidFill>
            <a:schemeClr val="tx1"/>
          </a:solidFill>
          <a:latin typeface="Candara" panose="020E0502030303020204" pitchFamily="34" charset="0"/>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Candara" panose="020E0502030303020204" pitchFamily="34" charset="0"/>
        </a:defRPr>
      </a:lvl2pPr>
      <a:lvl3pPr marL="1143000" indent="-228600" algn="l" rtl="0" eaLnBrk="0" fontAlgn="base" hangingPunct="0">
        <a:spcBef>
          <a:spcPct val="20000"/>
        </a:spcBef>
        <a:spcAft>
          <a:spcPct val="0"/>
        </a:spcAft>
        <a:buChar char="•"/>
        <a:defRPr kumimoji="1" sz="2400">
          <a:solidFill>
            <a:schemeClr val="tx1"/>
          </a:solidFill>
          <a:latin typeface="Candara" panose="020E0502030303020204" pitchFamily="34" charset="0"/>
        </a:defRPr>
      </a:lvl3pPr>
      <a:lvl4pPr marL="1600200" indent="-228600" algn="l" rtl="0" eaLnBrk="0" fontAlgn="base" hangingPunct="0">
        <a:spcBef>
          <a:spcPct val="20000"/>
        </a:spcBef>
        <a:spcAft>
          <a:spcPct val="0"/>
        </a:spcAft>
        <a:buChar char="–"/>
        <a:defRPr kumimoji="1" sz="2400">
          <a:solidFill>
            <a:schemeClr val="tx1"/>
          </a:solidFill>
          <a:latin typeface="Candara" panose="020E0502030303020204" pitchFamily="34" charset="0"/>
        </a:defRPr>
      </a:lvl4pPr>
      <a:lvl5pPr marL="2057400" indent="-228600" algn="l" rtl="0" eaLnBrk="0" fontAlgn="base" hangingPunct="0">
        <a:spcBef>
          <a:spcPct val="20000"/>
        </a:spcBef>
        <a:spcAft>
          <a:spcPct val="0"/>
        </a:spcAft>
        <a:buChar char="•"/>
        <a:defRPr kumimoji="1" sz="2400">
          <a:solidFill>
            <a:schemeClr val="tx1"/>
          </a:solidFill>
          <a:latin typeface="Candara" panose="020E0502030303020204" pitchFamily="34"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deaeconomics.org/" TargetMode="External"/><Relationship Id="rId2" Type="http://schemas.openxmlformats.org/officeDocument/2006/relationships/hyperlink" Target="http://fass.kingston.ac.uk/faculty/school-of-economics-history-and-politics/"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debtdeflation.com/blogs" TargetMode="External"/><Relationship Id="rId4" Type="http://schemas.openxmlformats.org/officeDocument/2006/relationships/hyperlink" Target="https://sourceforge.net/p/minsk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Perron%E2%80%93Frobenius_theore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Dynamic_stochastic_general_equilibrium" TargetMode="External"/><Relationship Id="rId3" Type="http://schemas.openxmlformats.org/officeDocument/2006/relationships/hyperlink" Target="http://digamo.free.fr/debreu59.pdf" TargetMode="External"/><Relationship Id="rId7" Type="http://schemas.openxmlformats.org/officeDocument/2006/relationships/hyperlink" Target="http://www.newyorkfed.org/research/epr/10v16n2/1010sbor.pdf" TargetMode="External"/><Relationship Id="rId2" Type="http://schemas.openxmlformats.org/officeDocument/2006/relationships/hyperlink" Target="http://www.jstor.org/stable/2295708" TargetMode="External"/><Relationship Id="rId1" Type="http://schemas.openxmlformats.org/officeDocument/2006/relationships/slideLayout" Target="../slideLayouts/slideLayout2.xml"/><Relationship Id="rId6" Type="http://schemas.openxmlformats.org/officeDocument/2006/relationships/hyperlink" Target="https://en.wikipedia.org/wiki/Computable_general_equilibrium" TargetMode="External"/><Relationship Id="rId5" Type="http://schemas.openxmlformats.org/officeDocument/2006/relationships/hyperlink" Target="https://www.gov.uk/government/uploads/system/uploads/attachment_data/file/263652/CGE_model_doc_131204_new.pdf" TargetMode="External"/><Relationship Id="rId4" Type="http://schemas.openxmlformats.org/officeDocument/2006/relationships/hyperlink" Target="http://www.paecon.net/PAEReview/issue38/ArnspergerVaroufakis38.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homepage.ntu.edu.tw/~yitingli/file/Workshop/lucas%20.pdf" TargetMode="External"/><Relationship Id="rId2" Type="http://schemas.openxmlformats.org/officeDocument/2006/relationships/hyperlink" Target="http://mainlymacro.blogspot.co.uk/2015/04/do-not-underestimate-power-of.html" TargetMode="External"/><Relationship Id="rId1" Type="http://schemas.openxmlformats.org/officeDocument/2006/relationships/slideLayout" Target="../slideLayouts/slideLayout2.xml"/><Relationship Id="rId4" Type="http://schemas.openxmlformats.org/officeDocument/2006/relationships/hyperlink" Target="http://uneasymoney.com/category/microfoundat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mazon.co.uk/Poor-Economics-Barefoot-Hedge-fund-Surprising/dp/0718193660" TargetMode="External"/><Relationship Id="rId2" Type="http://schemas.openxmlformats.org/officeDocument/2006/relationships/hyperlink" Target="http://www.pooreconomics.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fep.up.pt/docentes/pcosme/S-E-1/10-JPE-77-5-721.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inneapolisfed.org/research/qr/qr231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jstor.org/stable/27271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jstor.org/stable/272710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obelprize.org/nobel_prizes/economic-sciences/laureates/1987/solow-lecture.html" TargetMode="External"/><Relationship Id="rId2" Type="http://schemas.openxmlformats.org/officeDocument/2006/relationships/hyperlink" Target="http://www.nobelprize.org/nobel_prizes/economic-sciences/laureates/198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0.gsb.columbia.edu/faculty/jstiglitz/festschrift/Papers/Stig-Solow.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federalreserve.gov/monetarypolicy/files/FOMC20071211meeting.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ber.org/papers/w14259.pdf" TargetMode="External"/><Relationship Id="rId2" Type="http://schemas.openxmlformats.org/officeDocument/2006/relationships/hyperlink" Target="https://www.aeaweb.org/aej-macro/"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ber.org/papers/w16420.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mf.org/external/pubs/ft/fandd/2014/09/blanchard.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x7uITEBqQvM?t=134" TargetMode="External"/><Relationship Id="rId2" Type="http://schemas.openxmlformats.org/officeDocument/2006/relationships/slideLayout" Target="../slideLayouts/slideLayout2.xml"/><Relationship Id="rId1" Type="http://schemas.openxmlformats.org/officeDocument/2006/relationships/video" Target="https://www.youtube.com/embed/x7uITEBqQvM"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hyperlink" Target="https://www.princeton.edu/~sannikov/survey_macrofinance.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imf.org/external/pubs/ft/fandd/2014/09/blanchard.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imf.org/external/pubs/ft/spn/2010/spn100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conlib.org/library/Smith/smWN13.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conlib.org/library/Smith/smWN2.html#I.5.2" TargetMode="External"/><Relationship Id="rId2" Type="http://schemas.openxmlformats.org/officeDocument/2006/relationships/hyperlink" Target="http://www.econlib.org/library/Smith/smWN1.html#I.4.1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rxists.org/reference/subject/economics/ricardo/tax/ch01.htm" TargetMode="External"/><Relationship Id="rId2" Type="http://schemas.openxmlformats.org/officeDocument/2006/relationships/hyperlink" Target="http://www.econlib.org/library/Say/sayT1.html#I.I.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438400"/>
            <a:ext cx="8458200" cy="762000"/>
          </a:xfrm>
          <a:noFill/>
          <a:ln w="12700"/>
          <a:extLst>
            <a:ext uri="{909E8E84-426E-40DD-AFC4-6F175D3DCCD1}">
              <a14:hiddenFill xmlns:a14="http://schemas.microsoft.com/office/drawing/2010/main">
                <a:solidFill>
                  <a:srgbClr val="FFFF99">
                    <a:alpha val="50195"/>
                  </a:srgbClr>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US" dirty="0" smtClean="0"/>
              <a:t>Why </a:t>
            </a:r>
            <a:r>
              <a:rPr lang="en-US" dirty="0"/>
              <a:t>Economists </a:t>
            </a:r>
            <a:r>
              <a:rPr lang="en-US" dirty="0" smtClean="0"/>
              <a:t>Disagree: The Mainstream</a:t>
            </a:r>
            <a:endParaRPr lang="en-US" dirty="0">
              <a:solidFill>
                <a:srgbClr val="FFFF00"/>
              </a:solidFill>
            </a:endParaRPr>
          </a:p>
        </p:txBody>
      </p:sp>
      <p:sp>
        <p:nvSpPr>
          <p:cNvPr id="10243" name="Rectangle 3"/>
          <p:cNvSpPr>
            <a:spLocks noGrp="1" noChangeArrowheads="1"/>
          </p:cNvSpPr>
          <p:nvPr>
            <p:ph type="subTitle" idx="1"/>
          </p:nvPr>
        </p:nvSpPr>
        <p:spPr>
          <a:xfrm>
            <a:off x="1371600" y="3429000"/>
            <a:ext cx="7086600" cy="2819400"/>
          </a:xfrm>
        </p:spPr>
        <p:txBody>
          <a:bodyPr/>
          <a:lstStyle/>
          <a:p>
            <a:r>
              <a:rPr lang="en-US" dirty="0" smtClean="0"/>
              <a:t>Professor Steve Keen</a:t>
            </a:r>
          </a:p>
          <a:p>
            <a:r>
              <a:rPr lang="en-GB" dirty="0" smtClean="0"/>
              <a:t>Head of Economics, History &amp; Politics</a:t>
            </a:r>
            <a:endParaRPr lang="en-US" dirty="0" smtClean="0"/>
          </a:p>
          <a:p>
            <a:r>
              <a:rPr lang="en-US" b="1" dirty="0" smtClean="0">
                <a:hlinkClick r:id="rId2"/>
              </a:rPr>
              <a:t>Kingston University London</a:t>
            </a:r>
            <a:endParaRPr lang="en-US" b="1" dirty="0" smtClean="0"/>
          </a:p>
          <a:p>
            <a:r>
              <a:rPr lang="en-US" dirty="0" smtClean="0">
                <a:hlinkClick r:id="rId3"/>
              </a:rPr>
              <a:t>IDEAeconomics</a:t>
            </a:r>
            <a:endParaRPr lang="en-US" dirty="0" smtClean="0"/>
          </a:p>
          <a:p>
            <a:r>
              <a:rPr lang="en-US" dirty="0" smtClean="0">
                <a:hlinkClick r:id="rId4"/>
              </a:rPr>
              <a:t>Minsky Open Source System Dynamics</a:t>
            </a:r>
            <a:r>
              <a:rPr lang="en-US" dirty="0" smtClean="0"/>
              <a:t/>
            </a:r>
            <a:br>
              <a:rPr lang="en-US" dirty="0" smtClean="0"/>
            </a:br>
            <a:r>
              <a:rPr lang="en-US" dirty="0">
                <a:hlinkClick r:id="rId5"/>
              </a:rPr>
              <a:t>www.debtdeflation.com/blogs</a:t>
            </a:r>
            <a:endParaRPr lang="en-US"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76200"/>
            <a:ext cx="2209800" cy="2204220"/>
          </a:xfrm>
          <a:prstGeom prst="rect">
            <a:avLst/>
          </a:prstGeom>
        </p:spPr>
      </p:pic>
    </p:spTree>
  </p:cSld>
  <p:clrMapOvr>
    <a:masterClrMapping/>
  </p:clrMapOvr>
  <p:transition advTm="9095">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err="1" smtClean="0"/>
              <a:t>Walras’s</a:t>
            </a:r>
            <a:r>
              <a:rPr lang="en-GB" dirty="0" smtClean="0"/>
              <a:t> key question: “Can a system of free markets reach a set of prices that ensures that supply equals demand in all markets?”</a:t>
            </a:r>
          </a:p>
          <a:p>
            <a:r>
              <a:rPr lang="en-GB" dirty="0" smtClean="0"/>
              <a:t>Based on actual mechanics of French single commodity/asset markets</a:t>
            </a:r>
          </a:p>
          <a:p>
            <a:pPr lvl="1"/>
            <a:r>
              <a:rPr lang="en-GB" dirty="0" smtClean="0"/>
              <a:t>“Open outcry” markets—traders declare prices &amp; quantities</a:t>
            </a:r>
          </a:p>
          <a:p>
            <a:pPr lvl="1"/>
            <a:r>
              <a:rPr lang="en-GB" dirty="0" smtClean="0"/>
              <a:t>Market maker sums supply &amp; demand offers at declared prices</a:t>
            </a:r>
          </a:p>
          <a:p>
            <a:pPr lvl="1"/>
            <a:r>
              <a:rPr lang="en-GB" dirty="0" smtClean="0"/>
              <a:t>Published price for that day is one where demand = supply</a:t>
            </a:r>
          </a:p>
          <a:p>
            <a:r>
              <a:rPr lang="en-GB" dirty="0" err="1" smtClean="0"/>
              <a:t>Walras</a:t>
            </a:r>
            <a:r>
              <a:rPr lang="en-GB" dirty="0" smtClean="0"/>
              <a:t> </a:t>
            </a:r>
            <a:r>
              <a:rPr lang="en-GB" b="1" i="1" dirty="0" smtClean="0"/>
              <a:t>generalized</a:t>
            </a:r>
            <a:r>
              <a:rPr lang="en-GB" dirty="0" smtClean="0"/>
              <a:t> this to all markets</a:t>
            </a:r>
          </a:p>
          <a:p>
            <a:r>
              <a:rPr lang="en-GB" dirty="0" smtClean="0"/>
              <a:t>Imagined single place where all traders in all commodities meet</a:t>
            </a:r>
          </a:p>
          <a:p>
            <a:r>
              <a:rPr lang="en-GB" dirty="0" smtClean="0"/>
              <a:t>Random initial set of relative (</a:t>
            </a:r>
            <a:r>
              <a:rPr lang="en-GB" b="1" i="1" dirty="0" smtClean="0"/>
              <a:t>not </a:t>
            </a:r>
            <a:r>
              <a:rPr lang="en-GB" i="1" dirty="0" smtClean="0"/>
              <a:t>money</a:t>
            </a:r>
            <a:r>
              <a:rPr lang="en-GB" dirty="0" smtClean="0"/>
              <a:t>) prices declared</a:t>
            </a:r>
          </a:p>
          <a:p>
            <a:r>
              <a:rPr lang="en-GB" dirty="0" smtClean="0"/>
              <a:t>Supply &amp; demand summed in all markets</a:t>
            </a:r>
          </a:p>
          <a:p>
            <a:r>
              <a:rPr lang="en-GB" dirty="0" smtClean="0"/>
              <a:t>Price increased for those </a:t>
            </a:r>
            <a:r>
              <a:rPr lang="en-GB" dirty="0"/>
              <a:t>where demand exceeds supply</a:t>
            </a:r>
            <a:endParaRPr lang="en-GB" dirty="0" smtClean="0"/>
          </a:p>
          <a:p>
            <a:r>
              <a:rPr lang="en-GB" dirty="0" smtClean="0"/>
              <a:t>Price reduced for those where </a:t>
            </a:r>
            <a:r>
              <a:rPr lang="en-GB" dirty="0"/>
              <a:t>supply exceeds </a:t>
            </a:r>
            <a:r>
              <a:rPr lang="en-GB" dirty="0" smtClean="0"/>
              <a:t>demand</a:t>
            </a:r>
            <a:endParaRPr lang="en-GB" dirty="0" smtClean="0"/>
          </a:p>
          <a:p>
            <a:r>
              <a:rPr lang="en-GB" b="1" i="1" dirty="0" smtClean="0"/>
              <a:t>Only once all markets are in equilibrium does trade occur…</a:t>
            </a:r>
          </a:p>
          <a:p>
            <a:endParaRPr lang="en-US" dirty="0"/>
          </a:p>
        </p:txBody>
      </p:sp>
    </p:spTree>
    <p:extLst>
      <p:ext uri="{BB962C8B-B14F-4D97-AF65-F5344CB8AC3E}">
        <p14:creationId xmlns:p14="http://schemas.microsoft.com/office/powerpoint/2010/main" val="590948811"/>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US" dirty="0" smtClean="0"/>
              <a:t>“First</a:t>
            </a:r>
            <a:r>
              <a:rPr lang="en-US" dirty="0"/>
              <a:t>, let us imagine a market in which </a:t>
            </a:r>
            <a:r>
              <a:rPr lang="en-US" b="1" i="1" dirty="0"/>
              <a:t>only consumer goods</a:t>
            </a:r>
            <a:r>
              <a:rPr lang="en-US" dirty="0"/>
              <a:t> and services </a:t>
            </a:r>
            <a:r>
              <a:rPr lang="en-US" b="1" i="1" dirty="0"/>
              <a:t>are bought and sold</a:t>
            </a:r>
            <a:r>
              <a:rPr lang="en-US" dirty="0"/>
              <a:t>…</a:t>
            </a:r>
          </a:p>
          <a:p>
            <a:r>
              <a:rPr lang="en-US" dirty="0"/>
              <a:t>Once the prices or the </a:t>
            </a:r>
            <a:r>
              <a:rPr lang="en-US" b="1" i="1" dirty="0"/>
              <a:t>ratios of exchange</a:t>
            </a:r>
            <a:r>
              <a:rPr lang="en-US" dirty="0"/>
              <a:t> of all these goods and services have been </a:t>
            </a:r>
            <a:r>
              <a:rPr lang="en-US" b="1" i="1" dirty="0"/>
              <a:t>cried at random</a:t>
            </a:r>
            <a:r>
              <a:rPr lang="en-US" dirty="0"/>
              <a:t> </a:t>
            </a:r>
            <a:r>
              <a:rPr lang="en-US" i="1" dirty="0"/>
              <a:t>in terms of one </a:t>
            </a:r>
            <a:r>
              <a:rPr lang="en-US" dirty="0"/>
              <a:t>of them selected </a:t>
            </a:r>
            <a:r>
              <a:rPr lang="en-US" i="1" dirty="0"/>
              <a:t>as numeraire</a:t>
            </a:r>
            <a:r>
              <a:rPr lang="en-US" dirty="0"/>
              <a:t>,</a:t>
            </a:r>
          </a:p>
          <a:p>
            <a:r>
              <a:rPr lang="en-US" dirty="0"/>
              <a:t>each party to the exchange will offer at these prices those goods or services of which he thinks he has relatively too much, and he will demand those articles of which he thinks he has relatively too little…</a:t>
            </a:r>
          </a:p>
          <a:p>
            <a:r>
              <a:rPr lang="en-US" dirty="0"/>
              <a:t>the </a:t>
            </a:r>
            <a:r>
              <a:rPr lang="en-US" b="1" i="1" dirty="0"/>
              <a:t>prices</a:t>
            </a:r>
            <a:r>
              <a:rPr lang="en-US" dirty="0"/>
              <a:t> of those things </a:t>
            </a:r>
            <a:r>
              <a:rPr lang="en-US" b="1" i="1" dirty="0"/>
              <a:t>for which the demand exceeds the offer will rise</a:t>
            </a:r>
            <a:r>
              <a:rPr lang="en-US" dirty="0"/>
              <a:t>, and the prices of those things of which the offer exceeds the demand will </a:t>
            </a:r>
            <a:r>
              <a:rPr lang="en-US" dirty="0" smtClean="0"/>
              <a:t>fall.</a:t>
            </a:r>
          </a:p>
          <a:p>
            <a:r>
              <a:rPr lang="en-US" dirty="0" smtClean="0"/>
              <a:t>New </a:t>
            </a:r>
            <a:r>
              <a:rPr lang="en-US" dirty="0"/>
              <a:t>prices now having been cried, each party to the exchange will offer and demand new quantities. And again </a:t>
            </a:r>
            <a:r>
              <a:rPr lang="en-US" b="1" i="1" dirty="0"/>
              <a:t>prices will rise or fall until the demand and the offer of each good and each service are </a:t>
            </a:r>
            <a:r>
              <a:rPr lang="en-US" b="1" i="1" dirty="0" smtClean="0"/>
              <a:t>equal</a:t>
            </a:r>
            <a:r>
              <a:rPr lang="en-US" dirty="0" smtClean="0"/>
              <a:t>.</a:t>
            </a:r>
          </a:p>
          <a:p>
            <a:r>
              <a:rPr lang="en-US" b="1" i="1" dirty="0" smtClean="0"/>
              <a:t>Then </a:t>
            </a:r>
            <a:r>
              <a:rPr lang="en-US" b="1" i="1" dirty="0"/>
              <a:t>the prices will be current equilibrium prices and exchange will effectively take place</a:t>
            </a:r>
            <a:r>
              <a:rPr lang="en-US" dirty="0" smtClean="0"/>
              <a:t>.” </a:t>
            </a:r>
            <a:r>
              <a:rPr lang="en-US" dirty="0"/>
              <a:t>(</a:t>
            </a:r>
            <a:r>
              <a:rPr lang="en-US" dirty="0" err="1"/>
              <a:t>Walras</a:t>
            </a:r>
            <a:r>
              <a:rPr lang="en-US" dirty="0"/>
              <a:t> 1874)</a:t>
            </a:r>
          </a:p>
          <a:p>
            <a:endParaRPr lang="en-US" dirty="0"/>
          </a:p>
        </p:txBody>
      </p:sp>
    </p:spTree>
    <p:extLst>
      <p:ext uri="{BB962C8B-B14F-4D97-AF65-F5344CB8AC3E}">
        <p14:creationId xmlns:p14="http://schemas.microsoft.com/office/powerpoint/2010/main" val="254682027"/>
      </p:ext>
    </p:extLst>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err="1" smtClean="0"/>
              <a:t>Walras</a:t>
            </a:r>
            <a:r>
              <a:rPr lang="en-GB" dirty="0" smtClean="0"/>
              <a:t> believed—</a:t>
            </a:r>
            <a:r>
              <a:rPr lang="en-GB" b="1" i="1" dirty="0" smtClean="0"/>
              <a:t>but could not prove</a:t>
            </a:r>
            <a:r>
              <a:rPr lang="en-GB" dirty="0" smtClean="0"/>
              <a:t>—that this process of “</a:t>
            </a:r>
            <a:r>
              <a:rPr lang="en-GB" dirty="0" err="1" smtClean="0"/>
              <a:t>tatonnement</a:t>
            </a:r>
            <a:r>
              <a:rPr lang="en-GB" dirty="0" smtClean="0"/>
              <a:t>” (trial and error) would converge to equilibrium:</a:t>
            </a:r>
          </a:p>
          <a:p>
            <a:pPr lvl="1"/>
            <a:r>
              <a:rPr lang="en-US" dirty="0" smtClean="0"/>
              <a:t>“</a:t>
            </a:r>
            <a:r>
              <a:rPr lang="en-US" b="1" i="1" dirty="0" smtClean="0"/>
              <a:t>This </a:t>
            </a:r>
            <a:r>
              <a:rPr lang="en-US" b="1" i="1" dirty="0"/>
              <a:t>will appear probable</a:t>
            </a:r>
            <a:r>
              <a:rPr lang="en-US" dirty="0"/>
              <a:t> if we remember that the change from </a:t>
            </a:r>
            <a:r>
              <a:rPr lang="en-US" dirty="0" err="1"/>
              <a:t>p’b</a:t>
            </a:r>
            <a:r>
              <a:rPr lang="en-US" dirty="0"/>
              <a:t> to </a:t>
            </a:r>
            <a:r>
              <a:rPr lang="en-US" dirty="0" err="1"/>
              <a:t>p’’b</a:t>
            </a:r>
            <a:r>
              <a:rPr lang="en-US" dirty="0"/>
              <a:t>, which reduced the above inequality to an </a:t>
            </a:r>
            <a:r>
              <a:rPr lang="en-US" dirty="0" smtClean="0"/>
              <a:t>equality,</a:t>
            </a:r>
          </a:p>
          <a:p>
            <a:pPr lvl="1"/>
            <a:r>
              <a:rPr lang="en-US" dirty="0" smtClean="0"/>
              <a:t>exerted </a:t>
            </a:r>
            <a:r>
              <a:rPr lang="en-US" b="1" dirty="0"/>
              <a:t>a direct influence</a:t>
            </a:r>
            <a:r>
              <a:rPr lang="en-US" dirty="0"/>
              <a:t> that was </a:t>
            </a:r>
            <a:r>
              <a:rPr lang="en-US" b="1" dirty="0"/>
              <a:t>invariably in the direction of equality</a:t>
            </a:r>
            <a:r>
              <a:rPr lang="en-US" dirty="0"/>
              <a:t> at least so far as the demand for (B) was </a:t>
            </a:r>
            <a:r>
              <a:rPr lang="en-US" dirty="0" smtClean="0"/>
              <a:t>concerned;</a:t>
            </a:r>
          </a:p>
          <a:p>
            <a:pPr lvl="1"/>
            <a:r>
              <a:rPr lang="en-US" dirty="0" smtClean="0"/>
              <a:t>while </a:t>
            </a:r>
            <a:r>
              <a:rPr lang="en-US" dirty="0"/>
              <a:t>the [consequent] </a:t>
            </a:r>
            <a:r>
              <a:rPr lang="en-US" b="1" i="1" dirty="0"/>
              <a:t>changes from </a:t>
            </a:r>
            <a:r>
              <a:rPr lang="en-US" b="1" i="1" dirty="0" err="1"/>
              <a:t>p’c</a:t>
            </a:r>
            <a:r>
              <a:rPr lang="en-US" b="1" i="1" dirty="0"/>
              <a:t> to </a:t>
            </a:r>
            <a:r>
              <a:rPr lang="en-US" b="1" i="1" dirty="0" err="1"/>
              <a:t>p’’c</a:t>
            </a:r>
            <a:r>
              <a:rPr lang="en-US" dirty="0"/>
              <a:t>, </a:t>
            </a:r>
            <a:r>
              <a:rPr lang="en-US" dirty="0" err="1"/>
              <a:t>p’d</a:t>
            </a:r>
            <a:r>
              <a:rPr lang="en-US" dirty="0"/>
              <a:t> to </a:t>
            </a:r>
            <a:r>
              <a:rPr lang="en-US" dirty="0" err="1"/>
              <a:t>p’’d</a:t>
            </a:r>
            <a:r>
              <a:rPr lang="en-US" dirty="0" smtClean="0"/>
              <a:t>, </a:t>
            </a:r>
            <a:r>
              <a:rPr lang="en-US" dirty="0"/>
              <a:t>which moved the foregoing inequality farther away from </a:t>
            </a:r>
            <a:r>
              <a:rPr lang="en-US" dirty="0" smtClean="0"/>
              <a:t>equality,</a:t>
            </a:r>
          </a:p>
          <a:p>
            <a:pPr lvl="1"/>
            <a:r>
              <a:rPr lang="en-US" b="1" i="1" dirty="0" smtClean="0"/>
              <a:t>exerted </a:t>
            </a:r>
            <a:r>
              <a:rPr lang="en-US" b="1" i="1" dirty="0"/>
              <a:t>indirect influences</a:t>
            </a:r>
            <a:r>
              <a:rPr lang="en-US" dirty="0"/>
              <a:t>, some in the direction of equality and some in the opposite direction, </a:t>
            </a:r>
            <a:r>
              <a:rPr lang="en-US" b="1" i="1" dirty="0"/>
              <a:t>at least so far as the demand for (B) was </a:t>
            </a:r>
            <a:r>
              <a:rPr lang="en-US" b="1" i="1" dirty="0" smtClean="0"/>
              <a:t>concerned</a:t>
            </a:r>
            <a:r>
              <a:rPr lang="en-US" dirty="0" smtClean="0"/>
              <a:t>,</a:t>
            </a:r>
          </a:p>
          <a:p>
            <a:pPr lvl="1"/>
            <a:r>
              <a:rPr lang="en-US" b="1" i="1" dirty="0" smtClean="0"/>
              <a:t>so </a:t>
            </a:r>
            <a:r>
              <a:rPr lang="en-US" b="1" i="1" dirty="0"/>
              <a:t>that up to a certain point they cancelled each other </a:t>
            </a:r>
            <a:r>
              <a:rPr lang="en-US" b="1" i="1" dirty="0" smtClean="0"/>
              <a:t>out</a:t>
            </a:r>
            <a:r>
              <a:rPr lang="en-US" dirty="0" smtClean="0"/>
              <a:t>.</a:t>
            </a:r>
          </a:p>
          <a:p>
            <a:pPr lvl="1"/>
            <a:r>
              <a:rPr lang="en-US" dirty="0" smtClean="0"/>
              <a:t>Hence</a:t>
            </a:r>
            <a:r>
              <a:rPr lang="en-US" dirty="0"/>
              <a:t>, the new system of prices (</a:t>
            </a:r>
            <a:r>
              <a:rPr lang="en-US" dirty="0" err="1"/>
              <a:t>p’’b</a:t>
            </a:r>
            <a:r>
              <a:rPr lang="en-US" dirty="0"/>
              <a:t>, </a:t>
            </a:r>
            <a:r>
              <a:rPr lang="en-US" dirty="0" err="1"/>
              <a:t>p’’c</a:t>
            </a:r>
            <a:r>
              <a:rPr lang="en-US" dirty="0"/>
              <a:t>, </a:t>
            </a:r>
            <a:r>
              <a:rPr lang="en-US" dirty="0" err="1"/>
              <a:t>p’’d</a:t>
            </a:r>
            <a:r>
              <a:rPr lang="en-US" dirty="0"/>
              <a:t>,) is closer to equilibrium than the old system of prices (</a:t>
            </a:r>
            <a:r>
              <a:rPr lang="en-US" dirty="0" err="1"/>
              <a:t>p’b</a:t>
            </a:r>
            <a:r>
              <a:rPr lang="en-US" dirty="0"/>
              <a:t>, </a:t>
            </a:r>
            <a:r>
              <a:rPr lang="en-US" dirty="0" err="1"/>
              <a:t>p’c</a:t>
            </a:r>
            <a:r>
              <a:rPr lang="en-US" dirty="0"/>
              <a:t>, </a:t>
            </a:r>
            <a:r>
              <a:rPr lang="en-US" dirty="0" err="1"/>
              <a:t>p’d</a:t>
            </a:r>
            <a:r>
              <a:rPr lang="en-US" dirty="0"/>
              <a:t>,); and it is only necessary to continue this process along the same lines for the system to move closer and closer to equilibrium</a:t>
            </a:r>
            <a:r>
              <a:rPr lang="en-US" dirty="0" smtClean="0"/>
              <a:t>.” </a:t>
            </a:r>
            <a:r>
              <a:rPr lang="en-US" dirty="0"/>
              <a:t>(</a:t>
            </a:r>
            <a:r>
              <a:rPr lang="en-US" dirty="0" err="1"/>
              <a:t>Walras</a:t>
            </a:r>
            <a:r>
              <a:rPr lang="en-US" dirty="0"/>
              <a:t> </a:t>
            </a:r>
            <a:r>
              <a:rPr lang="en-US" dirty="0" smtClean="0"/>
              <a:t>1874)</a:t>
            </a:r>
            <a:endParaRPr lang="en-US" dirty="0"/>
          </a:p>
          <a:p>
            <a:pPr lvl="1"/>
            <a:endParaRPr lang="en-US" dirty="0"/>
          </a:p>
        </p:txBody>
      </p:sp>
    </p:spTree>
    <p:extLst>
      <p:ext uri="{BB962C8B-B14F-4D97-AF65-F5344CB8AC3E}">
        <p14:creationId xmlns:p14="http://schemas.microsoft.com/office/powerpoint/2010/main" val="1039612945"/>
      </p:ext>
    </p:extLst>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2819400"/>
          </a:xfrm>
        </p:spPr>
        <p:txBody>
          <a:bodyPr/>
          <a:lstStyle/>
          <a:p>
            <a:r>
              <a:rPr lang="en-GB" dirty="0" smtClean="0"/>
              <a:t>In the 1900s, mathematicians proved this process </a:t>
            </a:r>
            <a:r>
              <a:rPr lang="en-GB" b="1" i="1" dirty="0" smtClean="0"/>
              <a:t>wouldn’t</a:t>
            </a:r>
            <a:r>
              <a:rPr lang="en-GB" dirty="0" smtClean="0"/>
              <a:t> converge</a:t>
            </a:r>
          </a:p>
          <a:p>
            <a:pPr lvl="1"/>
            <a:r>
              <a:rPr lang="en-GB" dirty="0" smtClean="0"/>
              <a:t>Didn’t deliberately attack economics</a:t>
            </a:r>
          </a:p>
          <a:p>
            <a:pPr lvl="2"/>
            <a:r>
              <a:rPr lang="en-GB" dirty="0" smtClean="0"/>
              <a:t>Just a theorem on properties of arrays of positive numbers</a:t>
            </a:r>
          </a:p>
          <a:p>
            <a:pPr lvl="1"/>
            <a:r>
              <a:rPr lang="en-GB" dirty="0" smtClean="0"/>
              <a:t>But when applied to </a:t>
            </a:r>
            <a:r>
              <a:rPr lang="en-GB" dirty="0" err="1" smtClean="0"/>
              <a:t>Walras’s</a:t>
            </a:r>
            <a:r>
              <a:rPr lang="en-GB" dirty="0" smtClean="0"/>
              <a:t> algorithm for a growing economy, result was that </a:t>
            </a:r>
            <a:r>
              <a:rPr lang="en-GB" b="1" i="1" dirty="0" smtClean="0"/>
              <a:t>either prices or quantities would be unstable</a:t>
            </a:r>
          </a:p>
          <a:p>
            <a:pPr lvl="2"/>
            <a:r>
              <a:rPr lang="en-GB" dirty="0" smtClean="0"/>
              <a:t>If initial price &amp; quantity amounts weren’t in equilibrium,</a:t>
            </a:r>
          </a:p>
          <a:p>
            <a:pPr lvl="2"/>
            <a:r>
              <a:rPr lang="en-GB" dirty="0"/>
              <a:t>then </a:t>
            </a:r>
            <a:r>
              <a:rPr lang="en-GB" dirty="0" smtClean="0"/>
              <a:t>next iteration would move either prices or quantities further away from equilibrium</a:t>
            </a:r>
          </a:p>
        </p:txBody>
      </p:sp>
      <p:pic>
        <p:nvPicPr>
          <p:cNvPr id="4" name="Picture 3"/>
          <p:cNvPicPr>
            <a:picLocks noChangeAspect="1"/>
          </p:cNvPicPr>
          <p:nvPr/>
        </p:nvPicPr>
        <p:blipFill>
          <a:blip r:embed="rId2"/>
          <a:stretch>
            <a:fillRect/>
          </a:stretch>
        </p:blipFill>
        <p:spPr>
          <a:xfrm>
            <a:off x="709176" y="3547487"/>
            <a:ext cx="7596624" cy="3248301"/>
          </a:xfrm>
          <a:prstGeom prst="rect">
            <a:avLst/>
          </a:prstGeom>
        </p:spPr>
      </p:pic>
    </p:spTree>
    <p:extLst>
      <p:ext uri="{BB962C8B-B14F-4D97-AF65-F5344CB8AC3E}">
        <p14:creationId xmlns:p14="http://schemas.microsoft.com/office/powerpoint/2010/main" val="93883579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1905000"/>
          </a:xfrm>
        </p:spPr>
        <p:txBody>
          <a:bodyPr/>
          <a:lstStyle/>
          <a:p>
            <a:r>
              <a:rPr lang="en-GB" dirty="0" smtClean="0"/>
              <a:t>The mathematical logic is complicated! But in a nutshell:</a:t>
            </a:r>
          </a:p>
          <a:p>
            <a:pPr lvl="1"/>
            <a:r>
              <a:rPr lang="en-GB" dirty="0" smtClean="0"/>
              <a:t>2 conditions apply for a growing economy to be in equilibrium:</a:t>
            </a:r>
          </a:p>
          <a:p>
            <a:pPr marL="1371600" lvl="2" indent="-457200">
              <a:buFont typeface="+mj-lt"/>
              <a:buAutoNum type="arabicPeriod"/>
            </a:pPr>
            <a:r>
              <a:rPr lang="en-GB" dirty="0" smtClean="0"/>
              <a:t>Output of every good must be growing at the same rate</a:t>
            </a:r>
          </a:p>
          <a:p>
            <a:pPr marL="1371600" lvl="2" indent="-457200">
              <a:buFont typeface="+mj-lt"/>
              <a:buAutoNum type="arabicPeriod"/>
            </a:pPr>
            <a:r>
              <a:rPr lang="en-GB" dirty="0" smtClean="0"/>
              <a:t>Relative prices must be constant</a:t>
            </a:r>
          </a:p>
          <a:p>
            <a:pPr lvl="1"/>
            <a:r>
              <a:rPr lang="en-GB" dirty="0" smtClean="0"/>
              <a:t>First condition is</a:t>
            </a:r>
          </a:p>
          <a:p>
            <a:pPr lvl="1"/>
            <a:endParaRPr lang="en-US" dirty="0"/>
          </a:p>
        </p:txBody>
      </p:sp>
      <p:graphicFrame>
        <p:nvGraphicFramePr>
          <p:cNvPr id="4" name="Object 16"/>
          <p:cNvGraphicFramePr>
            <a:graphicFrameLocks noChangeAspect="1"/>
          </p:cNvGraphicFramePr>
          <p:nvPr>
            <p:extLst>
              <p:ext uri="{D42A27DB-BD31-4B8C-83A1-F6EECF244321}">
                <p14:modId xmlns:p14="http://schemas.microsoft.com/office/powerpoint/2010/main" val="2473334649"/>
              </p:ext>
            </p:extLst>
          </p:nvPr>
        </p:nvGraphicFramePr>
        <p:xfrm>
          <a:off x="3105968" y="2060464"/>
          <a:ext cx="5246688" cy="577850"/>
        </p:xfrm>
        <a:graphic>
          <a:graphicData uri="http://schemas.openxmlformats.org/presentationml/2006/ole">
            <mc:AlternateContent xmlns:mc="http://schemas.openxmlformats.org/markup-compatibility/2006">
              <mc:Choice xmlns:v="urn:schemas-microsoft-com:vml" Requires="v">
                <p:oleObj spid="_x0000_s1479" name="Equation" r:id="rId3" imgW="2349360" imgH="253800" progId="Equation.DSMT4">
                  <p:embed/>
                </p:oleObj>
              </mc:Choice>
              <mc:Fallback>
                <p:oleObj name="Equation" r:id="rId3" imgW="2349360" imgH="253800" progId="Equation.DSMT4">
                  <p:embed/>
                  <p:pic>
                    <p:nvPicPr>
                      <p:cNvPr id="0" name=""/>
                      <p:cNvPicPr>
                        <a:picLocks noChangeAspect="1" noChangeArrowheads="1"/>
                      </p:cNvPicPr>
                      <p:nvPr/>
                    </p:nvPicPr>
                    <p:blipFill>
                      <a:blip r:embed="rId4"/>
                      <a:srcRect/>
                      <a:stretch>
                        <a:fillRect/>
                      </a:stretch>
                    </p:blipFill>
                    <p:spPr bwMode="auto">
                      <a:xfrm>
                        <a:off x="3105968" y="2060464"/>
                        <a:ext cx="52466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6"/>
          <p:cNvGraphicFramePr>
            <a:graphicFrameLocks noChangeAspect="1"/>
          </p:cNvGraphicFramePr>
          <p:nvPr>
            <p:extLst>
              <p:ext uri="{D42A27DB-BD31-4B8C-83A1-F6EECF244321}">
                <p14:modId xmlns:p14="http://schemas.microsoft.com/office/powerpoint/2010/main" val="3647709545"/>
              </p:ext>
            </p:extLst>
          </p:nvPr>
        </p:nvGraphicFramePr>
        <p:xfrm>
          <a:off x="3124200" y="3003073"/>
          <a:ext cx="2127250" cy="577850"/>
        </p:xfrm>
        <a:graphic>
          <a:graphicData uri="http://schemas.openxmlformats.org/presentationml/2006/ole">
            <mc:AlternateContent xmlns:mc="http://schemas.openxmlformats.org/markup-compatibility/2006">
              <mc:Choice xmlns:v="urn:schemas-microsoft-com:vml" Requires="v">
                <p:oleObj spid="_x0000_s1480" name="Equation" r:id="rId5" imgW="952200" imgH="253800" progId="Equation.DSMT4">
                  <p:embed/>
                </p:oleObj>
              </mc:Choice>
              <mc:Fallback>
                <p:oleObj name="Equation" r:id="rId5" imgW="952200" imgH="253800" progId="Equation.DSMT4">
                  <p:embed/>
                  <p:pic>
                    <p:nvPicPr>
                      <p:cNvPr id="0" name=""/>
                      <p:cNvPicPr>
                        <a:picLocks noChangeAspect="1" noChangeArrowheads="1"/>
                      </p:cNvPicPr>
                      <p:nvPr/>
                    </p:nvPicPr>
                    <p:blipFill>
                      <a:blip r:embed="rId6"/>
                      <a:srcRect/>
                      <a:stretch>
                        <a:fillRect/>
                      </a:stretch>
                    </p:blipFill>
                    <p:spPr bwMode="auto">
                      <a:xfrm>
                        <a:off x="3124200" y="3003073"/>
                        <a:ext cx="2127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2"/>
          <p:cNvSpPr txBox="1">
            <a:spLocks/>
          </p:cNvSpPr>
          <p:nvPr/>
        </p:nvSpPr>
        <p:spPr bwMode="auto">
          <a:xfrm>
            <a:off x="239612" y="2580229"/>
            <a:ext cx="8763000" cy="46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Using symbols instead—</a:t>
            </a:r>
            <a:r>
              <a:rPr lang="en-GB" b="1" i="1" kern="0" dirty="0" smtClean="0">
                <a:effectLst/>
              </a:rPr>
              <a:t>Y</a:t>
            </a:r>
            <a:r>
              <a:rPr lang="en-GB" kern="0" dirty="0" smtClean="0">
                <a:effectLst/>
              </a:rPr>
              <a:t> for “Output” &amp; </a:t>
            </a:r>
            <a:r>
              <a:rPr lang="en-GB" b="1" i="1" kern="0" dirty="0" smtClean="0">
                <a:effectLst/>
              </a:rPr>
              <a:t>g</a:t>
            </a:r>
            <a:r>
              <a:rPr lang="en-GB" kern="0" dirty="0" smtClean="0">
                <a:effectLst/>
              </a:rPr>
              <a:t> for “growth rate”:</a:t>
            </a:r>
            <a:endParaRPr lang="en-US" kern="0" dirty="0">
              <a:effectLst/>
            </a:endParaRPr>
          </a:p>
        </p:txBody>
      </p:sp>
      <p:sp>
        <p:nvSpPr>
          <p:cNvPr id="7" name="Content Placeholder 2"/>
          <p:cNvSpPr txBox="1">
            <a:spLocks/>
          </p:cNvSpPr>
          <p:nvPr/>
        </p:nvSpPr>
        <p:spPr bwMode="auto">
          <a:xfrm>
            <a:off x="258519" y="3522620"/>
            <a:ext cx="8763000" cy="266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Output is a list of goods—bread, iPads, buses (called a “vector”)</a:t>
            </a:r>
          </a:p>
          <a:p>
            <a:pPr lvl="1"/>
            <a:r>
              <a:rPr lang="en-GB" kern="0" dirty="0" smtClean="0">
                <a:effectLst/>
              </a:rPr>
              <a:t>So every element of this list has to be growing at the same rate</a:t>
            </a:r>
          </a:p>
          <a:p>
            <a:r>
              <a:rPr lang="en-GB" kern="0" dirty="0" smtClean="0">
                <a:effectLst/>
              </a:rPr>
              <a:t>Simplest way to describe production is like a cooking recipe:</a:t>
            </a:r>
          </a:p>
          <a:p>
            <a:pPr lvl="1"/>
            <a:r>
              <a:rPr lang="en-GB" kern="0" dirty="0" smtClean="0">
                <a:effectLst/>
              </a:rPr>
              <a:t>“Ingredients 1 omelette: 3 eggs, 1 onion, 1 tomato, 1 gram salt”</a:t>
            </a:r>
          </a:p>
          <a:p>
            <a:pPr lvl="1"/>
            <a:r>
              <a:rPr lang="en-GB" kern="0" dirty="0" smtClean="0">
                <a:effectLst/>
              </a:rPr>
              <a:t>“Ingredients 1 cake: 0.3 kg flour, 2 eggs, 0.1 kg chocolate”…</a:t>
            </a:r>
          </a:p>
          <a:p>
            <a:r>
              <a:rPr lang="en-GB" kern="0" dirty="0" smtClean="0">
                <a:effectLst/>
              </a:rPr>
              <a:t>Recipes for all products form an array of numbers (called a “matrix”). Let’s call this </a:t>
            </a:r>
            <a:r>
              <a:rPr lang="en-GB" b="1" i="1" kern="0" dirty="0" smtClean="0">
                <a:effectLst/>
              </a:rPr>
              <a:t>R</a:t>
            </a:r>
            <a:r>
              <a:rPr lang="en-GB" kern="0" dirty="0" smtClean="0">
                <a:effectLst/>
              </a:rPr>
              <a:t> for “recipe”. Then this equation is also true:</a:t>
            </a:r>
            <a:endParaRPr lang="en-US" kern="0" dirty="0">
              <a:effectLst/>
            </a:endParaRPr>
          </a:p>
        </p:txBody>
      </p:sp>
      <p:graphicFrame>
        <p:nvGraphicFramePr>
          <p:cNvPr id="8" name="Object 16"/>
          <p:cNvGraphicFramePr>
            <a:graphicFrameLocks noChangeAspect="1"/>
          </p:cNvGraphicFramePr>
          <p:nvPr>
            <p:extLst>
              <p:ext uri="{D42A27DB-BD31-4B8C-83A1-F6EECF244321}">
                <p14:modId xmlns:p14="http://schemas.microsoft.com/office/powerpoint/2010/main" val="1678573884"/>
              </p:ext>
            </p:extLst>
          </p:nvPr>
        </p:nvGraphicFramePr>
        <p:xfrm>
          <a:off x="3124200" y="6096000"/>
          <a:ext cx="1446213" cy="520700"/>
        </p:xfrm>
        <a:graphic>
          <a:graphicData uri="http://schemas.openxmlformats.org/presentationml/2006/ole">
            <mc:AlternateContent xmlns:mc="http://schemas.openxmlformats.org/markup-compatibility/2006">
              <mc:Choice xmlns:v="urn:schemas-microsoft-com:vml" Requires="v">
                <p:oleObj spid="_x0000_s1481" name="Equation" r:id="rId7" imgW="647640" imgH="228600" progId="Equation.DSMT4">
                  <p:embed/>
                </p:oleObj>
              </mc:Choice>
              <mc:Fallback>
                <p:oleObj name="Equation" r:id="rId7" imgW="647640" imgH="228600" progId="Equation.DSMT4">
                  <p:embed/>
                  <p:pic>
                    <p:nvPicPr>
                      <p:cNvPr id="0" name=""/>
                      <p:cNvPicPr>
                        <a:picLocks noChangeAspect="1" noChangeArrowheads="1"/>
                      </p:cNvPicPr>
                      <p:nvPr/>
                    </p:nvPicPr>
                    <p:blipFill>
                      <a:blip r:embed="rId8"/>
                      <a:srcRect/>
                      <a:stretch>
                        <a:fillRect/>
                      </a:stretch>
                    </p:blipFill>
                    <p:spPr bwMode="auto">
                      <a:xfrm>
                        <a:off x="3124200" y="6096000"/>
                        <a:ext cx="14462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892686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up)">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up)">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9"/>
          <p:cNvGraphicFramePr>
            <a:graphicFrameLocks noChangeAspect="1"/>
          </p:cNvGraphicFramePr>
          <p:nvPr>
            <p:extLst>
              <p:ext uri="{D42A27DB-BD31-4B8C-83A1-F6EECF244321}">
                <p14:modId xmlns:p14="http://schemas.microsoft.com/office/powerpoint/2010/main" val="1539310684"/>
              </p:ext>
            </p:extLst>
          </p:nvPr>
        </p:nvGraphicFramePr>
        <p:xfrm>
          <a:off x="1513681" y="5684921"/>
          <a:ext cx="6192838" cy="601662"/>
        </p:xfrm>
        <a:graphic>
          <a:graphicData uri="http://schemas.openxmlformats.org/presentationml/2006/ole">
            <mc:AlternateContent xmlns:mc="http://schemas.openxmlformats.org/markup-compatibility/2006">
              <mc:Choice xmlns:v="urn:schemas-microsoft-com:vml" Requires="v">
                <p:oleObj spid="_x0000_s2345" name="Equation" r:id="rId3" imgW="2679480" imgH="253800" progId="Equation.DSMT4">
                  <p:embed/>
                </p:oleObj>
              </mc:Choice>
              <mc:Fallback>
                <p:oleObj name="Equation" r:id="rId3" imgW="2679480" imgH="253800" progId="Equation.DSMT4">
                  <p:embed/>
                  <p:pic>
                    <p:nvPicPr>
                      <p:cNvPr id="0" name=""/>
                      <p:cNvPicPr>
                        <a:picLocks noChangeAspect="1" noChangeArrowheads="1"/>
                      </p:cNvPicPr>
                      <p:nvPr/>
                    </p:nvPicPr>
                    <p:blipFill>
                      <a:blip r:embed="rId4"/>
                      <a:srcRect/>
                      <a:stretch>
                        <a:fillRect/>
                      </a:stretch>
                    </p:blipFill>
                    <p:spPr bwMode="auto">
                      <a:xfrm>
                        <a:off x="1513681" y="5684921"/>
                        <a:ext cx="61928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smtClean="0"/>
              <a:t>This means output in 2016 is </a:t>
            </a:r>
            <a:r>
              <a:rPr lang="en-GB" b="1" i="1" dirty="0" smtClean="0"/>
              <a:t>R</a:t>
            </a:r>
            <a:r>
              <a:rPr lang="en-GB" dirty="0" smtClean="0"/>
              <a:t> times output in 2015</a:t>
            </a:r>
            <a:endParaRPr lang="en-US" dirty="0"/>
          </a:p>
        </p:txBody>
      </p:sp>
      <p:sp>
        <p:nvSpPr>
          <p:cNvPr id="7" name="Rectangle 5"/>
          <p:cNvSpPr>
            <a:spLocks noChangeArrowheads="1"/>
          </p:cNvSpPr>
          <p:nvPr/>
        </p:nvSpPr>
        <p:spPr bwMode="auto">
          <a:xfrm>
            <a:off x="4478993" y="3083547"/>
            <a:ext cx="186013"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endParaRPr lang="en-US" altLang="en-US" b="0">
              <a:effectLst/>
              <a:latin typeface="Candara" panose="020E0502030303020204" pitchFamily="34" charset="0"/>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470044165"/>
              </p:ext>
            </p:extLst>
          </p:nvPr>
        </p:nvGraphicFramePr>
        <p:xfrm>
          <a:off x="3176588" y="1395413"/>
          <a:ext cx="1497012" cy="541337"/>
        </p:xfrm>
        <a:graphic>
          <a:graphicData uri="http://schemas.openxmlformats.org/presentationml/2006/ole">
            <mc:AlternateContent xmlns:mc="http://schemas.openxmlformats.org/markup-compatibility/2006">
              <mc:Choice xmlns:v="urn:schemas-microsoft-com:vml" Requires="v">
                <p:oleObj spid="_x0000_s2346" name="Equation" r:id="rId5" imgW="647640" imgH="228600" progId="Equation.DSMT4">
                  <p:embed/>
                </p:oleObj>
              </mc:Choice>
              <mc:Fallback>
                <p:oleObj name="Equation" r:id="rId5" imgW="647640" imgH="228600" progId="Equation.DSMT4">
                  <p:embed/>
                  <p:pic>
                    <p:nvPicPr>
                      <p:cNvPr id="0" name=""/>
                      <p:cNvPicPr>
                        <a:picLocks noChangeAspect="1" noChangeArrowheads="1"/>
                      </p:cNvPicPr>
                      <p:nvPr/>
                    </p:nvPicPr>
                    <p:blipFill>
                      <a:blip r:embed="rId6"/>
                      <a:srcRect/>
                      <a:stretch>
                        <a:fillRect/>
                      </a:stretch>
                    </p:blipFill>
                    <p:spPr bwMode="auto">
                      <a:xfrm>
                        <a:off x="3176588" y="1395413"/>
                        <a:ext cx="149701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7"/>
          <p:cNvSpPr txBox="1">
            <a:spLocks noChangeArrowheads="1"/>
          </p:cNvSpPr>
          <p:nvPr/>
        </p:nvSpPr>
        <p:spPr bwMode="auto">
          <a:xfrm>
            <a:off x="57021" y="1261592"/>
            <a:ext cx="2890215" cy="831639"/>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r>
              <a:rPr lang="en-US" altLang="en-US" b="0" dirty="0" smtClean="0">
                <a:effectLst/>
                <a:latin typeface="Candara" panose="020E0502030303020204" pitchFamily="34" charset="0"/>
              </a:rPr>
              <a:t>Outputs </a:t>
            </a:r>
            <a:r>
              <a:rPr lang="en-US" altLang="en-US" b="0" dirty="0">
                <a:effectLst/>
                <a:latin typeface="Candara" panose="020E0502030303020204" pitchFamily="34" charset="0"/>
              </a:rPr>
              <a:t>in </a:t>
            </a:r>
            <a:r>
              <a:rPr lang="en-US" altLang="en-US" b="0" dirty="0" smtClean="0">
                <a:effectLst/>
                <a:latin typeface="Candara" panose="020E0502030303020204" pitchFamily="34" charset="0"/>
              </a:rPr>
              <a:t>2016</a:t>
            </a:r>
            <a:r>
              <a:rPr lang="en-US" altLang="en-US" b="0" dirty="0">
                <a:effectLst/>
                <a:latin typeface="Candara" panose="020E0502030303020204" pitchFamily="34" charset="0"/>
              </a:rPr>
              <a:t/>
            </a:r>
            <a:br>
              <a:rPr lang="en-US" altLang="en-US" b="0" dirty="0">
                <a:effectLst/>
                <a:latin typeface="Candara" panose="020E0502030303020204" pitchFamily="34" charset="0"/>
              </a:rPr>
            </a:br>
            <a:r>
              <a:rPr lang="en-US" altLang="en-US" b="0" dirty="0" smtClean="0">
                <a:effectLst/>
                <a:latin typeface="Candara" panose="020E0502030303020204" pitchFamily="34" charset="0"/>
              </a:rPr>
              <a:t>(bread, iPads, buses)</a:t>
            </a:r>
            <a:endParaRPr lang="en-AU" altLang="en-US" b="0" dirty="0">
              <a:effectLst/>
              <a:latin typeface="Candara" panose="020E0502030303020204" pitchFamily="34" charset="0"/>
            </a:endParaRPr>
          </a:p>
        </p:txBody>
      </p:sp>
      <p:sp>
        <p:nvSpPr>
          <p:cNvPr id="10" name="Text Box 8"/>
          <p:cNvSpPr txBox="1">
            <a:spLocks noChangeArrowheads="1"/>
          </p:cNvSpPr>
          <p:nvPr/>
        </p:nvSpPr>
        <p:spPr bwMode="auto">
          <a:xfrm>
            <a:off x="5328609" y="1178262"/>
            <a:ext cx="2673810" cy="831639"/>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r>
              <a:rPr lang="en-US" altLang="en-US" b="0" dirty="0">
                <a:effectLst/>
                <a:latin typeface="Candara" panose="020E0502030303020204" pitchFamily="34" charset="0"/>
              </a:rPr>
              <a:t>Outputs in </a:t>
            </a:r>
            <a:r>
              <a:rPr lang="en-US" altLang="en-US" b="0" dirty="0" smtClean="0">
                <a:effectLst/>
                <a:latin typeface="Candara" panose="020E0502030303020204" pitchFamily="34" charset="0"/>
              </a:rPr>
              <a:t>2015 </a:t>
            </a:r>
            <a:r>
              <a:rPr lang="en-US" altLang="en-US" b="0" dirty="0">
                <a:effectLst/>
                <a:latin typeface="Candara" panose="020E0502030303020204" pitchFamily="34" charset="0"/>
              </a:rPr>
              <a:t>are</a:t>
            </a:r>
            <a:br>
              <a:rPr lang="en-US" altLang="en-US" b="0" dirty="0">
                <a:effectLst/>
                <a:latin typeface="Candara" panose="020E0502030303020204" pitchFamily="34" charset="0"/>
              </a:rPr>
            </a:br>
            <a:r>
              <a:rPr lang="en-US" altLang="en-US" b="0" dirty="0">
                <a:effectLst/>
                <a:latin typeface="Candara" panose="020E0502030303020204" pitchFamily="34" charset="0"/>
              </a:rPr>
              <a:t>inputs for </a:t>
            </a:r>
            <a:r>
              <a:rPr lang="en-US" altLang="en-US" b="0" dirty="0" smtClean="0">
                <a:effectLst/>
                <a:latin typeface="Candara" panose="020E0502030303020204" pitchFamily="34" charset="0"/>
              </a:rPr>
              <a:t>2016</a:t>
            </a:r>
            <a:endParaRPr lang="en-AU" altLang="en-US" b="0" dirty="0">
              <a:effectLst/>
              <a:latin typeface="Candara" panose="020E0502030303020204" pitchFamily="34" charset="0"/>
            </a:endParaRPr>
          </a:p>
        </p:txBody>
      </p:sp>
      <p:sp>
        <p:nvSpPr>
          <p:cNvPr id="11" name="Text Box 9"/>
          <p:cNvSpPr txBox="1">
            <a:spLocks noChangeArrowheads="1"/>
          </p:cNvSpPr>
          <p:nvPr/>
        </p:nvSpPr>
        <p:spPr bwMode="auto">
          <a:xfrm>
            <a:off x="5262643" y="1932625"/>
            <a:ext cx="3132137"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pPr algn="l"/>
            <a:r>
              <a:rPr lang="en-US" altLang="en-US" b="0" dirty="0" smtClean="0">
                <a:effectLst/>
                <a:latin typeface="Candara" panose="020E0502030303020204" pitchFamily="34" charset="0"/>
              </a:rPr>
              <a:t>“Production recipes”</a:t>
            </a:r>
            <a:endParaRPr lang="en-AU" altLang="en-US" b="0" dirty="0">
              <a:effectLst/>
              <a:latin typeface="Candara" panose="020E0502030303020204" pitchFamily="34" charset="0"/>
            </a:endParaRPr>
          </a:p>
        </p:txBody>
      </p:sp>
      <p:sp>
        <p:nvSpPr>
          <p:cNvPr id="15" name="Rectangle 17"/>
          <p:cNvSpPr>
            <a:spLocks noChangeArrowheads="1"/>
          </p:cNvSpPr>
          <p:nvPr/>
        </p:nvSpPr>
        <p:spPr bwMode="auto">
          <a:xfrm>
            <a:off x="4478993" y="3083547"/>
            <a:ext cx="186013"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endParaRPr lang="en-US" altLang="en-US" b="0">
              <a:effectLst/>
              <a:latin typeface="Candara" panose="020E0502030303020204" pitchFamily="34" charset="0"/>
            </a:endParaRPr>
          </a:p>
        </p:txBody>
      </p:sp>
      <p:sp>
        <p:nvSpPr>
          <p:cNvPr id="30" name="Content Placeholder 2"/>
          <p:cNvSpPr txBox="1">
            <a:spLocks/>
          </p:cNvSpPr>
          <p:nvPr/>
        </p:nvSpPr>
        <p:spPr bwMode="auto">
          <a:xfrm>
            <a:off x="228600" y="2360584"/>
            <a:ext cx="8763000" cy="246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Stability means “</a:t>
            </a:r>
            <a:r>
              <a:rPr lang="en-GB" i="1" kern="0" dirty="0" smtClean="0">
                <a:effectLst/>
              </a:rPr>
              <a:t>if growth rates of bread, iPads, buses aren’t the same in 2015 (some are above </a:t>
            </a:r>
            <a:r>
              <a:rPr lang="en-GB" b="1" i="1" kern="0" dirty="0" smtClean="0">
                <a:effectLst/>
              </a:rPr>
              <a:t>g</a:t>
            </a:r>
            <a:r>
              <a:rPr lang="en-GB" i="1" kern="0" dirty="0" smtClean="0">
                <a:effectLst/>
              </a:rPr>
              <a:t>, some below), will they get closer to </a:t>
            </a:r>
            <a:r>
              <a:rPr lang="en-GB" b="1" i="1" kern="0" dirty="0" smtClean="0">
                <a:effectLst/>
              </a:rPr>
              <a:t>g</a:t>
            </a:r>
            <a:r>
              <a:rPr lang="en-GB" i="1" kern="0" dirty="0" smtClean="0">
                <a:effectLst/>
              </a:rPr>
              <a:t> in 2016?</a:t>
            </a:r>
            <a:r>
              <a:rPr lang="en-GB" kern="0" dirty="0" smtClean="0">
                <a:effectLst/>
              </a:rPr>
              <a:t>”</a:t>
            </a:r>
          </a:p>
          <a:p>
            <a:r>
              <a:rPr lang="en-GB" kern="0" dirty="0" smtClean="0">
                <a:effectLst/>
              </a:rPr>
              <a:t>This depends </a:t>
            </a:r>
            <a:r>
              <a:rPr lang="en-GB" kern="0" dirty="0">
                <a:effectLst/>
              </a:rPr>
              <a:t>on </a:t>
            </a:r>
            <a:r>
              <a:rPr lang="en-GB" kern="0" dirty="0" smtClean="0">
                <a:effectLst/>
              </a:rPr>
              <a:t>a property </a:t>
            </a:r>
            <a:r>
              <a:rPr lang="en-GB" kern="0" dirty="0">
                <a:effectLst/>
              </a:rPr>
              <a:t>of </a:t>
            </a:r>
            <a:r>
              <a:rPr lang="en-GB" b="1" i="1" dirty="0" smtClean="0"/>
              <a:t>R </a:t>
            </a:r>
            <a:r>
              <a:rPr lang="en-GB" dirty="0" smtClean="0">
                <a:effectLst/>
              </a:rPr>
              <a:t>called its “characteristic values”</a:t>
            </a:r>
          </a:p>
          <a:p>
            <a:pPr lvl="1"/>
            <a:r>
              <a:rPr lang="en-GB" b="1" i="1" kern="0" dirty="0" smtClean="0">
                <a:effectLst/>
              </a:rPr>
              <a:t>If the biggest of these is less than 1, then output is stable.</a:t>
            </a:r>
            <a:endParaRPr lang="en-GB" b="1" i="1" kern="0" dirty="0">
              <a:effectLst/>
            </a:endParaRPr>
          </a:p>
          <a:p>
            <a:r>
              <a:rPr lang="en-GB" kern="0" dirty="0" smtClean="0">
                <a:effectLst/>
              </a:rPr>
              <a:t>Condition 2 for prices is that prices must enable producers to purchase their inputs and make a profit that is the same in all industries</a:t>
            </a:r>
          </a:p>
          <a:p>
            <a:pPr lvl="1"/>
            <a:r>
              <a:rPr lang="en-GB" kern="0" dirty="0" smtClean="0">
                <a:effectLst/>
              </a:rPr>
              <a:t>Otherwise there would be an incentive to change outputs</a:t>
            </a:r>
            <a:endParaRPr lang="en-US" kern="0" dirty="0">
              <a:effectLst/>
            </a:endParaRPr>
          </a:p>
        </p:txBody>
      </p:sp>
      <p:sp>
        <p:nvSpPr>
          <p:cNvPr id="33" name="Text Box 14"/>
          <p:cNvSpPr txBox="1">
            <a:spLocks noChangeArrowheads="1"/>
          </p:cNvSpPr>
          <p:nvPr/>
        </p:nvSpPr>
        <p:spPr bwMode="auto">
          <a:xfrm>
            <a:off x="90820" y="6324600"/>
            <a:ext cx="3550652"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r>
              <a:rPr lang="en-GB" altLang="en-US" b="0" dirty="0" smtClean="0">
                <a:effectLst/>
                <a:latin typeface="Candara" panose="020E0502030303020204" pitchFamily="34" charset="0"/>
              </a:rPr>
              <a:t>What you sell the cake for</a:t>
            </a:r>
            <a:endParaRPr lang="en-AU" altLang="en-US" b="0" dirty="0">
              <a:effectLst/>
              <a:latin typeface="Candara" panose="020E0502030303020204" pitchFamily="34" charset="0"/>
            </a:endParaRPr>
          </a:p>
        </p:txBody>
      </p:sp>
      <p:sp>
        <p:nvSpPr>
          <p:cNvPr id="39" name="Text Box 14"/>
          <p:cNvSpPr txBox="1">
            <a:spLocks noChangeArrowheads="1"/>
          </p:cNvSpPr>
          <p:nvPr/>
        </p:nvSpPr>
        <p:spPr bwMode="auto">
          <a:xfrm>
            <a:off x="4151119" y="6336114"/>
            <a:ext cx="4621458"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r>
              <a:rPr lang="en-GB" altLang="en-US" b="0" dirty="0" smtClean="0">
                <a:effectLst/>
                <a:latin typeface="Candara" panose="020E0502030303020204" pitchFamily="34" charset="0"/>
              </a:rPr>
              <a:t>What you pay for cake ingredients</a:t>
            </a:r>
            <a:endParaRPr lang="en-AU" altLang="en-US" b="0" dirty="0">
              <a:effectLst/>
              <a:latin typeface="Candara" panose="020E0502030303020204" pitchFamily="34" charset="0"/>
            </a:endParaRPr>
          </a:p>
        </p:txBody>
      </p:sp>
      <p:sp>
        <p:nvSpPr>
          <p:cNvPr id="48" name="Text Box 14"/>
          <p:cNvSpPr txBox="1">
            <a:spLocks noChangeArrowheads="1"/>
          </p:cNvSpPr>
          <p:nvPr/>
        </p:nvSpPr>
        <p:spPr bwMode="auto">
          <a:xfrm>
            <a:off x="2103656" y="5044099"/>
            <a:ext cx="3191762"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r>
              <a:rPr lang="en-GB" altLang="en-US" b="0" dirty="0" smtClean="0">
                <a:effectLst/>
                <a:latin typeface="Candara" panose="020E0502030303020204" pitchFamily="34" charset="0"/>
              </a:rPr>
              <a:t>Uniform rate of profit</a:t>
            </a:r>
            <a:endParaRPr lang="en-AU" altLang="en-US" b="0" dirty="0">
              <a:effectLst/>
              <a:latin typeface="Candara" panose="020E0502030303020204" pitchFamily="34" charset="0"/>
            </a:endParaRPr>
          </a:p>
        </p:txBody>
      </p:sp>
      <p:sp>
        <p:nvSpPr>
          <p:cNvPr id="60" name="Rounded Rectangle 59"/>
          <p:cNvSpPr/>
          <p:nvPr/>
        </p:nvSpPr>
        <p:spPr bwMode="auto">
          <a:xfrm>
            <a:off x="3176587" y="1459314"/>
            <a:ext cx="557212" cy="541337"/>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62" name="Curved Connector 61"/>
          <p:cNvCxnSpPr>
            <a:stCxn id="9" idx="3"/>
            <a:endCxn id="60" idx="0"/>
          </p:cNvCxnSpPr>
          <p:nvPr/>
        </p:nvCxnSpPr>
        <p:spPr bwMode="auto">
          <a:xfrm flipV="1">
            <a:off x="2947236" y="1459314"/>
            <a:ext cx="507957" cy="218098"/>
          </a:xfrm>
          <a:prstGeom prst="curvedConnector4">
            <a:avLst>
              <a:gd name="adj1" fmla="val 22576"/>
              <a:gd name="adj2" fmla="val 295473"/>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triangle"/>
          </a:ln>
          <a:effectLst/>
        </p:spPr>
      </p:cxnSp>
      <p:sp>
        <p:nvSpPr>
          <p:cNvPr id="63" name="Rounded Rectangle 62"/>
          <p:cNvSpPr/>
          <p:nvPr/>
        </p:nvSpPr>
        <p:spPr bwMode="auto">
          <a:xfrm>
            <a:off x="3942917" y="1451260"/>
            <a:ext cx="313960" cy="541337"/>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64" name="Curved Connector 63"/>
          <p:cNvCxnSpPr>
            <a:stCxn id="11" idx="1"/>
            <a:endCxn id="63" idx="2"/>
          </p:cNvCxnSpPr>
          <p:nvPr/>
        </p:nvCxnSpPr>
        <p:spPr bwMode="auto">
          <a:xfrm rot="10800000">
            <a:off x="4099897" y="1992597"/>
            <a:ext cx="1162746" cy="171182"/>
          </a:xfrm>
          <a:prstGeom prst="curvedConnector2">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triangle"/>
          </a:ln>
          <a:effectLst/>
        </p:spPr>
      </p:cxnSp>
      <p:sp>
        <p:nvSpPr>
          <p:cNvPr id="68" name="Rounded Rectangle 67"/>
          <p:cNvSpPr/>
          <p:nvPr/>
        </p:nvSpPr>
        <p:spPr bwMode="auto">
          <a:xfrm>
            <a:off x="4339909" y="1440569"/>
            <a:ext cx="399656" cy="541337"/>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69" name="Curved Connector 68"/>
          <p:cNvCxnSpPr>
            <a:stCxn id="10" idx="1"/>
            <a:endCxn id="68" idx="0"/>
          </p:cNvCxnSpPr>
          <p:nvPr/>
        </p:nvCxnSpPr>
        <p:spPr bwMode="auto">
          <a:xfrm rot="10800000">
            <a:off x="4539737" y="1440570"/>
            <a:ext cx="788872" cy="153513"/>
          </a:xfrm>
          <a:prstGeom prst="curvedConnector4">
            <a:avLst>
              <a:gd name="adj1" fmla="val 37335"/>
              <a:gd name="adj2" fmla="val 248912"/>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triangle"/>
          </a:ln>
          <a:effectLst/>
        </p:spPr>
      </p:cxnSp>
      <p:sp>
        <p:nvSpPr>
          <p:cNvPr id="72" name="Rounded Rectangle 71"/>
          <p:cNvSpPr/>
          <p:nvPr/>
        </p:nvSpPr>
        <p:spPr bwMode="auto">
          <a:xfrm>
            <a:off x="1494181" y="5693646"/>
            <a:ext cx="977066" cy="541337"/>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73" name="Curved Connector 72"/>
          <p:cNvCxnSpPr>
            <a:stCxn id="33" idx="0"/>
            <a:endCxn id="72" idx="2"/>
          </p:cNvCxnSpPr>
          <p:nvPr/>
        </p:nvCxnSpPr>
        <p:spPr bwMode="auto">
          <a:xfrm rot="5400000" flipH="1" flipV="1">
            <a:off x="1879622" y="6221508"/>
            <a:ext cx="89617" cy="116568"/>
          </a:xfrm>
          <a:prstGeom prst="curvedConnector3">
            <a:avLst>
              <a:gd name="adj1" fmla="val 50000"/>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triangle"/>
          </a:ln>
          <a:effectLst/>
        </p:spPr>
      </p:cxnSp>
      <p:sp>
        <p:nvSpPr>
          <p:cNvPr id="78" name="Rounded Rectangle 77"/>
          <p:cNvSpPr/>
          <p:nvPr/>
        </p:nvSpPr>
        <p:spPr bwMode="auto">
          <a:xfrm>
            <a:off x="4941942" y="5674486"/>
            <a:ext cx="2752872" cy="541337"/>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79" name="Curved Connector 78"/>
          <p:cNvCxnSpPr>
            <a:stCxn id="39" idx="0"/>
            <a:endCxn id="78" idx="2"/>
          </p:cNvCxnSpPr>
          <p:nvPr/>
        </p:nvCxnSpPr>
        <p:spPr bwMode="auto">
          <a:xfrm rot="16200000" flipV="1">
            <a:off x="6329968" y="6204234"/>
            <a:ext cx="120291" cy="143470"/>
          </a:xfrm>
          <a:prstGeom prst="curvedConnector3">
            <a:avLst>
              <a:gd name="adj1" fmla="val 50000"/>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triangle"/>
          </a:ln>
          <a:effectLst/>
        </p:spPr>
      </p:cxnSp>
      <p:sp>
        <p:nvSpPr>
          <p:cNvPr id="81" name="Rounded Rectangle 80"/>
          <p:cNvSpPr/>
          <p:nvPr/>
        </p:nvSpPr>
        <p:spPr bwMode="auto">
          <a:xfrm>
            <a:off x="3276600" y="5675073"/>
            <a:ext cx="1511525" cy="541337"/>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82" name="Curved Connector 81"/>
          <p:cNvCxnSpPr>
            <a:stCxn id="48" idx="2"/>
            <a:endCxn id="81" idx="0"/>
          </p:cNvCxnSpPr>
          <p:nvPr/>
        </p:nvCxnSpPr>
        <p:spPr bwMode="auto">
          <a:xfrm rot="16200000" flipH="1">
            <a:off x="3781617" y="5424326"/>
            <a:ext cx="168667" cy="332826"/>
          </a:xfrm>
          <a:prstGeom prst="curvedConnector3">
            <a:avLst>
              <a:gd name="adj1" fmla="val 50000"/>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1934256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50000"/>
                                  </p:iterate>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580">
                                          <p:stCondLst>
                                            <p:cond delay="0"/>
                                          </p:stCondLst>
                                        </p:cTn>
                                        <p:tgtEl>
                                          <p:spTgt spid="60"/>
                                        </p:tgtEl>
                                      </p:cBhvr>
                                    </p:animEffect>
                                    <p:anim calcmode="lin" valueType="num">
                                      <p:cBhvr>
                                        <p:cTn id="18"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3" dur="26">
                                          <p:stCondLst>
                                            <p:cond delay="650"/>
                                          </p:stCondLst>
                                        </p:cTn>
                                        <p:tgtEl>
                                          <p:spTgt spid="60"/>
                                        </p:tgtEl>
                                      </p:cBhvr>
                                      <p:to x="100000" y="60000"/>
                                    </p:animScale>
                                    <p:animScale>
                                      <p:cBhvr>
                                        <p:cTn id="24" dur="166" decel="50000">
                                          <p:stCondLst>
                                            <p:cond delay="676"/>
                                          </p:stCondLst>
                                        </p:cTn>
                                        <p:tgtEl>
                                          <p:spTgt spid="60"/>
                                        </p:tgtEl>
                                      </p:cBhvr>
                                      <p:to x="100000" y="100000"/>
                                    </p:animScale>
                                    <p:animScale>
                                      <p:cBhvr>
                                        <p:cTn id="25" dur="26">
                                          <p:stCondLst>
                                            <p:cond delay="1312"/>
                                          </p:stCondLst>
                                        </p:cTn>
                                        <p:tgtEl>
                                          <p:spTgt spid="60"/>
                                        </p:tgtEl>
                                      </p:cBhvr>
                                      <p:to x="100000" y="80000"/>
                                    </p:animScale>
                                    <p:animScale>
                                      <p:cBhvr>
                                        <p:cTn id="26" dur="166" decel="50000">
                                          <p:stCondLst>
                                            <p:cond delay="1338"/>
                                          </p:stCondLst>
                                        </p:cTn>
                                        <p:tgtEl>
                                          <p:spTgt spid="60"/>
                                        </p:tgtEl>
                                      </p:cBhvr>
                                      <p:to x="100000" y="100000"/>
                                    </p:animScale>
                                    <p:animScale>
                                      <p:cBhvr>
                                        <p:cTn id="27" dur="26">
                                          <p:stCondLst>
                                            <p:cond delay="1642"/>
                                          </p:stCondLst>
                                        </p:cTn>
                                        <p:tgtEl>
                                          <p:spTgt spid="60"/>
                                        </p:tgtEl>
                                      </p:cBhvr>
                                      <p:to x="100000" y="90000"/>
                                    </p:animScale>
                                    <p:animScale>
                                      <p:cBhvr>
                                        <p:cTn id="28" dur="166" decel="50000">
                                          <p:stCondLst>
                                            <p:cond delay="1668"/>
                                          </p:stCondLst>
                                        </p:cTn>
                                        <p:tgtEl>
                                          <p:spTgt spid="60"/>
                                        </p:tgtEl>
                                      </p:cBhvr>
                                      <p:to x="100000" y="100000"/>
                                    </p:animScale>
                                    <p:animScale>
                                      <p:cBhvr>
                                        <p:cTn id="29" dur="26">
                                          <p:stCondLst>
                                            <p:cond delay="1808"/>
                                          </p:stCondLst>
                                        </p:cTn>
                                        <p:tgtEl>
                                          <p:spTgt spid="60"/>
                                        </p:tgtEl>
                                      </p:cBhvr>
                                      <p:to x="100000" y="95000"/>
                                    </p:animScale>
                                    <p:animScale>
                                      <p:cBhvr>
                                        <p:cTn id="30" dur="166" decel="50000">
                                          <p:stCondLst>
                                            <p:cond delay="1834"/>
                                          </p:stCondLst>
                                        </p:cTn>
                                        <p:tgtEl>
                                          <p:spTgt spid="60"/>
                                        </p:tgtEl>
                                      </p:cBhvr>
                                      <p:to x="100000" y="100000"/>
                                    </p:animScale>
                                  </p:childTnLst>
                                </p:cTn>
                              </p:par>
                              <p:par>
                                <p:cTn id="31" presetID="17"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2100" fill="hold"/>
                                        <p:tgtEl>
                                          <p:spTgt spid="62"/>
                                        </p:tgtEl>
                                        <p:attrNameLst>
                                          <p:attrName>ppt_x</p:attrName>
                                        </p:attrNameLst>
                                      </p:cBhvr>
                                      <p:tavLst>
                                        <p:tav tm="0">
                                          <p:val>
                                            <p:strVal val="#ppt_x-#ppt_w/2"/>
                                          </p:val>
                                        </p:tav>
                                        <p:tav tm="100000">
                                          <p:val>
                                            <p:strVal val="#ppt_x"/>
                                          </p:val>
                                        </p:tav>
                                      </p:tavLst>
                                    </p:anim>
                                    <p:anim calcmode="lin" valueType="num">
                                      <p:cBhvr>
                                        <p:cTn id="34" dur="2100" fill="hold"/>
                                        <p:tgtEl>
                                          <p:spTgt spid="62"/>
                                        </p:tgtEl>
                                        <p:attrNameLst>
                                          <p:attrName>ppt_y</p:attrName>
                                        </p:attrNameLst>
                                      </p:cBhvr>
                                      <p:tavLst>
                                        <p:tav tm="0">
                                          <p:val>
                                            <p:strVal val="#ppt_y"/>
                                          </p:val>
                                        </p:tav>
                                        <p:tav tm="100000">
                                          <p:val>
                                            <p:strVal val="#ppt_y"/>
                                          </p:val>
                                        </p:tav>
                                      </p:tavLst>
                                    </p:anim>
                                    <p:anim calcmode="lin" valueType="num">
                                      <p:cBhvr>
                                        <p:cTn id="35" dur="2100" fill="hold"/>
                                        <p:tgtEl>
                                          <p:spTgt spid="62"/>
                                        </p:tgtEl>
                                        <p:attrNameLst>
                                          <p:attrName>ppt_w</p:attrName>
                                        </p:attrNameLst>
                                      </p:cBhvr>
                                      <p:tavLst>
                                        <p:tav tm="0">
                                          <p:val>
                                            <p:fltVal val="0"/>
                                          </p:val>
                                        </p:tav>
                                        <p:tav tm="100000">
                                          <p:val>
                                            <p:strVal val="#ppt_w"/>
                                          </p:val>
                                        </p:tav>
                                      </p:tavLst>
                                    </p:anim>
                                    <p:anim calcmode="lin" valueType="num">
                                      <p:cBhvr>
                                        <p:cTn id="36" dur="21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50000"/>
                                  </p:iterate>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wipe(down)">
                                      <p:cBhvr>
                                        <p:cTn id="46" dur="580">
                                          <p:stCondLst>
                                            <p:cond delay="0"/>
                                          </p:stCondLst>
                                        </p:cTn>
                                        <p:tgtEl>
                                          <p:spTgt spid="63"/>
                                        </p:tgtEl>
                                      </p:cBhvr>
                                    </p:animEffect>
                                    <p:anim calcmode="lin" valueType="num">
                                      <p:cBhvr>
                                        <p:cTn id="4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2" dur="26">
                                          <p:stCondLst>
                                            <p:cond delay="650"/>
                                          </p:stCondLst>
                                        </p:cTn>
                                        <p:tgtEl>
                                          <p:spTgt spid="63"/>
                                        </p:tgtEl>
                                      </p:cBhvr>
                                      <p:to x="100000" y="60000"/>
                                    </p:animScale>
                                    <p:animScale>
                                      <p:cBhvr>
                                        <p:cTn id="53" dur="166" decel="50000">
                                          <p:stCondLst>
                                            <p:cond delay="676"/>
                                          </p:stCondLst>
                                        </p:cTn>
                                        <p:tgtEl>
                                          <p:spTgt spid="63"/>
                                        </p:tgtEl>
                                      </p:cBhvr>
                                      <p:to x="100000" y="100000"/>
                                    </p:animScale>
                                    <p:animScale>
                                      <p:cBhvr>
                                        <p:cTn id="54" dur="26">
                                          <p:stCondLst>
                                            <p:cond delay="1312"/>
                                          </p:stCondLst>
                                        </p:cTn>
                                        <p:tgtEl>
                                          <p:spTgt spid="63"/>
                                        </p:tgtEl>
                                      </p:cBhvr>
                                      <p:to x="100000" y="80000"/>
                                    </p:animScale>
                                    <p:animScale>
                                      <p:cBhvr>
                                        <p:cTn id="55" dur="166" decel="50000">
                                          <p:stCondLst>
                                            <p:cond delay="1338"/>
                                          </p:stCondLst>
                                        </p:cTn>
                                        <p:tgtEl>
                                          <p:spTgt spid="63"/>
                                        </p:tgtEl>
                                      </p:cBhvr>
                                      <p:to x="100000" y="100000"/>
                                    </p:animScale>
                                    <p:animScale>
                                      <p:cBhvr>
                                        <p:cTn id="56" dur="26">
                                          <p:stCondLst>
                                            <p:cond delay="1642"/>
                                          </p:stCondLst>
                                        </p:cTn>
                                        <p:tgtEl>
                                          <p:spTgt spid="63"/>
                                        </p:tgtEl>
                                      </p:cBhvr>
                                      <p:to x="100000" y="90000"/>
                                    </p:animScale>
                                    <p:animScale>
                                      <p:cBhvr>
                                        <p:cTn id="57" dur="166" decel="50000">
                                          <p:stCondLst>
                                            <p:cond delay="1668"/>
                                          </p:stCondLst>
                                        </p:cTn>
                                        <p:tgtEl>
                                          <p:spTgt spid="63"/>
                                        </p:tgtEl>
                                      </p:cBhvr>
                                      <p:to x="100000" y="100000"/>
                                    </p:animScale>
                                    <p:animScale>
                                      <p:cBhvr>
                                        <p:cTn id="58" dur="26">
                                          <p:stCondLst>
                                            <p:cond delay="1808"/>
                                          </p:stCondLst>
                                        </p:cTn>
                                        <p:tgtEl>
                                          <p:spTgt spid="63"/>
                                        </p:tgtEl>
                                      </p:cBhvr>
                                      <p:to x="100000" y="95000"/>
                                    </p:animScale>
                                    <p:animScale>
                                      <p:cBhvr>
                                        <p:cTn id="59" dur="166" decel="50000">
                                          <p:stCondLst>
                                            <p:cond delay="1834"/>
                                          </p:stCondLst>
                                        </p:cTn>
                                        <p:tgtEl>
                                          <p:spTgt spid="63"/>
                                        </p:tgtEl>
                                      </p:cBhvr>
                                      <p:to x="100000" y="100000"/>
                                    </p:animScale>
                                  </p:childTnLst>
                                </p:cTn>
                              </p:par>
                              <p:par>
                                <p:cTn id="60" presetID="17" presetClass="entr" presetSubtype="4"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 calcmode="lin" valueType="num">
                                      <p:cBhvr>
                                        <p:cTn id="62" dur="2100" fill="hold"/>
                                        <p:tgtEl>
                                          <p:spTgt spid="64"/>
                                        </p:tgtEl>
                                        <p:attrNameLst>
                                          <p:attrName>ppt_x</p:attrName>
                                        </p:attrNameLst>
                                      </p:cBhvr>
                                      <p:tavLst>
                                        <p:tav tm="0">
                                          <p:val>
                                            <p:strVal val="#ppt_x"/>
                                          </p:val>
                                        </p:tav>
                                        <p:tav tm="100000">
                                          <p:val>
                                            <p:strVal val="#ppt_x"/>
                                          </p:val>
                                        </p:tav>
                                      </p:tavLst>
                                    </p:anim>
                                    <p:anim calcmode="lin" valueType="num">
                                      <p:cBhvr>
                                        <p:cTn id="63" dur="2100" fill="hold"/>
                                        <p:tgtEl>
                                          <p:spTgt spid="64"/>
                                        </p:tgtEl>
                                        <p:attrNameLst>
                                          <p:attrName>ppt_y</p:attrName>
                                        </p:attrNameLst>
                                      </p:cBhvr>
                                      <p:tavLst>
                                        <p:tav tm="0">
                                          <p:val>
                                            <p:strVal val="#ppt_y+#ppt_h/2"/>
                                          </p:val>
                                        </p:tav>
                                        <p:tav tm="100000">
                                          <p:val>
                                            <p:strVal val="#ppt_y"/>
                                          </p:val>
                                        </p:tav>
                                      </p:tavLst>
                                    </p:anim>
                                    <p:anim calcmode="lin" valueType="num">
                                      <p:cBhvr>
                                        <p:cTn id="64" dur="2100" fill="hold"/>
                                        <p:tgtEl>
                                          <p:spTgt spid="64"/>
                                        </p:tgtEl>
                                        <p:attrNameLst>
                                          <p:attrName>ppt_w</p:attrName>
                                        </p:attrNameLst>
                                      </p:cBhvr>
                                      <p:tavLst>
                                        <p:tav tm="0">
                                          <p:val>
                                            <p:strVal val="#ppt_w"/>
                                          </p:val>
                                        </p:tav>
                                        <p:tav tm="100000">
                                          <p:val>
                                            <p:strVal val="#ppt_w"/>
                                          </p:val>
                                        </p:tav>
                                      </p:tavLst>
                                    </p:anim>
                                    <p:anim calcmode="lin" valueType="num">
                                      <p:cBhvr>
                                        <p:cTn id="65" dur="2100" fill="hold"/>
                                        <p:tgtEl>
                                          <p:spTgt spid="64"/>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50000"/>
                                  </p:iterate>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wipe(left)">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down)">
                                      <p:cBhvr>
                                        <p:cTn id="75" dur="580">
                                          <p:stCondLst>
                                            <p:cond delay="0"/>
                                          </p:stCondLst>
                                        </p:cTn>
                                        <p:tgtEl>
                                          <p:spTgt spid="68"/>
                                        </p:tgtEl>
                                      </p:cBhvr>
                                    </p:animEffect>
                                    <p:anim calcmode="lin" valueType="num">
                                      <p:cBhvr>
                                        <p:cTn id="76"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81" dur="26">
                                          <p:stCondLst>
                                            <p:cond delay="650"/>
                                          </p:stCondLst>
                                        </p:cTn>
                                        <p:tgtEl>
                                          <p:spTgt spid="68"/>
                                        </p:tgtEl>
                                      </p:cBhvr>
                                      <p:to x="100000" y="60000"/>
                                    </p:animScale>
                                    <p:animScale>
                                      <p:cBhvr>
                                        <p:cTn id="82" dur="166" decel="50000">
                                          <p:stCondLst>
                                            <p:cond delay="676"/>
                                          </p:stCondLst>
                                        </p:cTn>
                                        <p:tgtEl>
                                          <p:spTgt spid="68"/>
                                        </p:tgtEl>
                                      </p:cBhvr>
                                      <p:to x="100000" y="100000"/>
                                    </p:animScale>
                                    <p:animScale>
                                      <p:cBhvr>
                                        <p:cTn id="83" dur="26">
                                          <p:stCondLst>
                                            <p:cond delay="1312"/>
                                          </p:stCondLst>
                                        </p:cTn>
                                        <p:tgtEl>
                                          <p:spTgt spid="68"/>
                                        </p:tgtEl>
                                      </p:cBhvr>
                                      <p:to x="100000" y="80000"/>
                                    </p:animScale>
                                    <p:animScale>
                                      <p:cBhvr>
                                        <p:cTn id="84" dur="166" decel="50000">
                                          <p:stCondLst>
                                            <p:cond delay="1338"/>
                                          </p:stCondLst>
                                        </p:cTn>
                                        <p:tgtEl>
                                          <p:spTgt spid="68"/>
                                        </p:tgtEl>
                                      </p:cBhvr>
                                      <p:to x="100000" y="100000"/>
                                    </p:animScale>
                                    <p:animScale>
                                      <p:cBhvr>
                                        <p:cTn id="85" dur="26">
                                          <p:stCondLst>
                                            <p:cond delay="1642"/>
                                          </p:stCondLst>
                                        </p:cTn>
                                        <p:tgtEl>
                                          <p:spTgt spid="68"/>
                                        </p:tgtEl>
                                      </p:cBhvr>
                                      <p:to x="100000" y="90000"/>
                                    </p:animScale>
                                    <p:animScale>
                                      <p:cBhvr>
                                        <p:cTn id="86" dur="166" decel="50000">
                                          <p:stCondLst>
                                            <p:cond delay="1668"/>
                                          </p:stCondLst>
                                        </p:cTn>
                                        <p:tgtEl>
                                          <p:spTgt spid="68"/>
                                        </p:tgtEl>
                                      </p:cBhvr>
                                      <p:to x="100000" y="100000"/>
                                    </p:animScale>
                                    <p:animScale>
                                      <p:cBhvr>
                                        <p:cTn id="87" dur="26">
                                          <p:stCondLst>
                                            <p:cond delay="1808"/>
                                          </p:stCondLst>
                                        </p:cTn>
                                        <p:tgtEl>
                                          <p:spTgt spid="68"/>
                                        </p:tgtEl>
                                      </p:cBhvr>
                                      <p:to x="100000" y="95000"/>
                                    </p:animScale>
                                    <p:animScale>
                                      <p:cBhvr>
                                        <p:cTn id="88" dur="166" decel="50000">
                                          <p:stCondLst>
                                            <p:cond delay="1834"/>
                                          </p:stCondLst>
                                        </p:cTn>
                                        <p:tgtEl>
                                          <p:spTgt spid="68"/>
                                        </p:tgtEl>
                                      </p:cBhvr>
                                      <p:to x="100000" y="100000"/>
                                    </p:animScale>
                                  </p:childTnLst>
                                </p:cTn>
                              </p:par>
                              <p:par>
                                <p:cTn id="89" presetID="17" presetClass="entr" presetSubtype="2"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p:cTn id="91" dur="2100" fill="hold"/>
                                        <p:tgtEl>
                                          <p:spTgt spid="69"/>
                                        </p:tgtEl>
                                        <p:attrNameLst>
                                          <p:attrName>ppt_x</p:attrName>
                                        </p:attrNameLst>
                                      </p:cBhvr>
                                      <p:tavLst>
                                        <p:tav tm="0">
                                          <p:val>
                                            <p:strVal val="#ppt_x+#ppt_w/2"/>
                                          </p:val>
                                        </p:tav>
                                        <p:tav tm="100000">
                                          <p:val>
                                            <p:strVal val="#ppt_x"/>
                                          </p:val>
                                        </p:tav>
                                      </p:tavLst>
                                    </p:anim>
                                    <p:anim calcmode="lin" valueType="num">
                                      <p:cBhvr>
                                        <p:cTn id="92" dur="2100" fill="hold"/>
                                        <p:tgtEl>
                                          <p:spTgt spid="69"/>
                                        </p:tgtEl>
                                        <p:attrNameLst>
                                          <p:attrName>ppt_y</p:attrName>
                                        </p:attrNameLst>
                                      </p:cBhvr>
                                      <p:tavLst>
                                        <p:tav tm="0">
                                          <p:val>
                                            <p:strVal val="#ppt_y"/>
                                          </p:val>
                                        </p:tav>
                                        <p:tav tm="100000">
                                          <p:val>
                                            <p:strVal val="#ppt_y"/>
                                          </p:val>
                                        </p:tav>
                                      </p:tavLst>
                                    </p:anim>
                                    <p:anim calcmode="lin" valueType="num">
                                      <p:cBhvr>
                                        <p:cTn id="93" dur="2100" fill="hold"/>
                                        <p:tgtEl>
                                          <p:spTgt spid="69"/>
                                        </p:tgtEl>
                                        <p:attrNameLst>
                                          <p:attrName>ppt_w</p:attrName>
                                        </p:attrNameLst>
                                      </p:cBhvr>
                                      <p:tavLst>
                                        <p:tav tm="0">
                                          <p:val>
                                            <p:fltVal val="0"/>
                                          </p:val>
                                        </p:tav>
                                        <p:tav tm="100000">
                                          <p:val>
                                            <p:strVal val="#ppt_w"/>
                                          </p:val>
                                        </p:tav>
                                      </p:tavLst>
                                    </p:anim>
                                    <p:anim calcmode="lin" valueType="num">
                                      <p:cBhvr>
                                        <p:cTn id="94" dur="2100" fill="hold"/>
                                        <p:tgtEl>
                                          <p:spTgt spid="69"/>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0">
                                            <p:txEl>
                                              <p:pRg st="0" end="0"/>
                                            </p:txEl>
                                          </p:spTgt>
                                        </p:tgtEl>
                                        <p:attrNameLst>
                                          <p:attrName>style.visibility</p:attrName>
                                        </p:attrNameLst>
                                      </p:cBhvr>
                                      <p:to>
                                        <p:strVal val="visible"/>
                                      </p:to>
                                    </p:set>
                                    <p:animEffect transition="in" filter="wipe(up)">
                                      <p:cBhvr>
                                        <p:cTn id="99" dur="500"/>
                                        <p:tgtEl>
                                          <p:spTgt spid="30">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30">
                                            <p:txEl>
                                              <p:pRg st="1" end="1"/>
                                            </p:txEl>
                                          </p:spTgt>
                                        </p:tgtEl>
                                        <p:attrNameLst>
                                          <p:attrName>style.visibility</p:attrName>
                                        </p:attrNameLst>
                                      </p:cBhvr>
                                      <p:to>
                                        <p:strVal val="visible"/>
                                      </p:to>
                                    </p:set>
                                    <p:animEffect transition="in" filter="wipe(up)">
                                      <p:cBhvr>
                                        <p:cTn id="104" dur="500"/>
                                        <p:tgtEl>
                                          <p:spTgt spid="30">
                                            <p:txEl>
                                              <p:pRg st="1" end="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30">
                                            <p:txEl>
                                              <p:pRg st="2" end="2"/>
                                            </p:txEl>
                                          </p:spTgt>
                                        </p:tgtEl>
                                        <p:attrNameLst>
                                          <p:attrName>style.visibility</p:attrName>
                                        </p:attrNameLst>
                                      </p:cBhvr>
                                      <p:to>
                                        <p:strVal val="visible"/>
                                      </p:to>
                                    </p:set>
                                    <p:animEffect transition="in" filter="wipe(up)">
                                      <p:cBhvr>
                                        <p:cTn id="109" dur="500"/>
                                        <p:tgtEl>
                                          <p:spTgt spid="30">
                                            <p:txEl>
                                              <p:pRg st="2" end="2"/>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30">
                                            <p:txEl>
                                              <p:pRg st="3" end="3"/>
                                            </p:txEl>
                                          </p:spTgt>
                                        </p:tgtEl>
                                        <p:attrNameLst>
                                          <p:attrName>style.visibility</p:attrName>
                                        </p:attrNameLst>
                                      </p:cBhvr>
                                      <p:to>
                                        <p:strVal val="visible"/>
                                      </p:to>
                                    </p:set>
                                    <p:animEffect transition="in" filter="wipe(up)">
                                      <p:cBhvr>
                                        <p:cTn id="114" dur="500"/>
                                        <p:tgtEl>
                                          <p:spTgt spid="30">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1" fill="hold" grpId="0" nodeType="clickEffect">
                                  <p:stCondLst>
                                    <p:cond delay="0"/>
                                  </p:stCondLst>
                                  <p:childTnLst>
                                    <p:set>
                                      <p:cBhvr>
                                        <p:cTn id="118" dur="1" fill="hold">
                                          <p:stCondLst>
                                            <p:cond delay="0"/>
                                          </p:stCondLst>
                                        </p:cTn>
                                        <p:tgtEl>
                                          <p:spTgt spid="30">
                                            <p:txEl>
                                              <p:pRg st="4" end="4"/>
                                            </p:txEl>
                                          </p:spTgt>
                                        </p:tgtEl>
                                        <p:attrNameLst>
                                          <p:attrName>style.visibility</p:attrName>
                                        </p:attrNameLst>
                                      </p:cBhvr>
                                      <p:to>
                                        <p:strVal val="visible"/>
                                      </p:to>
                                    </p:set>
                                    <p:animEffect transition="in" filter="wipe(up)">
                                      <p:cBhvr>
                                        <p:cTn id="119" dur="500"/>
                                        <p:tgtEl>
                                          <p:spTgt spid="30">
                                            <p:txEl>
                                              <p:pRg st="4" end="4"/>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wipe(left)">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grpId="0" nodeType="click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wipe(down)">
                                      <p:cBhvr>
                                        <p:cTn id="134" dur="580">
                                          <p:stCondLst>
                                            <p:cond delay="0"/>
                                          </p:stCondLst>
                                        </p:cTn>
                                        <p:tgtEl>
                                          <p:spTgt spid="72"/>
                                        </p:tgtEl>
                                      </p:cBhvr>
                                    </p:animEffect>
                                    <p:anim calcmode="lin" valueType="num">
                                      <p:cBhvr>
                                        <p:cTn id="135"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40" dur="26">
                                          <p:stCondLst>
                                            <p:cond delay="650"/>
                                          </p:stCondLst>
                                        </p:cTn>
                                        <p:tgtEl>
                                          <p:spTgt spid="72"/>
                                        </p:tgtEl>
                                      </p:cBhvr>
                                      <p:to x="100000" y="60000"/>
                                    </p:animScale>
                                    <p:animScale>
                                      <p:cBhvr>
                                        <p:cTn id="141" dur="166" decel="50000">
                                          <p:stCondLst>
                                            <p:cond delay="676"/>
                                          </p:stCondLst>
                                        </p:cTn>
                                        <p:tgtEl>
                                          <p:spTgt spid="72"/>
                                        </p:tgtEl>
                                      </p:cBhvr>
                                      <p:to x="100000" y="100000"/>
                                    </p:animScale>
                                    <p:animScale>
                                      <p:cBhvr>
                                        <p:cTn id="142" dur="26">
                                          <p:stCondLst>
                                            <p:cond delay="1312"/>
                                          </p:stCondLst>
                                        </p:cTn>
                                        <p:tgtEl>
                                          <p:spTgt spid="72"/>
                                        </p:tgtEl>
                                      </p:cBhvr>
                                      <p:to x="100000" y="80000"/>
                                    </p:animScale>
                                    <p:animScale>
                                      <p:cBhvr>
                                        <p:cTn id="143" dur="166" decel="50000">
                                          <p:stCondLst>
                                            <p:cond delay="1338"/>
                                          </p:stCondLst>
                                        </p:cTn>
                                        <p:tgtEl>
                                          <p:spTgt spid="72"/>
                                        </p:tgtEl>
                                      </p:cBhvr>
                                      <p:to x="100000" y="100000"/>
                                    </p:animScale>
                                    <p:animScale>
                                      <p:cBhvr>
                                        <p:cTn id="144" dur="26">
                                          <p:stCondLst>
                                            <p:cond delay="1642"/>
                                          </p:stCondLst>
                                        </p:cTn>
                                        <p:tgtEl>
                                          <p:spTgt spid="72"/>
                                        </p:tgtEl>
                                      </p:cBhvr>
                                      <p:to x="100000" y="90000"/>
                                    </p:animScale>
                                    <p:animScale>
                                      <p:cBhvr>
                                        <p:cTn id="145" dur="166" decel="50000">
                                          <p:stCondLst>
                                            <p:cond delay="1668"/>
                                          </p:stCondLst>
                                        </p:cTn>
                                        <p:tgtEl>
                                          <p:spTgt spid="72"/>
                                        </p:tgtEl>
                                      </p:cBhvr>
                                      <p:to x="100000" y="100000"/>
                                    </p:animScale>
                                    <p:animScale>
                                      <p:cBhvr>
                                        <p:cTn id="146" dur="26">
                                          <p:stCondLst>
                                            <p:cond delay="1808"/>
                                          </p:stCondLst>
                                        </p:cTn>
                                        <p:tgtEl>
                                          <p:spTgt spid="72"/>
                                        </p:tgtEl>
                                      </p:cBhvr>
                                      <p:to x="100000" y="95000"/>
                                    </p:animScale>
                                    <p:animScale>
                                      <p:cBhvr>
                                        <p:cTn id="147" dur="166" decel="50000">
                                          <p:stCondLst>
                                            <p:cond delay="1834"/>
                                          </p:stCondLst>
                                        </p:cTn>
                                        <p:tgtEl>
                                          <p:spTgt spid="72"/>
                                        </p:tgtEl>
                                      </p:cBhvr>
                                      <p:to x="100000" y="100000"/>
                                    </p:animScale>
                                  </p:childTnLst>
                                </p:cTn>
                              </p:par>
                              <p:par>
                                <p:cTn id="148" presetID="17" presetClass="entr" presetSubtype="4" fill="hold" nodeType="withEffect">
                                  <p:stCondLst>
                                    <p:cond delay="0"/>
                                  </p:stCondLst>
                                  <p:childTnLst>
                                    <p:set>
                                      <p:cBhvr>
                                        <p:cTn id="149" dur="1" fill="hold">
                                          <p:stCondLst>
                                            <p:cond delay="0"/>
                                          </p:stCondLst>
                                        </p:cTn>
                                        <p:tgtEl>
                                          <p:spTgt spid="73"/>
                                        </p:tgtEl>
                                        <p:attrNameLst>
                                          <p:attrName>style.visibility</p:attrName>
                                        </p:attrNameLst>
                                      </p:cBhvr>
                                      <p:to>
                                        <p:strVal val="visible"/>
                                      </p:to>
                                    </p:set>
                                    <p:anim calcmode="lin" valueType="num">
                                      <p:cBhvr>
                                        <p:cTn id="150" dur="2100" fill="hold"/>
                                        <p:tgtEl>
                                          <p:spTgt spid="73"/>
                                        </p:tgtEl>
                                        <p:attrNameLst>
                                          <p:attrName>ppt_x</p:attrName>
                                        </p:attrNameLst>
                                      </p:cBhvr>
                                      <p:tavLst>
                                        <p:tav tm="0">
                                          <p:val>
                                            <p:strVal val="#ppt_x"/>
                                          </p:val>
                                        </p:tav>
                                        <p:tav tm="100000">
                                          <p:val>
                                            <p:strVal val="#ppt_x"/>
                                          </p:val>
                                        </p:tav>
                                      </p:tavLst>
                                    </p:anim>
                                    <p:anim calcmode="lin" valueType="num">
                                      <p:cBhvr>
                                        <p:cTn id="151" dur="2100" fill="hold"/>
                                        <p:tgtEl>
                                          <p:spTgt spid="73"/>
                                        </p:tgtEl>
                                        <p:attrNameLst>
                                          <p:attrName>ppt_y</p:attrName>
                                        </p:attrNameLst>
                                      </p:cBhvr>
                                      <p:tavLst>
                                        <p:tav tm="0">
                                          <p:val>
                                            <p:strVal val="#ppt_y+#ppt_h/2"/>
                                          </p:val>
                                        </p:tav>
                                        <p:tav tm="100000">
                                          <p:val>
                                            <p:strVal val="#ppt_y"/>
                                          </p:val>
                                        </p:tav>
                                      </p:tavLst>
                                    </p:anim>
                                    <p:anim calcmode="lin" valueType="num">
                                      <p:cBhvr>
                                        <p:cTn id="152" dur="2100" fill="hold"/>
                                        <p:tgtEl>
                                          <p:spTgt spid="73"/>
                                        </p:tgtEl>
                                        <p:attrNameLst>
                                          <p:attrName>ppt_w</p:attrName>
                                        </p:attrNameLst>
                                      </p:cBhvr>
                                      <p:tavLst>
                                        <p:tav tm="0">
                                          <p:val>
                                            <p:strVal val="#ppt_w"/>
                                          </p:val>
                                        </p:tav>
                                        <p:tav tm="100000">
                                          <p:val>
                                            <p:strVal val="#ppt_w"/>
                                          </p:val>
                                        </p:tav>
                                      </p:tavLst>
                                    </p:anim>
                                    <p:anim calcmode="lin" valueType="num">
                                      <p:cBhvr>
                                        <p:cTn id="153" dur="2100" fill="hold"/>
                                        <p:tgtEl>
                                          <p:spTgt spid="73"/>
                                        </p:tgtEl>
                                        <p:attrNameLst>
                                          <p:attrName>ppt_h</p:attrName>
                                        </p:attrNameLst>
                                      </p:cBhvr>
                                      <p:tavLst>
                                        <p:tav tm="0">
                                          <p:val>
                                            <p:fltVal val="0"/>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wipe(left)">
                                      <p:cBhvr>
                                        <p:cTn id="158" dur="500"/>
                                        <p:tgtEl>
                                          <p:spTgt spid="39"/>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grpId="0" nodeType="clickEffect">
                                  <p:stCondLst>
                                    <p:cond delay="0"/>
                                  </p:stCondLst>
                                  <p:childTnLst>
                                    <p:set>
                                      <p:cBhvr>
                                        <p:cTn id="162" dur="1" fill="hold">
                                          <p:stCondLst>
                                            <p:cond delay="0"/>
                                          </p:stCondLst>
                                        </p:cTn>
                                        <p:tgtEl>
                                          <p:spTgt spid="78"/>
                                        </p:tgtEl>
                                        <p:attrNameLst>
                                          <p:attrName>style.visibility</p:attrName>
                                        </p:attrNameLst>
                                      </p:cBhvr>
                                      <p:to>
                                        <p:strVal val="visible"/>
                                      </p:to>
                                    </p:set>
                                    <p:animEffect transition="in" filter="wipe(down)">
                                      <p:cBhvr>
                                        <p:cTn id="163" dur="580">
                                          <p:stCondLst>
                                            <p:cond delay="0"/>
                                          </p:stCondLst>
                                        </p:cTn>
                                        <p:tgtEl>
                                          <p:spTgt spid="78"/>
                                        </p:tgtEl>
                                      </p:cBhvr>
                                    </p:animEffect>
                                    <p:anim calcmode="lin" valueType="num">
                                      <p:cBhvr>
                                        <p:cTn id="164"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169" dur="26">
                                          <p:stCondLst>
                                            <p:cond delay="650"/>
                                          </p:stCondLst>
                                        </p:cTn>
                                        <p:tgtEl>
                                          <p:spTgt spid="78"/>
                                        </p:tgtEl>
                                      </p:cBhvr>
                                      <p:to x="100000" y="60000"/>
                                    </p:animScale>
                                    <p:animScale>
                                      <p:cBhvr>
                                        <p:cTn id="170" dur="166" decel="50000">
                                          <p:stCondLst>
                                            <p:cond delay="676"/>
                                          </p:stCondLst>
                                        </p:cTn>
                                        <p:tgtEl>
                                          <p:spTgt spid="78"/>
                                        </p:tgtEl>
                                      </p:cBhvr>
                                      <p:to x="100000" y="100000"/>
                                    </p:animScale>
                                    <p:animScale>
                                      <p:cBhvr>
                                        <p:cTn id="171" dur="26">
                                          <p:stCondLst>
                                            <p:cond delay="1312"/>
                                          </p:stCondLst>
                                        </p:cTn>
                                        <p:tgtEl>
                                          <p:spTgt spid="78"/>
                                        </p:tgtEl>
                                      </p:cBhvr>
                                      <p:to x="100000" y="80000"/>
                                    </p:animScale>
                                    <p:animScale>
                                      <p:cBhvr>
                                        <p:cTn id="172" dur="166" decel="50000">
                                          <p:stCondLst>
                                            <p:cond delay="1338"/>
                                          </p:stCondLst>
                                        </p:cTn>
                                        <p:tgtEl>
                                          <p:spTgt spid="78"/>
                                        </p:tgtEl>
                                      </p:cBhvr>
                                      <p:to x="100000" y="100000"/>
                                    </p:animScale>
                                    <p:animScale>
                                      <p:cBhvr>
                                        <p:cTn id="173" dur="26">
                                          <p:stCondLst>
                                            <p:cond delay="1642"/>
                                          </p:stCondLst>
                                        </p:cTn>
                                        <p:tgtEl>
                                          <p:spTgt spid="78"/>
                                        </p:tgtEl>
                                      </p:cBhvr>
                                      <p:to x="100000" y="90000"/>
                                    </p:animScale>
                                    <p:animScale>
                                      <p:cBhvr>
                                        <p:cTn id="174" dur="166" decel="50000">
                                          <p:stCondLst>
                                            <p:cond delay="1668"/>
                                          </p:stCondLst>
                                        </p:cTn>
                                        <p:tgtEl>
                                          <p:spTgt spid="78"/>
                                        </p:tgtEl>
                                      </p:cBhvr>
                                      <p:to x="100000" y="100000"/>
                                    </p:animScale>
                                    <p:animScale>
                                      <p:cBhvr>
                                        <p:cTn id="175" dur="26">
                                          <p:stCondLst>
                                            <p:cond delay="1808"/>
                                          </p:stCondLst>
                                        </p:cTn>
                                        <p:tgtEl>
                                          <p:spTgt spid="78"/>
                                        </p:tgtEl>
                                      </p:cBhvr>
                                      <p:to x="100000" y="95000"/>
                                    </p:animScale>
                                    <p:animScale>
                                      <p:cBhvr>
                                        <p:cTn id="176" dur="166" decel="50000">
                                          <p:stCondLst>
                                            <p:cond delay="1834"/>
                                          </p:stCondLst>
                                        </p:cTn>
                                        <p:tgtEl>
                                          <p:spTgt spid="78"/>
                                        </p:tgtEl>
                                      </p:cBhvr>
                                      <p:to x="100000" y="100000"/>
                                    </p:animScale>
                                  </p:childTnLst>
                                </p:cTn>
                              </p:par>
                              <p:par>
                                <p:cTn id="177" presetID="17" presetClass="entr" presetSubtype="4" fill="hold" nodeType="withEffect">
                                  <p:stCondLst>
                                    <p:cond delay="0"/>
                                  </p:stCondLst>
                                  <p:childTnLst>
                                    <p:set>
                                      <p:cBhvr>
                                        <p:cTn id="178" dur="1" fill="hold">
                                          <p:stCondLst>
                                            <p:cond delay="0"/>
                                          </p:stCondLst>
                                        </p:cTn>
                                        <p:tgtEl>
                                          <p:spTgt spid="79"/>
                                        </p:tgtEl>
                                        <p:attrNameLst>
                                          <p:attrName>style.visibility</p:attrName>
                                        </p:attrNameLst>
                                      </p:cBhvr>
                                      <p:to>
                                        <p:strVal val="visible"/>
                                      </p:to>
                                    </p:set>
                                    <p:anim calcmode="lin" valueType="num">
                                      <p:cBhvr>
                                        <p:cTn id="179" dur="2100" fill="hold"/>
                                        <p:tgtEl>
                                          <p:spTgt spid="79"/>
                                        </p:tgtEl>
                                        <p:attrNameLst>
                                          <p:attrName>ppt_x</p:attrName>
                                        </p:attrNameLst>
                                      </p:cBhvr>
                                      <p:tavLst>
                                        <p:tav tm="0">
                                          <p:val>
                                            <p:strVal val="#ppt_x"/>
                                          </p:val>
                                        </p:tav>
                                        <p:tav tm="100000">
                                          <p:val>
                                            <p:strVal val="#ppt_x"/>
                                          </p:val>
                                        </p:tav>
                                      </p:tavLst>
                                    </p:anim>
                                    <p:anim calcmode="lin" valueType="num">
                                      <p:cBhvr>
                                        <p:cTn id="180" dur="2100" fill="hold"/>
                                        <p:tgtEl>
                                          <p:spTgt spid="79"/>
                                        </p:tgtEl>
                                        <p:attrNameLst>
                                          <p:attrName>ppt_y</p:attrName>
                                        </p:attrNameLst>
                                      </p:cBhvr>
                                      <p:tavLst>
                                        <p:tav tm="0">
                                          <p:val>
                                            <p:strVal val="#ppt_y+#ppt_h/2"/>
                                          </p:val>
                                        </p:tav>
                                        <p:tav tm="100000">
                                          <p:val>
                                            <p:strVal val="#ppt_y"/>
                                          </p:val>
                                        </p:tav>
                                      </p:tavLst>
                                    </p:anim>
                                    <p:anim calcmode="lin" valueType="num">
                                      <p:cBhvr>
                                        <p:cTn id="181" dur="2100" fill="hold"/>
                                        <p:tgtEl>
                                          <p:spTgt spid="79"/>
                                        </p:tgtEl>
                                        <p:attrNameLst>
                                          <p:attrName>ppt_w</p:attrName>
                                        </p:attrNameLst>
                                      </p:cBhvr>
                                      <p:tavLst>
                                        <p:tav tm="0">
                                          <p:val>
                                            <p:strVal val="#ppt_w"/>
                                          </p:val>
                                        </p:tav>
                                        <p:tav tm="100000">
                                          <p:val>
                                            <p:strVal val="#ppt_w"/>
                                          </p:val>
                                        </p:tav>
                                      </p:tavLst>
                                    </p:anim>
                                    <p:anim calcmode="lin" valueType="num">
                                      <p:cBhvr>
                                        <p:cTn id="182" dur="21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48"/>
                                        </p:tgtEl>
                                        <p:attrNameLst>
                                          <p:attrName>style.visibility</p:attrName>
                                        </p:attrNameLst>
                                      </p:cBhvr>
                                      <p:to>
                                        <p:strVal val="visible"/>
                                      </p:to>
                                    </p:set>
                                    <p:animEffect transition="in" filter="wipe(left)">
                                      <p:cBhvr>
                                        <p:cTn id="187" dur="500"/>
                                        <p:tgtEl>
                                          <p:spTgt spid="48"/>
                                        </p:tgtEl>
                                      </p:cBhvr>
                                    </p:animEffect>
                                  </p:childTnLst>
                                </p:cTn>
                              </p:par>
                            </p:childTnLst>
                          </p:cTn>
                        </p:par>
                      </p:childTnLst>
                    </p:cTn>
                  </p:par>
                  <p:par>
                    <p:cTn id="188" fill="hold">
                      <p:stCondLst>
                        <p:cond delay="indefinite"/>
                      </p:stCondLst>
                      <p:childTnLst>
                        <p:par>
                          <p:cTn id="189" fill="hold">
                            <p:stCondLst>
                              <p:cond delay="0"/>
                            </p:stCondLst>
                            <p:childTnLst>
                              <p:par>
                                <p:cTn id="190" presetID="26" presetClass="entr" presetSubtype="0" fill="hold" grpId="0" nodeType="clickEffect">
                                  <p:stCondLst>
                                    <p:cond delay="0"/>
                                  </p:stCondLst>
                                  <p:childTnLst>
                                    <p:set>
                                      <p:cBhvr>
                                        <p:cTn id="191" dur="1" fill="hold">
                                          <p:stCondLst>
                                            <p:cond delay="0"/>
                                          </p:stCondLst>
                                        </p:cTn>
                                        <p:tgtEl>
                                          <p:spTgt spid="81"/>
                                        </p:tgtEl>
                                        <p:attrNameLst>
                                          <p:attrName>style.visibility</p:attrName>
                                        </p:attrNameLst>
                                      </p:cBhvr>
                                      <p:to>
                                        <p:strVal val="visible"/>
                                      </p:to>
                                    </p:set>
                                    <p:animEffect transition="in" filter="wipe(down)">
                                      <p:cBhvr>
                                        <p:cTn id="192" dur="580">
                                          <p:stCondLst>
                                            <p:cond delay="0"/>
                                          </p:stCondLst>
                                        </p:cTn>
                                        <p:tgtEl>
                                          <p:spTgt spid="81"/>
                                        </p:tgtEl>
                                      </p:cBhvr>
                                    </p:animEffect>
                                    <p:anim calcmode="lin" valueType="num">
                                      <p:cBhvr>
                                        <p:cTn id="193"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98" dur="26">
                                          <p:stCondLst>
                                            <p:cond delay="650"/>
                                          </p:stCondLst>
                                        </p:cTn>
                                        <p:tgtEl>
                                          <p:spTgt spid="81"/>
                                        </p:tgtEl>
                                      </p:cBhvr>
                                      <p:to x="100000" y="60000"/>
                                    </p:animScale>
                                    <p:animScale>
                                      <p:cBhvr>
                                        <p:cTn id="199" dur="166" decel="50000">
                                          <p:stCondLst>
                                            <p:cond delay="676"/>
                                          </p:stCondLst>
                                        </p:cTn>
                                        <p:tgtEl>
                                          <p:spTgt spid="81"/>
                                        </p:tgtEl>
                                      </p:cBhvr>
                                      <p:to x="100000" y="100000"/>
                                    </p:animScale>
                                    <p:animScale>
                                      <p:cBhvr>
                                        <p:cTn id="200" dur="26">
                                          <p:stCondLst>
                                            <p:cond delay="1312"/>
                                          </p:stCondLst>
                                        </p:cTn>
                                        <p:tgtEl>
                                          <p:spTgt spid="81"/>
                                        </p:tgtEl>
                                      </p:cBhvr>
                                      <p:to x="100000" y="80000"/>
                                    </p:animScale>
                                    <p:animScale>
                                      <p:cBhvr>
                                        <p:cTn id="201" dur="166" decel="50000">
                                          <p:stCondLst>
                                            <p:cond delay="1338"/>
                                          </p:stCondLst>
                                        </p:cTn>
                                        <p:tgtEl>
                                          <p:spTgt spid="81"/>
                                        </p:tgtEl>
                                      </p:cBhvr>
                                      <p:to x="100000" y="100000"/>
                                    </p:animScale>
                                    <p:animScale>
                                      <p:cBhvr>
                                        <p:cTn id="202" dur="26">
                                          <p:stCondLst>
                                            <p:cond delay="1642"/>
                                          </p:stCondLst>
                                        </p:cTn>
                                        <p:tgtEl>
                                          <p:spTgt spid="81"/>
                                        </p:tgtEl>
                                      </p:cBhvr>
                                      <p:to x="100000" y="90000"/>
                                    </p:animScale>
                                    <p:animScale>
                                      <p:cBhvr>
                                        <p:cTn id="203" dur="166" decel="50000">
                                          <p:stCondLst>
                                            <p:cond delay="1668"/>
                                          </p:stCondLst>
                                        </p:cTn>
                                        <p:tgtEl>
                                          <p:spTgt spid="81"/>
                                        </p:tgtEl>
                                      </p:cBhvr>
                                      <p:to x="100000" y="100000"/>
                                    </p:animScale>
                                    <p:animScale>
                                      <p:cBhvr>
                                        <p:cTn id="204" dur="26">
                                          <p:stCondLst>
                                            <p:cond delay="1808"/>
                                          </p:stCondLst>
                                        </p:cTn>
                                        <p:tgtEl>
                                          <p:spTgt spid="81"/>
                                        </p:tgtEl>
                                      </p:cBhvr>
                                      <p:to x="100000" y="95000"/>
                                    </p:animScale>
                                    <p:animScale>
                                      <p:cBhvr>
                                        <p:cTn id="205" dur="166" decel="50000">
                                          <p:stCondLst>
                                            <p:cond delay="1834"/>
                                          </p:stCondLst>
                                        </p:cTn>
                                        <p:tgtEl>
                                          <p:spTgt spid="81"/>
                                        </p:tgtEl>
                                      </p:cBhvr>
                                      <p:to x="100000" y="100000"/>
                                    </p:animScale>
                                  </p:childTnLst>
                                </p:cTn>
                              </p:par>
                              <p:par>
                                <p:cTn id="206" presetID="17" presetClass="entr" presetSubtype="8"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 calcmode="lin" valueType="num">
                                      <p:cBhvr>
                                        <p:cTn id="208" dur="2100" fill="hold"/>
                                        <p:tgtEl>
                                          <p:spTgt spid="82"/>
                                        </p:tgtEl>
                                        <p:attrNameLst>
                                          <p:attrName>ppt_x</p:attrName>
                                        </p:attrNameLst>
                                      </p:cBhvr>
                                      <p:tavLst>
                                        <p:tav tm="0">
                                          <p:val>
                                            <p:strVal val="#ppt_x-#ppt_w/2"/>
                                          </p:val>
                                        </p:tav>
                                        <p:tav tm="100000">
                                          <p:val>
                                            <p:strVal val="#ppt_x"/>
                                          </p:val>
                                        </p:tav>
                                      </p:tavLst>
                                    </p:anim>
                                    <p:anim calcmode="lin" valueType="num">
                                      <p:cBhvr>
                                        <p:cTn id="209" dur="2100" fill="hold"/>
                                        <p:tgtEl>
                                          <p:spTgt spid="82"/>
                                        </p:tgtEl>
                                        <p:attrNameLst>
                                          <p:attrName>ppt_y</p:attrName>
                                        </p:attrNameLst>
                                      </p:cBhvr>
                                      <p:tavLst>
                                        <p:tav tm="0">
                                          <p:val>
                                            <p:strVal val="#ppt_y"/>
                                          </p:val>
                                        </p:tav>
                                        <p:tav tm="100000">
                                          <p:val>
                                            <p:strVal val="#ppt_y"/>
                                          </p:val>
                                        </p:tav>
                                      </p:tavLst>
                                    </p:anim>
                                    <p:anim calcmode="lin" valueType="num">
                                      <p:cBhvr>
                                        <p:cTn id="210" dur="2100" fill="hold"/>
                                        <p:tgtEl>
                                          <p:spTgt spid="82"/>
                                        </p:tgtEl>
                                        <p:attrNameLst>
                                          <p:attrName>ppt_w</p:attrName>
                                        </p:attrNameLst>
                                      </p:cBhvr>
                                      <p:tavLst>
                                        <p:tav tm="0">
                                          <p:val>
                                            <p:fltVal val="0"/>
                                          </p:val>
                                        </p:tav>
                                        <p:tav tm="100000">
                                          <p:val>
                                            <p:strVal val="#ppt_w"/>
                                          </p:val>
                                        </p:tav>
                                      </p:tavLst>
                                    </p:anim>
                                    <p:anim calcmode="lin" valueType="num">
                                      <p:cBhvr>
                                        <p:cTn id="211" dur="2100" fill="hold"/>
                                        <p:tgtEl>
                                          <p:spTgt spid="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build="p"/>
      <p:bldP spid="30" grpId="0" build="p" bldLvl="5"/>
      <p:bldP spid="33" grpId="0"/>
      <p:bldP spid="39" grpId="0"/>
      <p:bldP spid="48" grpId="0"/>
      <p:bldP spid="60" grpId="0" animBg="1"/>
      <p:bldP spid="63" grpId="0" animBg="1"/>
      <p:bldP spid="68" grpId="0" animBg="1"/>
      <p:bldP spid="72" grpId="0" animBg="1"/>
      <p:bldP spid="78" grpId="0" animBg="1"/>
      <p:bldP spid="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smtClean="0"/>
              <a:t>Using symbols instead—</a:t>
            </a:r>
            <a:r>
              <a:rPr lang="en-GB" b="1" i="1" dirty="0" smtClean="0"/>
              <a:t>P</a:t>
            </a:r>
            <a:r>
              <a:rPr lang="en-GB" dirty="0" smtClean="0"/>
              <a:t> for Prices &amp; </a:t>
            </a:r>
            <a:r>
              <a:rPr lang="en-GB" b="1" i="1" dirty="0" smtClean="0">
                <a:latin typeface="Symbol" panose="05050102010706020507" pitchFamily="18" charset="2"/>
              </a:rPr>
              <a:t>p</a:t>
            </a:r>
            <a:r>
              <a:rPr lang="en-GB" b="1" i="1" baseline="-25000" dirty="0" smtClean="0"/>
              <a:t>r</a:t>
            </a:r>
            <a:r>
              <a:rPr lang="en-GB" dirty="0" smtClean="0"/>
              <a:t> for profit rate</a:t>
            </a:r>
            <a:endParaRPr lang="en-US" dirty="0"/>
          </a:p>
        </p:txBody>
      </p:sp>
      <p:graphicFrame>
        <p:nvGraphicFramePr>
          <p:cNvPr id="4" name="Object 9"/>
          <p:cNvGraphicFramePr>
            <a:graphicFrameLocks noChangeAspect="1"/>
          </p:cNvGraphicFramePr>
          <p:nvPr>
            <p:extLst>
              <p:ext uri="{D42A27DB-BD31-4B8C-83A1-F6EECF244321}">
                <p14:modId xmlns:p14="http://schemas.microsoft.com/office/powerpoint/2010/main" val="2545923684"/>
              </p:ext>
            </p:extLst>
          </p:nvPr>
        </p:nvGraphicFramePr>
        <p:xfrm>
          <a:off x="3217863" y="1066800"/>
          <a:ext cx="2347912" cy="601663"/>
        </p:xfrm>
        <a:graphic>
          <a:graphicData uri="http://schemas.openxmlformats.org/presentationml/2006/ole">
            <mc:AlternateContent xmlns:mc="http://schemas.openxmlformats.org/markup-compatibility/2006">
              <mc:Choice xmlns:v="urn:schemas-microsoft-com:vml" Requires="v">
                <p:oleObj spid="_x0000_s3209" name="Equation" r:id="rId3" imgW="1015920" imgH="253800" progId="Equation.DSMT4">
                  <p:embed/>
                </p:oleObj>
              </mc:Choice>
              <mc:Fallback>
                <p:oleObj name="Equation" r:id="rId3" imgW="1015920" imgH="253800" progId="Equation.DSMT4">
                  <p:embed/>
                  <p:pic>
                    <p:nvPicPr>
                      <p:cNvPr id="0" name=""/>
                      <p:cNvPicPr>
                        <a:picLocks noChangeAspect="1" noChangeArrowheads="1"/>
                      </p:cNvPicPr>
                      <p:nvPr/>
                    </p:nvPicPr>
                    <p:blipFill>
                      <a:blip r:embed="rId4"/>
                      <a:srcRect/>
                      <a:stretch>
                        <a:fillRect/>
                      </a:stretch>
                    </p:blipFill>
                    <p:spPr bwMode="auto">
                      <a:xfrm>
                        <a:off x="3217863" y="1066800"/>
                        <a:ext cx="23479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152400" y="1675465"/>
            <a:ext cx="8763000" cy="472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Stability depends on </a:t>
            </a:r>
            <a:r>
              <a:rPr lang="en-GB" dirty="0">
                <a:effectLst/>
              </a:rPr>
              <a:t>“characteristic value” </a:t>
            </a:r>
            <a:r>
              <a:rPr lang="en-GB" dirty="0" smtClean="0">
                <a:effectLst/>
              </a:rPr>
              <a:t>of the </a:t>
            </a:r>
            <a:r>
              <a:rPr lang="en-GB" b="1" i="1" kern="0" dirty="0" smtClean="0">
                <a:effectLst/>
              </a:rPr>
              <a:t>inverse of </a:t>
            </a:r>
            <a:r>
              <a:rPr lang="en-GB" b="1" i="1" dirty="0" smtClean="0">
                <a:effectLst/>
              </a:rPr>
              <a:t>R </a:t>
            </a:r>
            <a:r>
              <a:rPr lang="en-GB" dirty="0" smtClean="0">
                <a:effectLst/>
              </a:rPr>
              <a:t>or</a:t>
            </a:r>
            <a:r>
              <a:rPr lang="en-GB" b="1" i="1" dirty="0" smtClean="0">
                <a:effectLst/>
              </a:rPr>
              <a:t> R</a:t>
            </a:r>
            <a:r>
              <a:rPr lang="en-GB" b="1" i="1" baseline="30000" dirty="0" smtClean="0">
                <a:effectLst/>
              </a:rPr>
              <a:t>-1</a:t>
            </a:r>
          </a:p>
          <a:p>
            <a:pPr lvl="1"/>
            <a:r>
              <a:rPr lang="en-GB" kern="0" dirty="0" smtClean="0">
                <a:effectLst/>
              </a:rPr>
              <a:t>This is the inverse of the characteristic value of </a:t>
            </a:r>
            <a:r>
              <a:rPr lang="en-GB" b="1" i="1" kern="0" dirty="0" smtClean="0">
                <a:effectLst/>
              </a:rPr>
              <a:t>R</a:t>
            </a:r>
            <a:r>
              <a:rPr lang="en-GB" kern="0" dirty="0" smtClean="0">
                <a:effectLst/>
              </a:rPr>
              <a:t>:</a:t>
            </a:r>
          </a:p>
          <a:p>
            <a:pPr lvl="2"/>
            <a:r>
              <a:rPr lang="en-GB" kern="0" dirty="0" smtClean="0">
                <a:effectLst/>
              </a:rPr>
              <a:t>For example, if the characteristic value of R is 0.05 (or 1/20) then the characteristic value of </a:t>
            </a:r>
            <a:r>
              <a:rPr lang="en-GB" b="1" i="1" dirty="0">
                <a:effectLst/>
              </a:rPr>
              <a:t>R</a:t>
            </a:r>
            <a:r>
              <a:rPr lang="en-GB" b="1" i="1" baseline="30000" dirty="0">
                <a:effectLst/>
              </a:rPr>
              <a:t>-1 </a:t>
            </a:r>
            <a:r>
              <a:rPr lang="en-GB" kern="0" dirty="0" smtClean="0">
                <a:effectLst/>
              </a:rPr>
              <a:t>is 20 (or 1/0.05)</a:t>
            </a:r>
          </a:p>
          <a:p>
            <a:r>
              <a:rPr lang="en-GB" kern="0" dirty="0" smtClean="0">
                <a:effectLst/>
              </a:rPr>
              <a:t>So the stability of output depends on the characteristic value of </a:t>
            </a:r>
            <a:r>
              <a:rPr lang="en-GB" b="1" i="1" kern="0" dirty="0">
                <a:effectLst/>
              </a:rPr>
              <a:t>R</a:t>
            </a:r>
            <a:endParaRPr lang="en-GB" kern="0" dirty="0" smtClean="0">
              <a:effectLst/>
            </a:endParaRPr>
          </a:p>
          <a:p>
            <a:r>
              <a:rPr lang="en-GB" kern="0" dirty="0" smtClean="0">
                <a:effectLst/>
              </a:rPr>
              <a:t>While stability of prices </a:t>
            </a:r>
            <a:r>
              <a:rPr lang="en-GB" kern="0" dirty="0">
                <a:effectLst/>
              </a:rPr>
              <a:t>depends on the characteristic value of </a:t>
            </a:r>
            <a:r>
              <a:rPr lang="en-GB" b="1" i="1" dirty="0">
                <a:effectLst/>
              </a:rPr>
              <a:t>R</a:t>
            </a:r>
            <a:r>
              <a:rPr lang="en-GB" b="1" i="1" baseline="30000" dirty="0">
                <a:effectLst/>
              </a:rPr>
              <a:t>-1</a:t>
            </a:r>
            <a:endParaRPr lang="en-GB" kern="0" dirty="0" smtClean="0">
              <a:effectLst/>
            </a:endParaRPr>
          </a:p>
          <a:p>
            <a:r>
              <a:rPr lang="en-GB" b="1" i="1" kern="0" dirty="0" smtClean="0">
                <a:effectLst/>
              </a:rPr>
              <a:t>Both </a:t>
            </a:r>
            <a:r>
              <a:rPr lang="en-GB" kern="0" dirty="0" smtClean="0">
                <a:effectLst/>
              </a:rPr>
              <a:t>have to be less than 1 for stability</a:t>
            </a:r>
          </a:p>
          <a:p>
            <a:r>
              <a:rPr lang="en-GB" kern="0" dirty="0" smtClean="0">
                <a:effectLst/>
              </a:rPr>
              <a:t>How is that possible? Any ideas?</a:t>
            </a:r>
          </a:p>
          <a:p>
            <a:pPr lvl="1"/>
            <a:r>
              <a:rPr lang="en-GB" i="1" kern="0" dirty="0" smtClean="0">
                <a:effectLst/>
              </a:rPr>
              <a:t>The biggest characteristic value of </a:t>
            </a:r>
            <a:r>
              <a:rPr lang="en-GB" b="1" i="1" kern="0" dirty="0">
                <a:effectLst/>
              </a:rPr>
              <a:t>R </a:t>
            </a:r>
            <a:r>
              <a:rPr lang="en-GB" i="1" kern="0" dirty="0" smtClean="0">
                <a:effectLst/>
              </a:rPr>
              <a:t>has to be negative</a:t>
            </a:r>
          </a:p>
          <a:p>
            <a:pPr lvl="2"/>
            <a:r>
              <a:rPr lang="en-GB" kern="0" dirty="0">
                <a:effectLst/>
              </a:rPr>
              <a:t>For example, if the </a:t>
            </a:r>
            <a:r>
              <a:rPr lang="en-GB" kern="0" dirty="0" smtClean="0">
                <a:effectLst/>
              </a:rPr>
              <a:t>biggest characteristic </a:t>
            </a:r>
            <a:r>
              <a:rPr lang="en-GB" kern="0" dirty="0">
                <a:effectLst/>
              </a:rPr>
              <a:t>value of R is </a:t>
            </a:r>
            <a:r>
              <a:rPr lang="en-GB" kern="0" dirty="0" smtClean="0">
                <a:effectLst/>
              </a:rPr>
              <a:t>minus 0.05 </a:t>
            </a:r>
            <a:r>
              <a:rPr lang="en-GB" kern="0" dirty="0">
                <a:effectLst/>
              </a:rPr>
              <a:t>(or </a:t>
            </a:r>
            <a:r>
              <a:rPr lang="en-GB" kern="0" dirty="0" smtClean="0">
                <a:effectLst/>
              </a:rPr>
              <a:t>-1/20), </a:t>
            </a:r>
            <a:r>
              <a:rPr lang="en-GB" kern="0" dirty="0">
                <a:effectLst/>
              </a:rPr>
              <a:t>then the characteristic value of </a:t>
            </a:r>
            <a:r>
              <a:rPr lang="en-GB" b="1" i="1" dirty="0">
                <a:effectLst/>
              </a:rPr>
              <a:t>R</a:t>
            </a:r>
            <a:r>
              <a:rPr lang="en-GB" b="1" i="1" baseline="30000" dirty="0">
                <a:effectLst/>
              </a:rPr>
              <a:t>-1 </a:t>
            </a:r>
            <a:r>
              <a:rPr lang="en-GB" kern="0" dirty="0">
                <a:effectLst/>
              </a:rPr>
              <a:t>is </a:t>
            </a:r>
            <a:r>
              <a:rPr lang="en-GB" kern="0" dirty="0" smtClean="0">
                <a:effectLst/>
              </a:rPr>
              <a:t>-20 </a:t>
            </a:r>
            <a:r>
              <a:rPr lang="en-GB" kern="0" dirty="0">
                <a:effectLst/>
              </a:rPr>
              <a:t>(or 1</a:t>
            </a:r>
            <a:r>
              <a:rPr lang="en-GB" kern="0" dirty="0" smtClean="0">
                <a:effectLst/>
              </a:rPr>
              <a:t>/-0.05)</a:t>
            </a:r>
          </a:p>
          <a:p>
            <a:pPr lvl="2"/>
            <a:r>
              <a:rPr lang="en-GB" kern="0" dirty="0" smtClean="0">
                <a:effectLst/>
              </a:rPr>
              <a:t>Then both are below zero and both output and price dynamics are stable…</a:t>
            </a:r>
            <a:endParaRPr lang="en-GB" kern="0" dirty="0">
              <a:effectLst/>
            </a:endParaRPr>
          </a:p>
        </p:txBody>
      </p:sp>
    </p:spTree>
    <p:extLst>
      <p:ext uri="{BB962C8B-B14F-4D97-AF65-F5344CB8AC3E}">
        <p14:creationId xmlns:p14="http://schemas.microsoft.com/office/powerpoint/2010/main" val="236203138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up)">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up)">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up)">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up)">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up)">
                                      <p:cBhvr>
                                        <p:cTn id="5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96000"/>
          </a:xfrm>
        </p:spPr>
        <p:txBody>
          <a:bodyPr/>
          <a:lstStyle/>
          <a:p>
            <a:r>
              <a:rPr lang="en-GB" b="1" i="1" dirty="0" smtClean="0"/>
              <a:t>R</a:t>
            </a:r>
            <a:r>
              <a:rPr lang="en-GB" dirty="0" smtClean="0"/>
              <a:t> is an array of either positive numbers or zero</a:t>
            </a:r>
          </a:p>
          <a:p>
            <a:pPr lvl="1"/>
            <a:r>
              <a:rPr lang="en-GB" dirty="0" smtClean="0"/>
              <a:t>All recipes involve non-negative amounts of ingredients</a:t>
            </a:r>
          </a:p>
          <a:p>
            <a:pPr lvl="2"/>
            <a:r>
              <a:rPr lang="en-GB" dirty="0" smtClean="0"/>
              <a:t>You can’t use </a:t>
            </a:r>
            <a:r>
              <a:rPr lang="en-GB" b="1" i="1" dirty="0" smtClean="0"/>
              <a:t>minus </a:t>
            </a:r>
            <a:r>
              <a:rPr lang="en-GB" dirty="0" smtClean="0"/>
              <a:t>half an egg to make an omelette</a:t>
            </a:r>
          </a:p>
          <a:p>
            <a:r>
              <a:rPr lang="en-GB" dirty="0" smtClean="0"/>
              <a:t>Unfortunately (for </a:t>
            </a:r>
            <a:r>
              <a:rPr lang="en-GB" dirty="0" err="1" smtClean="0"/>
              <a:t>Walras</a:t>
            </a:r>
            <a:r>
              <a:rPr lang="en-GB" dirty="0" smtClean="0"/>
              <a:t>), mathematicians </a:t>
            </a:r>
            <a:r>
              <a:rPr lang="en-GB" dirty="0" err="1" smtClean="0">
                <a:hlinkClick r:id="rId2"/>
              </a:rPr>
              <a:t>Perron</a:t>
            </a:r>
            <a:r>
              <a:rPr lang="en-GB" dirty="0" smtClean="0">
                <a:hlinkClick r:id="rId2"/>
              </a:rPr>
              <a:t> </a:t>
            </a:r>
            <a:r>
              <a:rPr lang="en-GB" dirty="0">
                <a:hlinkClick r:id="rId2"/>
              </a:rPr>
              <a:t>&amp; </a:t>
            </a:r>
            <a:r>
              <a:rPr lang="en-GB" dirty="0" err="1">
                <a:hlinkClick r:id="rId2"/>
              </a:rPr>
              <a:t>Frobenius</a:t>
            </a:r>
            <a:r>
              <a:rPr lang="en-GB" dirty="0">
                <a:hlinkClick r:id="rId2"/>
              </a:rPr>
              <a:t> </a:t>
            </a:r>
            <a:r>
              <a:rPr lang="en-GB" dirty="0"/>
              <a:t>proved t</a:t>
            </a:r>
            <a:r>
              <a:rPr lang="en-GB" dirty="0" smtClean="0"/>
              <a:t>he biggest characteristic value of an array of non-negative numbers is greater than zero. Hence the “dual </a:t>
            </a:r>
            <a:r>
              <a:rPr lang="en-GB" i="1" dirty="0" smtClean="0"/>
              <a:t>(</a:t>
            </a:r>
            <a:r>
              <a:rPr lang="en-GB" b="1" i="1" dirty="0" smtClean="0"/>
              <a:t>in</a:t>
            </a:r>
            <a:r>
              <a:rPr lang="en-GB" i="1" dirty="0" smtClean="0"/>
              <a:t>)</a:t>
            </a:r>
            <a:r>
              <a:rPr lang="en-GB" dirty="0" smtClean="0"/>
              <a:t>stability problem”:</a:t>
            </a:r>
          </a:p>
          <a:p>
            <a:pPr lvl="1"/>
            <a:r>
              <a:rPr lang="en-GB" dirty="0" smtClean="0"/>
              <a:t>If the biggest characteristic value of </a:t>
            </a:r>
            <a:r>
              <a:rPr lang="en-GB" b="1" i="1" dirty="0" smtClean="0"/>
              <a:t>R</a:t>
            </a:r>
            <a:r>
              <a:rPr lang="en-GB" dirty="0" smtClean="0"/>
              <a:t> is less than 1</a:t>
            </a:r>
          </a:p>
          <a:p>
            <a:pPr lvl="2"/>
            <a:r>
              <a:rPr lang="en-GB" dirty="0" smtClean="0"/>
              <a:t>So that production is stable</a:t>
            </a:r>
          </a:p>
          <a:p>
            <a:pPr lvl="1"/>
            <a:r>
              <a:rPr lang="en-GB" dirty="0" smtClean="0"/>
              <a:t>Then the characteristic value of </a:t>
            </a:r>
            <a:r>
              <a:rPr lang="en-GB" b="1" i="1" dirty="0"/>
              <a:t>R</a:t>
            </a:r>
            <a:r>
              <a:rPr lang="en-GB" b="1" i="1" baseline="30000" dirty="0"/>
              <a:t>-1</a:t>
            </a:r>
            <a:r>
              <a:rPr lang="en-GB" dirty="0" smtClean="0"/>
              <a:t> will be greater than 1	</a:t>
            </a:r>
          </a:p>
          <a:p>
            <a:pPr lvl="2"/>
            <a:r>
              <a:rPr lang="en-GB" dirty="0" smtClean="0"/>
              <a:t>So prices will be unstable</a:t>
            </a:r>
          </a:p>
          <a:p>
            <a:r>
              <a:rPr lang="en-GB" dirty="0" smtClean="0"/>
              <a:t>So </a:t>
            </a:r>
            <a:r>
              <a:rPr lang="en-GB" dirty="0" err="1" smtClean="0"/>
              <a:t>Walras’s</a:t>
            </a:r>
            <a:r>
              <a:rPr lang="en-GB" dirty="0" smtClean="0"/>
              <a:t> process </a:t>
            </a:r>
            <a:r>
              <a:rPr lang="en-GB" b="1" i="1" dirty="0" smtClean="0"/>
              <a:t>won’t </a:t>
            </a:r>
            <a:r>
              <a:rPr lang="en-GB" dirty="0" smtClean="0"/>
              <a:t>work: If the initial list of prices “cried at random” isn’t the equilibrium list, then </a:t>
            </a:r>
            <a:r>
              <a:rPr lang="en-GB" dirty="0"/>
              <a:t>“</a:t>
            </a:r>
            <a:r>
              <a:rPr lang="en-GB" dirty="0" err="1"/>
              <a:t>tatonnement</a:t>
            </a:r>
            <a:r>
              <a:rPr lang="en-GB" dirty="0"/>
              <a:t>” </a:t>
            </a:r>
            <a:r>
              <a:rPr lang="en-GB" dirty="0" smtClean="0"/>
              <a:t>won’t get there</a:t>
            </a:r>
          </a:p>
          <a:p>
            <a:r>
              <a:rPr lang="en-GB" dirty="0" smtClean="0"/>
              <a:t>Rather than converging to equilibrium as </a:t>
            </a:r>
            <a:r>
              <a:rPr lang="en-GB" dirty="0" err="1" smtClean="0"/>
              <a:t>Walras</a:t>
            </a:r>
            <a:r>
              <a:rPr lang="en-GB" dirty="0" smtClean="0"/>
              <a:t> thought it would, either prices or quantities would diverge</a:t>
            </a:r>
          </a:p>
          <a:p>
            <a:r>
              <a:rPr lang="en-GB" dirty="0" smtClean="0"/>
              <a:t>So the answer to </a:t>
            </a:r>
            <a:r>
              <a:rPr lang="en-GB" dirty="0" err="1" smtClean="0"/>
              <a:t>Walras’s</a:t>
            </a:r>
            <a:r>
              <a:rPr lang="en-GB" dirty="0" smtClean="0"/>
              <a:t> key question </a:t>
            </a:r>
            <a:r>
              <a:rPr lang="en-GB" b="1" i="1" dirty="0"/>
              <a:t>“Can the economy reach equilibrium with demand equal to supply in every market</a:t>
            </a:r>
            <a:r>
              <a:rPr lang="en-GB" b="1" i="1" dirty="0" smtClean="0"/>
              <a:t>?” </a:t>
            </a:r>
            <a:r>
              <a:rPr lang="en-GB" dirty="0" smtClean="0"/>
              <a:t>is “No”</a:t>
            </a:r>
          </a:p>
          <a:p>
            <a:pPr lvl="1"/>
            <a:r>
              <a:rPr lang="en-GB" dirty="0" smtClean="0"/>
              <a:t>How do you think mainstream economists reacted to this?...</a:t>
            </a:r>
            <a:endParaRPr lang="en-US" dirty="0"/>
          </a:p>
        </p:txBody>
      </p:sp>
    </p:spTree>
    <p:extLst>
      <p:ext uri="{BB962C8B-B14F-4D97-AF65-F5344CB8AC3E}">
        <p14:creationId xmlns:p14="http://schemas.microsoft.com/office/powerpoint/2010/main" val="3340850479"/>
      </p:ext>
    </p:extLst>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96000"/>
          </a:xfrm>
        </p:spPr>
        <p:txBody>
          <a:bodyPr/>
          <a:lstStyle/>
          <a:p>
            <a:r>
              <a:rPr lang="en-GB" b="1" i="1" dirty="0" smtClean="0"/>
              <a:t>Belief that initial question was correct dominated result that it wasn’t</a:t>
            </a:r>
          </a:p>
          <a:p>
            <a:r>
              <a:rPr lang="en-GB" b="1" i="1" dirty="0" smtClean="0"/>
              <a:t>Denial</a:t>
            </a:r>
            <a:r>
              <a:rPr lang="en-GB" dirty="0" smtClean="0"/>
              <a:t>: “It’s because you used rigid recipes rather than flexible ones”</a:t>
            </a:r>
          </a:p>
          <a:p>
            <a:pPr lvl="1"/>
            <a:r>
              <a:rPr lang="en-GB" dirty="0" smtClean="0"/>
              <a:t>True! But near equilibrium, a rigid ( “linear”) recipe dominates</a:t>
            </a:r>
          </a:p>
          <a:p>
            <a:pPr lvl="2"/>
            <a:r>
              <a:rPr lang="en-GB" dirty="0" smtClean="0"/>
              <a:t>Flexible (or “nonlinear”) factors dominate far from equilibrium</a:t>
            </a:r>
          </a:p>
          <a:p>
            <a:pPr lvl="2"/>
            <a:r>
              <a:rPr lang="en-GB" i="1" dirty="0" smtClean="0"/>
              <a:t>So equilibrium remains unstable even with flexible recipes</a:t>
            </a:r>
          </a:p>
          <a:p>
            <a:r>
              <a:rPr lang="en-GB" b="1" i="1" dirty="0" smtClean="0"/>
              <a:t>Evasion</a:t>
            </a:r>
            <a:r>
              <a:rPr lang="en-GB" dirty="0" smtClean="0"/>
              <a:t>: “Let’s add assumptions to make it stable then”</a:t>
            </a:r>
          </a:p>
          <a:p>
            <a:pPr lvl="1"/>
            <a:r>
              <a:rPr lang="en-US" altLang="en-US" dirty="0" smtClean="0"/>
              <a:t>“</a:t>
            </a:r>
            <a:r>
              <a:rPr lang="en-US" altLang="en-US" dirty="0"/>
              <a:t>To avoid dual instability, a number of re-interpretations of the basic model have been proposed… In this paper, a third re-interpretation … is suggested…” (</a:t>
            </a:r>
            <a:r>
              <a:rPr lang="en-US" altLang="en-US" dirty="0">
                <a:hlinkClick r:id="rId2"/>
              </a:rPr>
              <a:t>Jorgenson </a:t>
            </a:r>
            <a:r>
              <a:rPr lang="en-US" altLang="en-US" dirty="0" smtClean="0">
                <a:hlinkClick r:id="rId2"/>
              </a:rPr>
              <a:t>1961</a:t>
            </a:r>
            <a:r>
              <a:rPr lang="en-US" altLang="en-US" dirty="0" smtClean="0"/>
              <a:t> </a:t>
            </a:r>
            <a:r>
              <a:rPr lang="en-US" altLang="en-US" dirty="0"/>
              <a:t>, p. </a:t>
            </a:r>
            <a:r>
              <a:rPr lang="en-US" altLang="en-US" dirty="0" smtClean="0"/>
              <a:t>106)</a:t>
            </a:r>
          </a:p>
          <a:p>
            <a:pPr lvl="1"/>
            <a:r>
              <a:rPr lang="en-GB" dirty="0" smtClean="0"/>
              <a:t>“</a:t>
            </a:r>
            <a:r>
              <a:rPr lang="en-US" dirty="0"/>
              <a:t>For any economic agent a complete action plan (</a:t>
            </a:r>
            <a:r>
              <a:rPr lang="en-US" i="1" dirty="0"/>
              <a:t>made now for the whole future</a:t>
            </a:r>
            <a:r>
              <a:rPr lang="en-US" dirty="0" smtClean="0"/>
              <a:t>)…” (</a:t>
            </a:r>
            <a:r>
              <a:rPr lang="en-US" dirty="0" smtClean="0">
                <a:hlinkClick r:id="rId3"/>
              </a:rPr>
              <a:t>Debreu 1959</a:t>
            </a:r>
            <a:r>
              <a:rPr lang="en-US" dirty="0" smtClean="0"/>
              <a:t>, p. 32)</a:t>
            </a:r>
            <a:endParaRPr lang="en-GB" dirty="0" smtClean="0"/>
          </a:p>
          <a:p>
            <a:r>
              <a:rPr lang="en-GB" b="1" i="1" dirty="0" smtClean="0"/>
              <a:t>Ignorance</a:t>
            </a:r>
            <a:r>
              <a:rPr lang="en-GB" dirty="0" smtClean="0"/>
              <a:t>: “Let’s ignore stability &amp; just assume equilibrium”</a:t>
            </a:r>
          </a:p>
          <a:p>
            <a:pPr lvl="1"/>
            <a:r>
              <a:rPr lang="en-GB" dirty="0" smtClean="0"/>
              <a:t>Equilibrium taken for granted; </a:t>
            </a:r>
            <a:r>
              <a:rPr lang="en-GB" dirty="0" smtClean="0">
                <a:hlinkClick r:id="rId4"/>
              </a:rPr>
              <a:t>stability normally not analysed</a:t>
            </a:r>
            <a:endParaRPr lang="en-GB" dirty="0" smtClean="0"/>
          </a:p>
          <a:p>
            <a:r>
              <a:rPr lang="en-GB" b="1" i="1" dirty="0" smtClean="0"/>
              <a:t>Redefinition</a:t>
            </a:r>
            <a:r>
              <a:rPr lang="en-GB" dirty="0" smtClean="0"/>
              <a:t>: “Let’s redefine equilibrium so it is stable”</a:t>
            </a:r>
          </a:p>
          <a:p>
            <a:pPr lvl="1"/>
            <a:r>
              <a:rPr lang="en-GB" dirty="0" smtClean="0"/>
              <a:t>Equilibrium now is “inter-temporal” rather than “input-output”</a:t>
            </a:r>
          </a:p>
          <a:p>
            <a:pPr lvl="1"/>
            <a:r>
              <a:rPr lang="en-GB" dirty="0" smtClean="0"/>
              <a:t>From “</a:t>
            </a:r>
            <a:r>
              <a:rPr lang="en-GB" b="1" dirty="0" smtClean="0">
                <a:hlinkClick r:id="rId5"/>
              </a:rPr>
              <a:t>C</a:t>
            </a:r>
            <a:r>
              <a:rPr lang="en-GB" dirty="0" smtClean="0">
                <a:hlinkClick r:id="rId5"/>
              </a:rPr>
              <a:t>omputable </a:t>
            </a:r>
            <a:r>
              <a:rPr lang="en-GB" b="1" dirty="0" smtClean="0">
                <a:hlinkClick r:id="rId5"/>
              </a:rPr>
              <a:t>G</a:t>
            </a:r>
            <a:r>
              <a:rPr lang="en-GB" dirty="0" smtClean="0">
                <a:hlinkClick r:id="rId5"/>
              </a:rPr>
              <a:t>eneral </a:t>
            </a:r>
            <a:r>
              <a:rPr lang="en-GB" b="1" dirty="0" smtClean="0">
                <a:hlinkClick r:id="rId5"/>
              </a:rPr>
              <a:t>E</a:t>
            </a:r>
            <a:r>
              <a:rPr lang="en-GB" dirty="0" smtClean="0">
                <a:hlinkClick r:id="rId5"/>
              </a:rPr>
              <a:t>quilibrium</a:t>
            </a:r>
            <a:r>
              <a:rPr lang="en-GB" dirty="0" smtClean="0"/>
              <a:t>” (</a:t>
            </a:r>
            <a:r>
              <a:rPr lang="en-GB" dirty="0" smtClean="0">
                <a:hlinkClick r:id="rId6"/>
              </a:rPr>
              <a:t>CGE</a:t>
            </a:r>
            <a:r>
              <a:rPr lang="en-GB" dirty="0" smtClean="0"/>
              <a:t>) to “</a:t>
            </a:r>
            <a:r>
              <a:rPr lang="en-GB" b="1" dirty="0" smtClean="0">
                <a:hlinkClick r:id="rId7"/>
              </a:rPr>
              <a:t>D</a:t>
            </a:r>
            <a:r>
              <a:rPr lang="en-GB" dirty="0" smtClean="0">
                <a:hlinkClick r:id="rId7"/>
              </a:rPr>
              <a:t>ynamic </a:t>
            </a:r>
            <a:r>
              <a:rPr lang="en-GB" b="1" dirty="0" smtClean="0">
                <a:hlinkClick r:id="rId7"/>
              </a:rPr>
              <a:t>S</a:t>
            </a:r>
            <a:r>
              <a:rPr lang="en-GB" dirty="0" smtClean="0">
                <a:hlinkClick r:id="rId7"/>
              </a:rPr>
              <a:t>tochastic </a:t>
            </a:r>
            <a:r>
              <a:rPr lang="en-GB" b="1" dirty="0" smtClean="0">
                <a:hlinkClick r:id="rId7"/>
              </a:rPr>
              <a:t>G</a:t>
            </a:r>
            <a:r>
              <a:rPr lang="en-GB" dirty="0" smtClean="0">
                <a:hlinkClick r:id="rId7"/>
              </a:rPr>
              <a:t>eneral </a:t>
            </a:r>
            <a:r>
              <a:rPr lang="en-GB" b="1" dirty="0" smtClean="0">
                <a:hlinkClick r:id="rId7"/>
              </a:rPr>
              <a:t>E</a:t>
            </a:r>
            <a:r>
              <a:rPr lang="en-GB" dirty="0" smtClean="0">
                <a:hlinkClick r:id="rId7"/>
              </a:rPr>
              <a:t>quilibrium</a:t>
            </a:r>
            <a:r>
              <a:rPr lang="en-GB" dirty="0" smtClean="0"/>
              <a:t>” (</a:t>
            </a:r>
            <a:r>
              <a:rPr lang="en-GB" dirty="0" smtClean="0">
                <a:hlinkClick r:id="rId8"/>
              </a:rPr>
              <a:t>DSGE</a:t>
            </a:r>
            <a:r>
              <a:rPr lang="en-GB" dirty="0" smtClean="0"/>
              <a:t>)…</a:t>
            </a:r>
          </a:p>
          <a:p>
            <a:endParaRPr lang="en-US" dirty="0"/>
          </a:p>
        </p:txBody>
      </p:sp>
    </p:spTree>
    <p:extLst>
      <p:ext uri="{BB962C8B-B14F-4D97-AF65-F5344CB8AC3E}">
        <p14:creationId xmlns:p14="http://schemas.microsoft.com/office/powerpoint/2010/main" val="3685484552"/>
      </p:ext>
    </p:extLst>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19800"/>
          </a:xfrm>
        </p:spPr>
        <p:txBody>
          <a:bodyPr/>
          <a:lstStyle/>
          <a:p>
            <a:r>
              <a:rPr lang="en-GB" dirty="0" smtClean="0"/>
              <a:t>Modern mainstream macroeconomics is “applied microeconomics”:</a:t>
            </a:r>
          </a:p>
          <a:p>
            <a:pPr lvl="1"/>
            <a:r>
              <a:rPr lang="en-GB" dirty="0" smtClean="0"/>
              <a:t>Robert Lucas and “The </a:t>
            </a:r>
            <a:r>
              <a:rPr lang="en-GB" dirty="0" err="1" smtClean="0">
                <a:hlinkClick r:id="rId2"/>
              </a:rPr>
              <a:t>Microfoundations</a:t>
            </a:r>
            <a:r>
              <a:rPr lang="en-GB" dirty="0" smtClean="0">
                <a:hlinkClick r:id="rId2"/>
              </a:rPr>
              <a:t> Revolution</a:t>
            </a:r>
            <a:r>
              <a:rPr lang="en-GB" dirty="0" smtClean="0"/>
              <a:t>”</a:t>
            </a:r>
          </a:p>
          <a:p>
            <a:pPr lvl="2"/>
            <a:r>
              <a:rPr lang="en-US" dirty="0" smtClean="0"/>
              <a:t>“I </a:t>
            </a:r>
            <a:r>
              <a:rPr lang="en-US" dirty="0"/>
              <a:t>think Patinkin was absolutely right to try and use general equilibrium theory to think about macroeconomic </a:t>
            </a:r>
            <a:r>
              <a:rPr lang="en-US" dirty="0" smtClean="0"/>
              <a:t>problems…</a:t>
            </a:r>
          </a:p>
          <a:p>
            <a:pPr lvl="2"/>
            <a:r>
              <a:rPr lang="en-US" dirty="0" smtClean="0"/>
              <a:t>the </a:t>
            </a:r>
            <a:r>
              <a:rPr lang="en-US" dirty="0"/>
              <a:t>theory ought to be </a:t>
            </a:r>
            <a:r>
              <a:rPr lang="en-US" dirty="0" err="1"/>
              <a:t>microeconomically</a:t>
            </a:r>
            <a:r>
              <a:rPr lang="en-US" dirty="0"/>
              <a:t> founded, unified with price </a:t>
            </a:r>
            <a:r>
              <a:rPr lang="en-US" dirty="0" smtClean="0"/>
              <a:t>theory.</a:t>
            </a:r>
          </a:p>
          <a:p>
            <a:pPr lvl="2"/>
            <a:r>
              <a:rPr lang="en-US" dirty="0" smtClean="0"/>
              <a:t>Nobody </a:t>
            </a:r>
            <a:r>
              <a:rPr lang="en-US" dirty="0"/>
              <a:t>was satisfied with IS-LM as the end of macroeconomic </a:t>
            </a:r>
            <a:r>
              <a:rPr lang="en-US" dirty="0" smtClean="0"/>
              <a:t>theorizing.</a:t>
            </a:r>
          </a:p>
          <a:p>
            <a:pPr lvl="2"/>
            <a:r>
              <a:rPr lang="en-US" dirty="0" smtClean="0"/>
              <a:t>The </a:t>
            </a:r>
            <a:r>
              <a:rPr lang="en-US" dirty="0"/>
              <a:t>idea was we were going to tie it together with microeconomics and that was the job of our generation</a:t>
            </a:r>
            <a:r>
              <a:rPr lang="en-US" dirty="0" smtClean="0"/>
              <a:t>.” (</a:t>
            </a:r>
            <a:r>
              <a:rPr lang="en-US" dirty="0">
                <a:hlinkClick r:id="rId3"/>
              </a:rPr>
              <a:t>Lucas 2004, pp. 16, 20</a:t>
            </a:r>
            <a:r>
              <a:rPr lang="en-US" dirty="0" smtClean="0"/>
              <a:t>)</a:t>
            </a:r>
          </a:p>
          <a:p>
            <a:r>
              <a:rPr lang="en-GB" dirty="0" smtClean="0"/>
              <a:t>Microeconomic model:</a:t>
            </a:r>
          </a:p>
          <a:p>
            <a:pPr lvl="1"/>
            <a:r>
              <a:rPr lang="en-GB" dirty="0" smtClean="0"/>
              <a:t>Consumers maximizing utility (subject to constraints)</a:t>
            </a:r>
          </a:p>
          <a:p>
            <a:pPr lvl="1"/>
            <a:r>
              <a:rPr lang="en-GB" dirty="0" smtClean="0"/>
              <a:t>Firms maximizing profits (subject to competition)</a:t>
            </a:r>
          </a:p>
          <a:p>
            <a:pPr lvl="1"/>
            <a:r>
              <a:rPr lang="en-GB" dirty="0" smtClean="0"/>
              <a:t>Perfect competition &amp; equilibrium in all markets</a:t>
            </a:r>
            <a:endParaRPr lang="en-US" dirty="0"/>
          </a:p>
          <a:p>
            <a:r>
              <a:rPr lang="en-GB" dirty="0" smtClean="0"/>
              <a:t>Neoclassical macro models derived from these “</a:t>
            </a:r>
            <a:r>
              <a:rPr lang="en-GB" dirty="0" smtClean="0">
                <a:hlinkClick r:id="rId4"/>
              </a:rPr>
              <a:t>microeconomic foundations</a:t>
            </a:r>
            <a:r>
              <a:rPr lang="en-GB" dirty="0" smtClean="0"/>
              <a:t>”</a:t>
            </a:r>
            <a:endParaRPr lang="en-US" dirty="0"/>
          </a:p>
        </p:txBody>
      </p:sp>
    </p:spTree>
    <p:extLst>
      <p:ext uri="{BB962C8B-B14F-4D97-AF65-F5344CB8AC3E}">
        <p14:creationId xmlns:p14="http://schemas.microsoft.com/office/powerpoint/2010/main" val="609531929"/>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Subject Details: </a:t>
            </a:r>
            <a:r>
              <a:rPr lang="en-GB" dirty="0" smtClean="0"/>
              <a:t>Assessment</a:t>
            </a:r>
            <a:endParaRPr lang="en-US" dirty="0"/>
          </a:p>
        </p:txBody>
      </p:sp>
      <p:sp>
        <p:nvSpPr>
          <p:cNvPr id="3" name="Content Placeholder 2"/>
          <p:cNvSpPr>
            <a:spLocks noGrp="1"/>
          </p:cNvSpPr>
          <p:nvPr>
            <p:ph idx="1"/>
          </p:nvPr>
        </p:nvSpPr>
        <p:spPr>
          <a:xfrm>
            <a:off x="228599" y="685800"/>
            <a:ext cx="5334001" cy="5791200"/>
          </a:xfrm>
        </p:spPr>
        <p:txBody>
          <a:bodyPr/>
          <a:lstStyle/>
          <a:p>
            <a:r>
              <a:rPr lang="en-GB" dirty="0" smtClean="0"/>
              <a:t>Four forms of assessment</a:t>
            </a:r>
          </a:p>
          <a:p>
            <a:pPr lvl="1"/>
            <a:r>
              <a:rPr lang="en-GB" dirty="0" smtClean="0"/>
              <a:t>First essay on the methodology of economics</a:t>
            </a:r>
          </a:p>
          <a:p>
            <a:pPr lvl="1"/>
            <a:r>
              <a:rPr lang="en-GB" dirty="0" smtClean="0"/>
              <a:t>Second essay on a macroeconomic topic</a:t>
            </a:r>
          </a:p>
          <a:p>
            <a:pPr lvl="1"/>
            <a:r>
              <a:rPr lang="en-GB" dirty="0" smtClean="0"/>
              <a:t>Group assignment</a:t>
            </a:r>
            <a:endParaRPr lang="en-US" dirty="0" smtClean="0"/>
          </a:p>
          <a:p>
            <a:pPr lvl="1"/>
            <a:r>
              <a:rPr lang="en-GB" dirty="0" smtClean="0"/>
              <a:t>Book Report on “</a:t>
            </a:r>
            <a:r>
              <a:rPr lang="en-US" i="1" dirty="0"/>
              <a:t>Poor Economics: Barefoot Hedge-fund Managers, DIY Doctors and the Surprising Truth about Life on less than $1 a Day</a:t>
            </a:r>
            <a:r>
              <a:rPr lang="en-GB" dirty="0" smtClean="0"/>
              <a:t>” by Banerjee &amp; </a:t>
            </a:r>
            <a:r>
              <a:rPr lang="en-GB" dirty="0" err="1" smtClean="0"/>
              <a:t>Duflo</a:t>
            </a:r>
            <a:r>
              <a:rPr lang="en-GB" dirty="0" smtClean="0"/>
              <a:t>…</a:t>
            </a:r>
          </a:p>
          <a:p>
            <a:pPr lvl="1"/>
            <a:r>
              <a:rPr lang="en-GB" dirty="0"/>
              <a:t>Website: </a:t>
            </a:r>
            <a:r>
              <a:rPr lang="en-GB" dirty="0">
                <a:hlinkClick r:id="rId2"/>
              </a:rPr>
              <a:t>http://www.pooreconomics.com</a:t>
            </a:r>
            <a:r>
              <a:rPr lang="en-GB" dirty="0" smtClean="0">
                <a:hlinkClick r:id="rId2"/>
              </a:rPr>
              <a:t>/</a:t>
            </a:r>
            <a:endParaRPr lang="en-GB" dirty="0" smtClean="0"/>
          </a:p>
          <a:p>
            <a:pPr lvl="1"/>
            <a:r>
              <a:rPr lang="en-GB" dirty="0" smtClean="0"/>
              <a:t>Buy it from Amazon at:</a:t>
            </a:r>
          </a:p>
          <a:p>
            <a:pPr lvl="1"/>
            <a:r>
              <a:rPr lang="en-GB" dirty="0">
                <a:hlinkClick r:id="rId3"/>
              </a:rPr>
              <a:t>http://</a:t>
            </a:r>
            <a:r>
              <a:rPr lang="en-GB" dirty="0" smtClean="0">
                <a:hlinkClick r:id="rId3"/>
              </a:rPr>
              <a:t>www.amazon.co.uk/Poor-Economics-Barefoot-Hedge-fund-Surprising/dp/0718193660</a:t>
            </a:r>
            <a:endParaRPr lang="en-GB" dirty="0" smtClean="0"/>
          </a:p>
        </p:txBody>
      </p:sp>
      <p:pic>
        <p:nvPicPr>
          <p:cNvPr id="5" name="Picture 4"/>
          <p:cNvPicPr>
            <a:picLocks noChangeAspect="1"/>
          </p:cNvPicPr>
          <p:nvPr/>
        </p:nvPicPr>
        <p:blipFill>
          <a:blip r:embed="rId4"/>
          <a:stretch>
            <a:fillRect/>
          </a:stretch>
        </p:blipFill>
        <p:spPr>
          <a:xfrm>
            <a:off x="5405466" y="685801"/>
            <a:ext cx="3433733" cy="4800600"/>
          </a:xfrm>
          <a:prstGeom prst="rect">
            <a:avLst/>
          </a:prstGeom>
        </p:spPr>
      </p:pic>
    </p:spTree>
    <p:extLst>
      <p:ext uri="{BB962C8B-B14F-4D97-AF65-F5344CB8AC3E}">
        <p14:creationId xmlns:p14="http://schemas.microsoft.com/office/powerpoint/2010/main" val="53466191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Consumer supposed to decide what to buy based on:</a:t>
            </a:r>
          </a:p>
          <a:p>
            <a:pPr lvl="1"/>
            <a:r>
              <a:rPr lang="en-GB" dirty="0" smtClean="0"/>
              <a:t>Preferences—represented by “Indifference Curves”; and</a:t>
            </a:r>
          </a:p>
          <a:p>
            <a:pPr lvl="1"/>
            <a:r>
              <a:rPr lang="en-GB" dirty="0" smtClean="0"/>
              <a:t>Income—represented by “Budget Line”</a:t>
            </a:r>
          </a:p>
          <a:p>
            <a:pPr lvl="2"/>
            <a:r>
              <a:rPr lang="en-GB" i="1" dirty="0" smtClean="0"/>
              <a:t>Individual</a:t>
            </a:r>
            <a:r>
              <a:rPr lang="en-GB" dirty="0" smtClean="0"/>
              <a:t> </a:t>
            </a:r>
            <a:r>
              <a:rPr lang="en-GB" dirty="0"/>
              <a:t>d</a:t>
            </a:r>
            <a:r>
              <a:rPr lang="en-GB" dirty="0" smtClean="0"/>
              <a:t>emand curve derived from these two</a:t>
            </a:r>
          </a:p>
          <a:p>
            <a:r>
              <a:rPr lang="en-GB" dirty="0" smtClean="0"/>
              <a:t>Firms supposed to decide what to produce based on</a:t>
            </a:r>
          </a:p>
          <a:p>
            <a:pPr lvl="1"/>
            <a:r>
              <a:rPr lang="en-GB" dirty="0" smtClean="0"/>
              <a:t>Cost of production—fixed and variable costs</a:t>
            </a:r>
          </a:p>
          <a:p>
            <a:pPr lvl="1"/>
            <a:r>
              <a:rPr lang="en-GB" dirty="0" smtClean="0"/>
              <a:t>Demand curve</a:t>
            </a:r>
          </a:p>
          <a:p>
            <a:pPr lvl="2"/>
            <a:r>
              <a:rPr lang="en-GB" dirty="0" smtClean="0"/>
              <a:t>“Marginal cost curve” is the </a:t>
            </a:r>
            <a:r>
              <a:rPr lang="en-GB" i="1" dirty="0" smtClean="0"/>
              <a:t>individual</a:t>
            </a:r>
            <a:r>
              <a:rPr lang="en-GB" dirty="0" smtClean="0"/>
              <a:t> firm’s supply curve under “perfect competition”</a:t>
            </a:r>
          </a:p>
          <a:p>
            <a:r>
              <a:rPr lang="en-GB" dirty="0" smtClean="0"/>
              <a:t>Aggregate demand curve &amp; aggregate supply curve determined output and price in a single commodity market (under equilibrium assumption)</a:t>
            </a:r>
          </a:p>
          <a:p>
            <a:r>
              <a:rPr lang="en-GB" dirty="0" smtClean="0"/>
              <a:t>Neoclassical macroeconomic models apply this to whole economy…</a:t>
            </a:r>
          </a:p>
        </p:txBody>
      </p:sp>
    </p:spTree>
    <p:extLst>
      <p:ext uri="{BB962C8B-B14F-4D97-AF65-F5344CB8AC3E}">
        <p14:creationId xmlns:p14="http://schemas.microsoft.com/office/powerpoint/2010/main" val="2187149633"/>
      </p:ext>
    </p:extLst>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2133600"/>
          </a:xfrm>
        </p:spPr>
        <p:txBody>
          <a:bodyPr/>
          <a:lstStyle/>
          <a:p>
            <a:r>
              <a:rPr lang="en-GB" dirty="0" smtClean="0"/>
              <a:t>Micro: behaviour of consumer &amp; producer &amp; market today</a:t>
            </a:r>
          </a:p>
          <a:p>
            <a:r>
              <a:rPr lang="en-GB" dirty="0" smtClean="0"/>
              <a:t>Macro: behaviour of consumers &amp; producers &amp; markets over time</a:t>
            </a:r>
          </a:p>
          <a:p>
            <a:r>
              <a:rPr lang="en-GB" dirty="0" smtClean="0"/>
              <a:t>Micro consumer: maximize utility subject to budget constraint</a:t>
            </a:r>
          </a:p>
          <a:p>
            <a:pPr lvl="1"/>
            <a:r>
              <a:rPr lang="en-GB" dirty="0" smtClean="0"/>
              <a:t>Utility: subjective satisfaction from consumption rises as consumption rises, but at diminishing rate: “Diminishing marginal utility”</a:t>
            </a:r>
            <a:r>
              <a:rPr lang="en-US" dirty="0" smtClean="0"/>
              <a:t>…</a:t>
            </a:r>
            <a:endParaRPr lang="en-GB" dirty="0" smtClean="0"/>
          </a:p>
        </p:txBody>
      </p:sp>
      <p:pic>
        <p:nvPicPr>
          <p:cNvPr id="6" name="Picture 5"/>
          <p:cNvPicPr>
            <a:picLocks noChangeAspect="1"/>
          </p:cNvPicPr>
          <p:nvPr/>
        </p:nvPicPr>
        <p:blipFill>
          <a:blip r:embed="rId2"/>
          <a:stretch>
            <a:fillRect/>
          </a:stretch>
        </p:blipFill>
        <p:spPr>
          <a:xfrm>
            <a:off x="2133600" y="2438400"/>
            <a:ext cx="5162550" cy="4286250"/>
          </a:xfrm>
          <a:prstGeom prst="rect">
            <a:avLst/>
          </a:prstGeom>
        </p:spPr>
      </p:pic>
      <p:sp>
        <p:nvSpPr>
          <p:cNvPr id="7" name="Up Arrow 6"/>
          <p:cNvSpPr/>
          <p:nvPr/>
        </p:nvSpPr>
        <p:spPr bwMode="auto">
          <a:xfrm>
            <a:off x="1447800" y="2895600"/>
            <a:ext cx="838200" cy="3048000"/>
          </a:xfrm>
          <a:prstGeom prst="upArrow">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rPr>
              <a:t>Rising Utility</a:t>
            </a: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cxnSp>
        <p:nvCxnSpPr>
          <p:cNvPr id="9" name="Straight Connector 8"/>
          <p:cNvCxnSpPr/>
          <p:nvPr/>
        </p:nvCxnSpPr>
        <p:spPr bwMode="auto">
          <a:xfrm flipV="1">
            <a:off x="3200400" y="4800600"/>
            <a:ext cx="609600" cy="838200"/>
          </a:xfrm>
          <a:prstGeom prst="line">
            <a:avLst/>
          </a:prstGeom>
          <a:gradFill rotWithShape="0">
            <a:gsLst>
              <a:gs pos="0">
                <a:schemeClr val="bg1"/>
              </a:gs>
              <a:gs pos="100000">
                <a:schemeClr val="accent1"/>
              </a:gs>
            </a:gsLst>
            <a:path path="rect">
              <a:fillToRect l="50000" t="50000" r="50000" b="50000"/>
            </a:path>
          </a:gradFill>
          <a:ln w="57150" cap="sq"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4267200" y="4038601"/>
            <a:ext cx="838200" cy="461961"/>
          </a:xfrm>
          <a:prstGeom prst="line">
            <a:avLst/>
          </a:prstGeom>
          <a:gradFill rotWithShape="0">
            <a:gsLst>
              <a:gs pos="0">
                <a:schemeClr val="bg1"/>
              </a:gs>
              <a:gs pos="100000">
                <a:schemeClr val="accent1"/>
              </a:gs>
            </a:gsLst>
            <a:path path="rect">
              <a:fillToRect l="50000" t="50000" r="50000" b="50000"/>
            </a:path>
          </a:gradFill>
          <a:ln w="57150" cap="sq"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5856648" y="3451441"/>
            <a:ext cx="1153752" cy="323966"/>
          </a:xfrm>
          <a:prstGeom prst="line">
            <a:avLst/>
          </a:prstGeom>
          <a:gradFill rotWithShape="0">
            <a:gsLst>
              <a:gs pos="0">
                <a:schemeClr val="bg1"/>
              </a:gs>
              <a:gs pos="100000">
                <a:schemeClr val="accent1"/>
              </a:gs>
            </a:gsLst>
            <a:path path="rect">
              <a:fillToRect l="50000" t="50000" r="50000" b="50000"/>
            </a:path>
          </a:gradFill>
          <a:ln w="57150" cap="sq" cmpd="sng" algn="ctr">
            <a:solidFill>
              <a:schemeClr val="tx1"/>
            </a:solidFill>
            <a:prstDash val="solid"/>
            <a:round/>
            <a:headEnd type="none" w="med" len="med"/>
            <a:tailEnd type="none" w="med" len="med"/>
          </a:ln>
          <a:effectLst/>
        </p:spPr>
      </p:cxnSp>
      <p:sp>
        <p:nvSpPr>
          <p:cNvPr id="17" name="Text Box 14"/>
          <p:cNvSpPr txBox="1">
            <a:spLocks noChangeArrowheads="1"/>
          </p:cNvSpPr>
          <p:nvPr/>
        </p:nvSpPr>
        <p:spPr bwMode="auto">
          <a:xfrm rot="19997782">
            <a:off x="2945378" y="3626391"/>
            <a:ext cx="3701334" cy="462307"/>
          </a:xfrm>
          <a:prstGeom prst="rect">
            <a:avLst/>
          </a:prstGeom>
          <a:noFill/>
          <a:ln>
            <a:noFill/>
          </a:ln>
          <a:effectLst/>
          <a:extLst>
            <a:ext uri="{909E8E84-426E-40DD-AFC4-6F175D3DCCD1}">
              <a14:hiddenFill xmlns:a14="http://schemas.microsoft.com/office/drawing/2010/main">
                <a:gradFill rotWithShape="0">
                  <a:gsLst>
                    <a:gs pos="0">
                      <a:schemeClr val="accent2"/>
                    </a:gs>
                    <a:gs pos="100000">
                      <a:srgbClr val="DC842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algn="ctr">
              <a:spcBef>
                <a:spcPct val="20000"/>
              </a:spcBef>
              <a:defRPr kumimoji="1" sz="2400" b="1">
                <a:solidFill>
                  <a:schemeClr val="tx1"/>
                </a:solidFill>
                <a:latin typeface="Comic Sans MS" panose="030F0702030302020204" pitchFamily="66" charset="0"/>
              </a:defRPr>
            </a:lvl1pPr>
            <a:lvl2pPr marL="742950" indent="-285750" algn="ctr">
              <a:spcBef>
                <a:spcPct val="20000"/>
              </a:spcBef>
              <a:defRPr kumimoji="1" sz="2400" b="1">
                <a:solidFill>
                  <a:schemeClr val="tx1"/>
                </a:solidFill>
                <a:latin typeface="Comic Sans MS" panose="030F0702030302020204" pitchFamily="66" charset="0"/>
              </a:defRPr>
            </a:lvl2pPr>
            <a:lvl3pPr marL="1143000" indent="-228600" algn="ctr">
              <a:spcBef>
                <a:spcPct val="20000"/>
              </a:spcBef>
              <a:defRPr kumimoji="1" sz="2400" b="1">
                <a:solidFill>
                  <a:schemeClr val="tx1"/>
                </a:solidFill>
                <a:latin typeface="Comic Sans MS" panose="030F0702030302020204" pitchFamily="66" charset="0"/>
              </a:defRPr>
            </a:lvl3pPr>
            <a:lvl4pPr marL="1600200" indent="-228600" algn="ctr">
              <a:spcBef>
                <a:spcPct val="20000"/>
              </a:spcBef>
              <a:defRPr kumimoji="1" sz="2400" b="1">
                <a:solidFill>
                  <a:schemeClr val="tx1"/>
                </a:solidFill>
                <a:latin typeface="Comic Sans MS" panose="030F0702030302020204" pitchFamily="66" charset="0"/>
              </a:defRPr>
            </a:lvl4pPr>
            <a:lvl5pPr marL="2057400" indent="-228600" algn="ctr">
              <a:spcBef>
                <a:spcPct val="20000"/>
              </a:spcBef>
              <a:defRPr kumimoji="1" sz="2400" b="1">
                <a:solidFill>
                  <a:schemeClr val="tx1"/>
                </a:solidFill>
                <a:latin typeface="Comic Sans MS" panose="030F0702030302020204" pitchFamily="66" charset="0"/>
              </a:defRPr>
            </a:lvl5pPr>
            <a:lvl6pPr marL="25146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6pPr>
            <a:lvl7pPr marL="29718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7pPr>
            <a:lvl8pPr marL="34290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8pPr>
            <a:lvl9pPr marL="3886200" indent="-228600" algn="ctr" eaLnBrk="0" fontAlgn="base" hangingPunct="0">
              <a:spcBef>
                <a:spcPct val="20000"/>
              </a:spcBef>
              <a:spcAft>
                <a:spcPct val="0"/>
              </a:spcAft>
              <a:defRPr kumimoji="1" sz="2400" b="1">
                <a:solidFill>
                  <a:schemeClr val="tx1"/>
                </a:solidFill>
                <a:latin typeface="Comic Sans MS" panose="030F0702030302020204" pitchFamily="66" charset="0"/>
              </a:defRPr>
            </a:lvl9pPr>
          </a:lstStyle>
          <a:p>
            <a:r>
              <a:rPr lang="en-GB" altLang="en-US" b="0" dirty="0" smtClean="0">
                <a:effectLst/>
                <a:latin typeface="Candara" panose="020E0502030303020204" pitchFamily="34" charset="0"/>
              </a:rPr>
              <a:t>Diminishing marginal utility</a:t>
            </a:r>
            <a:endParaRPr lang="en-AU" altLang="en-US" b="0" dirty="0">
              <a:effectLst/>
              <a:latin typeface="Candara" panose="020E0502030303020204" pitchFamily="34" charset="0"/>
            </a:endParaRPr>
          </a:p>
        </p:txBody>
      </p:sp>
    </p:spTree>
    <p:extLst>
      <p:ext uri="{BB962C8B-B14F-4D97-AF65-F5344CB8AC3E}">
        <p14:creationId xmlns:p14="http://schemas.microsoft.com/office/powerpoint/2010/main" val="90181231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457200"/>
          </a:xfrm>
        </p:spPr>
        <p:txBody>
          <a:bodyPr/>
          <a:lstStyle/>
          <a:p>
            <a:r>
              <a:rPr lang="en-GB" dirty="0" smtClean="0"/>
              <a:t>When consuming two goods, more utility from both…</a:t>
            </a:r>
            <a:endParaRPr lang="en-US" dirty="0"/>
          </a:p>
        </p:txBody>
      </p:sp>
      <p:pic>
        <p:nvPicPr>
          <p:cNvPr id="5" name="Picture 4"/>
          <p:cNvPicPr>
            <a:picLocks noChangeAspect="1"/>
          </p:cNvPicPr>
          <p:nvPr/>
        </p:nvPicPr>
        <p:blipFill>
          <a:blip r:embed="rId2"/>
          <a:stretch>
            <a:fillRect/>
          </a:stretch>
        </p:blipFill>
        <p:spPr>
          <a:xfrm>
            <a:off x="228600" y="1066800"/>
            <a:ext cx="4724400" cy="4667250"/>
          </a:xfrm>
          <a:prstGeom prst="rect">
            <a:avLst/>
          </a:prstGeom>
        </p:spPr>
      </p:pic>
      <p:sp>
        <p:nvSpPr>
          <p:cNvPr id="6" name="Content Placeholder 2"/>
          <p:cNvSpPr txBox="1">
            <a:spLocks/>
          </p:cNvSpPr>
          <p:nvPr/>
        </p:nvSpPr>
        <p:spPr bwMode="auto">
          <a:xfrm>
            <a:off x="4876800" y="1143001"/>
            <a:ext cx="4267200"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“Indifference curve” shows combinations of 2 goods that yields same utility</a:t>
            </a:r>
          </a:p>
          <a:p>
            <a:r>
              <a:rPr lang="en-GB" kern="0" dirty="0" smtClean="0">
                <a:effectLst/>
              </a:rPr>
              <a:t>A “contour map” of “Utility Hill”</a:t>
            </a:r>
            <a:endParaRPr lang="en-GB" kern="0" dirty="0">
              <a:effectLst/>
            </a:endParaRPr>
          </a:p>
        </p:txBody>
      </p:sp>
      <p:pic>
        <p:nvPicPr>
          <p:cNvPr id="9" name="Picture 8"/>
          <p:cNvPicPr>
            <a:picLocks noChangeAspect="1"/>
          </p:cNvPicPr>
          <p:nvPr/>
        </p:nvPicPr>
        <p:blipFill>
          <a:blip r:embed="rId3"/>
          <a:stretch>
            <a:fillRect/>
          </a:stretch>
        </p:blipFill>
        <p:spPr>
          <a:xfrm>
            <a:off x="4948559" y="2514600"/>
            <a:ext cx="4000500" cy="4505325"/>
          </a:xfrm>
          <a:prstGeom prst="rect">
            <a:avLst/>
          </a:prstGeom>
        </p:spPr>
      </p:pic>
    </p:spTree>
    <p:extLst>
      <p:ext uri="{BB962C8B-B14F-4D97-AF65-F5344CB8AC3E}">
        <p14:creationId xmlns:p14="http://schemas.microsoft.com/office/powerpoint/2010/main" val="275098201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ppt_x</p:attrName>
                                        </p:attrNameLst>
                                      </p:cBhvr>
                                      <p:tavLst>
                                        <p:tav tm="0">
                                          <p:val>
                                            <p:strVal val="#ppt_x-#ppt_w/2"/>
                                          </p:val>
                                        </p:tav>
                                        <p:tav tm="100000">
                                          <p:val>
                                            <p:strVal val="#ppt_x"/>
                                          </p:val>
                                        </p:tav>
                                      </p:tavLst>
                                    </p:anim>
                                    <p:anim calcmode="lin" valueType="num">
                                      <p:cBhvr>
                                        <p:cTn id="23" dur="2000" fill="hold"/>
                                        <p:tgtEl>
                                          <p:spTgt spid="9"/>
                                        </p:tgtEl>
                                        <p:attrNameLst>
                                          <p:attrName>ppt_y</p:attrName>
                                        </p:attrNameLst>
                                      </p:cBhvr>
                                      <p:tavLst>
                                        <p:tav tm="0">
                                          <p:val>
                                            <p:strVal val="#ppt_y"/>
                                          </p:val>
                                        </p:tav>
                                        <p:tav tm="100000">
                                          <p:val>
                                            <p:strVal val="#ppt_y"/>
                                          </p:val>
                                        </p:tav>
                                      </p:tavLst>
                                    </p:anim>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1371600"/>
          </a:xfrm>
        </p:spPr>
        <p:txBody>
          <a:bodyPr/>
          <a:lstStyle/>
          <a:p>
            <a:r>
              <a:rPr lang="en-GB" dirty="0" smtClean="0"/>
              <a:t>Consumer maximises utility by consuming where budget line tangential to indifference curve</a:t>
            </a:r>
          </a:p>
          <a:p>
            <a:pPr lvl="1"/>
            <a:r>
              <a:rPr lang="en-GB" dirty="0" smtClean="0"/>
              <a:t>Budget line shows amount of both good consumer will purchase with given income &amp; given prices</a:t>
            </a:r>
          </a:p>
        </p:txBody>
      </p:sp>
      <p:pic>
        <p:nvPicPr>
          <p:cNvPr id="4" name="Picture 3"/>
          <p:cNvPicPr>
            <a:picLocks noChangeAspect="1"/>
          </p:cNvPicPr>
          <p:nvPr/>
        </p:nvPicPr>
        <p:blipFill>
          <a:blip r:embed="rId2"/>
          <a:stretch>
            <a:fillRect/>
          </a:stretch>
        </p:blipFill>
        <p:spPr>
          <a:xfrm>
            <a:off x="304800" y="2057400"/>
            <a:ext cx="4000500" cy="4505325"/>
          </a:xfrm>
          <a:prstGeom prst="rect">
            <a:avLst/>
          </a:prstGeom>
        </p:spPr>
      </p:pic>
      <p:cxnSp>
        <p:nvCxnSpPr>
          <p:cNvPr id="6" name="Straight Connector 5"/>
          <p:cNvCxnSpPr/>
          <p:nvPr/>
        </p:nvCxnSpPr>
        <p:spPr bwMode="auto">
          <a:xfrm>
            <a:off x="953201" y="3029768"/>
            <a:ext cx="3169546" cy="2647833"/>
          </a:xfrm>
          <a:prstGeom prst="line">
            <a:avLst/>
          </a:prstGeom>
          <a:gradFill rotWithShape="0">
            <a:gsLst>
              <a:gs pos="0">
                <a:schemeClr val="bg1"/>
              </a:gs>
              <a:gs pos="100000">
                <a:schemeClr val="accent1"/>
              </a:gs>
            </a:gsLst>
            <a:path path="rect">
              <a:fillToRect l="50000" t="50000" r="50000" b="50000"/>
            </a:path>
          </a:gradFill>
          <a:ln w="28575" cap="sq" cmpd="sng" algn="ctr">
            <a:solidFill>
              <a:srgbClr val="0033CC"/>
            </a:solidFill>
            <a:prstDash val="solid"/>
            <a:round/>
            <a:headEnd type="none" w="med" len="med"/>
            <a:tailEnd type="none" w="med" len="med"/>
          </a:ln>
          <a:effectLst/>
        </p:spPr>
      </p:cxnSp>
      <p:sp>
        <p:nvSpPr>
          <p:cNvPr id="10" name="Content Placeholder 2"/>
          <p:cNvSpPr txBox="1">
            <a:spLocks/>
          </p:cNvSpPr>
          <p:nvPr/>
        </p:nvSpPr>
        <p:spPr bwMode="auto">
          <a:xfrm>
            <a:off x="4381500" y="2055998"/>
            <a:ext cx="4267200" cy="251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Demand curve </a:t>
            </a:r>
            <a:r>
              <a:rPr lang="en-GB" b="1" i="1" kern="0" dirty="0" smtClean="0">
                <a:effectLst/>
              </a:rPr>
              <a:t>for individual consumer </a:t>
            </a:r>
            <a:r>
              <a:rPr lang="en-GB" kern="0" dirty="0" smtClean="0">
                <a:effectLst/>
              </a:rPr>
              <a:t>derived by</a:t>
            </a:r>
          </a:p>
          <a:p>
            <a:r>
              <a:rPr lang="en-GB" kern="0" dirty="0" smtClean="0">
                <a:effectLst/>
              </a:rPr>
              <a:t>Holding income constant</a:t>
            </a:r>
          </a:p>
          <a:p>
            <a:r>
              <a:rPr lang="en-GB" kern="0" dirty="0" smtClean="0">
                <a:effectLst/>
              </a:rPr>
              <a:t>Holding price of vertical axis good constant</a:t>
            </a:r>
          </a:p>
          <a:p>
            <a:r>
              <a:rPr lang="en-GB" kern="0" dirty="0" smtClean="0">
                <a:effectLst/>
              </a:rPr>
              <a:t>Varying price of horizontal axis good…</a:t>
            </a:r>
            <a:endParaRPr lang="en-GB" kern="0" dirty="0">
              <a:effectLst/>
            </a:endParaRPr>
          </a:p>
        </p:txBody>
      </p:sp>
    </p:spTree>
    <p:extLst>
      <p:ext uri="{BB962C8B-B14F-4D97-AF65-F5344CB8AC3E}">
        <p14:creationId xmlns:p14="http://schemas.microsoft.com/office/powerpoint/2010/main" val="339280085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ppt_w/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up)">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up)">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wipe(up)">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wipe(up)">
                                      <p:cBhvr>
                                        <p:cTn id="3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5565822" cy="1066800"/>
          </a:xfrm>
        </p:spPr>
        <p:txBody>
          <a:bodyPr/>
          <a:lstStyle/>
          <a:p>
            <a:r>
              <a:rPr lang="en-GB" dirty="0" smtClean="0"/>
              <a:t>Mainstream microeconomics</a:t>
            </a:r>
          </a:p>
          <a:p>
            <a:r>
              <a:rPr lang="en-GB" dirty="0" smtClean="0"/>
              <a:t>Derive a single consumer’s demand curve for coffee </a:t>
            </a:r>
            <a:r>
              <a:rPr lang="en-GB" b="1" i="1" dirty="0" smtClean="0"/>
              <a:t>at a point in time</a:t>
            </a:r>
            <a:r>
              <a:rPr lang="en-GB" dirty="0" smtClean="0"/>
              <a:t>…</a:t>
            </a:r>
            <a:endParaRPr lang="en-US" dirty="0"/>
          </a:p>
        </p:txBody>
      </p:sp>
      <p:pic>
        <p:nvPicPr>
          <p:cNvPr id="4" name="Picture 3"/>
          <p:cNvPicPr>
            <a:picLocks noChangeAspect="1"/>
          </p:cNvPicPr>
          <p:nvPr/>
        </p:nvPicPr>
        <p:blipFill>
          <a:blip r:embed="rId2"/>
          <a:stretch>
            <a:fillRect/>
          </a:stretch>
        </p:blipFill>
        <p:spPr>
          <a:xfrm>
            <a:off x="5794471" y="685801"/>
            <a:ext cx="3044778" cy="3429000"/>
          </a:xfrm>
          <a:prstGeom prst="rect">
            <a:avLst/>
          </a:prstGeom>
        </p:spPr>
      </p:pic>
      <p:cxnSp>
        <p:nvCxnSpPr>
          <p:cNvPr id="5" name="Straight Connector 4"/>
          <p:cNvCxnSpPr/>
          <p:nvPr/>
        </p:nvCxnSpPr>
        <p:spPr bwMode="auto">
          <a:xfrm>
            <a:off x="6289771" y="1447800"/>
            <a:ext cx="2477201" cy="880274"/>
          </a:xfrm>
          <a:prstGeom prst="line">
            <a:avLst/>
          </a:prstGeom>
          <a:gradFill rotWithShape="0">
            <a:gsLst>
              <a:gs pos="0">
                <a:schemeClr val="bg1"/>
              </a:gs>
              <a:gs pos="100000">
                <a:schemeClr val="accent1"/>
              </a:gs>
            </a:gsLst>
            <a:path path="rect">
              <a:fillToRect l="50000" t="50000" r="50000" b="50000"/>
            </a:path>
          </a:gradFill>
          <a:ln w="28575" cap="sq" cmpd="sng" algn="ctr">
            <a:solidFill>
              <a:srgbClr val="0033CC"/>
            </a:solidFill>
            <a:prstDash val="solid"/>
            <a:round/>
            <a:headEnd type="none" w="med" len="med"/>
            <a:tailEnd type="none" w="med" len="med"/>
          </a:ln>
          <a:effectLst/>
        </p:spPr>
      </p:cxnSp>
      <p:cxnSp>
        <p:nvCxnSpPr>
          <p:cNvPr id="9" name="Straight Connector 8"/>
          <p:cNvCxnSpPr/>
          <p:nvPr/>
        </p:nvCxnSpPr>
        <p:spPr bwMode="auto">
          <a:xfrm>
            <a:off x="6289771" y="1447800"/>
            <a:ext cx="2421103" cy="1957358"/>
          </a:xfrm>
          <a:prstGeom prst="line">
            <a:avLst/>
          </a:prstGeom>
          <a:gradFill rotWithShape="0">
            <a:gsLst>
              <a:gs pos="0">
                <a:schemeClr val="bg1"/>
              </a:gs>
              <a:gs pos="100000">
                <a:schemeClr val="accent1"/>
              </a:gs>
            </a:gsLst>
            <a:path path="rect">
              <a:fillToRect l="50000" t="50000" r="50000" b="50000"/>
            </a:path>
          </a:gradFill>
          <a:ln w="28575" cap="sq" cmpd="sng" algn="ctr">
            <a:solidFill>
              <a:srgbClr val="0033CC"/>
            </a:solidFill>
            <a:prstDash val="solid"/>
            <a:round/>
            <a:headEnd type="none" w="med" len="med"/>
            <a:tailEnd type="none" w="med" len="med"/>
          </a:ln>
          <a:effectLst/>
        </p:spPr>
      </p:cxnSp>
      <p:cxnSp>
        <p:nvCxnSpPr>
          <p:cNvPr id="14" name="Straight Connector 13"/>
          <p:cNvCxnSpPr/>
          <p:nvPr/>
        </p:nvCxnSpPr>
        <p:spPr bwMode="auto">
          <a:xfrm>
            <a:off x="6289771" y="1447800"/>
            <a:ext cx="1501093" cy="1985407"/>
          </a:xfrm>
          <a:prstGeom prst="line">
            <a:avLst/>
          </a:prstGeom>
          <a:gradFill rotWithShape="0">
            <a:gsLst>
              <a:gs pos="0">
                <a:schemeClr val="bg1"/>
              </a:gs>
              <a:gs pos="100000">
                <a:schemeClr val="accent1"/>
              </a:gs>
            </a:gsLst>
            <a:path path="rect">
              <a:fillToRect l="50000" t="50000" r="50000" b="50000"/>
            </a:path>
          </a:gradFill>
          <a:ln w="28575" cap="sq" cmpd="sng" algn="ctr">
            <a:solidFill>
              <a:srgbClr val="0033CC"/>
            </a:solidFill>
            <a:prstDash val="solid"/>
            <a:round/>
            <a:headEnd type="none" w="med" len="med"/>
            <a:tailEnd type="none" w="med" len="med"/>
          </a:ln>
          <a:effectLst/>
        </p:spPr>
      </p:cxnSp>
      <p:cxnSp>
        <p:nvCxnSpPr>
          <p:cNvPr id="27" name="Straight Connector 26"/>
          <p:cNvCxnSpPr/>
          <p:nvPr/>
        </p:nvCxnSpPr>
        <p:spPr bwMode="auto">
          <a:xfrm>
            <a:off x="6275746" y="1466769"/>
            <a:ext cx="785842" cy="1972048"/>
          </a:xfrm>
          <a:prstGeom prst="line">
            <a:avLst/>
          </a:prstGeom>
          <a:gradFill rotWithShape="0">
            <a:gsLst>
              <a:gs pos="0">
                <a:schemeClr val="bg1"/>
              </a:gs>
              <a:gs pos="100000">
                <a:schemeClr val="accent1"/>
              </a:gs>
            </a:gsLst>
            <a:path path="rect">
              <a:fillToRect l="50000" t="50000" r="50000" b="50000"/>
            </a:path>
          </a:gradFill>
          <a:ln w="28575" cap="sq" cmpd="sng" algn="ctr">
            <a:solidFill>
              <a:srgbClr val="0033CC"/>
            </a:solidFill>
            <a:prstDash val="solid"/>
            <a:round/>
            <a:headEnd type="none" w="med" len="med"/>
            <a:tailEnd type="none" w="med" len="med"/>
          </a:ln>
          <a:effectLst/>
        </p:spPr>
      </p:cxnSp>
      <p:grpSp>
        <p:nvGrpSpPr>
          <p:cNvPr id="32" name="Group 31"/>
          <p:cNvGrpSpPr/>
          <p:nvPr/>
        </p:nvGrpSpPr>
        <p:grpSpPr>
          <a:xfrm>
            <a:off x="5875637" y="3873234"/>
            <a:ext cx="2953835" cy="2927676"/>
            <a:chOff x="4996066" y="3873234"/>
            <a:chExt cx="2953835" cy="2927676"/>
          </a:xfrm>
        </p:grpSpPr>
        <p:grpSp>
          <p:nvGrpSpPr>
            <p:cNvPr id="23" name="Group 22"/>
            <p:cNvGrpSpPr/>
            <p:nvPr/>
          </p:nvGrpSpPr>
          <p:grpSpPr>
            <a:xfrm>
              <a:off x="5353262" y="3962400"/>
              <a:ext cx="2516560" cy="2286000"/>
              <a:chOff x="5353262" y="4038600"/>
              <a:chExt cx="2516560" cy="2286000"/>
            </a:xfrm>
          </p:grpSpPr>
          <p:cxnSp>
            <p:nvCxnSpPr>
              <p:cNvPr id="19" name="Straight Arrow Connector 18"/>
              <p:cNvCxnSpPr/>
              <p:nvPr/>
            </p:nvCxnSpPr>
            <p:spPr bwMode="auto">
              <a:xfrm flipV="1">
                <a:off x="5353262" y="4038600"/>
                <a:ext cx="1960" cy="2286000"/>
              </a:xfrm>
              <a:prstGeom prst="straightConnector1">
                <a:avLst/>
              </a:prstGeom>
              <a:gradFill rotWithShape="0">
                <a:gsLst>
                  <a:gs pos="0">
                    <a:schemeClr val="bg1"/>
                  </a:gs>
                  <a:gs pos="100000">
                    <a:schemeClr val="accent1"/>
                  </a:gs>
                </a:gsLst>
                <a:path path="rect">
                  <a:fillToRect l="50000" t="50000" r="50000" b="50000"/>
                </a:path>
              </a:gradFill>
              <a:ln w="28575" cap="sq"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5355222" y="6324600"/>
                <a:ext cx="2514600" cy="0"/>
              </a:xfrm>
              <a:prstGeom prst="straightConnector1">
                <a:avLst/>
              </a:prstGeom>
              <a:gradFill rotWithShape="0">
                <a:gsLst>
                  <a:gs pos="0">
                    <a:schemeClr val="bg1"/>
                  </a:gs>
                  <a:gs pos="100000">
                    <a:schemeClr val="accent1"/>
                  </a:gs>
                </a:gsLst>
                <a:path path="rect">
                  <a:fillToRect l="50000" t="50000" r="50000" b="50000"/>
                </a:path>
              </a:gradFill>
              <a:ln w="28575" cap="sq" cmpd="sng" algn="ctr">
                <a:solidFill>
                  <a:schemeClr val="tx1"/>
                </a:solidFill>
                <a:prstDash val="solid"/>
                <a:round/>
                <a:headEnd type="none" w="med" len="med"/>
                <a:tailEnd type="triangle"/>
              </a:ln>
              <a:effectLst/>
            </p:spPr>
          </p:cxnSp>
        </p:grpSp>
        <p:sp>
          <p:nvSpPr>
            <p:cNvPr id="30" name="TextBox 29"/>
            <p:cNvSpPr txBox="1"/>
            <p:nvPr/>
          </p:nvSpPr>
          <p:spPr>
            <a:xfrm>
              <a:off x="6175056" y="6400800"/>
              <a:ext cx="1774845" cy="400110"/>
            </a:xfrm>
            <a:prstGeom prst="rect">
              <a:avLst/>
            </a:prstGeom>
            <a:noFill/>
          </p:spPr>
          <p:txBody>
            <a:bodyPr wrap="none" rtlCol="0">
              <a:spAutoFit/>
            </a:bodyPr>
            <a:lstStyle/>
            <a:p>
              <a:r>
                <a:rPr lang="en-GB" sz="2000" dirty="0" smtClean="0">
                  <a:solidFill>
                    <a:srgbClr val="FFFFFF"/>
                  </a:solidFill>
                  <a:effectLst/>
                  <a:latin typeface="Candara" panose="020E0502030303020204" pitchFamily="34" charset="0"/>
                </a:rPr>
                <a:t>Cups of Coffee</a:t>
              </a:r>
              <a:endParaRPr lang="en-US" sz="2000" dirty="0">
                <a:solidFill>
                  <a:srgbClr val="FFFFFF"/>
                </a:solidFill>
                <a:effectLst/>
                <a:latin typeface="Candara" panose="020E0502030303020204" pitchFamily="34" charset="0"/>
              </a:endParaRPr>
            </a:p>
          </p:txBody>
        </p:sp>
        <p:sp>
          <p:nvSpPr>
            <p:cNvPr id="31" name="TextBox 30"/>
            <p:cNvSpPr txBox="1"/>
            <p:nvPr/>
          </p:nvSpPr>
          <p:spPr>
            <a:xfrm rot="16200000">
              <a:off x="4305492" y="4563808"/>
              <a:ext cx="1781257" cy="400110"/>
            </a:xfrm>
            <a:prstGeom prst="rect">
              <a:avLst/>
            </a:prstGeom>
            <a:noFill/>
          </p:spPr>
          <p:txBody>
            <a:bodyPr wrap="none" rtlCol="0">
              <a:spAutoFit/>
            </a:bodyPr>
            <a:lstStyle/>
            <a:p>
              <a:r>
                <a:rPr lang="en-GB" sz="2000" dirty="0" smtClean="0">
                  <a:solidFill>
                    <a:srgbClr val="FFFFFF"/>
                  </a:solidFill>
                  <a:effectLst/>
                  <a:latin typeface="Candara" panose="020E0502030303020204" pitchFamily="34" charset="0"/>
                </a:rPr>
                <a:t>Price of Coffee</a:t>
              </a:r>
              <a:endParaRPr lang="en-US" sz="2000" dirty="0">
                <a:solidFill>
                  <a:srgbClr val="FFFFFF"/>
                </a:solidFill>
                <a:effectLst/>
                <a:latin typeface="Candara" panose="020E0502030303020204" pitchFamily="34" charset="0"/>
              </a:endParaRPr>
            </a:p>
          </p:txBody>
        </p:sp>
      </p:grpSp>
      <p:cxnSp>
        <p:nvCxnSpPr>
          <p:cNvPr id="34" name="Straight Connector 33"/>
          <p:cNvCxnSpPr/>
          <p:nvPr/>
        </p:nvCxnSpPr>
        <p:spPr bwMode="auto">
          <a:xfrm>
            <a:off x="8194771" y="2133600"/>
            <a:ext cx="73954" cy="4114800"/>
          </a:xfrm>
          <a:prstGeom prst="line">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dash"/>
            <a:round/>
            <a:headEnd type="none" w="med" len="med"/>
            <a:tailEnd type="none" w="med" len="med"/>
          </a:ln>
          <a:effectLst/>
        </p:spPr>
      </p:cxnSp>
      <p:cxnSp>
        <p:nvCxnSpPr>
          <p:cNvPr id="36" name="Straight Connector 35"/>
          <p:cNvCxnSpPr/>
          <p:nvPr/>
        </p:nvCxnSpPr>
        <p:spPr bwMode="auto">
          <a:xfrm>
            <a:off x="6232833" y="6019800"/>
            <a:ext cx="2596639" cy="0"/>
          </a:xfrm>
          <a:prstGeom prst="line">
            <a:avLst/>
          </a:prstGeom>
          <a:gradFill rotWithShape="0">
            <a:gsLst>
              <a:gs pos="0">
                <a:schemeClr val="bg1"/>
              </a:gs>
              <a:gs pos="100000">
                <a:schemeClr val="accent1"/>
              </a:gs>
            </a:gsLst>
            <a:path path="rect">
              <a:fillToRect l="50000" t="50000" r="50000" b="50000"/>
            </a:path>
          </a:gradFill>
          <a:ln w="12700" cap="sq" cmpd="sng" algn="ctr">
            <a:solidFill>
              <a:schemeClr val="tx1"/>
            </a:solidFill>
            <a:prstDash val="dashDot"/>
            <a:round/>
            <a:headEnd type="none" w="med" len="med"/>
            <a:tailEnd type="none" w="med" len="med"/>
          </a:ln>
          <a:effectLst/>
        </p:spPr>
      </p:cxnSp>
      <p:sp>
        <p:nvSpPr>
          <p:cNvPr id="40" name="TextBox 39"/>
          <p:cNvSpPr txBox="1"/>
          <p:nvPr/>
        </p:nvSpPr>
        <p:spPr>
          <a:xfrm>
            <a:off x="8118571" y="6176407"/>
            <a:ext cx="421910" cy="400110"/>
          </a:xfrm>
          <a:prstGeom prst="rect">
            <a:avLst/>
          </a:prstGeom>
          <a:noFill/>
        </p:spPr>
        <p:txBody>
          <a:bodyPr wrap="none" rtlCol="0">
            <a:spAutoFit/>
          </a:bodyPr>
          <a:lstStyle/>
          <a:p>
            <a:r>
              <a:rPr lang="en-GB" sz="2000" dirty="0" smtClean="0">
                <a:latin typeface="Candara" panose="020E0502030303020204" pitchFamily="34" charset="0"/>
              </a:rPr>
              <a:t>Q</a:t>
            </a:r>
            <a:r>
              <a:rPr lang="en-GB" sz="2000" baseline="-25000" dirty="0" smtClean="0">
                <a:latin typeface="Candara" panose="020E0502030303020204" pitchFamily="34" charset="0"/>
              </a:rPr>
              <a:t>1</a:t>
            </a:r>
            <a:endParaRPr lang="en-US" sz="2000" baseline="-25000" dirty="0">
              <a:latin typeface="Candara" panose="020E0502030303020204" pitchFamily="34" charset="0"/>
            </a:endParaRPr>
          </a:p>
        </p:txBody>
      </p:sp>
      <p:sp>
        <p:nvSpPr>
          <p:cNvPr id="41" name="TextBox 40"/>
          <p:cNvSpPr txBox="1"/>
          <p:nvPr/>
        </p:nvSpPr>
        <p:spPr>
          <a:xfrm>
            <a:off x="5829357" y="5780037"/>
            <a:ext cx="385042" cy="400110"/>
          </a:xfrm>
          <a:prstGeom prst="rect">
            <a:avLst/>
          </a:prstGeom>
          <a:noFill/>
        </p:spPr>
        <p:txBody>
          <a:bodyPr wrap="none" rtlCol="0">
            <a:spAutoFit/>
          </a:bodyPr>
          <a:lstStyle/>
          <a:p>
            <a:r>
              <a:rPr lang="en-GB" sz="2000" dirty="0" smtClean="0">
                <a:latin typeface="Candara" panose="020E0502030303020204" pitchFamily="34" charset="0"/>
              </a:rPr>
              <a:t>P</a:t>
            </a:r>
            <a:r>
              <a:rPr lang="en-GB" sz="2000" baseline="-25000" dirty="0" smtClean="0">
                <a:latin typeface="Candara" panose="020E0502030303020204" pitchFamily="34" charset="0"/>
              </a:rPr>
              <a:t>1</a:t>
            </a:r>
            <a:endParaRPr lang="en-US" sz="2000" baseline="-25000" dirty="0">
              <a:latin typeface="Candara" panose="020E0502030303020204" pitchFamily="34" charset="0"/>
            </a:endParaRPr>
          </a:p>
        </p:txBody>
      </p:sp>
      <p:cxnSp>
        <p:nvCxnSpPr>
          <p:cNvPr id="42" name="Straight Connector 41"/>
          <p:cNvCxnSpPr/>
          <p:nvPr/>
        </p:nvCxnSpPr>
        <p:spPr bwMode="auto">
          <a:xfrm>
            <a:off x="7141056" y="2133600"/>
            <a:ext cx="73954" cy="4114800"/>
          </a:xfrm>
          <a:prstGeom prst="line">
            <a:avLst/>
          </a:prstGeom>
          <a:gradFill rotWithShape="0">
            <a:gsLst>
              <a:gs pos="0">
                <a:schemeClr val="bg1"/>
              </a:gs>
              <a:gs pos="100000">
                <a:schemeClr val="accent1"/>
              </a:gs>
            </a:gsLst>
            <a:path path="rect">
              <a:fillToRect l="50000" t="50000" r="50000" b="50000"/>
            </a:path>
          </a:gradFill>
          <a:ln w="12700" cap="sq" cmpd="sng" algn="ctr">
            <a:solidFill>
              <a:schemeClr val="accent1"/>
            </a:solidFill>
            <a:prstDash val="dash"/>
            <a:round/>
            <a:headEnd type="none" w="med" len="med"/>
            <a:tailEnd type="none" w="med" len="med"/>
          </a:ln>
          <a:effectLst/>
        </p:spPr>
      </p:cxnSp>
      <p:cxnSp>
        <p:nvCxnSpPr>
          <p:cNvPr id="43" name="Straight Connector 42"/>
          <p:cNvCxnSpPr/>
          <p:nvPr/>
        </p:nvCxnSpPr>
        <p:spPr bwMode="auto">
          <a:xfrm flipV="1">
            <a:off x="6232833" y="5692560"/>
            <a:ext cx="2148263" cy="22440"/>
          </a:xfrm>
          <a:prstGeom prst="line">
            <a:avLst/>
          </a:prstGeom>
          <a:gradFill rotWithShape="0">
            <a:gsLst>
              <a:gs pos="0">
                <a:schemeClr val="bg1"/>
              </a:gs>
              <a:gs pos="100000">
                <a:schemeClr val="accent1"/>
              </a:gs>
            </a:gsLst>
            <a:path path="rect">
              <a:fillToRect l="50000" t="50000" r="50000" b="50000"/>
            </a:path>
          </a:gradFill>
          <a:ln w="12700" cap="sq" cmpd="sng" algn="ctr">
            <a:solidFill>
              <a:schemeClr val="accent1"/>
            </a:solidFill>
            <a:prstDash val="dashDot"/>
            <a:round/>
            <a:headEnd type="none" w="med" len="med"/>
            <a:tailEnd type="none" w="med" len="med"/>
          </a:ln>
          <a:effectLst/>
        </p:spPr>
      </p:cxnSp>
      <p:sp>
        <p:nvSpPr>
          <p:cNvPr id="44" name="TextBox 43"/>
          <p:cNvSpPr txBox="1"/>
          <p:nvPr/>
        </p:nvSpPr>
        <p:spPr>
          <a:xfrm>
            <a:off x="7068224" y="6162645"/>
            <a:ext cx="457694" cy="400110"/>
          </a:xfrm>
          <a:prstGeom prst="rect">
            <a:avLst/>
          </a:prstGeom>
          <a:noFill/>
        </p:spPr>
        <p:txBody>
          <a:bodyPr wrap="square" rtlCol="0">
            <a:spAutoFit/>
          </a:bodyPr>
          <a:lstStyle/>
          <a:p>
            <a:r>
              <a:rPr lang="en-GB" sz="2000" dirty="0" smtClean="0">
                <a:solidFill>
                  <a:schemeClr val="accent1"/>
                </a:solidFill>
                <a:latin typeface="Candara" panose="020E0502030303020204" pitchFamily="34" charset="0"/>
              </a:rPr>
              <a:t>Q</a:t>
            </a:r>
            <a:r>
              <a:rPr lang="en-GB" sz="2000" baseline="-25000" dirty="0" smtClean="0">
                <a:solidFill>
                  <a:schemeClr val="accent1"/>
                </a:solidFill>
                <a:latin typeface="Candara" panose="020E0502030303020204" pitchFamily="34" charset="0"/>
              </a:rPr>
              <a:t>2</a:t>
            </a:r>
            <a:endParaRPr lang="en-US" sz="2000" baseline="-25000" dirty="0">
              <a:solidFill>
                <a:schemeClr val="accent1"/>
              </a:solidFill>
              <a:latin typeface="Candara" panose="020E0502030303020204" pitchFamily="34" charset="0"/>
            </a:endParaRPr>
          </a:p>
        </p:txBody>
      </p:sp>
      <p:sp>
        <p:nvSpPr>
          <p:cNvPr id="45" name="TextBox 44"/>
          <p:cNvSpPr txBox="1"/>
          <p:nvPr/>
        </p:nvSpPr>
        <p:spPr>
          <a:xfrm>
            <a:off x="5849170" y="5492505"/>
            <a:ext cx="404278" cy="400110"/>
          </a:xfrm>
          <a:prstGeom prst="rect">
            <a:avLst/>
          </a:prstGeom>
          <a:noFill/>
        </p:spPr>
        <p:txBody>
          <a:bodyPr wrap="none" rtlCol="0">
            <a:spAutoFit/>
          </a:bodyPr>
          <a:lstStyle/>
          <a:p>
            <a:r>
              <a:rPr lang="en-GB" sz="2000" dirty="0" smtClean="0">
                <a:solidFill>
                  <a:schemeClr val="accent1"/>
                </a:solidFill>
                <a:latin typeface="Candara" panose="020E0502030303020204" pitchFamily="34" charset="0"/>
              </a:rPr>
              <a:t>P</a:t>
            </a:r>
            <a:r>
              <a:rPr lang="en-GB" sz="2000" baseline="-25000" dirty="0" smtClean="0">
                <a:solidFill>
                  <a:schemeClr val="accent1"/>
                </a:solidFill>
                <a:latin typeface="Candara" panose="020E0502030303020204" pitchFamily="34" charset="0"/>
              </a:rPr>
              <a:t>2</a:t>
            </a:r>
            <a:endParaRPr lang="en-US" sz="2000" baseline="-25000" dirty="0">
              <a:solidFill>
                <a:schemeClr val="accent1"/>
              </a:solidFill>
              <a:latin typeface="Candara" panose="020E0502030303020204" pitchFamily="34" charset="0"/>
            </a:endParaRPr>
          </a:p>
        </p:txBody>
      </p:sp>
      <p:cxnSp>
        <p:nvCxnSpPr>
          <p:cNvPr id="47" name="Straight Connector 46"/>
          <p:cNvCxnSpPr>
            <a:endCxn id="49" idx="0"/>
          </p:cNvCxnSpPr>
          <p:nvPr/>
        </p:nvCxnSpPr>
        <p:spPr bwMode="auto">
          <a:xfrm>
            <a:off x="6667257" y="1960425"/>
            <a:ext cx="46152" cy="4211775"/>
          </a:xfrm>
          <a:prstGeom prst="line">
            <a:avLst/>
          </a:prstGeom>
          <a:gradFill rotWithShape="0">
            <a:gsLst>
              <a:gs pos="0">
                <a:schemeClr val="bg1"/>
              </a:gs>
              <a:gs pos="100000">
                <a:schemeClr val="accent1"/>
              </a:gs>
            </a:gsLst>
            <a:path path="rect">
              <a:fillToRect l="50000" t="50000" r="50000" b="50000"/>
            </a:path>
          </a:gradFill>
          <a:ln w="12700" cap="sq" cmpd="sng" algn="ctr">
            <a:solidFill>
              <a:srgbClr val="CC0000"/>
            </a:solidFill>
            <a:prstDash val="dash"/>
            <a:round/>
            <a:headEnd type="none" w="med" len="med"/>
            <a:tailEnd type="none" w="med" len="med"/>
          </a:ln>
          <a:effectLst/>
        </p:spPr>
      </p:cxnSp>
      <p:cxnSp>
        <p:nvCxnSpPr>
          <p:cNvPr id="48" name="Straight Connector 47"/>
          <p:cNvCxnSpPr/>
          <p:nvPr/>
        </p:nvCxnSpPr>
        <p:spPr bwMode="auto">
          <a:xfrm flipV="1">
            <a:off x="6242728" y="5056080"/>
            <a:ext cx="2148263" cy="22440"/>
          </a:xfrm>
          <a:prstGeom prst="line">
            <a:avLst/>
          </a:prstGeom>
          <a:gradFill rotWithShape="0">
            <a:gsLst>
              <a:gs pos="0">
                <a:schemeClr val="bg1"/>
              </a:gs>
              <a:gs pos="100000">
                <a:schemeClr val="accent1"/>
              </a:gs>
            </a:gsLst>
            <a:path path="rect">
              <a:fillToRect l="50000" t="50000" r="50000" b="50000"/>
            </a:path>
          </a:gradFill>
          <a:ln w="12700" cap="sq" cmpd="sng" algn="ctr">
            <a:solidFill>
              <a:srgbClr val="CC0000"/>
            </a:solidFill>
            <a:prstDash val="dashDot"/>
            <a:round/>
            <a:headEnd type="none" w="med" len="med"/>
            <a:tailEnd type="none" w="med" len="med"/>
          </a:ln>
          <a:effectLst/>
        </p:spPr>
      </p:cxnSp>
      <p:sp>
        <p:nvSpPr>
          <p:cNvPr id="49" name="TextBox 48"/>
          <p:cNvSpPr txBox="1"/>
          <p:nvPr/>
        </p:nvSpPr>
        <p:spPr>
          <a:xfrm>
            <a:off x="6484562" y="6172200"/>
            <a:ext cx="457694" cy="400110"/>
          </a:xfrm>
          <a:prstGeom prst="rect">
            <a:avLst/>
          </a:prstGeom>
          <a:noFill/>
        </p:spPr>
        <p:txBody>
          <a:bodyPr wrap="square" rtlCol="0">
            <a:spAutoFit/>
          </a:bodyPr>
          <a:lstStyle/>
          <a:p>
            <a:r>
              <a:rPr lang="en-GB" sz="2000" dirty="0" smtClean="0">
                <a:solidFill>
                  <a:srgbClr val="FF0000"/>
                </a:solidFill>
                <a:latin typeface="Candara" panose="020E0502030303020204" pitchFamily="34" charset="0"/>
              </a:rPr>
              <a:t>Q</a:t>
            </a:r>
            <a:r>
              <a:rPr lang="en-GB" sz="2000" baseline="-25000" dirty="0" smtClean="0">
                <a:solidFill>
                  <a:srgbClr val="FF0000"/>
                </a:solidFill>
                <a:latin typeface="Candara" panose="020E0502030303020204" pitchFamily="34" charset="0"/>
              </a:rPr>
              <a:t>3</a:t>
            </a:r>
            <a:endParaRPr lang="en-US" sz="2000" baseline="-25000" dirty="0">
              <a:solidFill>
                <a:srgbClr val="FF0000"/>
              </a:solidFill>
              <a:latin typeface="Candara" panose="020E0502030303020204" pitchFamily="34" charset="0"/>
            </a:endParaRPr>
          </a:p>
        </p:txBody>
      </p:sp>
      <p:sp>
        <p:nvSpPr>
          <p:cNvPr id="50" name="TextBox 49"/>
          <p:cNvSpPr txBox="1"/>
          <p:nvPr/>
        </p:nvSpPr>
        <p:spPr>
          <a:xfrm>
            <a:off x="5833979" y="4800129"/>
            <a:ext cx="409086" cy="400110"/>
          </a:xfrm>
          <a:prstGeom prst="rect">
            <a:avLst/>
          </a:prstGeom>
          <a:noFill/>
        </p:spPr>
        <p:txBody>
          <a:bodyPr wrap="none" rtlCol="0">
            <a:spAutoFit/>
          </a:bodyPr>
          <a:lstStyle/>
          <a:p>
            <a:r>
              <a:rPr lang="en-GB" sz="2000" dirty="0" smtClean="0">
                <a:solidFill>
                  <a:srgbClr val="FF0000"/>
                </a:solidFill>
                <a:latin typeface="Candara" panose="020E0502030303020204" pitchFamily="34" charset="0"/>
              </a:rPr>
              <a:t>P</a:t>
            </a:r>
            <a:r>
              <a:rPr lang="en-GB" sz="2000" baseline="-25000" dirty="0" smtClean="0">
                <a:solidFill>
                  <a:srgbClr val="FF0000"/>
                </a:solidFill>
                <a:latin typeface="Candara" panose="020E0502030303020204" pitchFamily="34" charset="0"/>
              </a:rPr>
              <a:t>3</a:t>
            </a:r>
            <a:endParaRPr lang="en-US" sz="2000" baseline="-25000" dirty="0">
              <a:solidFill>
                <a:srgbClr val="FF0000"/>
              </a:solidFill>
              <a:latin typeface="Candara" panose="020E0502030303020204" pitchFamily="34" charset="0"/>
            </a:endParaRPr>
          </a:p>
        </p:txBody>
      </p:sp>
      <p:cxnSp>
        <p:nvCxnSpPr>
          <p:cNvPr id="54" name="Straight Connector 53"/>
          <p:cNvCxnSpPr>
            <a:endCxn id="56" idx="0"/>
          </p:cNvCxnSpPr>
          <p:nvPr/>
        </p:nvCxnSpPr>
        <p:spPr bwMode="auto">
          <a:xfrm>
            <a:off x="6459099" y="1942605"/>
            <a:ext cx="24302" cy="4247415"/>
          </a:xfrm>
          <a:prstGeom prst="line">
            <a:avLst/>
          </a:prstGeom>
          <a:gradFill rotWithShape="0">
            <a:gsLst>
              <a:gs pos="0">
                <a:schemeClr val="bg1"/>
              </a:gs>
              <a:gs pos="100000">
                <a:schemeClr val="accent1"/>
              </a:gs>
            </a:gsLst>
            <a:path path="rect">
              <a:fillToRect l="50000" t="50000" r="50000" b="50000"/>
            </a:path>
          </a:gradFill>
          <a:ln w="12700" cap="sq" cmpd="sng" algn="ctr">
            <a:solidFill>
              <a:schemeClr val="accent2">
                <a:lumMod val="75000"/>
              </a:schemeClr>
            </a:solidFill>
            <a:prstDash val="dash"/>
            <a:round/>
            <a:headEnd type="none" w="med" len="med"/>
            <a:tailEnd type="none" w="med" len="med"/>
          </a:ln>
          <a:effectLst/>
        </p:spPr>
      </p:cxnSp>
      <p:cxnSp>
        <p:nvCxnSpPr>
          <p:cNvPr id="55" name="Straight Connector 54"/>
          <p:cNvCxnSpPr/>
          <p:nvPr/>
        </p:nvCxnSpPr>
        <p:spPr bwMode="auto">
          <a:xfrm flipV="1">
            <a:off x="6242727" y="4795485"/>
            <a:ext cx="2148263" cy="22440"/>
          </a:xfrm>
          <a:prstGeom prst="line">
            <a:avLst/>
          </a:prstGeom>
          <a:gradFill rotWithShape="0">
            <a:gsLst>
              <a:gs pos="0">
                <a:schemeClr val="bg1"/>
              </a:gs>
              <a:gs pos="100000">
                <a:schemeClr val="accent1"/>
              </a:gs>
            </a:gsLst>
            <a:path path="rect">
              <a:fillToRect l="50000" t="50000" r="50000" b="50000"/>
            </a:path>
          </a:gradFill>
          <a:ln w="12700" cap="sq" cmpd="sng" algn="ctr">
            <a:solidFill>
              <a:schemeClr val="accent2">
                <a:lumMod val="75000"/>
              </a:schemeClr>
            </a:solidFill>
            <a:prstDash val="dashDot"/>
            <a:round/>
            <a:headEnd type="none" w="med" len="med"/>
            <a:tailEnd type="none" w="med" len="med"/>
          </a:ln>
          <a:effectLst/>
        </p:spPr>
      </p:cxnSp>
      <p:sp>
        <p:nvSpPr>
          <p:cNvPr id="56" name="TextBox 55"/>
          <p:cNvSpPr txBox="1"/>
          <p:nvPr/>
        </p:nvSpPr>
        <p:spPr>
          <a:xfrm>
            <a:off x="6254554" y="6190020"/>
            <a:ext cx="457694" cy="400110"/>
          </a:xfrm>
          <a:prstGeom prst="rect">
            <a:avLst/>
          </a:prstGeom>
          <a:noFill/>
        </p:spPr>
        <p:txBody>
          <a:bodyPr wrap="square" rtlCol="0">
            <a:spAutoFit/>
          </a:bodyPr>
          <a:lstStyle/>
          <a:p>
            <a:r>
              <a:rPr lang="en-GB" sz="2000" dirty="0" smtClean="0">
                <a:solidFill>
                  <a:schemeClr val="accent2"/>
                </a:solidFill>
                <a:latin typeface="Candara" panose="020E0502030303020204" pitchFamily="34" charset="0"/>
              </a:rPr>
              <a:t>Q</a:t>
            </a:r>
            <a:r>
              <a:rPr lang="en-GB" sz="2000" baseline="-25000" dirty="0" smtClean="0">
                <a:solidFill>
                  <a:schemeClr val="accent2"/>
                </a:solidFill>
                <a:latin typeface="Candara" panose="020E0502030303020204" pitchFamily="34" charset="0"/>
              </a:rPr>
              <a:t>4</a:t>
            </a:r>
            <a:endParaRPr lang="en-US" sz="2000" baseline="-25000" dirty="0">
              <a:solidFill>
                <a:schemeClr val="accent2"/>
              </a:solidFill>
              <a:latin typeface="Candara" panose="020E0502030303020204" pitchFamily="34" charset="0"/>
            </a:endParaRPr>
          </a:p>
        </p:txBody>
      </p:sp>
      <p:sp>
        <p:nvSpPr>
          <p:cNvPr id="57" name="TextBox 56"/>
          <p:cNvSpPr txBox="1"/>
          <p:nvPr/>
        </p:nvSpPr>
        <p:spPr>
          <a:xfrm>
            <a:off x="5829357" y="4570884"/>
            <a:ext cx="417102" cy="400110"/>
          </a:xfrm>
          <a:prstGeom prst="rect">
            <a:avLst/>
          </a:prstGeom>
          <a:noFill/>
        </p:spPr>
        <p:txBody>
          <a:bodyPr wrap="none" rtlCol="0">
            <a:spAutoFit/>
          </a:bodyPr>
          <a:lstStyle/>
          <a:p>
            <a:r>
              <a:rPr lang="en-GB" sz="2000" dirty="0" smtClean="0">
                <a:solidFill>
                  <a:schemeClr val="accent2"/>
                </a:solidFill>
                <a:latin typeface="Candara" panose="020E0502030303020204" pitchFamily="34" charset="0"/>
              </a:rPr>
              <a:t>P</a:t>
            </a:r>
            <a:r>
              <a:rPr lang="en-GB" sz="2000" baseline="-25000" dirty="0" smtClean="0">
                <a:solidFill>
                  <a:schemeClr val="accent2"/>
                </a:solidFill>
                <a:latin typeface="Candara" panose="020E0502030303020204" pitchFamily="34" charset="0"/>
              </a:rPr>
              <a:t>4</a:t>
            </a:r>
            <a:endParaRPr lang="en-US" sz="2000" baseline="-25000" dirty="0">
              <a:solidFill>
                <a:schemeClr val="accent2"/>
              </a:solidFill>
              <a:latin typeface="Candara" panose="020E0502030303020204" pitchFamily="34" charset="0"/>
            </a:endParaRPr>
          </a:p>
        </p:txBody>
      </p:sp>
      <p:sp>
        <p:nvSpPr>
          <p:cNvPr id="61" name="Freeform 60"/>
          <p:cNvSpPr/>
          <p:nvPr/>
        </p:nvSpPr>
        <p:spPr bwMode="auto">
          <a:xfrm>
            <a:off x="6307104" y="4341089"/>
            <a:ext cx="2608296" cy="1744449"/>
          </a:xfrm>
          <a:custGeom>
            <a:avLst/>
            <a:gdLst>
              <a:gd name="connsiteX0" fmla="*/ 0 w 2014044"/>
              <a:gd name="connsiteY0" fmla="*/ 0 h 1279038"/>
              <a:gd name="connsiteX1" fmla="*/ 28049 w 2014044"/>
              <a:gd name="connsiteY1" fmla="*/ 16830 h 1279038"/>
              <a:gd name="connsiteX2" fmla="*/ 168294 w 2014044"/>
              <a:gd name="connsiteY2" fmla="*/ 162685 h 1279038"/>
              <a:gd name="connsiteX3" fmla="*/ 246832 w 2014044"/>
              <a:gd name="connsiteY3" fmla="*/ 213173 h 1279038"/>
              <a:gd name="connsiteX4" fmla="*/ 398297 w 2014044"/>
              <a:gd name="connsiteY4" fmla="*/ 392687 h 1279038"/>
              <a:gd name="connsiteX5" fmla="*/ 415126 w 2014044"/>
              <a:gd name="connsiteY5" fmla="*/ 409517 h 1279038"/>
              <a:gd name="connsiteX6" fmla="*/ 437565 w 2014044"/>
              <a:gd name="connsiteY6" fmla="*/ 482445 h 1279038"/>
              <a:gd name="connsiteX7" fmla="*/ 549762 w 2014044"/>
              <a:gd name="connsiteY7" fmla="*/ 555372 h 1279038"/>
              <a:gd name="connsiteX8" fmla="*/ 656348 w 2014044"/>
              <a:gd name="connsiteY8" fmla="*/ 600251 h 1279038"/>
              <a:gd name="connsiteX9" fmla="*/ 751715 w 2014044"/>
              <a:gd name="connsiteY9" fmla="*/ 633910 h 1279038"/>
              <a:gd name="connsiteX10" fmla="*/ 824643 w 2014044"/>
              <a:gd name="connsiteY10" fmla="*/ 673178 h 1279038"/>
              <a:gd name="connsiteX11" fmla="*/ 841472 w 2014044"/>
              <a:gd name="connsiteY11" fmla="*/ 718057 h 1279038"/>
              <a:gd name="connsiteX12" fmla="*/ 1060255 w 2014044"/>
              <a:gd name="connsiteY12" fmla="*/ 1009767 h 1279038"/>
              <a:gd name="connsiteX13" fmla="*/ 1144402 w 2014044"/>
              <a:gd name="connsiteY13" fmla="*/ 1161232 h 1279038"/>
              <a:gd name="connsiteX14" fmla="*/ 1138792 w 2014044"/>
              <a:gd name="connsiteY14" fmla="*/ 1144403 h 1279038"/>
              <a:gd name="connsiteX15" fmla="*/ 1183671 w 2014044"/>
              <a:gd name="connsiteY15" fmla="*/ 1172452 h 1279038"/>
              <a:gd name="connsiteX16" fmla="*/ 1234159 w 2014044"/>
              <a:gd name="connsiteY16" fmla="*/ 1189281 h 1279038"/>
              <a:gd name="connsiteX17" fmla="*/ 1256598 w 2014044"/>
              <a:gd name="connsiteY17" fmla="*/ 1172452 h 1279038"/>
              <a:gd name="connsiteX18" fmla="*/ 1273428 w 2014044"/>
              <a:gd name="connsiteY18" fmla="*/ 1178062 h 1279038"/>
              <a:gd name="connsiteX19" fmla="*/ 1357575 w 2014044"/>
              <a:gd name="connsiteY19" fmla="*/ 1228550 h 1279038"/>
              <a:gd name="connsiteX20" fmla="*/ 1660505 w 2014044"/>
              <a:gd name="connsiteY20" fmla="*/ 1267819 h 1279038"/>
              <a:gd name="connsiteX21" fmla="*/ 1727823 w 2014044"/>
              <a:gd name="connsiteY21" fmla="*/ 1262209 h 1279038"/>
              <a:gd name="connsiteX22" fmla="*/ 1789531 w 2014044"/>
              <a:gd name="connsiteY22" fmla="*/ 1250989 h 1279038"/>
              <a:gd name="connsiteX23" fmla="*/ 1901727 w 2014044"/>
              <a:gd name="connsiteY23" fmla="*/ 1245380 h 1279038"/>
              <a:gd name="connsiteX24" fmla="*/ 1924167 w 2014044"/>
              <a:gd name="connsiteY24" fmla="*/ 1239770 h 1279038"/>
              <a:gd name="connsiteX25" fmla="*/ 1957825 w 2014044"/>
              <a:gd name="connsiteY25" fmla="*/ 1245380 h 1279038"/>
              <a:gd name="connsiteX26" fmla="*/ 1997094 w 2014044"/>
              <a:gd name="connsiteY26" fmla="*/ 1250989 h 1279038"/>
              <a:gd name="connsiteX27" fmla="*/ 2013924 w 2014044"/>
              <a:gd name="connsiteY27" fmla="*/ 1279038 h 1279038"/>
              <a:gd name="connsiteX0" fmla="*/ 0 w 2014044"/>
              <a:gd name="connsiteY0" fmla="*/ 0 h 1279038"/>
              <a:gd name="connsiteX1" fmla="*/ 168294 w 2014044"/>
              <a:gd name="connsiteY1" fmla="*/ 162685 h 1279038"/>
              <a:gd name="connsiteX2" fmla="*/ 246832 w 2014044"/>
              <a:gd name="connsiteY2" fmla="*/ 213173 h 1279038"/>
              <a:gd name="connsiteX3" fmla="*/ 398297 w 2014044"/>
              <a:gd name="connsiteY3" fmla="*/ 392687 h 1279038"/>
              <a:gd name="connsiteX4" fmla="*/ 415126 w 2014044"/>
              <a:gd name="connsiteY4" fmla="*/ 409517 h 1279038"/>
              <a:gd name="connsiteX5" fmla="*/ 437565 w 2014044"/>
              <a:gd name="connsiteY5" fmla="*/ 482445 h 1279038"/>
              <a:gd name="connsiteX6" fmla="*/ 549762 w 2014044"/>
              <a:gd name="connsiteY6" fmla="*/ 555372 h 1279038"/>
              <a:gd name="connsiteX7" fmla="*/ 656348 w 2014044"/>
              <a:gd name="connsiteY7" fmla="*/ 600251 h 1279038"/>
              <a:gd name="connsiteX8" fmla="*/ 751715 w 2014044"/>
              <a:gd name="connsiteY8" fmla="*/ 633910 h 1279038"/>
              <a:gd name="connsiteX9" fmla="*/ 824643 w 2014044"/>
              <a:gd name="connsiteY9" fmla="*/ 673178 h 1279038"/>
              <a:gd name="connsiteX10" fmla="*/ 841472 w 2014044"/>
              <a:gd name="connsiteY10" fmla="*/ 718057 h 1279038"/>
              <a:gd name="connsiteX11" fmla="*/ 1060255 w 2014044"/>
              <a:gd name="connsiteY11" fmla="*/ 1009767 h 1279038"/>
              <a:gd name="connsiteX12" fmla="*/ 1144402 w 2014044"/>
              <a:gd name="connsiteY12" fmla="*/ 1161232 h 1279038"/>
              <a:gd name="connsiteX13" fmla="*/ 1138792 w 2014044"/>
              <a:gd name="connsiteY13" fmla="*/ 1144403 h 1279038"/>
              <a:gd name="connsiteX14" fmla="*/ 1183671 w 2014044"/>
              <a:gd name="connsiteY14" fmla="*/ 1172452 h 1279038"/>
              <a:gd name="connsiteX15" fmla="*/ 1234159 w 2014044"/>
              <a:gd name="connsiteY15" fmla="*/ 1189281 h 1279038"/>
              <a:gd name="connsiteX16" fmla="*/ 1256598 w 2014044"/>
              <a:gd name="connsiteY16" fmla="*/ 1172452 h 1279038"/>
              <a:gd name="connsiteX17" fmla="*/ 1273428 w 2014044"/>
              <a:gd name="connsiteY17" fmla="*/ 1178062 h 1279038"/>
              <a:gd name="connsiteX18" fmla="*/ 1357575 w 2014044"/>
              <a:gd name="connsiteY18" fmla="*/ 1228550 h 1279038"/>
              <a:gd name="connsiteX19" fmla="*/ 1660505 w 2014044"/>
              <a:gd name="connsiteY19" fmla="*/ 1267819 h 1279038"/>
              <a:gd name="connsiteX20" fmla="*/ 1727823 w 2014044"/>
              <a:gd name="connsiteY20" fmla="*/ 1262209 h 1279038"/>
              <a:gd name="connsiteX21" fmla="*/ 1789531 w 2014044"/>
              <a:gd name="connsiteY21" fmla="*/ 1250989 h 1279038"/>
              <a:gd name="connsiteX22" fmla="*/ 1901727 w 2014044"/>
              <a:gd name="connsiteY22" fmla="*/ 1245380 h 1279038"/>
              <a:gd name="connsiteX23" fmla="*/ 1924167 w 2014044"/>
              <a:gd name="connsiteY23" fmla="*/ 1239770 h 1279038"/>
              <a:gd name="connsiteX24" fmla="*/ 1957825 w 2014044"/>
              <a:gd name="connsiteY24" fmla="*/ 1245380 h 1279038"/>
              <a:gd name="connsiteX25" fmla="*/ 1997094 w 2014044"/>
              <a:gd name="connsiteY25" fmla="*/ 1250989 h 1279038"/>
              <a:gd name="connsiteX26" fmla="*/ 2013924 w 2014044"/>
              <a:gd name="connsiteY26" fmla="*/ 1279038 h 1279038"/>
              <a:gd name="connsiteX0" fmla="*/ 0 w 2014044"/>
              <a:gd name="connsiteY0" fmla="*/ 0 h 1279038"/>
              <a:gd name="connsiteX1" fmla="*/ 246832 w 2014044"/>
              <a:gd name="connsiteY1" fmla="*/ 213173 h 1279038"/>
              <a:gd name="connsiteX2" fmla="*/ 398297 w 2014044"/>
              <a:gd name="connsiteY2" fmla="*/ 392687 h 1279038"/>
              <a:gd name="connsiteX3" fmla="*/ 415126 w 2014044"/>
              <a:gd name="connsiteY3" fmla="*/ 409517 h 1279038"/>
              <a:gd name="connsiteX4" fmla="*/ 437565 w 2014044"/>
              <a:gd name="connsiteY4" fmla="*/ 482445 h 1279038"/>
              <a:gd name="connsiteX5" fmla="*/ 549762 w 2014044"/>
              <a:gd name="connsiteY5" fmla="*/ 555372 h 1279038"/>
              <a:gd name="connsiteX6" fmla="*/ 656348 w 2014044"/>
              <a:gd name="connsiteY6" fmla="*/ 600251 h 1279038"/>
              <a:gd name="connsiteX7" fmla="*/ 751715 w 2014044"/>
              <a:gd name="connsiteY7" fmla="*/ 633910 h 1279038"/>
              <a:gd name="connsiteX8" fmla="*/ 824643 w 2014044"/>
              <a:gd name="connsiteY8" fmla="*/ 673178 h 1279038"/>
              <a:gd name="connsiteX9" fmla="*/ 841472 w 2014044"/>
              <a:gd name="connsiteY9" fmla="*/ 718057 h 1279038"/>
              <a:gd name="connsiteX10" fmla="*/ 1060255 w 2014044"/>
              <a:gd name="connsiteY10" fmla="*/ 1009767 h 1279038"/>
              <a:gd name="connsiteX11" fmla="*/ 1144402 w 2014044"/>
              <a:gd name="connsiteY11" fmla="*/ 1161232 h 1279038"/>
              <a:gd name="connsiteX12" fmla="*/ 1138792 w 2014044"/>
              <a:gd name="connsiteY12" fmla="*/ 1144403 h 1279038"/>
              <a:gd name="connsiteX13" fmla="*/ 1183671 w 2014044"/>
              <a:gd name="connsiteY13" fmla="*/ 1172452 h 1279038"/>
              <a:gd name="connsiteX14" fmla="*/ 1234159 w 2014044"/>
              <a:gd name="connsiteY14" fmla="*/ 1189281 h 1279038"/>
              <a:gd name="connsiteX15" fmla="*/ 1256598 w 2014044"/>
              <a:gd name="connsiteY15" fmla="*/ 1172452 h 1279038"/>
              <a:gd name="connsiteX16" fmla="*/ 1273428 w 2014044"/>
              <a:gd name="connsiteY16" fmla="*/ 1178062 h 1279038"/>
              <a:gd name="connsiteX17" fmla="*/ 1357575 w 2014044"/>
              <a:gd name="connsiteY17" fmla="*/ 1228550 h 1279038"/>
              <a:gd name="connsiteX18" fmla="*/ 1660505 w 2014044"/>
              <a:gd name="connsiteY18" fmla="*/ 1267819 h 1279038"/>
              <a:gd name="connsiteX19" fmla="*/ 1727823 w 2014044"/>
              <a:gd name="connsiteY19" fmla="*/ 1262209 h 1279038"/>
              <a:gd name="connsiteX20" fmla="*/ 1789531 w 2014044"/>
              <a:gd name="connsiteY20" fmla="*/ 1250989 h 1279038"/>
              <a:gd name="connsiteX21" fmla="*/ 1901727 w 2014044"/>
              <a:gd name="connsiteY21" fmla="*/ 1245380 h 1279038"/>
              <a:gd name="connsiteX22" fmla="*/ 1924167 w 2014044"/>
              <a:gd name="connsiteY22" fmla="*/ 1239770 h 1279038"/>
              <a:gd name="connsiteX23" fmla="*/ 1957825 w 2014044"/>
              <a:gd name="connsiteY23" fmla="*/ 1245380 h 1279038"/>
              <a:gd name="connsiteX24" fmla="*/ 1997094 w 2014044"/>
              <a:gd name="connsiteY24" fmla="*/ 1250989 h 1279038"/>
              <a:gd name="connsiteX25" fmla="*/ 2013924 w 2014044"/>
              <a:gd name="connsiteY25" fmla="*/ 1279038 h 1279038"/>
              <a:gd name="connsiteX0" fmla="*/ 0 w 2014044"/>
              <a:gd name="connsiteY0" fmla="*/ 0 h 1279038"/>
              <a:gd name="connsiteX1" fmla="*/ 398297 w 2014044"/>
              <a:gd name="connsiteY1" fmla="*/ 392687 h 1279038"/>
              <a:gd name="connsiteX2" fmla="*/ 415126 w 2014044"/>
              <a:gd name="connsiteY2" fmla="*/ 409517 h 1279038"/>
              <a:gd name="connsiteX3" fmla="*/ 437565 w 2014044"/>
              <a:gd name="connsiteY3" fmla="*/ 482445 h 1279038"/>
              <a:gd name="connsiteX4" fmla="*/ 549762 w 2014044"/>
              <a:gd name="connsiteY4" fmla="*/ 555372 h 1279038"/>
              <a:gd name="connsiteX5" fmla="*/ 656348 w 2014044"/>
              <a:gd name="connsiteY5" fmla="*/ 600251 h 1279038"/>
              <a:gd name="connsiteX6" fmla="*/ 751715 w 2014044"/>
              <a:gd name="connsiteY6" fmla="*/ 633910 h 1279038"/>
              <a:gd name="connsiteX7" fmla="*/ 824643 w 2014044"/>
              <a:gd name="connsiteY7" fmla="*/ 673178 h 1279038"/>
              <a:gd name="connsiteX8" fmla="*/ 841472 w 2014044"/>
              <a:gd name="connsiteY8" fmla="*/ 718057 h 1279038"/>
              <a:gd name="connsiteX9" fmla="*/ 1060255 w 2014044"/>
              <a:gd name="connsiteY9" fmla="*/ 1009767 h 1279038"/>
              <a:gd name="connsiteX10" fmla="*/ 1144402 w 2014044"/>
              <a:gd name="connsiteY10" fmla="*/ 1161232 h 1279038"/>
              <a:gd name="connsiteX11" fmla="*/ 1138792 w 2014044"/>
              <a:gd name="connsiteY11" fmla="*/ 1144403 h 1279038"/>
              <a:gd name="connsiteX12" fmla="*/ 1183671 w 2014044"/>
              <a:gd name="connsiteY12" fmla="*/ 1172452 h 1279038"/>
              <a:gd name="connsiteX13" fmla="*/ 1234159 w 2014044"/>
              <a:gd name="connsiteY13" fmla="*/ 1189281 h 1279038"/>
              <a:gd name="connsiteX14" fmla="*/ 1256598 w 2014044"/>
              <a:gd name="connsiteY14" fmla="*/ 1172452 h 1279038"/>
              <a:gd name="connsiteX15" fmla="*/ 1273428 w 2014044"/>
              <a:gd name="connsiteY15" fmla="*/ 1178062 h 1279038"/>
              <a:gd name="connsiteX16" fmla="*/ 1357575 w 2014044"/>
              <a:gd name="connsiteY16" fmla="*/ 1228550 h 1279038"/>
              <a:gd name="connsiteX17" fmla="*/ 1660505 w 2014044"/>
              <a:gd name="connsiteY17" fmla="*/ 1267819 h 1279038"/>
              <a:gd name="connsiteX18" fmla="*/ 1727823 w 2014044"/>
              <a:gd name="connsiteY18" fmla="*/ 1262209 h 1279038"/>
              <a:gd name="connsiteX19" fmla="*/ 1789531 w 2014044"/>
              <a:gd name="connsiteY19" fmla="*/ 1250989 h 1279038"/>
              <a:gd name="connsiteX20" fmla="*/ 1901727 w 2014044"/>
              <a:gd name="connsiteY20" fmla="*/ 1245380 h 1279038"/>
              <a:gd name="connsiteX21" fmla="*/ 1924167 w 2014044"/>
              <a:gd name="connsiteY21" fmla="*/ 1239770 h 1279038"/>
              <a:gd name="connsiteX22" fmla="*/ 1957825 w 2014044"/>
              <a:gd name="connsiteY22" fmla="*/ 1245380 h 1279038"/>
              <a:gd name="connsiteX23" fmla="*/ 1997094 w 2014044"/>
              <a:gd name="connsiteY23" fmla="*/ 1250989 h 1279038"/>
              <a:gd name="connsiteX24" fmla="*/ 2013924 w 2014044"/>
              <a:gd name="connsiteY24" fmla="*/ 1279038 h 1279038"/>
              <a:gd name="connsiteX0" fmla="*/ 0 w 2014044"/>
              <a:gd name="connsiteY0" fmla="*/ 0 h 1279038"/>
              <a:gd name="connsiteX1" fmla="*/ 398297 w 2014044"/>
              <a:gd name="connsiteY1" fmla="*/ 392687 h 1279038"/>
              <a:gd name="connsiteX2" fmla="*/ 437565 w 2014044"/>
              <a:gd name="connsiteY2" fmla="*/ 482445 h 1279038"/>
              <a:gd name="connsiteX3" fmla="*/ 549762 w 2014044"/>
              <a:gd name="connsiteY3" fmla="*/ 555372 h 1279038"/>
              <a:gd name="connsiteX4" fmla="*/ 656348 w 2014044"/>
              <a:gd name="connsiteY4" fmla="*/ 600251 h 1279038"/>
              <a:gd name="connsiteX5" fmla="*/ 751715 w 2014044"/>
              <a:gd name="connsiteY5" fmla="*/ 633910 h 1279038"/>
              <a:gd name="connsiteX6" fmla="*/ 824643 w 2014044"/>
              <a:gd name="connsiteY6" fmla="*/ 673178 h 1279038"/>
              <a:gd name="connsiteX7" fmla="*/ 841472 w 2014044"/>
              <a:gd name="connsiteY7" fmla="*/ 718057 h 1279038"/>
              <a:gd name="connsiteX8" fmla="*/ 1060255 w 2014044"/>
              <a:gd name="connsiteY8" fmla="*/ 1009767 h 1279038"/>
              <a:gd name="connsiteX9" fmla="*/ 1144402 w 2014044"/>
              <a:gd name="connsiteY9" fmla="*/ 1161232 h 1279038"/>
              <a:gd name="connsiteX10" fmla="*/ 1138792 w 2014044"/>
              <a:gd name="connsiteY10" fmla="*/ 1144403 h 1279038"/>
              <a:gd name="connsiteX11" fmla="*/ 1183671 w 2014044"/>
              <a:gd name="connsiteY11" fmla="*/ 1172452 h 1279038"/>
              <a:gd name="connsiteX12" fmla="*/ 1234159 w 2014044"/>
              <a:gd name="connsiteY12" fmla="*/ 1189281 h 1279038"/>
              <a:gd name="connsiteX13" fmla="*/ 1256598 w 2014044"/>
              <a:gd name="connsiteY13" fmla="*/ 1172452 h 1279038"/>
              <a:gd name="connsiteX14" fmla="*/ 1273428 w 2014044"/>
              <a:gd name="connsiteY14" fmla="*/ 1178062 h 1279038"/>
              <a:gd name="connsiteX15" fmla="*/ 1357575 w 2014044"/>
              <a:gd name="connsiteY15" fmla="*/ 1228550 h 1279038"/>
              <a:gd name="connsiteX16" fmla="*/ 1660505 w 2014044"/>
              <a:gd name="connsiteY16" fmla="*/ 1267819 h 1279038"/>
              <a:gd name="connsiteX17" fmla="*/ 1727823 w 2014044"/>
              <a:gd name="connsiteY17" fmla="*/ 1262209 h 1279038"/>
              <a:gd name="connsiteX18" fmla="*/ 1789531 w 2014044"/>
              <a:gd name="connsiteY18" fmla="*/ 1250989 h 1279038"/>
              <a:gd name="connsiteX19" fmla="*/ 1901727 w 2014044"/>
              <a:gd name="connsiteY19" fmla="*/ 1245380 h 1279038"/>
              <a:gd name="connsiteX20" fmla="*/ 1924167 w 2014044"/>
              <a:gd name="connsiteY20" fmla="*/ 1239770 h 1279038"/>
              <a:gd name="connsiteX21" fmla="*/ 1957825 w 2014044"/>
              <a:gd name="connsiteY21" fmla="*/ 1245380 h 1279038"/>
              <a:gd name="connsiteX22" fmla="*/ 1997094 w 2014044"/>
              <a:gd name="connsiteY22" fmla="*/ 1250989 h 1279038"/>
              <a:gd name="connsiteX23" fmla="*/ 2013924 w 2014044"/>
              <a:gd name="connsiteY23" fmla="*/ 1279038 h 1279038"/>
              <a:gd name="connsiteX0" fmla="*/ 0 w 2014044"/>
              <a:gd name="connsiteY0" fmla="*/ 0 h 1279038"/>
              <a:gd name="connsiteX1" fmla="*/ 398297 w 2014044"/>
              <a:gd name="connsiteY1" fmla="*/ 392687 h 1279038"/>
              <a:gd name="connsiteX2" fmla="*/ 549762 w 2014044"/>
              <a:gd name="connsiteY2" fmla="*/ 555372 h 1279038"/>
              <a:gd name="connsiteX3" fmla="*/ 656348 w 2014044"/>
              <a:gd name="connsiteY3" fmla="*/ 600251 h 1279038"/>
              <a:gd name="connsiteX4" fmla="*/ 751715 w 2014044"/>
              <a:gd name="connsiteY4" fmla="*/ 633910 h 1279038"/>
              <a:gd name="connsiteX5" fmla="*/ 824643 w 2014044"/>
              <a:gd name="connsiteY5" fmla="*/ 673178 h 1279038"/>
              <a:gd name="connsiteX6" fmla="*/ 841472 w 2014044"/>
              <a:gd name="connsiteY6" fmla="*/ 718057 h 1279038"/>
              <a:gd name="connsiteX7" fmla="*/ 1060255 w 2014044"/>
              <a:gd name="connsiteY7" fmla="*/ 1009767 h 1279038"/>
              <a:gd name="connsiteX8" fmla="*/ 1144402 w 2014044"/>
              <a:gd name="connsiteY8" fmla="*/ 1161232 h 1279038"/>
              <a:gd name="connsiteX9" fmla="*/ 1138792 w 2014044"/>
              <a:gd name="connsiteY9" fmla="*/ 1144403 h 1279038"/>
              <a:gd name="connsiteX10" fmla="*/ 1183671 w 2014044"/>
              <a:gd name="connsiteY10" fmla="*/ 1172452 h 1279038"/>
              <a:gd name="connsiteX11" fmla="*/ 1234159 w 2014044"/>
              <a:gd name="connsiteY11" fmla="*/ 1189281 h 1279038"/>
              <a:gd name="connsiteX12" fmla="*/ 1256598 w 2014044"/>
              <a:gd name="connsiteY12" fmla="*/ 1172452 h 1279038"/>
              <a:gd name="connsiteX13" fmla="*/ 1273428 w 2014044"/>
              <a:gd name="connsiteY13" fmla="*/ 1178062 h 1279038"/>
              <a:gd name="connsiteX14" fmla="*/ 1357575 w 2014044"/>
              <a:gd name="connsiteY14" fmla="*/ 1228550 h 1279038"/>
              <a:gd name="connsiteX15" fmla="*/ 1660505 w 2014044"/>
              <a:gd name="connsiteY15" fmla="*/ 1267819 h 1279038"/>
              <a:gd name="connsiteX16" fmla="*/ 1727823 w 2014044"/>
              <a:gd name="connsiteY16" fmla="*/ 1262209 h 1279038"/>
              <a:gd name="connsiteX17" fmla="*/ 1789531 w 2014044"/>
              <a:gd name="connsiteY17" fmla="*/ 1250989 h 1279038"/>
              <a:gd name="connsiteX18" fmla="*/ 1901727 w 2014044"/>
              <a:gd name="connsiteY18" fmla="*/ 1245380 h 1279038"/>
              <a:gd name="connsiteX19" fmla="*/ 1924167 w 2014044"/>
              <a:gd name="connsiteY19" fmla="*/ 1239770 h 1279038"/>
              <a:gd name="connsiteX20" fmla="*/ 1957825 w 2014044"/>
              <a:gd name="connsiteY20" fmla="*/ 1245380 h 1279038"/>
              <a:gd name="connsiteX21" fmla="*/ 1997094 w 2014044"/>
              <a:gd name="connsiteY21" fmla="*/ 1250989 h 1279038"/>
              <a:gd name="connsiteX22" fmla="*/ 2013924 w 2014044"/>
              <a:gd name="connsiteY22" fmla="*/ 1279038 h 1279038"/>
              <a:gd name="connsiteX0" fmla="*/ 0 w 2014044"/>
              <a:gd name="connsiteY0" fmla="*/ 0 h 1279038"/>
              <a:gd name="connsiteX1" fmla="*/ 549762 w 2014044"/>
              <a:gd name="connsiteY1" fmla="*/ 555372 h 1279038"/>
              <a:gd name="connsiteX2" fmla="*/ 656348 w 2014044"/>
              <a:gd name="connsiteY2" fmla="*/ 600251 h 1279038"/>
              <a:gd name="connsiteX3" fmla="*/ 751715 w 2014044"/>
              <a:gd name="connsiteY3" fmla="*/ 633910 h 1279038"/>
              <a:gd name="connsiteX4" fmla="*/ 824643 w 2014044"/>
              <a:gd name="connsiteY4" fmla="*/ 673178 h 1279038"/>
              <a:gd name="connsiteX5" fmla="*/ 841472 w 2014044"/>
              <a:gd name="connsiteY5" fmla="*/ 718057 h 1279038"/>
              <a:gd name="connsiteX6" fmla="*/ 1060255 w 2014044"/>
              <a:gd name="connsiteY6" fmla="*/ 1009767 h 1279038"/>
              <a:gd name="connsiteX7" fmla="*/ 1144402 w 2014044"/>
              <a:gd name="connsiteY7" fmla="*/ 1161232 h 1279038"/>
              <a:gd name="connsiteX8" fmla="*/ 1138792 w 2014044"/>
              <a:gd name="connsiteY8" fmla="*/ 1144403 h 1279038"/>
              <a:gd name="connsiteX9" fmla="*/ 1183671 w 2014044"/>
              <a:gd name="connsiteY9" fmla="*/ 1172452 h 1279038"/>
              <a:gd name="connsiteX10" fmla="*/ 1234159 w 2014044"/>
              <a:gd name="connsiteY10" fmla="*/ 1189281 h 1279038"/>
              <a:gd name="connsiteX11" fmla="*/ 1256598 w 2014044"/>
              <a:gd name="connsiteY11" fmla="*/ 1172452 h 1279038"/>
              <a:gd name="connsiteX12" fmla="*/ 1273428 w 2014044"/>
              <a:gd name="connsiteY12" fmla="*/ 1178062 h 1279038"/>
              <a:gd name="connsiteX13" fmla="*/ 1357575 w 2014044"/>
              <a:gd name="connsiteY13" fmla="*/ 1228550 h 1279038"/>
              <a:gd name="connsiteX14" fmla="*/ 1660505 w 2014044"/>
              <a:gd name="connsiteY14" fmla="*/ 1267819 h 1279038"/>
              <a:gd name="connsiteX15" fmla="*/ 1727823 w 2014044"/>
              <a:gd name="connsiteY15" fmla="*/ 1262209 h 1279038"/>
              <a:gd name="connsiteX16" fmla="*/ 1789531 w 2014044"/>
              <a:gd name="connsiteY16" fmla="*/ 1250989 h 1279038"/>
              <a:gd name="connsiteX17" fmla="*/ 1901727 w 2014044"/>
              <a:gd name="connsiteY17" fmla="*/ 1245380 h 1279038"/>
              <a:gd name="connsiteX18" fmla="*/ 1924167 w 2014044"/>
              <a:gd name="connsiteY18" fmla="*/ 1239770 h 1279038"/>
              <a:gd name="connsiteX19" fmla="*/ 1957825 w 2014044"/>
              <a:gd name="connsiteY19" fmla="*/ 1245380 h 1279038"/>
              <a:gd name="connsiteX20" fmla="*/ 1997094 w 2014044"/>
              <a:gd name="connsiteY20" fmla="*/ 1250989 h 1279038"/>
              <a:gd name="connsiteX21" fmla="*/ 2013924 w 2014044"/>
              <a:gd name="connsiteY21" fmla="*/ 1279038 h 1279038"/>
              <a:gd name="connsiteX0" fmla="*/ 0 w 2014044"/>
              <a:gd name="connsiteY0" fmla="*/ 0 h 1279038"/>
              <a:gd name="connsiteX1" fmla="*/ 656348 w 2014044"/>
              <a:gd name="connsiteY1" fmla="*/ 600251 h 1279038"/>
              <a:gd name="connsiteX2" fmla="*/ 751715 w 2014044"/>
              <a:gd name="connsiteY2" fmla="*/ 633910 h 1279038"/>
              <a:gd name="connsiteX3" fmla="*/ 824643 w 2014044"/>
              <a:gd name="connsiteY3" fmla="*/ 673178 h 1279038"/>
              <a:gd name="connsiteX4" fmla="*/ 841472 w 2014044"/>
              <a:gd name="connsiteY4" fmla="*/ 718057 h 1279038"/>
              <a:gd name="connsiteX5" fmla="*/ 1060255 w 2014044"/>
              <a:gd name="connsiteY5" fmla="*/ 1009767 h 1279038"/>
              <a:gd name="connsiteX6" fmla="*/ 1144402 w 2014044"/>
              <a:gd name="connsiteY6" fmla="*/ 1161232 h 1279038"/>
              <a:gd name="connsiteX7" fmla="*/ 1138792 w 2014044"/>
              <a:gd name="connsiteY7" fmla="*/ 1144403 h 1279038"/>
              <a:gd name="connsiteX8" fmla="*/ 1183671 w 2014044"/>
              <a:gd name="connsiteY8" fmla="*/ 1172452 h 1279038"/>
              <a:gd name="connsiteX9" fmla="*/ 1234159 w 2014044"/>
              <a:gd name="connsiteY9" fmla="*/ 1189281 h 1279038"/>
              <a:gd name="connsiteX10" fmla="*/ 1256598 w 2014044"/>
              <a:gd name="connsiteY10" fmla="*/ 1172452 h 1279038"/>
              <a:gd name="connsiteX11" fmla="*/ 1273428 w 2014044"/>
              <a:gd name="connsiteY11" fmla="*/ 1178062 h 1279038"/>
              <a:gd name="connsiteX12" fmla="*/ 1357575 w 2014044"/>
              <a:gd name="connsiteY12" fmla="*/ 1228550 h 1279038"/>
              <a:gd name="connsiteX13" fmla="*/ 1660505 w 2014044"/>
              <a:gd name="connsiteY13" fmla="*/ 1267819 h 1279038"/>
              <a:gd name="connsiteX14" fmla="*/ 1727823 w 2014044"/>
              <a:gd name="connsiteY14" fmla="*/ 1262209 h 1279038"/>
              <a:gd name="connsiteX15" fmla="*/ 1789531 w 2014044"/>
              <a:gd name="connsiteY15" fmla="*/ 1250989 h 1279038"/>
              <a:gd name="connsiteX16" fmla="*/ 1901727 w 2014044"/>
              <a:gd name="connsiteY16" fmla="*/ 1245380 h 1279038"/>
              <a:gd name="connsiteX17" fmla="*/ 1924167 w 2014044"/>
              <a:gd name="connsiteY17" fmla="*/ 1239770 h 1279038"/>
              <a:gd name="connsiteX18" fmla="*/ 1957825 w 2014044"/>
              <a:gd name="connsiteY18" fmla="*/ 1245380 h 1279038"/>
              <a:gd name="connsiteX19" fmla="*/ 1997094 w 2014044"/>
              <a:gd name="connsiteY19" fmla="*/ 1250989 h 1279038"/>
              <a:gd name="connsiteX20" fmla="*/ 2013924 w 2014044"/>
              <a:gd name="connsiteY20" fmla="*/ 1279038 h 1279038"/>
              <a:gd name="connsiteX0" fmla="*/ 0 w 2014044"/>
              <a:gd name="connsiteY0" fmla="*/ 0 h 1279038"/>
              <a:gd name="connsiteX1" fmla="*/ 751715 w 2014044"/>
              <a:gd name="connsiteY1" fmla="*/ 633910 h 1279038"/>
              <a:gd name="connsiteX2" fmla="*/ 824643 w 2014044"/>
              <a:gd name="connsiteY2" fmla="*/ 673178 h 1279038"/>
              <a:gd name="connsiteX3" fmla="*/ 841472 w 2014044"/>
              <a:gd name="connsiteY3" fmla="*/ 718057 h 1279038"/>
              <a:gd name="connsiteX4" fmla="*/ 1060255 w 2014044"/>
              <a:gd name="connsiteY4" fmla="*/ 1009767 h 1279038"/>
              <a:gd name="connsiteX5" fmla="*/ 1144402 w 2014044"/>
              <a:gd name="connsiteY5" fmla="*/ 1161232 h 1279038"/>
              <a:gd name="connsiteX6" fmla="*/ 1138792 w 2014044"/>
              <a:gd name="connsiteY6" fmla="*/ 1144403 h 1279038"/>
              <a:gd name="connsiteX7" fmla="*/ 1183671 w 2014044"/>
              <a:gd name="connsiteY7" fmla="*/ 1172452 h 1279038"/>
              <a:gd name="connsiteX8" fmla="*/ 1234159 w 2014044"/>
              <a:gd name="connsiteY8" fmla="*/ 1189281 h 1279038"/>
              <a:gd name="connsiteX9" fmla="*/ 1256598 w 2014044"/>
              <a:gd name="connsiteY9" fmla="*/ 1172452 h 1279038"/>
              <a:gd name="connsiteX10" fmla="*/ 1273428 w 2014044"/>
              <a:gd name="connsiteY10" fmla="*/ 1178062 h 1279038"/>
              <a:gd name="connsiteX11" fmla="*/ 1357575 w 2014044"/>
              <a:gd name="connsiteY11" fmla="*/ 1228550 h 1279038"/>
              <a:gd name="connsiteX12" fmla="*/ 1660505 w 2014044"/>
              <a:gd name="connsiteY12" fmla="*/ 1267819 h 1279038"/>
              <a:gd name="connsiteX13" fmla="*/ 1727823 w 2014044"/>
              <a:gd name="connsiteY13" fmla="*/ 1262209 h 1279038"/>
              <a:gd name="connsiteX14" fmla="*/ 1789531 w 2014044"/>
              <a:gd name="connsiteY14" fmla="*/ 1250989 h 1279038"/>
              <a:gd name="connsiteX15" fmla="*/ 1901727 w 2014044"/>
              <a:gd name="connsiteY15" fmla="*/ 1245380 h 1279038"/>
              <a:gd name="connsiteX16" fmla="*/ 1924167 w 2014044"/>
              <a:gd name="connsiteY16" fmla="*/ 1239770 h 1279038"/>
              <a:gd name="connsiteX17" fmla="*/ 1957825 w 2014044"/>
              <a:gd name="connsiteY17" fmla="*/ 1245380 h 1279038"/>
              <a:gd name="connsiteX18" fmla="*/ 1997094 w 2014044"/>
              <a:gd name="connsiteY18" fmla="*/ 1250989 h 1279038"/>
              <a:gd name="connsiteX19" fmla="*/ 2013924 w 2014044"/>
              <a:gd name="connsiteY19" fmla="*/ 1279038 h 1279038"/>
              <a:gd name="connsiteX0" fmla="*/ 0 w 2014044"/>
              <a:gd name="connsiteY0" fmla="*/ 0 h 1279038"/>
              <a:gd name="connsiteX1" fmla="*/ 824643 w 2014044"/>
              <a:gd name="connsiteY1" fmla="*/ 673178 h 1279038"/>
              <a:gd name="connsiteX2" fmla="*/ 841472 w 2014044"/>
              <a:gd name="connsiteY2" fmla="*/ 718057 h 1279038"/>
              <a:gd name="connsiteX3" fmla="*/ 1060255 w 2014044"/>
              <a:gd name="connsiteY3" fmla="*/ 1009767 h 1279038"/>
              <a:gd name="connsiteX4" fmla="*/ 1144402 w 2014044"/>
              <a:gd name="connsiteY4" fmla="*/ 1161232 h 1279038"/>
              <a:gd name="connsiteX5" fmla="*/ 1138792 w 2014044"/>
              <a:gd name="connsiteY5" fmla="*/ 1144403 h 1279038"/>
              <a:gd name="connsiteX6" fmla="*/ 1183671 w 2014044"/>
              <a:gd name="connsiteY6" fmla="*/ 1172452 h 1279038"/>
              <a:gd name="connsiteX7" fmla="*/ 1234159 w 2014044"/>
              <a:gd name="connsiteY7" fmla="*/ 1189281 h 1279038"/>
              <a:gd name="connsiteX8" fmla="*/ 1256598 w 2014044"/>
              <a:gd name="connsiteY8" fmla="*/ 1172452 h 1279038"/>
              <a:gd name="connsiteX9" fmla="*/ 1273428 w 2014044"/>
              <a:gd name="connsiteY9" fmla="*/ 1178062 h 1279038"/>
              <a:gd name="connsiteX10" fmla="*/ 1357575 w 2014044"/>
              <a:gd name="connsiteY10" fmla="*/ 1228550 h 1279038"/>
              <a:gd name="connsiteX11" fmla="*/ 1660505 w 2014044"/>
              <a:gd name="connsiteY11" fmla="*/ 1267819 h 1279038"/>
              <a:gd name="connsiteX12" fmla="*/ 1727823 w 2014044"/>
              <a:gd name="connsiteY12" fmla="*/ 1262209 h 1279038"/>
              <a:gd name="connsiteX13" fmla="*/ 1789531 w 2014044"/>
              <a:gd name="connsiteY13" fmla="*/ 1250989 h 1279038"/>
              <a:gd name="connsiteX14" fmla="*/ 1901727 w 2014044"/>
              <a:gd name="connsiteY14" fmla="*/ 1245380 h 1279038"/>
              <a:gd name="connsiteX15" fmla="*/ 1924167 w 2014044"/>
              <a:gd name="connsiteY15" fmla="*/ 1239770 h 1279038"/>
              <a:gd name="connsiteX16" fmla="*/ 1957825 w 2014044"/>
              <a:gd name="connsiteY16" fmla="*/ 1245380 h 1279038"/>
              <a:gd name="connsiteX17" fmla="*/ 1997094 w 2014044"/>
              <a:gd name="connsiteY17" fmla="*/ 1250989 h 1279038"/>
              <a:gd name="connsiteX18" fmla="*/ 2013924 w 2014044"/>
              <a:gd name="connsiteY18"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357575 w 2014044"/>
              <a:gd name="connsiteY9" fmla="*/ 1228550 h 1279038"/>
              <a:gd name="connsiteX10" fmla="*/ 1660505 w 2014044"/>
              <a:gd name="connsiteY10" fmla="*/ 1267819 h 1279038"/>
              <a:gd name="connsiteX11" fmla="*/ 1727823 w 2014044"/>
              <a:gd name="connsiteY11" fmla="*/ 1262209 h 1279038"/>
              <a:gd name="connsiteX12" fmla="*/ 1789531 w 2014044"/>
              <a:gd name="connsiteY12" fmla="*/ 1250989 h 1279038"/>
              <a:gd name="connsiteX13" fmla="*/ 1901727 w 2014044"/>
              <a:gd name="connsiteY13" fmla="*/ 1245380 h 1279038"/>
              <a:gd name="connsiteX14" fmla="*/ 1924167 w 2014044"/>
              <a:gd name="connsiteY14" fmla="*/ 1239770 h 1279038"/>
              <a:gd name="connsiteX15" fmla="*/ 1957825 w 2014044"/>
              <a:gd name="connsiteY15" fmla="*/ 1245380 h 1279038"/>
              <a:gd name="connsiteX16" fmla="*/ 1997094 w 2014044"/>
              <a:gd name="connsiteY16" fmla="*/ 1250989 h 1279038"/>
              <a:gd name="connsiteX17" fmla="*/ 2013924 w 2014044"/>
              <a:gd name="connsiteY17"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660505 w 2014044"/>
              <a:gd name="connsiteY9" fmla="*/ 1267819 h 1279038"/>
              <a:gd name="connsiteX10" fmla="*/ 1727823 w 2014044"/>
              <a:gd name="connsiteY10" fmla="*/ 1262209 h 1279038"/>
              <a:gd name="connsiteX11" fmla="*/ 1789531 w 2014044"/>
              <a:gd name="connsiteY11" fmla="*/ 1250989 h 1279038"/>
              <a:gd name="connsiteX12" fmla="*/ 1901727 w 2014044"/>
              <a:gd name="connsiteY12" fmla="*/ 1245380 h 1279038"/>
              <a:gd name="connsiteX13" fmla="*/ 1924167 w 2014044"/>
              <a:gd name="connsiteY13" fmla="*/ 1239770 h 1279038"/>
              <a:gd name="connsiteX14" fmla="*/ 1957825 w 2014044"/>
              <a:gd name="connsiteY14" fmla="*/ 1245380 h 1279038"/>
              <a:gd name="connsiteX15" fmla="*/ 1997094 w 2014044"/>
              <a:gd name="connsiteY15" fmla="*/ 1250989 h 1279038"/>
              <a:gd name="connsiteX16" fmla="*/ 2013924 w 2014044"/>
              <a:gd name="connsiteY16"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727823 w 2014044"/>
              <a:gd name="connsiteY9" fmla="*/ 1262209 h 1279038"/>
              <a:gd name="connsiteX10" fmla="*/ 1789531 w 2014044"/>
              <a:gd name="connsiteY10" fmla="*/ 1250989 h 1279038"/>
              <a:gd name="connsiteX11" fmla="*/ 1901727 w 2014044"/>
              <a:gd name="connsiteY11" fmla="*/ 1245380 h 1279038"/>
              <a:gd name="connsiteX12" fmla="*/ 1924167 w 2014044"/>
              <a:gd name="connsiteY12" fmla="*/ 1239770 h 1279038"/>
              <a:gd name="connsiteX13" fmla="*/ 1957825 w 2014044"/>
              <a:gd name="connsiteY13" fmla="*/ 1245380 h 1279038"/>
              <a:gd name="connsiteX14" fmla="*/ 1997094 w 2014044"/>
              <a:gd name="connsiteY14" fmla="*/ 1250989 h 1279038"/>
              <a:gd name="connsiteX15" fmla="*/ 2013924 w 2014044"/>
              <a:gd name="connsiteY15"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789531 w 2014044"/>
              <a:gd name="connsiteY9" fmla="*/ 1250989 h 1279038"/>
              <a:gd name="connsiteX10" fmla="*/ 1901727 w 2014044"/>
              <a:gd name="connsiteY10" fmla="*/ 1245380 h 1279038"/>
              <a:gd name="connsiteX11" fmla="*/ 1924167 w 2014044"/>
              <a:gd name="connsiteY11" fmla="*/ 1239770 h 1279038"/>
              <a:gd name="connsiteX12" fmla="*/ 1957825 w 2014044"/>
              <a:gd name="connsiteY12" fmla="*/ 1245380 h 1279038"/>
              <a:gd name="connsiteX13" fmla="*/ 1997094 w 2014044"/>
              <a:gd name="connsiteY13" fmla="*/ 1250989 h 1279038"/>
              <a:gd name="connsiteX14" fmla="*/ 2013924 w 2014044"/>
              <a:gd name="connsiteY14"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901727 w 2014044"/>
              <a:gd name="connsiteY9" fmla="*/ 1245380 h 1279038"/>
              <a:gd name="connsiteX10" fmla="*/ 1924167 w 2014044"/>
              <a:gd name="connsiteY10" fmla="*/ 1239770 h 1279038"/>
              <a:gd name="connsiteX11" fmla="*/ 1957825 w 2014044"/>
              <a:gd name="connsiteY11" fmla="*/ 1245380 h 1279038"/>
              <a:gd name="connsiteX12" fmla="*/ 1997094 w 2014044"/>
              <a:gd name="connsiteY12" fmla="*/ 1250989 h 1279038"/>
              <a:gd name="connsiteX13" fmla="*/ 2013924 w 2014044"/>
              <a:gd name="connsiteY13"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901727 w 2014044"/>
              <a:gd name="connsiteY9" fmla="*/ 1245380 h 1279038"/>
              <a:gd name="connsiteX10" fmla="*/ 1957825 w 2014044"/>
              <a:gd name="connsiteY10" fmla="*/ 1245380 h 1279038"/>
              <a:gd name="connsiteX11" fmla="*/ 1997094 w 2014044"/>
              <a:gd name="connsiteY11" fmla="*/ 1250989 h 1279038"/>
              <a:gd name="connsiteX12" fmla="*/ 2013924 w 2014044"/>
              <a:gd name="connsiteY12"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957825 w 2014044"/>
              <a:gd name="connsiteY9" fmla="*/ 1245380 h 1279038"/>
              <a:gd name="connsiteX10" fmla="*/ 1997094 w 2014044"/>
              <a:gd name="connsiteY10" fmla="*/ 1250989 h 1279038"/>
              <a:gd name="connsiteX11" fmla="*/ 2013924 w 2014044"/>
              <a:gd name="connsiteY11" fmla="*/ 1279038 h 1279038"/>
              <a:gd name="connsiteX0" fmla="*/ 0 w 2014044"/>
              <a:gd name="connsiteY0" fmla="*/ 0 h 1279038"/>
              <a:gd name="connsiteX1" fmla="*/ 824643 w 2014044"/>
              <a:gd name="connsiteY1" fmla="*/ 673178 h 1279038"/>
              <a:gd name="connsiteX2" fmla="*/ 1060255 w 2014044"/>
              <a:gd name="connsiteY2" fmla="*/ 1009767 h 1279038"/>
              <a:gd name="connsiteX3" fmla="*/ 1144402 w 2014044"/>
              <a:gd name="connsiteY3" fmla="*/ 1161232 h 1279038"/>
              <a:gd name="connsiteX4" fmla="*/ 1138792 w 2014044"/>
              <a:gd name="connsiteY4" fmla="*/ 1144403 h 1279038"/>
              <a:gd name="connsiteX5" fmla="*/ 1183671 w 2014044"/>
              <a:gd name="connsiteY5" fmla="*/ 1172452 h 1279038"/>
              <a:gd name="connsiteX6" fmla="*/ 1234159 w 2014044"/>
              <a:gd name="connsiteY6" fmla="*/ 1189281 h 1279038"/>
              <a:gd name="connsiteX7" fmla="*/ 1256598 w 2014044"/>
              <a:gd name="connsiteY7" fmla="*/ 1172452 h 1279038"/>
              <a:gd name="connsiteX8" fmla="*/ 1273428 w 2014044"/>
              <a:gd name="connsiteY8" fmla="*/ 1178062 h 1279038"/>
              <a:gd name="connsiteX9" fmla="*/ 1997094 w 2014044"/>
              <a:gd name="connsiteY9" fmla="*/ 1250989 h 1279038"/>
              <a:gd name="connsiteX10" fmla="*/ 2013924 w 2014044"/>
              <a:gd name="connsiteY10" fmla="*/ 1279038 h 1279038"/>
              <a:gd name="connsiteX0" fmla="*/ 0 w 1997094"/>
              <a:gd name="connsiteY0" fmla="*/ 0 h 1250989"/>
              <a:gd name="connsiteX1" fmla="*/ 824643 w 1997094"/>
              <a:gd name="connsiteY1" fmla="*/ 673178 h 1250989"/>
              <a:gd name="connsiteX2" fmla="*/ 1060255 w 1997094"/>
              <a:gd name="connsiteY2" fmla="*/ 1009767 h 1250989"/>
              <a:gd name="connsiteX3" fmla="*/ 1144402 w 1997094"/>
              <a:gd name="connsiteY3" fmla="*/ 1161232 h 1250989"/>
              <a:gd name="connsiteX4" fmla="*/ 1138792 w 1997094"/>
              <a:gd name="connsiteY4" fmla="*/ 1144403 h 1250989"/>
              <a:gd name="connsiteX5" fmla="*/ 1183671 w 1997094"/>
              <a:gd name="connsiteY5" fmla="*/ 1172452 h 1250989"/>
              <a:gd name="connsiteX6" fmla="*/ 1234159 w 1997094"/>
              <a:gd name="connsiteY6" fmla="*/ 1189281 h 1250989"/>
              <a:gd name="connsiteX7" fmla="*/ 1256598 w 1997094"/>
              <a:gd name="connsiteY7" fmla="*/ 1172452 h 1250989"/>
              <a:gd name="connsiteX8" fmla="*/ 1273428 w 1997094"/>
              <a:gd name="connsiteY8" fmla="*/ 1178062 h 1250989"/>
              <a:gd name="connsiteX9" fmla="*/ 1997094 w 1997094"/>
              <a:gd name="connsiteY9" fmla="*/ 1250989 h 1250989"/>
              <a:gd name="connsiteX0" fmla="*/ 0 w 1997094"/>
              <a:gd name="connsiteY0" fmla="*/ 0 h 1250989"/>
              <a:gd name="connsiteX1" fmla="*/ 824643 w 1997094"/>
              <a:gd name="connsiteY1" fmla="*/ 673178 h 1250989"/>
              <a:gd name="connsiteX2" fmla="*/ 1060255 w 1997094"/>
              <a:gd name="connsiteY2" fmla="*/ 1009767 h 1250989"/>
              <a:gd name="connsiteX3" fmla="*/ 1144402 w 1997094"/>
              <a:gd name="connsiteY3" fmla="*/ 1161232 h 1250989"/>
              <a:gd name="connsiteX4" fmla="*/ 1138792 w 1997094"/>
              <a:gd name="connsiteY4" fmla="*/ 1144403 h 1250989"/>
              <a:gd name="connsiteX5" fmla="*/ 1183671 w 1997094"/>
              <a:gd name="connsiteY5" fmla="*/ 1172452 h 1250989"/>
              <a:gd name="connsiteX6" fmla="*/ 1234159 w 1997094"/>
              <a:gd name="connsiteY6" fmla="*/ 1189281 h 1250989"/>
              <a:gd name="connsiteX7" fmla="*/ 1256598 w 1997094"/>
              <a:gd name="connsiteY7" fmla="*/ 1172452 h 1250989"/>
              <a:gd name="connsiteX8" fmla="*/ 1997094 w 1997094"/>
              <a:gd name="connsiteY8" fmla="*/ 1250989 h 1250989"/>
              <a:gd name="connsiteX0" fmla="*/ 0 w 1997094"/>
              <a:gd name="connsiteY0" fmla="*/ 0 h 1250989"/>
              <a:gd name="connsiteX1" fmla="*/ 824643 w 1997094"/>
              <a:gd name="connsiteY1" fmla="*/ 673178 h 1250989"/>
              <a:gd name="connsiteX2" fmla="*/ 1060255 w 1997094"/>
              <a:gd name="connsiteY2" fmla="*/ 1009767 h 1250989"/>
              <a:gd name="connsiteX3" fmla="*/ 1144402 w 1997094"/>
              <a:gd name="connsiteY3" fmla="*/ 1161232 h 1250989"/>
              <a:gd name="connsiteX4" fmla="*/ 1138792 w 1997094"/>
              <a:gd name="connsiteY4" fmla="*/ 1144403 h 1250989"/>
              <a:gd name="connsiteX5" fmla="*/ 1183671 w 1997094"/>
              <a:gd name="connsiteY5" fmla="*/ 1172452 h 1250989"/>
              <a:gd name="connsiteX6" fmla="*/ 1234159 w 1997094"/>
              <a:gd name="connsiteY6" fmla="*/ 1189281 h 1250989"/>
              <a:gd name="connsiteX7" fmla="*/ 1997094 w 1997094"/>
              <a:gd name="connsiteY7" fmla="*/ 1250989 h 1250989"/>
              <a:gd name="connsiteX0" fmla="*/ 0 w 1997094"/>
              <a:gd name="connsiteY0" fmla="*/ 0 h 1250989"/>
              <a:gd name="connsiteX1" fmla="*/ 824643 w 1997094"/>
              <a:gd name="connsiteY1" fmla="*/ 673178 h 1250989"/>
              <a:gd name="connsiteX2" fmla="*/ 1060255 w 1997094"/>
              <a:gd name="connsiteY2" fmla="*/ 1009767 h 1250989"/>
              <a:gd name="connsiteX3" fmla="*/ 1144402 w 1997094"/>
              <a:gd name="connsiteY3" fmla="*/ 1161232 h 1250989"/>
              <a:gd name="connsiteX4" fmla="*/ 1138792 w 1997094"/>
              <a:gd name="connsiteY4" fmla="*/ 1144403 h 1250989"/>
              <a:gd name="connsiteX5" fmla="*/ 1234159 w 1997094"/>
              <a:gd name="connsiteY5" fmla="*/ 1189281 h 1250989"/>
              <a:gd name="connsiteX6" fmla="*/ 1997094 w 1997094"/>
              <a:gd name="connsiteY6" fmla="*/ 1250989 h 1250989"/>
              <a:gd name="connsiteX0" fmla="*/ 0 w 1997094"/>
              <a:gd name="connsiteY0" fmla="*/ 0 h 1250989"/>
              <a:gd name="connsiteX1" fmla="*/ 824643 w 1997094"/>
              <a:gd name="connsiteY1" fmla="*/ 673178 h 1250989"/>
              <a:gd name="connsiteX2" fmla="*/ 1060255 w 1997094"/>
              <a:gd name="connsiteY2" fmla="*/ 1009767 h 1250989"/>
              <a:gd name="connsiteX3" fmla="*/ 1144402 w 1997094"/>
              <a:gd name="connsiteY3" fmla="*/ 1161232 h 1250989"/>
              <a:gd name="connsiteX4" fmla="*/ 1234159 w 1997094"/>
              <a:gd name="connsiteY4" fmla="*/ 1189281 h 1250989"/>
              <a:gd name="connsiteX5" fmla="*/ 1997094 w 1997094"/>
              <a:gd name="connsiteY5" fmla="*/ 1250989 h 1250989"/>
              <a:gd name="connsiteX0" fmla="*/ 0 w 1997094"/>
              <a:gd name="connsiteY0" fmla="*/ 0 h 1250989"/>
              <a:gd name="connsiteX1" fmla="*/ 824643 w 1997094"/>
              <a:gd name="connsiteY1" fmla="*/ 673178 h 1250989"/>
              <a:gd name="connsiteX2" fmla="*/ 1144402 w 1997094"/>
              <a:gd name="connsiteY2" fmla="*/ 1161232 h 1250989"/>
              <a:gd name="connsiteX3" fmla="*/ 1234159 w 1997094"/>
              <a:gd name="connsiteY3" fmla="*/ 1189281 h 1250989"/>
              <a:gd name="connsiteX4" fmla="*/ 1997094 w 1997094"/>
              <a:gd name="connsiteY4" fmla="*/ 1250989 h 1250989"/>
              <a:gd name="connsiteX0" fmla="*/ 0 w 1997094"/>
              <a:gd name="connsiteY0" fmla="*/ 0 h 1250989"/>
              <a:gd name="connsiteX1" fmla="*/ 824643 w 1997094"/>
              <a:gd name="connsiteY1" fmla="*/ 673178 h 1250989"/>
              <a:gd name="connsiteX2" fmla="*/ 1234159 w 1997094"/>
              <a:gd name="connsiteY2" fmla="*/ 1189281 h 1250989"/>
              <a:gd name="connsiteX3" fmla="*/ 1997094 w 1997094"/>
              <a:gd name="connsiteY3" fmla="*/ 1250989 h 1250989"/>
              <a:gd name="connsiteX0" fmla="*/ 0 w 1997094"/>
              <a:gd name="connsiteY0" fmla="*/ 0 h 1250989"/>
              <a:gd name="connsiteX1" fmla="*/ 667568 w 1997094"/>
              <a:gd name="connsiteY1" fmla="*/ 774155 h 1250989"/>
              <a:gd name="connsiteX2" fmla="*/ 1234159 w 1997094"/>
              <a:gd name="connsiteY2" fmla="*/ 1189281 h 1250989"/>
              <a:gd name="connsiteX3" fmla="*/ 1997094 w 1997094"/>
              <a:gd name="connsiteY3" fmla="*/ 1250989 h 1250989"/>
              <a:gd name="connsiteX0" fmla="*/ 0 w 1997094"/>
              <a:gd name="connsiteY0" fmla="*/ 0 h 1250989"/>
              <a:gd name="connsiteX1" fmla="*/ 688613 w 1997094"/>
              <a:gd name="connsiteY1" fmla="*/ 939402 h 1250989"/>
              <a:gd name="connsiteX2" fmla="*/ 1234159 w 1997094"/>
              <a:gd name="connsiteY2" fmla="*/ 1189281 h 1250989"/>
              <a:gd name="connsiteX3" fmla="*/ 1997094 w 1997094"/>
              <a:gd name="connsiteY3" fmla="*/ 1250989 h 1250989"/>
              <a:gd name="connsiteX0" fmla="*/ 0 w 1997094"/>
              <a:gd name="connsiteY0" fmla="*/ 0 h 1250989"/>
              <a:gd name="connsiteX1" fmla="*/ 688613 w 1997094"/>
              <a:gd name="connsiteY1" fmla="*/ 939402 h 1250989"/>
              <a:gd name="connsiteX2" fmla="*/ 1465662 w 1997094"/>
              <a:gd name="connsiteY2" fmla="*/ 1203446 h 1250989"/>
              <a:gd name="connsiteX3" fmla="*/ 1997094 w 1997094"/>
              <a:gd name="connsiteY3" fmla="*/ 1250989 h 1250989"/>
              <a:gd name="connsiteX0" fmla="*/ 0 w 1997094"/>
              <a:gd name="connsiteY0" fmla="*/ 0 h 1250989"/>
              <a:gd name="connsiteX1" fmla="*/ 688613 w 1997094"/>
              <a:gd name="connsiteY1" fmla="*/ 939402 h 1250989"/>
              <a:gd name="connsiteX2" fmla="*/ 1465662 w 1997094"/>
              <a:gd name="connsiteY2" fmla="*/ 1203446 h 1250989"/>
              <a:gd name="connsiteX3" fmla="*/ 1997094 w 1997094"/>
              <a:gd name="connsiteY3" fmla="*/ 1250989 h 1250989"/>
              <a:gd name="connsiteX0" fmla="*/ 0 w 1963421"/>
              <a:gd name="connsiteY0" fmla="*/ 0 h 1298203"/>
              <a:gd name="connsiteX1" fmla="*/ 654940 w 1963421"/>
              <a:gd name="connsiteY1" fmla="*/ 986616 h 1298203"/>
              <a:gd name="connsiteX2" fmla="*/ 1431989 w 1963421"/>
              <a:gd name="connsiteY2" fmla="*/ 1250660 h 1298203"/>
              <a:gd name="connsiteX3" fmla="*/ 1963421 w 1963421"/>
              <a:gd name="connsiteY3" fmla="*/ 1298203 h 1298203"/>
              <a:gd name="connsiteX0" fmla="*/ 0 w 1963421"/>
              <a:gd name="connsiteY0" fmla="*/ 0 h 1298203"/>
              <a:gd name="connsiteX1" fmla="*/ 654940 w 1963421"/>
              <a:gd name="connsiteY1" fmla="*/ 986616 h 1298203"/>
              <a:gd name="connsiteX2" fmla="*/ 1431989 w 1963421"/>
              <a:gd name="connsiteY2" fmla="*/ 1250660 h 1298203"/>
              <a:gd name="connsiteX3" fmla="*/ 1963421 w 1963421"/>
              <a:gd name="connsiteY3" fmla="*/ 1298203 h 1298203"/>
              <a:gd name="connsiteX0" fmla="*/ 0 w 1963421"/>
              <a:gd name="connsiteY0" fmla="*/ 0 h 1298203"/>
              <a:gd name="connsiteX1" fmla="*/ 112100 w 1963421"/>
              <a:gd name="connsiteY1" fmla="*/ 184133 h 1298203"/>
              <a:gd name="connsiteX2" fmla="*/ 654940 w 1963421"/>
              <a:gd name="connsiteY2" fmla="*/ 986616 h 1298203"/>
              <a:gd name="connsiteX3" fmla="*/ 1431989 w 1963421"/>
              <a:gd name="connsiteY3" fmla="*/ 1250660 h 1298203"/>
              <a:gd name="connsiteX4" fmla="*/ 1963421 w 1963421"/>
              <a:gd name="connsiteY4" fmla="*/ 1298203 h 1298203"/>
              <a:gd name="connsiteX0" fmla="*/ 2946 w 1966367"/>
              <a:gd name="connsiteY0" fmla="*/ 0 h 1298203"/>
              <a:gd name="connsiteX1" fmla="*/ 68745 w 1966367"/>
              <a:gd name="connsiteY1" fmla="*/ 245510 h 1298203"/>
              <a:gd name="connsiteX2" fmla="*/ 657886 w 1966367"/>
              <a:gd name="connsiteY2" fmla="*/ 986616 h 1298203"/>
              <a:gd name="connsiteX3" fmla="*/ 1434935 w 1966367"/>
              <a:gd name="connsiteY3" fmla="*/ 1250660 h 1298203"/>
              <a:gd name="connsiteX4" fmla="*/ 1966367 w 1966367"/>
              <a:gd name="connsiteY4" fmla="*/ 1298203 h 1298203"/>
              <a:gd name="connsiteX0" fmla="*/ 0 w 1897622"/>
              <a:gd name="connsiteY0" fmla="*/ 0 h 1052693"/>
              <a:gd name="connsiteX1" fmla="*/ 589141 w 1897622"/>
              <a:gd name="connsiteY1" fmla="*/ 741106 h 1052693"/>
              <a:gd name="connsiteX2" fmla="*/ 1366190 w 1897622"/>
              <a:gd name="connsiteY2" fmla="*/ 1005150 h 1052693"/>
              <a:gd name="connsiteX3" fmla="*/ 1897622 w 1897622"/>
              <a:gd name="connsiteY3" fmla="*/ 1052693 h 1052693"/>
              <a:gd name="connsiteX0" fmla="*/ 0 w 2007060"/>
              <a:gd name="connsiteY0" fmla="*/ 0 h 1307647"/>
              <a:gd name="connsiteX1" fmla="*/ 698579 w 2007060"/>
              <a:gd name="connsiteY1" fmla="*/ 996060 h 1307647"/>
              <a:gd name="connsiteX2" fmla="*/ 1475628 w 2007060"/>
              <a:gd name="connsiteY2" fmla="*/ 1260104 h 1307647"/>
              <a:gd name="connsiteX3" fmla="*/ 2007060 w 2007060"/>
              <a:gd name="connsiteY3" fmla="*/ 1307647 h 1307647"/>
              <a:gd name="connsiteX0" fmla="*/ 0 w 2007060"/>
              <a:gd name="connsiteY0" fmla="*/ 0 h 1307647"/>
              <a:gd name="connsiteX1" fmla="*/ 698579 w 2007060"/>
              <a:gd name="connsiteY1" fmla="*/ 996060 h 1307647"/>
              <a:gd name="connsiteX2" fmla="*/ 1475628 w 2007060"/>
              <a:gd name="connsiteY2" fmla="*/ 1260104 h 1307647"/>
              <a:gd name="connsiteX3" fmla="*/ 2007060 w 2007060"/>
              <a:gd name="connsiteY3" fmla="*/ 1307647 h 1307647"/>
              <a:gd name="connsiteX0" fmla="*/ 0 w 2007060"/>
              <a:gd name="connsiteY0" fmla="*/ 0 h 1307647"/>
              <a:gd name="connsiteX1" fmla="*/ 698579 w 2007060"/>
              <a:gd name="connsiteY1" fmla="*/ 996060 h 1307647"/>
              <a:gd name="connsiteX2" fmla="*/ 1475628 w 2007060"/>
              <a:gd name="connsiteY2" fmla="*/ 1260104 h 1307647"/>
              <a:gd name="connsiteX3" fmla="*/ 2007060 w 2007060"/>
              <a:gd name="connsiteY3" fmla="*/ 1307647 h 1307647"/>
              <a:gd name="connsiteX0" fmla="*/ 0 w 2007060"/>
              <a:gd name="connsiteY0" fmla="*/ 0 h 1307647"/>
              <a:gd name="connsiteX1" fmla="*/ 286223 w 2007060"/>
              <a:gd name="connsiteY1" fmla="*/ 472138 h 1307647"/>
              <a:gd name="connsiteX2" fmla="*/ 698579 w 2007060"/>
              <a:gd name="connsiteY2" fmla="*/ 996060 h 1307647"/>
              <a:gd name="connsiteX3" fmla="*/ 1475628 w 2007060"/>
              <a:gd name="connsiteY3" fmla="*/ 1260104 h 1307647"/>
              <a:gd name="connsiteX4" fmla="*/ 2007060 w 2007060"/>
              <a:gd name="connsiteY4" fmla="*/ 1307647 h 1307647"/>
              <a:gd name="connsiteX0" fmla="*/ 0 w 2007060"/>
              <a:gd name="connsiteY0" fmla="*/ 0 h 1307647"/>
              <a:gd name="connsiteX1" fmla="*/ 315686 w 2007060"/>
              <a:gd name="connsiteY1" fmla="*/ 476859 h 1307647"/>
              <a:gd name="connsiteX2" fmla="*/ 698579 w 2007060"/>
              <a:gd name="connsiteY2" fmla="*/ 996060 h 1307647"/>
              <a:gd name="connsiteX3" fmla="*/ 1475628 w 2007060"/>
              <a:gd name="connsiteY3" fmla="*/ 1260104 h 1307647"/>
              <a:gd name="connsiteX4" fmla="*/ 2007060 w 2007060"/>
              <a:gd name="connsiteY4" fmla="*/ 1307647 h 1307647"/>
              <a:gd name="connsiteX0" fmla="*/ 0 w 1956550"/>
              <a:gd name="connsiteY0" fmla="*/ 0 h 1468174"/>
              <a:gd name="connsiteX1" fmla="*/ 265176 w 1956550"/>
              <a:gd name="connsiteY1" fmla="*/ 637386 h 1468174"/>
              <a:gd name="connsiteX2" fmla="*/ 648069 w 1956550"/>
              <a:gd name="connsiteY2" fmla="*/ 1156587 h 1468174"/>
              <a:gd name="connsiteX3" fmla="*/ 1425118 w 1956550"/>
              <a:gd name="connsiteY3" fmla="*/ 1420631 h 1468174"/>
              <a:gd name="connsiteX4" fmla="*/ 1956550 w 1956550"/>
              <a:gd name="connsiteY4" fmla="*/ 1468174 h 1468174"/>
              <a:gd name="connsiteX0" fmla="*/ 559 w 1957109"/>
              <a:gd name="connsiteY0" fmla="*/ 0 h 1468174"/>
              <a:gd name="connsiteX1" fmla="*/ 265735 w 1957109"/>
              <a:gd name="connsiteY1" fmla="*/ 637386 h 1468174"/>
              <a:gd name="connsiteX2" fmla="*/ 648628 w 1957109"/>
              <a:gd name="connsiteY2" fmla="*/ 1156587 h 1468174"/>
              <a:gd name="connsiteX3" fmla="*/ 1425677 w 1957109"/>
              <a:gd name="connsiteY3" fmla="*/ 1420631 h 1468174"/>
              <a:gd name="connsiteX4" fmla="*/ 1957109 w 1957109"/>
              <a:gd name="connsiteY4" fmla="*/ 1468174 h 1468174"/>
              <a:gd name="connsiteX0" fmla="*/ 499 w 1957049"/>
              <a:gd name="connsiteY0" fmla="*/ 0 h 1468174"/>
              <a:gd name="connsiteX1" fmla="*/ 286721 w 1957049"/>
              <a:gd name="connsiteY1" fmla="*/ 642107 h 1468174"/>
              <a:gd name="connsiteX2" fmla="*/ 648568 w 1957049"/>
              <a:gd name="connsiteY2" fmla="*/ 1156587 h 1468174"/>
              <a:gd name="connsiteX3" fmla="*/ 1425617 w 1957049"/>
              <a:gd name="connsiteY3" fmla="*/ 1420631 h 1468174"/>
              <a:gd name="connsiteX4" fmla="*/ 1957049 w 1957049"/>
              <a:gd name="connsiteY4" fmla="*/ 1468174 h 1468174"/>
              <a:gd name="connsiteX0" fmla="*/ 499 w 1957049"/>
              <a:gd name="connsiteY0" fmla="*/ 0 h 1468174"/>
              <a:gd name="connsiteX1" fmla="*/ 286721 w 1957049"/>
              <a:gd name="connsiteY1" fmla="*/ 642107 h 1468174"/>
              <a:gd name="connsiteX2" fmla="*/ 665404 w 1957049"/>
              <a:gd name="connsiteY2" fmla="*/ 1156587 h 1468174"/>
              <a:gd name="connsiteX3" fmla="*/ 1425617 w 1957049"/>
              <a:gd name="connsiteY3" fmla="*/ 1420631 h 1468174"/>
              <a:gd name="connsiteX4" fmla="*/ 1957049 w 1957049"/>
              <a:gd name="connsiteY4" fmla="*/ 1468174 h 1468174"/>
              <a:gd name="connsiteX0" fmla="*/ 499 w 1957049"/>
              <a:gd name="connsiteY0" fmla="*/ 0 h 1468174"/>
              <a:gd name="connsiteX1" fmla="*/ 286721 w 1957049"/>
              <a:gd name="connsiteY1" fmla="*/ 642107 h 1468174"/>
              <a:gd name="connsiteX2" fmla="*/ 665404 w 1957049"/>
              <a:gd name="connsiteY2" fmla="*/ 1156587 h 1468174"/>
              <a:gd name="connsiteX3" fmla="*/ 1476127 w 1957049"/>
              <a:gd name="connsiteY3" fmla="*/ 1420631 h 1468174"/>
              <a:gd name="connsiteX4" fmla="*/ 1957049 w 1957049"/>
              <a:gd name="connsiteY4" fmla="*/ 1468174 h 1468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049" h="1468174">
                <a:moveTo>
                  <a:pt x="499" y="0"/>
                </a:moveTo>
                <a:cubicBezTo>
                  <a:pt x="-10726" y="173117"/>
                  <a:pt x="170291" y="476097"/>
                  <a:pt x="286721" y="642107"/>
                </a:cubicBezTo>
                <a:cubicBezTo>
                  <a:pt x="403151" y="808117"/>
                  <a:pt x="467170" y="1025259"/>
                  <a:pt x="665404" y="1156587"/>
                </a:cubicBezTo>
                <a:cubicBezTo>
                  <a:pt x="871097" y="1354801"/>
                  <a:pt x="1137608" y="1390429"/>
                  <a:pt x="1476127" y="1420631"/>
                </a:cubicBezTo>
                <a:lnTo>
                  <a:pt x="1957049" y="1468174"/>
                </a:lnTo>
              </a:path>
            </a:pathLst>
          </a:custGeom>
          <a:noFill/>
          <a:ln w="38100" cap="sq"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2" name="Content Placeholder 2"/>
          <p:cNvSpPr txBox="1">
            <a:spLocks/>
          </p:cNvSpPr>
          <p:nvPr/>
        </p:nvSpPr>
        <p:spPr bwMode="auto">
          <a:xfrm>
            <a:off x="241222" y="1660966"/>
            <a:ext cx="5571202" cy="85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Hold income &amp; Price of Biscuits constant</a:t>
            </a:r>
          </a:p>
          <a:p>
            <a:r>
              <a:rPr lang="en-GB" kern="0" dirty="0" smtClean="0">
                <a:effectLst/>
              </a:rPr>
              <a:t>Start with low price for Coffee…</a:t>
            </a:r>
          </a:p>
        </p:txBody>
      </p:sp>
      <p:sp>
        <p:nvSpPr>
          <p:cNvPr id="63" name="Content Placeholder 2"/>
          <p:cNvSpPr txBox="1">
            <a:spLocks/>
          </p:cNvSpPr>
          <p:nvPr/>
        </p:nvSpPr>
        <p:spPr bwMode="auto">
          <a:xfrm>
            <a:off x="254784" y="2362200"/>
            <a:ext cx="4267200" cy="40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Then a slightly higher price…</a:t>
            </a:r>
          </a:p>
        </p:txBody>
      </p:sp>
      <p:sp>
        <p:nvSpPr>
          <p:cNvPr id="64" name="Content Placeholder 2"/>
          <p:cNvSpPr txBox="1">
            <a:spLocks/>
          </p:cNvSpPr>
          <p:nvPr/>
        </p:nvSpPr>
        <p:spPr bwMode="auto">
          <a:xfrm>
            <a:off x="250730" y="2769797"/>
            <a:ext cx="4267200" cy="40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Join up the points</a:t>
            </a:r>
          </a:p>
        </p:txBody>
      </p:sp>
      <p:sp>
        <p:nvSpPr>
          <p:cNvPr id="65" name="Content Placeholder 2"/>
          <p:cNvSpPr txBox="1">
            <a:spLocks/>
          </p:cNvSpPr>
          <p:nvPr/>
        </p:nvSpPr>
        <p:spPr bwMode="auto">
          <a:xfrm>
            <a:off x="250729" y="3150797"/>
            <a:ext cx="5101593" cy="40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b="1" i="1" kern="0" dirty="0" smtClean="0">
                <a:effectLst/>
              </a:rPr>
              <a:t>Individual</a:t>
            </a:r>
            <a:r>
              <a:rPr lang="en-GB" kern="0" dirty="0" smtClean="0">
                <a:effectLst/>
              </a:rPr>
              <a:t> demand curve for coffee </a:t>
            </a:r>
            <a:r>
              <a:rPr lang="en-GB" b="1" i="1" kern="0" dirty="0" smtClean="0">
                <a:effectLst/>
              </a:rPr>
              <a:t>now</a:t>
            </a:r>
          </a:p>
        </p:txBody>
      </p:sp>
      <p:sp>
        <p:nvSpPr>
          <p:cNvPr id="66" name="Content Placeholder 2"/>
          <p:cNvSpPr txBox="1">
            <a:spLocks/>
          </p:cNvSpPr>
          <p:nvPr/>
        </p:nvSpPr>
        <p:spPr bwMode="auto">
          <a:xfrm>
            <a:off x="247475" y="3474519"/>
            <a:ext cx="5101593" cy="185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Modern mainstream macroeconomics:</a:t>
            </a:r>
          </a:p>
          <a:p>
            <a:pPr lvl="1"/>
            <a:r>
              <a:rPr lang="en-GB" kern="0" dirty="0" smtClean="0">
                <a:effectLst/>
              </a:rPr>
              <a:t>Apply same process to choice between working (for an income) versus not working (and enjoying leisure) </a:t>
            </a:r>
            <a:r>
              <a:rPr lang="en-GB" b="1" i="1" kern="0" dirty="0" smtClean="0">
                <a:effectLst/>
              </a:rPr>
              <a:t>over all time</a:t>
            </a:r>
            <a:r>
              <a:rPr lang="en-GB" kern="0" dirty="0" smtClean="0">
                <a:effectLst/>
              </a:rPr>
              <a:t>…</a:t>
            </a:r>
          </a:p>
        </p:txBody>
      </p:sp>
    </p:spTree>
    <p:extLst>
      <p:ext uri="{BB962C8B-B14F-4D97-AF65-F5344CB8AC3E}">
        <p14:creationId xmlns:p14="http://schemas.microsoft.com/office/powerpoint/2010/main" val="2291096167"/>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ppt_w/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ppt_w</p:attrName>
                                        </p:attrNameLst>
                                      </p:cBhvr>
                                      <p:tavLst>
                                        <p:tav tm="0">
                                          <p:val>
                                            <p:fltVal val="0"/>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2">
                                            <p:txEl>
                                              <p:pRg st="0" end="0"/>
                                            </p:txEl>
                                          </p:spTgt>
                                        </p:tgtEl>
                                        <p:attrNameLst>
                                          <p:attrName>style.visibility</p:attrName>
                                        </p:attrNameLst>
                                      </p:cBhvr>
                                      <p:to>
                                        <p:strVal val="visible"/>
                                      </p:to>
                                    </p:set>
                                    <p:animEffect transition="in" filter="wipe(up)">
                                      <p:cBhvr>
                                        <p:cTn id="15" dur="500"/>
                                        <p:tgtEl>
                                          <p:spTgt spid="6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2">
                                            <p:txEl>
                                              <p:pRg st="1" end="1"/>
                                            </p:txEl>
                                          </p:spTgt>
                                        </p:tgtEl>
                                        <p:attrNameLst>
                                          <p:attrName>style.visibility</p:attrName>
                                        </p:attrNameLst>
                                      </p:cBhvr>
                                      <p:to>
                                        <p:strVal val="visible"/>
                                      </p:to>
                                    </p:set>
                                    <p:animEffect transition="in" filter="wipe(up)">
                                      <p:cBhvr>
                                        <p:cTn id="20" dur="500"/>
                                        <p:tgtEl>
                                          <p:spTgt spid="6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3">
                                            <p:txEl>
                                              <p:pRg st="0" end="0"/>
                                            </p:txEl>
                                          </p:spTgt>
                                        </p:tgtEl>
                                        <p:attrNameLst>
                                          <p:attrName>style.visibility</p:attrName>
                                        </p:attrNameLst>
                                      </p:cBhvr>
                                      <p:to>
                                        <p:strVal val="visible"/>
                                      </p:to>
                                    </p:set>
                                    <p:animEffect transition="in" filter="wipe(up)">
                                      <p:cBhvr>
                                        <p:cTn id="30" dur="500"/>
                                        <p:tgtEl>
                                          <p:spTgt spid="6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heel(1)">
                                      <p:cBhvr>
                                        <p:cTn id="50" dur="2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4">
                                            <p:txEl>
                                              <p:pRg st="0" end="0"/>
                                            </p:txEl>
                                          </p:spTgt>
                                        </p:tgtEl>
                                        <p:attrNameLst>
                                          <p:attrName>style.visibility</p:attrName>
                                        </p:attrNameLst>
                                      </p:cBhvr>
                                      <p:to>
                                        <p:strVal val="visible"/>
                                      </p:to>
                                    </p:set>
                                    <p:animEffect transition="in" filter="wipe(up)">
                                      <p:cBhvr>
                                        <p:cTn id="55" dur="500"/>
                                        <p:tgtEl>
                                          <p:spTgt spid="6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2000"/>
                                        <p:tgtEl>
                                          <p:spTgt spid="34"/>
                                        </p:tgtEl>
                                      </p:cBhvr>
                                    </p:animEffect>
                                  </p:childTnLst>
                                </p:cTn>
                              </p:par>
                              <p:par>
                                <p:cTn id="61" presetID="22" presetClass="entr" presetSubtype="8"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2000"/>
                                        <p:tgtEl>
                                          <p:spTgt spid="36"/>
                                        </p:tgtEl>
                                      </p:cBhvr>
                                    </p:animEffect>
                                  </p:childTnLst>
                                </p:cTn>
                              </p:par>
                              <p:par>
                                <p:cTn id="64" presetID="26" presetClass="entr"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ipe(down)">
                                      <p:cBhvr>
                                        <p:cTn id="66" dur="580">
                                          <p:stCondLst>
                                            <p:cond delay="0"/>
                                          </p:stCondLst>
                                        </p:cTn>
                                        <p:tgtEl>
                                          <p:spTgt spid="40"/>
                                        </p:tgtEl>
                                      </p:cBhvr>
                                    </p:animEffect>
                                    <p:anim calcmode="lin" valueType="num">
                                      <p:cBhvr>
                                        <p:cTn id="6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72" dur="26">
                                          <p:stCondLst>
                                            <p:cond delay="650"/>
                                          </p:stCondLst>
                                        </p:cTn>
                                        <p:tgtEl>
                                          <p:spTgt spid="40"/>
                                        </p:tgtEl>
                                      </p:cBhvr>
                                      <p:to x="100000" y="60000"/>
                                    </p:animScale>
                                    <p:animScale>
                                      <p:cBhvr>
                                        <p:cTn id="73" dur="166" decel="50000">
                                          <p:stCondLst>
                                            <p:cond delay="676"/>
                                          </p:stCondLst>
                                        </p:cTn>
                                        <p:tgtEl>
                                          <p:spTgt spid="40"/>
                                        </p:tgtEl>
                                      </p:cBhvr>
                                      <p:to x="100000" y="100000"/>
                                    </p:animScale>
                                    <p:animScale>
                                      <p:cBhvr>
                                        <p:cTn id="74" dur="26">
                                          <p:stCondLst>
                                            <p:cond delay="1312"/>
                                          </p:stCondLst>
                                        </p:cTn>
                                        <p:tgtEl>
                                          <p:spTgt spid="40"/>
                                        </p:tgtEl>
                                      </p:cBhvr>
                                      <p:to x="100000" y="80000"/>
                                    </p:animScale>
                                    <p:animScale>
                                      <p:cBhvr>
                                        <p:cTn id="75" dur="166" decel="50000">
                                          <p:stCondLst>
                                            <p:cond delay="1338"/>
                                          </p:stCondLst>
                                        </p:cTn>
                                        <p:tgtEl>
                                          <p:spTgt spid="40"/>
                                        </p:tgtEl>
                                      </p:cBhvr>
                                      <p:to x="100000" y="100000"/>
                                    </p:animScale>
                                    <p:animScale>
                                      <p:cBhvr>
                                        <p:cTn id="76" dur="26">
                                          <p:stCondLst>
                                            <p:cond delay="1642"/>
                                          </p:stCondLst>
                                        </p:cTn>
                                        <p:tgtEl>
                                          <p:spTgt spid="40"/>
                                        </p:tgtEl>
                                      </p:cBhvr>
                                      <p:to x="100000" y="90000"/>
                                    </p:animScale>
                                    <p:animScale>
                                      <p:cBhvr>
                                        <p:cTn id="77" dur="166" decel="50000">
                                          <p:stCondLst>
                                            <p:cond delay="1668"/>
                                          </p:stCondLst>
                                        </p:cTn>
                                        <p:tgtEl>
                                          <p:spTgt spid="40"/>
                                        </p:tgtEl>
                                      </p:cBhvr>
                                      <p:to x="100000" y="100000"/>
                                    </p:animScale>
                                    <p:animScale>
                                      <p:cBhvr>
                                        <p:cTn id="78" dur="26">
                                          <p:stCondLst>
                                            <p:cond delay="1808"/>
                                          </p:stCondLst>
                                        </p:cTn>
                                        <p:tgtEl>
                                          <p:spTgt spid="40"/>
                                        </p:tgtEl>
                                      </p:cBhvr>
                                      <p:to x="100000" y="95000"/>
                                    </p:animScale>
                                    <p:animScale>
                                      <p:cBhvr>
                                        <p:cTn id="79" dur="166" decel="50000">
                                          <p:stCondLst>
                                            <p:cond delay="1834"/>
                                          </p:stCondLst>
                                        </p:cTn>
                                        <p:tgtEl>
                                          <p:spTgt spid="40"/>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down)">
                                      <p:cBhvr>
                                        <p:cTn id="82" dur="580">
                                          <p:stCondLst>
                                            <p:cond delay="0"/>
                                          </p:stCondLst>
                                        </p:cTn>
                                        <p:tgtEl>
                                          <p:spTgt spid="41"/>
                                        </p:tgtEl>
                                      </p:cBhvr>
                                    </p:animEffect>
                                    <p:anim calcmode="lin" valueType="num">
                                      <p:cBhvr>
                                        <p:cTn id="83"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88" dur="26">
                                          <p:stCondLst>
                                            <p:cond delay="650"/>
                                          </p:stCondLst>
                                        </p:cTn>
                                        <p:tgtEl>
                                          <p:spTgt spid="41"/>
                                        </p:tgtEl>
                                      </p:cBhvr>
                                      <p:to x="100000" y="60000"/>
                                    </p:animScale>
                                    <p:animScale>
                                      <p:cBhvr>
                                        <p:cTn id="89" dur="166" decel="50000">
                                          <p:stCondLst>
                                            <p:cond delay="676"/>
                                          </p:stCondLst>
                                        </p:cTn>
                                        <p:tgtEl>
                                          <p:spTgt spid="41"/>
                                        </p:tgtEl>
                                      </p:cBhvr>
                                      <p:to x="100000" y="100000"/>
                                    </p:animScale>
                                    <p:animScale>
                                      <p:cBhvr>
                                        <p:cTn id="90" dur="26">
                                          <p:stCondLst>
                                            <p:cond delay="1312"/>
                                          </p:stCondLst>
                                        </p:cTn>
                                        <p:tgtEl>
                                          <p:spTgt spid="41"/>
                                        </p:tgtEl>
                                      </p:cBhvr>
                                      <p:to x="100000" y="80000"/>
                                    </p:animScale>
                                    <p:animScale>
                                      <p:cBhvr>
                                        <p:cTn id="91" dur="166" decel="50000">
                                          <p:stCondLst>
                                            <p:cond delay="1338"/>
                                          </p:stCondLst>
                                        </p:cTn>
                                        <p:tgtEl>
                                          <p:spTgt spid="41"/>
                                        </p:tgtEl>
                                      </p:cBhvr>
                                      <p:to x="100000" y="100000"/>
                                    </p:animScale>
                                    <p:animScale>
                                      <p:cBhvr>
                                        <p:cTn id="92" dur="26">
                                          <p:stCondLst>
                                            <p:cond delay="1642"/>
                                          </p:stCondLst>
                                        </p:cTn>
                                        <p:tgtEl>
                                          <p:spTgt spid="41"/>
                                        </p:tgtEl>
                                      </p:cBhvr>
                                      <p:to x="100000" y="90000"/>
                                    </p:animScale>
                                    <p:animScale>
                                      <p:cBhvr>
                                        <p:cTn id="93" dur="166" decel="50000">
                                          <p:stCondLst>
                                            <p:cond delay="1668"/>
                                          </p:stCondLst>
                                        </p:cTn>
                                        <p:tgtEl>
                                          <p:spTgt spid="41"/>
                                        </p:tgtEl>
                                      </p:cBhvr>
                                      <p:to x="100000" y="100000"/>
                                    </p:animScale>
                                    <p:animScale>
                                      <p:cBhvr>
                                        <p:cTn id="94" dur="26">
                                          <p:stCondLst>
                                            <p:cond delay="1808"/>
                                          </p:stCondLst>
                                        </p:cTn>
                                        <p:tgtEl>
                                          <p:spTgt spid="41"/>
                                        </p:tgtEl>
                                      </p:cBhvr>
                                      <p:to x="100000" y="95000"/>
                                    </p:animScale>
                                    <p:animScale>
                                      <p:cBhvr>
                                        <p:cTn id="95" dur="166" decel="50000">
                                          <p:stCondLst>
                                            <p:cond delay="1834"/>
                                          </p:stCondLst>
                                        </p:cTn>
                                        <p:tgtEl>
                                          <p:spTgt spid="41"/>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up)">
                                      <p:cBhvr>
                                        <p:cTn id="100" dur="2000"/>
                                        <p:tgtEl>
                                          <p:spTgt spid="42"/>
                                        </p:tgtEl>
                                      </p:cBhvr>
                                    </p:animEffect>
                                  </p:childTnLst>
                                </p:cTn>
                              </p:par>
                              <p:par>
                                <p:cTn id="101" presetID="22" presetClass="entr" presetSubtype="8" fill="hold"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2000"/>
                                        <p:tgtEl>
                                          <p:spTgt spid="43"/>
                                        </p:tgtEl>
                                      </p:cBhvr>
                                    </p:animEffect>
                                  </p:childTnLst>
                                </p:cTn>
                              </p:par>
                              <p:par>
                                <p:cTn id="104" presetID="26"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down)">
                                      <p:cBhvr>
                                        <p:cTn id="106" dur="580">
                                          <p:stCondLst>
                                            <p:cond delay="0"/>
                                          </p:stCondLst>
                                        </p:cTn>
                                        <p:tgtEl>
                                          <p:spTgt spid="44"/>
                                        </p:tgtEl>
                                      </p:cBhvr>
                                    </p:animEffect>
                                    <p:anim calcmode="lin" valueType="num">
                                      <p:cBhvr>
                                        <p:cTn id="107"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12" dur="26">
                                          <p:stCondLst>
                                            <p:cond delay="650"/>
                                          </p:stCondLst>
                                        </p:cTn>
                                        <p:tgtEl>
                                          <p:spTgt spid="44"/>
                                        </p:tgtEl>
                                      </p:cBhvr>
                                      <p:to x="100000" y="60000"/>
                                    </p:animScale>
                                    <p:animScale>
                                      <p:cBhvr>
                                        <p:cTn id="113" dur="166" decel="50000">
                                          <p:stCondLst>
                                            <p:cond delay="676"/>
                                          </p:stCondLst>
                                        </p:cTn>
                                        <p:tgtEl>
                                          <p:spTgt spid="44"/>
                                        </p:tgtEl>
                                      </p:cBhvr>
                                      <p:to x="100000" y="100000"/>
                                    </p:animScale>
                                    <p:animScale>
                                      <p:cBhvr>
                                        <p:cTn id="114" dur="26">
                                          <p:stCondLst>
                                            <p:cond delay="1312"/>
                                          </p:stCondLst>
                                        </p:cTn>
                                        <p:tgtEl>
                                          <p:spTgt spid="44"/>
                                        </p:tgtEl>
                                      </p:cBhvr>
                                      <p:to x="100000" y="80000"/>
                                    </p:animScale>
                                    <p:animScale>
                                      <p:cBhvr>
                                        <p:cTn id="115" dur="166" decel="50000">
                                          <p:stCondLst>
                                            <p:cond delay="1338"/>
                                          </p:stCondLst>
                                        </p:cTn>
                                        <p:tgtEl>
                                          <p:spTgt spid="44"/>
                                        </p:tgtEl>
                                      </p:cBhvr>
                                      <p:to x="100000" y="100000"/>
                                    </p:animScale>
                                    <p:animScale>
                                      <p:cBhvr>
                                        <p:cTn id="116" dur="26">
                                          <p:stCondLst>
                                            <p:cond delay="1642"/>
                                          </p:stCondLst>
                                        </p:cTn>
                                        <p:tgtEl>
                                          <p:spTgt spid="44"/>
                                        </p:tgtEl>
                                      </p:cBhvr>
                                      <p:to x="100000" y="90000"/>
                                    </p:animScale>
                                    <p:animScale>
                                      <p:cBhvr>
                                        <p:cTn id="117" dur="166" decel="50000">
                                          <p:stCondLst>
                                            <p:cond delay="1668"/>
                                          </p:stCondLst>
                                        </p:cTn>
                                        <p:tgtEl>
                                          <p:spTgt spid="44"/>
                                        </p:tgtEl>
                                      </p:cBhvr>
                                      <p:to x="100000" y="100000"/>
                                    </p:animScale>
                                    <p:animScale>
                                      <p:cBhvr>
                                        <p:cTn id="118" dur="26">
                                          <p:stCondLst>
                                            <p:cond delay="1808"/>
                                          </p:stCondLst>
                                        </p:cTn>
                                        <p:tgtEl>
                                          <p:spTgt spid="44"/>
                                        </p:tgtEl>
                                      </p:cBhvr>
                                      <p:to x="100000" y="95000"/>
                                    </p:animScale>
                                    <p:animScale>
                                      <p:cBhvr>
                                        <p:cTn id="119" dur="166" decel="50000">
                                          <p:stCondLst>
                                            <p:cond delay="1834"/>
                                          </p:stCondLst>
                                        </p:cTn>
                                        <p:tgtEl>
                                          <p:spTgt spid="44"/>
                                        </p:tgtEl>
                                      </p:cBhvr>
                                      <p:to x="100000" y="100000"/>
                                    </p:animScale>
                                  </p:childTnLst>
                                </p:cTn>
                              </p:par>
                              <p:par>
                                <p:cTn id="120" presetID="26"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80">
                                          <p:stCondLst>
                                            <p:cond delay="0"/>
                                          </p:stCondLst>
                                        </p:cTn>
                                        <p:tgtEl>
                                          <p:spTgt spid="45"/>
                                        </p:tgtEl>
                                      </p:cBhvr>
                                    </p:animEffect>
                                    <p:anim calcmode="lin" valueType="num">
                                      <p:cBhvr>
                                        <p:cTn id="123"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28" dur="26">
                                          <p:stCondLst>
                                            <p:cond delay="650"/>
                                          </p:stCondLst>
                                        </p:cTn>
                                        <p:tgtEl>
                                          <p:spTgt spid="45"/>
                                        </p:tgtEl>
                                      </p:cBhvr>
                                      <p:to x="100000" y="60000"/>
                                    </p:animScale>
                                    <p:animScale>
                                      <p:cBhvr>
                                        <p:cTn id="129" dur="166" decel="50000">
                                          <p:stCondLst>
                                            <p:cond delay="676"/>
                                          </p:stCondLst>
                                        </p:cTn>
                                        <p:tgtEl>
                                          <p:spTgt spid="45"/>
                                        </p:tgtEl>
                                      </p:cBhvr>
                                      <p:to x="100000" y="100000"/>
                                    </p:animScale>
                                    <p:animScale>
                                      <p:cBhvr>
                                        <p:cTn id="130" dur="26">
                                          <p:stCondLst>
                                            <p:cond delay="1312"/>
                                          </p:stCondLst>
                                        </p:cTn>
                                        <p:tgtEl>
                                          <p:spTgt spid="45"/>
                                        </p:tgtEl>
                                      </p:cBhvr>
                                      <p:to x="100000" y="80000"/>
                                    </p:animScale>
                                    <p:animScale>
                                      <p:cBhvr>
                                        <p:cTn id="131" dur="166" decel="50000">
                                          <p:stCondLst>
                                            <p:cond delay="1338"/>
                                          </p:stCondLst>
                                        </p:cTn>
                                        <p:tgtEl>
                                          <p:spTgt spid="45"/>
                                        </p:tgtEl>
                                      </p:cBhvr>
                                      <p:to x="100000" y="100000"/>
                                    </p:animScale>
                                    <p:animScale>
                                      <p:cBhvr>
                                        <p:cTn id="132" dur="26">
                                          <p:stCondLst>
                                            <p:cond delay="1642"/>
                                          </p:stCondLst>
                                        </p:cTn>
                                        <p:tgtEl>
                                          <p:spTgt spid="45"/>
                                        </p:tgtEl>
                                      </p:cBhvr>
                                      <p:to x="100000" y="90000"/>
                                    </p:animScale>
                                    <p:animScale>
                                      <p:cBhvr>
                                        <p:cTn id="133" dur="166" decel="50000">
                                          <p:stCondLst>
                                            <p:cond delay="1668"/>
                                          </p:stCondLst>
                                        </p:cTn>
                                        <p:tgtEl>
                                          <p:spTgt spid="45"/>
                                        </p:tgtEl>
                                      </p:cBhvr>
                                      <p:to x="100000" y="100000"/>
                                    </p:animScale>
                                    <p:animScale>
                                      <p:cBhvr>
                                        <p:cTn id="134" dur="26">
                                          <p:stCondLst>
                                            <p:cond delay="1808"/>
                                          </p:stCondLst>
                                        </p:cTn>
                                        <p:tgtEl>
                                          <p:spTgt spid="45"/>
                                        </p:tgtEl>
                                      </p:cBhvr>
                                      <p:to x="100000" y="95000"/>
                                    </p:animScale>
                                    <p:animScale>
                                      <p:cBhvr>
                                        <p:cTn id="135" dur="166" decel="50000">
                                          <p:stCondLst>
                                            <p:cond delay="1834"/>
                                          </p:stCondLst>
                                        </p:cTn>
                                        <p:tgtEl>
                                          <p:spTgt spid="45"/>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47"/>
                                        </p:tgtEl>
                                        <p:attrNameLst>
                                          <p:attrName>style.visibility</p:attrName>
                                        </p:attrNameLst>
                                      </p:cBhvr>
                                      <p:to>
                                        <p:strVal val="visible"/>
                                      </p:to>
                                    </p:set>
                                    <p:animEffect transition="in" filter="wipe(up)">
                                      <p:cBhvr>
                                        <p:cTn id="140" dur="2000"/>
                                        <p:tgtEl>
                                          <p:spTgt spid="47"/>
                                        </p:tgtEl>
                                      </p:cBhvr>
                                    </p:animEffect>
                                  </p:childTnLst>
                                </p:cTn>
                              </p:par>
                              <p:par>
                                <p:cTn id="141" presetID="22" presetClass="entr" presetSubtype="8" fill="hold" nodeType="with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2000"/>
                                        <p:tgtEl>
                                          <p:spTgt spid="48"/>
                                        </p:tgtEl>
                                      </p:cBhvr>
                                    </p:animEffect>
                                  </p:childTnLst>
                                </p:cTn>
                              </p:par>
                              <p:par>
                                <p:cTn id="144" presetID="26" presetClass="entr" presetSubtype="0" fill="hold" grpId="0" nodeType="with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wipe(down)">
                                      <p:cBhvr>
                                        <p:cTn id="146" dur="580">
                                          <p:stCondLst>
                                            <p:cond delay="0"/>
                                          </p:stCondLst>
                                        </p:cTn>
                                        <p:tgtEl>
                                          <p:spTgt spid="49"/>
                                        </p:tgtEl>
                                      </p:cBhvr>
                                    </p:animEffect>
                                    <p:anim calcmode="lin" valueType="num">
                                      <p:cBhvr>
                                        <p:cTn id="147"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52" dur="26">
                                          <p:stCondLst>
                                            <p:cond delay="650"/>
                                          </p:stCondLst>
                                        </p:cTn>
                                        <p:tgtEl>
                                          <p:spTgt spid="49"/>
                                        </p:tgtEl>
                                      </p:cBhvr>
                                      <p:to x="100000" y="60000"/>
                                    </p:animScale>
                                    <p:animScale>
                                      <p:cBhvr>
                                        <p:cTn id="153" dur="166" decel="50000">
                                          <p:stCondLst>
                                            <p:cond delay="676"/>
                                          </p:stCondLst>
                                        </p:cTn>
                                        <p:tgtEl>
                                          <p:spTgt spid="49"/>
                                        </p:tgtEl>
                                      </p:cBhvr>
                                      <p:to x="100000" y="100000"/>
                                    </p:animScale>
                                    <p:animScale>
                                      <p:cBhvr>
                                        <p:cTn id="154" dur="26">
                                          <p:stCondLst>
                                            <p:cond delay="1312"/>
                                          </p:stCondLst>
                                        </p:cTn>
                                        <p:tgtEl>
                                          <p:spTgt spid="49"/>
                                        </p:tgtEl>
                                      </p:cBhvr>
                                      <p:to x="100000" y="80000"/>
                                    </p:animScale>
                                    <p:animScale>
                                      <p:cBhvr>
                                        <p:cTn id="155" dur="166" decel="50000">
                                          <p:stCondLst>
                                            <p:cond delay="1338"/>
                                          </p:stCondLst>
                                        </p:cTn>
                                        <p:tgtEl>
                                          <p:spTgt spid="49"/>
                                        </p:tgtEl>
                                      </p:cBhvr>
                                      <p:to x="100000" y="100000"/>
                                    </p:animScale>
                                    <p:animScale>
                                      <p:cBhvr>
                                        <p:cTn id="156" dur="26">
                                          <p:stCondLst>
                                            <p:cond delay="1642"/>
                                          </p:stCondLst>
                                        </p:cTn>
                                        <p:tgtEl>
                                          <p:spTgt spid="49"/>
                                        </p:tgtEl>
                                      </p:cBhvr>
                                      <p:to x="100000" y="90000"/>
                                    </p:animScale>
                                    <p:animScale>
                                      <p:cBhvr>
                                        <p:cTn id="157" dur="166" decel="50000">
                                          <p:stCondLst>
                                            <p:cond delay="1668"/>
                                          </p:stCondLst>
                                        </p:cTn>
                                        <p:tgtEl>
                                          <p:spTgt spid="49"/>
                                        </p:tgtEl>
                                      </p:cBhvr>
                                      <p:to x="100000" y="100000"/>
                                    </p:animScale>
                                    <p:animScale>
                                      <p:cBhvr>
                                        <p:cTn id="158" dur="26">
                                          <p:stCondLst>
                                            <p:cond delay="1808"/>
                                          </p:stCondLst>
                                        </p:cTn>
                                        <p:tgtEl>
                                          <p:spTgt spid="49"/>
                                        </p:tgtEl>
                                      </p:cBhvr>
                                      <p:to x="100000" y="95000"/>
                                    </p:animScale>
                                    <p:animScale>
                                      <p:cBhvr>
                                        <p:cTn id="159" dur="166" decel="50000">
                                          <p:stCondLst>
                                            <p:cond delay="1834"/>
                                          </p:stCondLst>
                                        </p:cTn>
                                        <p:tgtEl>
                                          <p:spTgt spid="49"/>
                                        </p:tgtEl>
                                      </p:cBhvr>
                                      <p:to x="100000" y="100000"/>
                                    </p:animScale>
                                  </p:childTnLst>
                                </p:cTn>
                              </p:par>
                              <p:par>
                                <p:cTn id="160" presetID="26" presetClass="entr" presetSubtype="0" fill="hold" grpId="0" nodeType="with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wipe(down)">
                                      <p:cBhvr>
                                        <p:cTn id="162" dur="580">
                                          <p:stCondLst>
                                            <p:cond delay="0"/>
                                          </p:stCondLst>
                                        </p:cTn>
                                        <p:tgtEl>
                                          <p:spTgt spid="50"/>
                                        </p:tgtEl>
                                      </p:cBhvr>
                                    </p:animEffect>
                                    <p:anim calcmode="lin" valueType="num">
                                      <p:cBhvr>
                                        <p:cTn id="163"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68" dur="26">
                                          <p:stCondLst>
                                            <p:cond delay="650"/>
                                          </p:stCondLst>
                                        </p:cTn>
                                        <p:tgtEl>
                                          <p:spTgt spid="50"/>
                                        </p:tgtEl>
                                      </p:cBhvr>
                                      <p:to x="100000" y="60000"/>
                                    </p:animScale>
                                    <p:animScale>
                                      <p:cBhvr>
                                        <p:cTn id="169" dur="166" decel="50000">
                                          <p:stCondLst>
                                            <p:cond delay="676"/>
                                          </p:stCondLst>
                                        </p:cTn>
                                        <p:tgtEl>
                                          <p:spTgt spid="50"/>
                                        </p:tgtEl>
                                      </p:cBhvr>
                                      <p:to x="100000" y="100000"/>
                                    </p:animScale>
                                    <p:animScale>
                                      <p:cBhvr>
                                        <p:cTn id="170" dur="26">
                                          <p:stCondLst>
                                            <p:cond delay="1312"/>
                                          </p:stCondLst>
                                        </p:cTn>
                                        <p:tgtEl>
                                          <p:spTgt spid="50"/>
                                        </p:tgtEl>
                                      </p:cBhvr>
                                      <p:to x="100000" y="80000"/>
                                    </p:animScale>
                                    <p:animScale>
                                      <p:cBhvr>
                                        <p:cTn id="171" dur="166" decel="50000">
                                          <p:stCondLst>
                                            <p:cond delay="1338"/>
                                          </p:stCondLst>
                                        </p:cTn>
                                        <p:tgtEl>
                                          <p:spTgt spid="50"/>
                                        </p:tgtEl>
                                      </p:cBhvr>
                                      <p:to x="100000" y="100000"/>
                                    </p:animScale>
                                    <p:animScale>
                                      <p:cBhvr>
                                        <p:cTn id="172" dur="26">
                                          <p:stCondLst>
                                            <p:cond delay="1642"/>
                                          </p:stCondLst>
                                        </p:cTn>
                                        <p:tgtEl>
                                          <p:spTgt spid="50"/>
                                        </p:tgtEl>
                                      </p:cBhvr>
                                      <p:to x="100000" y="90000"/>
                                    </p:animScale>
                                    <p:animScale>
                                      <p:cBhvr>
                                        <p:cTn id="173" dur="166" decel="50000">
                                          <p:stCondLst>
                                            <p:cond delay="1668"/>
                                          </p:stCondLst>
                                        </p:cTn>
                                        <p:tgtEl>
                                          <p:spTgt spid="50"/>
                                        </p:tgtEl>
                                      </p:cBhvr>
                                      <p:to x="100000" y="100000"/>
                                    </p:animScale>
                                    <p:animScale>
                                      <p:cBhvr>
                                        <p:cTn id="174" dur="26">
                                          <p:stCondLst>
                                            <p:cond delay="1808"/>
                                          </p:stCondLst>
                                        </p:cTn>
                                        <p:tgtEl>
                                          <p:spTgt spid="50"/>
                                        </p:tgtEl>
                                      </p:cBhvr>
                                      <p:to x="100000" y="95000"/>
                                    </p:animScale>
                                    <p:animScale>
                                      <p:cBhvr>
                                        <p:cTn id="175" dur="166" decel="50000">
                                          <p:stCondLst>
                                            <p:cond delay="1834"/>
                                          </p:stCondLst>
                                        </p:cTn>
                                        <p:tgtEl>
                                          <p:spTgt spid="50"/>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22" presetClass="entr" presetSubtype="1" fill="hold" nodeType="clickEffect">
                                  <p:stCondLst>
                                    <p:cond delay="0"/>
                                  </p:stCondLst>
                                  <p:childTnLst>
                                    <p:set>
                                      <p:cBhvr>
                                        <p:cTn id="179" dur="1" fill="hold">
                                          <p:stCondLst>
                                            <p:cond delay="0"/>
                                          </p:stCondLst>
                                        </p:cTn>
                                        <p:tgtEl>
                                          <p:spTgt spid="54"/>
                                        </p:tgtEl>
                                        <p:attrNameLst>
                                          <p:attrName>style.visibility</p:attrName>
                                        </p:attrNameLst>
                                      </p:cBhvr>
                                      <p:to>
                                        <p:strVal val="visible"/>
                                      </p:to>
                                    </p:set>
                                    <p:animEffect transition="in" filter="wipe(up)">
                                      <p:cBhvr>
                                        <p:cTn id="180" dur="2000"/>
                                        <p:tgtEl>
                                          <p:spTgt spid="54"/>
                                        </p:tgtEl>
                                      </p:cBhvr>
                                    </p:animEffect>
                                  </p:childTnLst>
                                </p:cTn>
                              </p:par>
                              <p:par>
                                <p:cTn id="181" presetID="22" presetClass="entr" presetSubtype="8" fill="hold" nodeType="withEffect">
                                  <p:stCondLst>
                                    <p:cond delay="0"/>
                                  </p:stCondLst>
                                  <p:childTnLst>
                                    <p:set>
                                      <p:cBhvr>
                                        <p:cTn id="182" dur="1" fill="hold">
                                          <p:stCondLst>
                                            <p:cond delay="0"/>
                                          </p:stCondLst>
                                        </p:cTn>
                                        <p:tgtEl>
                                          <p:spTgt spid="55"/>
                                        </p:tgtEl>
                                        <p:attrNameLst>
                                          <p:attrName>style.visibility</p:attrName>
                                        </p:attrNameLst>
                                      </p:cBhvr>
                                      <p:to>
                                        <p:strVal val="visible"/>
                                      </p:to>
                                    </p:set>
                                    <p:animEffect transition="in" filter="wipe(left)">
                                      <p:cBhvr>
                                        <p:cTn id="183" dur="2000"/>
                                        <p:tgtEl>
                                          <p:spTgt spid="55"/>
                                        </p:tgtEl>
                                      </p:cBhvr>
                                    </p:animEffect>
                                  </p:childTnLst>
                                </p:cTn>
                              </p:par>
                              <p:par>
                                <p:cTn id="184" presetID="26" presetClass="entr" presetSubtype="0" fill="hold" grpId="0" nodeType="withEffect">
                                  <p:stCondLst>
                                    <p:cond delay="0"/>
                                  </p:stCondLst>
                                  <p:childTnLst>
                                    <p:set>
                                      <p:cBhvr>
                                        <p:cTn id="185" dur="1" fill="hold">
                                          <p:stCondLst>
                                            <p:cond delay="0"/>
                                          </p:stCondLst>
                                        </p:cTn>
                                        <p:tgtEl>
                                          <p:spTgt spid="56"/>
                                        </p:tgtEl>
                                        <p:attrNameLst>
                                          <p:attrName>style.visibility</p:attrName>
                                        </p:attrNameLst>
                                      </p:cBhvr>
                                      <p:to>
                                        <p:strVal val="visible"/>
                                      </p:to>
                                    </p:set>
                                    <p:animEffect transition="in" filter="wipe(down)">
                                      <p:cBhvr>
                                        <p:cTn id="186" dur="580">
                                          <p:stCondLst>
                                            <p:cond delay="0"/>
                                          </p:stCondLst>
                                        </p:cTn>
                                        <p:tgtEl>
                                          <p:spTgt spid="56"/>
                                        </p:tgtEl>
                                      </p:cBhvr>
                                    </p:animEffect>
                                    <p:anim calcmode="lin" valueType="num">
                                      <p:cBhvr>
                                        <p:cTn id="187"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88"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89"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90"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91"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92" dur="26">
                                          <p:stCondLst>
                                            <p:cond delay="650"/>
                                          </p:stCondLst>
                                        </p:cTn>
                                        <p:tgtEl>
                                          <p:spTgt spid="56"/>
                                        </p:tgtEl>
                                      </p:cBhvr>
                                      <p:to x="100000" y="60000"/>
                                    </p:animScale>
                                    <p:animScale>
                                      <p:cBhvr>
                                        <p:cTn id="193" dur="166" decel="50000">
                                          <p:stCondLst>
                                            <p:cond delay="676"/>
                                          </p:stCondLst>
                                        </p:cTn>
                                        <p:tgtEl>
                                          <p:spTgt spid="56"/>
                                        </p:tgtEl>
                                      </p:cBhvr>
                                      <p:to x="100000" y="100000"/>
                                    </p:animScale>
                                    <p:animScale>
                                      <p:cBhvr>
                                        <p:cTn id="194" dur="26">
                                          <p:stCondLst>
                                            <p:cond delay="1312"/>
                                          </p:stCondLst>
                                        </p:cTn>
                                        <p:tgtEl>
                                          <p:spTgt spid="56"/>
                                        </p:tgtEl>
                                      </p:cBhvr>
                                      <p:to x="100000" y="80000"/>
                                    </p:animScale>
                                    <p:animScale>
                                      <p:cBhvr>
                                        <p:cTn id="195" dur="166" decel="50000">
                                          <p:stCondLst>
                                            <p:cond delay="1338"/>
                                          </p:stCondLst>
                                        </p:cTn>
                                        <p:tgtEl>
                                          <p:spTgt spid="56"/>
                                        </p:tgtEl>
                                      </p:cBhvr>
                                      <p:to x="100000" y="100000"/>
                                    </p:animScale>
                                    <p:animScale>
                                      <p:cBhvr>
                                        <p:cTn id="196" dur="26">
                                          <p:stCondLst>
                                            <p:cond delay="1642"/>
                                          </p:stCondLst>
                                        </p:cTn>
                                        <p:tgtEl>
                                          <p:spTgt spid="56"/>
                                        </p:tgtEl>
                                      </p:cBhvr>
                                      <p:to x="100000" y="90000"/>
                                    </p:animScale>
                                    <p:animScale>
                                      <p:cBhvr>
                                        <p:cTn id="197" dur="166" decel="50000">
                                          <p:stCondLst>
                                            <p:cond delay="1668"/>
                                          </p:stCondLst>
                                        </p:cTn>
                                        <p:tgtEl>
                                          <p:spTgt spid="56"/>
                                        </p:tgtEl>
                                      </p:cBhvr>
                                      <p:to x="100000" y="100000"/>
                                    </p:animScale>
                                    <p:animScale>
                                      <p:cBhvr>
                                        <p:cTn id="198" dur="26">
                                          <p:stCondLst>
                                            <p:cond delay="1808"/>
                                          </p:stCondLst>
                                        </p:cTn>
                                        <p:tgtEl>
                                          <p:spTgt spid="56"/>
                                        </p:tgtEl>
                                      </p:cBhvr>
                                      <p:to x="100000" y="95000"/>
                                    </p:animScale>
                                    <p:animScale>
                                      <p:cBhvr>
                                        <p:cTn id="199" dur="166" decel="50000">
                                          <p:stCondLst>
                                            <p:cond delay="1834"/>
                                          </p:stCondLst>
                                        </p:cTn>
                                        <p:tgtEl>
                                          <p:spTgt spid="56"/>
                                        </p:tgtEl>
                                      </p:cBhvr>
                                      <p:to x="100000" y="100000"/>
                                    </p:animScale>
                                  </p:childTnLst>
                                </p:cTn>
                              </p:par>
                              <p:par>
                                <p:cTn id="200" presetID="26" presetClass="entr" presetSubtype="0" fill="hold" grpId="0" nodeType="with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wipe(down)">
                                      <p:cBhvr>
                                        <p:cTn id="202" dur="580">
                                          <p:stCondLst>
                                            <p:cond delay="0"/>
                                          </p:stCondLst>
                                        </p:cTn>
                                        <p:tgtEl>
                                          <p:spTgt spid="57"/>
                                        </p:tgtEl>
                                      </p:cBhvr>
                                    </p:animEffect>
                                    <p:anim calcmode="lin" valueType="num">
                                      <p:cBhvr>
                                        <p:cTn id="203"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208" dur="26">
                                          <p:stCondLst>
                                            <p:cond delay="650"/>
                                          </p:stCondLst>
                                        </p:cTn>
                                        <p:tgtEl>
                                          <p:spTgt spid="57"/>
                                        </p:tgtEl>
                                      </p:cBhvr>
                                      <p:to x="100000" y="60000"/>
                                    </p:animScale>
                                    <p:animScale>
                                      <p:cBhvr>
                                        <p:cTn id="209" dur="166" decel="50000">
                                          <p:stCondLst>
                                            <p:cond delay="676"/>
                                          </p:stCondLst>
                                        </p:cTn>
                                        <p:tgtEl>
                                          <p:spTgt spid="57"/>
                                        </p:tgtEl>
                                      </p:cBhvr>
                                      <p:to x="100000" y="100000"/>
                                    </p:animScale>
                                    <p:animScale>
                                      <p:cBhvr>
                                        <p:cTn id="210" dur="26">
                                          <p:stCondLst>
                                            <p:cond delay="1312"/>
                                          </p:stCondLst>
                                        </p:cTn>
                                        <p:tgtEl>
                                          <p:spTgt spid="57"/>
                                        </p:tgtEl>
                                      </p:cBhvr>
                                      <p:to x="100000" y="80000"/>
                                    </p:animScale>
                                    <p:animScale>
                                      <p:cBhvr>
                                        <p:cTn id="211" dur="166" decel="50000">
                                          <p:stCondLst>
                                            <p:cond delay="1338"/>
                                          </p:stCondLst>
                                        </p:cTn>
                                        <p:tgtEl>
                                          <p:spTgt spid="57"/>
                                        </p:tgtEl>
                                      </p:cBhvr>
                                      <p:to x="100000" y="100000"/>
                                    </p:animScale>
                                    <p:animScale>
                                      <p:cBhvr>
                                        <p:cTn id="212" dur="26">
                                          <p:stCondLst>
                                            <p:cond delay="1642"/>
                                          </p:stCondLst>
                                        </p:cTn>
                                        <p:tgtEl>
                                          <p:spTgt spid="57"/>
                                        </p:tgtEl>
                                      </p:cBhvr>
                                      <p:to x="100000" y="90000"/>
                                    </p:animScale>
                                    <p:animScale>
                                      <p:cBhvr>
                                        <p:cTn id="213" dur="166" decel="50000">
                                          <p:stCondLst>
                                            <p:cond delay="1668"/>
                                          </p:stCondLst>
                                        </p:cTn>
                                        <p:tgtEl>
                                          <p:spTgt spid="57"/>
                                        </p:tgtEl>
                                      </p:cBhvr>
                                      <p:to x="100000" y="100000"/>
                                    </p:animScale>
                                    <p:animScale>
                                      <p:cBhvr>
                                        <p:cTn id="214" dur="26">
                                          <p:stCondLst>
                                            <p:cond delay="1808"/>
                                          </p:stCondLst>
                                        </p:cTn>
                                        <p:tgtEl>
                                          <p:spTgt spid="57"/>
                                        </p:tgtEl>
                                      </p:cBhvr>
                                      <p:to x="100000" y="95000"/>
                                    </p:animScale>
                                    <p:animScale>
                                      <p:cBhvr>
                                        <p:cTn id="215" dur="166" decel="50000">
                                          <p:stCondLst>
                                            <p:cond delay="1834"/>
                                          </p:stCondLst>
                                        </p:cTn>
                                        <p:tgtEl>
                                          <p:spTgt spid="57"/>
                                        </p:tgtEl>
                                      </p:cBhvr>
                                      <p:to x="100000" y="100000"/>
                                    </p:animScale>
                                  </p:childTnLst>
                                </p:cTn>
                              </p:par>
                            </p:childTnLst>
                          </p:cTn>
                        </p:par>
                      </p:childTnLst>
                    </p:cTn>
                  </p:par>
                  <p:par>
                    <p:cTn id="216" fill="hold">
                      <p:stCondLst>
                        <p:cond delay="indefinite"/>
                      </p:stCondLst>
                      <p:childTnLst>
                        <p:par>
                          <p:cTn id="217" fill="hold">
                            <p:stCondLst>
                              <p:cond delay="0"/>
                            </p:stCondLst>
                            <p:childTnLst>
                              <p:par>
                                <p:cTn id="218" presetID="22" presetClass="entr" presetSubtype="1" fill="hold" grpId="0" nodeType="clickEffect">
                                  <p:stCondLst>
                                    <p:cond delay="0"/>
                                  </p:stCondLst>
                                  <p:childTnLst>
                                    <p:set>
                                      <p:cBhvr>
                                        <p:cTn id="219" dur="1" fill="hold">
                                          <p:stCondLst>
                                            <p:cond delay="0"/>
                                          </p:stCondLst>
                                        </p:cTn>
                                        <p:tgtEl>
                                          <p:spTgt spid="65">
                                            <p:txEl>
                                              <p:pRg st="0" end="0"/>
                                            </p:txEl>
                                          </p:spTgt>
                                        </p:tgtEl>
                                        <p:attrNameLst>
                                          <p:attrName>style.visibility</p:attrName>
                                        </p:attrNameLst>
                                      </p:cBhvr>
                                      <p:to>
                                        <p:strVal val="visible"/>
                                      </p:to>
                                    </p:set>
                                    <p:animEffect transition="in" filter="wipe(up)">
                                      <p:cBhvr>
                                        <p:cTn id="220" dur="500"/>
                                        <p:tgtEl>
                                          <p:spTgt spid="65">
                                            <p:txEl>
                                              <p:pRg st="0" end="0"/>
                                            </p:txEl>
                                          </p:spTgt>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8" fill="hold" grpId="0" nodeType="click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wipe(left)">
                                      <p:cBhvr>
                                        <p:cTn id="225" dur="3000"/>
                                        <p:tgtEl>
                                          <p:spTgt spid="61"/>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1" fill="hold" grpId="0" nodeType="clickEffect">
                                  <p:stCondLst>
                                    <p:cond delay="0"/>
                                  </p:stCondLst>
                                  <p:childTnLst>
                                    <p:set>
                                      <p:cBhvr>
                                        <p:cTn id="229" dur="1" fill="hold">
                                          <p:stCondLst>
                                            <p:cond delay="0"/>
                                          </p:stCondLst>
                                        </p:cTn>
                                        <p:tgtEl>
                                          <p:spTgt spid="66">
                                            <p:txEl>
                                              <p:pRg st="0" end="0"/>
                                            </p:txEl>
                                          </p:spTgt>
                                        </p:tgtEl>
                                        <p:attrNameLst>
                                          <p:attrName>style.visibility</p:attrName>
                                        </p:attrNameLst>
                                      </p:cBhvr>
                                      <p:to>
                                        <p:strVal val="visible"/>
                                      </p:to>
                                    </p:set>
                                    <p:animEffect transition="in" filter="wipe(up)">
                                      <p:cBhvr>
                                        <p:cTn id="230" dur="500"/>
                                        <p:tgtEl>
                                          <p:spTgt spid="66">
                                            <p:txEl>
                                              <p:pRg st="0" end="0"/>
                                            </p:txEl>
                                          </p:spTgt>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1" fill="hold" grpId="0" nodeType="clickEffect">
                                  <p:stCondLst>
                                    <p:cond delay="0"/>
                                  </p:stCondLst>
                                  <p:childTnLst>
                                    <p:set>
                                      <p:cBhvr>
                                        <p:cTn id="234" dur="1" fill="hold">
                                          <p:stCondLst>
                                            <p:cond delay="0"/>
                                          </p:stCondLst>
                                        </p:cTn>
                                        <p:tgtEl>
                                          <p:spTgt spid="66">
                                            <p:txEl>
                                              <p:pRg st="1" end="1"/>
                                            </p:txEl>
                                          </p:spTgt>
                                        </p:tgtEl>
                                        <p:attrNameLst>
                                          <p:attrName>style.visibility</p:attrName>
                                        </p:attrNameLst>
                                      </p:cBhvr>
                                      <p:to>
                                        <p:strVal val="visible"/>
                                      </p:to>
                                    </p:set>
                                    <p:animEffect transition="in" filter="wipe(up)">
                                      <p:cBhvr>
                                        <p:cTn id="235" dur="500"/>
                                        <p:tgtEl>
                                          <p:spTgt spid="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9" grpId="0"/>
      <p:bldP spid="50" grpId="0"/>
      <p:bldP spid="56" grpId="0"/>
      <p:bldP spid="57" grpId="0"/>
      <p:bldP spid="61" grpId="0" animBg="1"/>
      <p:bldP spid="62" grpId="0" build="p" bldLvl="5"/>
      <p:bldP spid="63" grpId="0" build="p" bldLvl="5"/>
      <p:bldP spid="64" grpId="0" build="p" bldLvl="5"/>
      <p:bldP spid="65" grpId="0" build="p" bldLvl="5"/>
      <p:bldP spid="66"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799"/>
            <a:ext cx="8763000" cy="1435645"/>
          </a:xfrm>
        </p:spPr>
        <p:txBody>
          <a:bodyPr/>
          <a:lstStyle/>
          <a:p>
            <a:r>
              <a:rPr lang="en-GB" dirty="0" smtClean="0"/>
              <a:t>Trade-off now between leisure (maximum 24 hours a day) &amp; income</a:t>
            </a:r>
          </a:p>
          <a:p>
            <a:r>
              <a:rPr lang="en-GB" dirty="0" smtClean="0"/>
              <a:t>“</a:t>
            </a:r>
            <a:r>
              <a:rPr lang="en-GB" b="1" i="1" dirty="0" smtClean="0"/>
              <a:t>Representative Consumer</a:t>
            </a:r>
            <a:r>
              <a:rPr lang="en-GB" dirty="0" smtClean="0"/>
              <a:t>” maximises discounted lifetime utility by choosing optimal consumption-work trade-off based on “</a:t>
            </a:r>
            <a:r>
              <a:rPr lang="en-GB" b="1" i="1" dirty="0" smtClean="0"/>
              <a:t>rational expectations</a:t>
            </a:r>
            <a:r>
              <a:rPr lang="en-GB" dirty="0" smtClean="0"/>
              <a:t>” of future wages &amp; prices…</a:t>
            </a:r>
            <a:endParaRPr lang="en-US" dirty="0"/>
          </a:p>
        </p:txBody>
      </p:sp>
      <p:sp>
        <p:nvSpPr>
          <p:cNvPr id="11" name="Content Placeholder 2"/>
          <p:cNvSpPr txBox="1">
            <a:spLocks/>
          </p:cNvSpPr>
          <p:nvPr/>
        </p:nvSpPr>
        <p:spPr bwMode="auto">
          <a:xfrm>
            <a:off x="3657600" y="3861649"/>
            <a:ext cx="5486399" cy="314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“Representative Firm” does likewise:</a:t>
            </a:r>
          </a:p>
          <a:p>
            <a:pPr lvl="1"/>
            <a:r>
              <a:rPr lang="en-GB" kern="0" dirty="0" smtClean="0">
                <a:effectLst/>
              </a:rPr>
              <a:t>Produces to maximise lifetime discounted profits</a:t>
            </a:r>
          </a:p>
          <a:p>
            <a:r>
              <a:rPr lang="en-GB" kern="0" dirty="0" smtClean="0">
                <a:effectLst/>
              </a:rPr>
              <a:t>Market determines </a:t>
            </a:r>
            <a:r>
              <a:rPr lang="en-GB" b="1" i="1" kern="0" dirty="0" smtClean="0">
                <a:effectLst/>
              </a:rPr>
              <a:t>equilibrium</a:t>
            </a:r>
            <a:r>
              <a:rPr lang="en-GB" kern="0" dirty="0" smtClean="0">
                <a:effectLst/>
              </a:rPr>
              <a:t> time-path of output &amp; employment</a:t>
            </a:r>
          </a:p>
          <a:p>
            <a:r>
              <a:rPr lang="en-GB" kern="0" dirty="0" smtClean="0">
                <a:effectLst/>
              </a:rPr>
              <a:t>Where do cycles come from in this “Real Business Cycle (RBC) approach?...</a:t>
            </a:r>
          </a:p>
        </p:txBody>
      </p:sp>
      <p:pic>
        <p:nvPicPr>
          <p:cNvPr id="5" name="Picture 4"/>
          <p:cNvPicPr>
            <a:picLocks noChangeAspect="1"/>
          </p:cNvPicPr>
          <p:nvPr/>
        </p:nvPicPr>
        <p:blipFill>
          <a:blip r:embed="rId2"/>
          <a:stretch>
            <a:fillRect/>
          </a:stretch>
        </p:blipFill>
        <p:spPr>
          <a:xfrm>
            <a:off x="194474" y="4419600"/>
            <a:ext cx="2590800" cy="2447926"/>
          </a:xfrm>
          <a:prstGeom prst="rect">
            <a:avLst/>
          </a:prstGeom>
        </p:spPr>
      </p:pic>
      <p:pic>
        <p:nvPicPr>
          <p:cNvPr id="7" name="Picture 6"/>
          <p:cNvPicPr>
            <a:picLocks noChangeAspect="1"/>
          </p:cNvPicPr>
          <p:nvPr/>
        </p:nvPicPr>
        <p:blipFill>
          <a:blip r:embed="rId2"/>
          <a:stretch>
            <a:fillRect/>
          </a:stretch>
        </p:blipFill>
        <p:spPr>
          <a:xfrm>
            <a:off x="1447800" y="3220414"/>
            <a:ext cx="2274314" cy="2148893"/>
          </a:xfrm>
          <a:prstGeom prst="rect">
            <a:avLst/>
          </a:prstGeom>
        </p:spPr>
      </p:pic>
      <p:pic>
        <p:nvPicPr>
          <p:cNvPr id="8" name="Picture 7"/>
          <p:cNvPicPr>
            <a:picLocks noChangeAspect="1"/>
          </p:cNvPicPr>
          <p:nvPr/>
        </p:nvPicPr>
        <p:blipFill>
          <a:blip r:embed="rId2"/>
          <a:stretch>
            <a:fillRect/>
          </a:stretch>
        </p:blipFill>
        <p:spPr>
          <a:xfrm>
            <a:off x="3200400" y="2298457"/>
            <a:ext cx="1905000" cy="1799945"/>
          </a:xfrm>
          <a:prstGeom prst="rect">
            <a:avLst/>
          </a:prstGeom>
        </p:spPr>
      </p:pic>
      <p:pic>
        <p:nvPicPr>
          <p:cNvPr id="9" name="Picture 8"/>
          <p:cNvPicPr>
            <a:picLocks noChangeAspect="1"/>
          </p:cNvPicPr>
          <p:nvPr/>
        </p:nvPicPr>
        <p:blipFill>
          <a:blip r:embed="rId2"/>
          <a:stretch>
            <a:fillRect/>
          </a:stretch>
        </p:blipFill>
        <p:spPr>
          <a:xfrm>
            <a:off x="5257800" y="2061042"/>
            <a:ext cx="1447800" cy="1367958"/>
          </a:xfrm>
          <a:prstGeom prst="rect">
            <a:avLst/>
          </a:prstGeom>
        </p:spPr>
      </p:pic>
      <p:pic>
        <p:nvPicPr>
          <p:cNvPr id="10" name="Picture 9"/>
          <p:cNvPicPr>
            <a:picLocks noChangeAspect="1"/>
          </p:cNvPicPr>
          <p:nvPr/>
        </p:nvPicPr>
        <p:blipFill>
          <a:blip r:embed="rId2"/>
          <a:stretch>
            <a:fillRect/>
          </a:stretch>
        </p:blipFill>
        <p:spPr>
          <a:xfrm>
            <a:off x="6877926" y="1803886"/>
            <a:ext cx="1046874" cy="989142"/>
          </a:xfrm>
          <a:prstGeom prst="rect">
            <a:avLst/>
          </a:prstGeom>
        </p:spPr>
      </p:pic>
      <p:sp>
        <p:nvSpPr>
          <p:cNvPr id="6" name="Freeform 5"/>
          <p:cNvSpPr/>
          <p:nvPr/>
        </p:nvSpPr>
        <p:spPr bwMode="auto">
          <a:xfrm>
            <a:off x="387077" y="2121445"/>
            <a:ext cx="7466665" cy="4459803"/>
          </a:xfrm>
          <a:custGeom>
            <a:avLst/>
            <a:gdLst>
              <a:gd name="connsiteX0" fmla="*/ 171162 w 7362946"/>
              <a:gd name="connsiteY0" fmla="*/ 4220890 h 4220890"/>
              <a:gd name="connsiteX1" fmla="*/ 451653 w 7362946"/>
              <a:gd name="connsiteY1" fmla="*/ 3463565 h 4220890"/>
              <a:gd name="connsiteX2" fmla="*/ 4041935 w 7362946"/>
              <a:gd name="connsiteY2" fmla="*/ 316458 h 4220890"/>
              <a:gd name="connsiteX3" fmla="*/ 7362946 w 7362946"/>
              <a:gd name="connsiteY3" fmla="*/ 86456 h 4220890"/>
              <a:gd name="connsiteX0" fmla="*/ 390533 w 7582317"/>
              <a:gd name="connsiteY0" fmla="*/ 4134434 h 4134434"/>
              <a:gd name="connsiteX1" fmla="*/ 671024 w 7582317"/>
              <a:gd name="connsiteY1" fmla="*/ 3377109 h 4134434"/>
              <a:gd name="connsiteX2" fmla="*/ 7582317 w 7582317"/>
              <a:gd name="connsiteY2" fmla="*/ 0 h 4134434"/>
              <a:gd name="connsiteX0" fmla="*/ 0 w 7191784"/>
              <a:gd name="connsiteY0" fmla="*/ 4134434 h 4134434"/>
              <a:gd name="connsiteX1" fmla="*/ 7191784 w 7191784"/>
              <a:gd name="connsiteY1" fmla="*/ 0 h 4134434"/>
              <a:gd name="connsiteX0" fmla="*/ 0 w 7191784"/>
              <a:gd name="connsiteY0" fmla="*/ 4134434 h 4134434"/>
              <a:gd name="connsiteX1" fmla="*/ 3769797 w 7191784"/>
              <a:gd name="connsiteY1" fmla="*/ 1969045 h 4134434"/>
              <a:gd name="connsiteX2" fmla="*/ 7191784 w 7191784"/>
              <a:gd name="connsiteY2" fmla="*/ 0 h 4134434"/>
              <a:gd name="connsiteX0" fmla="*/ 0 w 7191784"/>
              <a:gd name="connsiteY0" fmla="*/ 4134434 h 4134434"/>
              <a:gd name="connsiteX1" fmla="*/ 3365890 w 7191784"/>
              <a:gd name="connsiteY1" fmla="*/ 1082694 h 4134434"/>
              <a:gd name="connsiteX2" fmla="*/ 7191784 w 7191784"/>
              <a:gd name="connsiteY2" fmla="*/ 0 h 4134434"/>
              <a:gd name="connsiteX0" fmla="*/ 0 w 7191784"/>
              <a:gd name="connsiteY0" fmla="*/ 4134434 h 4134434"/>
              <a:gd name="connsiteX1" fmla="*/ 3365890 w 7191784"/>
              <a:gd name="connsiteY1" fmla="*/ 1082694 h 4134434"/>
              <a:gd name="connsiteX2" fmla="*/ 7191784 w 7191784"/>
              <a:gd name="connsiteY2" fmla="*/ 0 h 4134434"/>
              <a:gd name="connsiteX0" fmla="*/ 0 w 7191784"/>
              <a:gd name="connsiteY0" fmla="*/ 4134434 h 4134434"/>
              <a:gd name="connsiteX1" fmla="*/ 3365890 w 7191784"/>
              <a:gd name="connsiteY1" fmla="*/ 1082694 h 4134434"/>
              <a:gd name="connsiteX2" fmla="*/ 7191784 w 7191784"/>
              <a:gd name="connsiteY2" fmla="*/ 0 h 4134434"/>
              <a:gd name="connsiteX0" fmla="*/ 0 w 7191784"/>
              <a:gd name="connsiteY0" fmla="*/ 4134434 h 4134434"/>
              <a:gd name="connsiteX1" fmla="*/ 3248084 w 7191784"/>
              <a:gd name="connsiteY1" fmla="*/ 981717 h 4134434"/>
              <a:gd name="connsiteX2" fmla="*/ 7191784 w 7191784"/>
              <a:gd name="connsiteY2" fmla="*/ 0 h 4134434"/>
              <a:gd name="connsiteX0" fmla="*/ 0 w 7191784"/>
              <a:gd name="connsiteY0" fmla="*/ 4134434 h 4134434"/>
              <a:gd name="connsiteX1" fmla="*/ 3248084 w 7191784"/>
              <a:gd name="connsiteY1" fmla="*/ 981717 h 4134434"/>
              <a:gd name="connsiteX2" fmla="*/ 7191784 w 7191784"/>
              <a:gd name="connsiteY2" fmla="*/ 0 h 4134434"/>
              <a:gd name="connsiteX0" fmla="*/ 0 w 7191784"/>
              <a:gd name="connsiteY0" fmla="*/ 4134434 h 4134434"/>
              <a:gd name="connsiteX1" fmla="*/ 3248084 w 7191784"/>
              <a:gd name="connsiteY1" fmla="*/ 981717 h 4134434"/>
              <a:gd name="connsiteX2" fmla="*/ 7191784 w 7191784"/>
              <a:gd name="connsiteY2" fmla="*/ 0 h 4134434"/>
              <a:gd name="connsiteX0" fmla="*/ 0 w 7191784"/>
              <a:gd name="connsiteY0" fmla="*/ 4134434 h 4134434"/>
              <a:gd name="connsiteX1" fmla="*/ 3248084 w 7191784"/>
              <a:gd name="connsiteY1" fmla="*/ 981717 h 4134434"/>
              <a:gd name="connsiteX2" fmla="*/ 7191784 w 7191784"/>
              <a:gd name="connsiteY2" fmla="*/ 0 h 4134434"/>
              <a:gd name="connsiteX0" fmla="*/ 0 w 7191784"/>
              <a:gd name="connsiteY0" fmla="*/ 4134434 h 4134434"/>
              <a:gd name="connsiteX1" fmla="*/ 3180766 w 7191784"/>
              <a:gd name="connsiteY1" fmla="*/ 908790 h 4134434"/>
              <a:gd name="connsiteX2" fmla="*/ 7191784 w 7191784"/>
              <a:gd name="connsiteY2" fmla="*/ 0 h 4134434"/>
              <a:gd name="connsiteX0" fmla="*/ 0 w 7191784"/>
              <a:gd name="connsiteY0" fmla="*/ 4134434 h 4134434"/>
              <a:gd name="connsiteX1" fmla="*/ 3180766 w 7191784"/>
              <a:gd name="connsiteY1" fmla="*/ 908790 h 4134434"/>
              <a:gd name="connsiteX2" fmla="*/ 7191784 w 7191784"/>
              <a:gd name="connsiteY2" fmla="*/ 0 h 4134434"/>
              <a:gd name="connsiteX0" fmla="*/ 0 w 7191784"/>
              <a:gd name="connsiteY0" fmla="*/ 4134434 h 4134434"/>
              <a:gd name="connsiteX1" fmla="*/ 3180766 w 7191784"/>
              <a:gd name="connsiteY1" fmla="*/ 908790 h 4134434"/>
              <a:gd name="connsiteX2" fmla="*/ 7191784 w 7191784"/>
              <a:gd name="connsiteY2" fmla="*/ 0 h 4134434"/>
              <a:gd name="connsiteX0" fmla="*/ 0 w 7466665"/>
              <a:gd name="connsiteY0" fmla="*/ 4459803 h 4459803"/>
              <a:gd name="connsiteX1" fmla="*/ 3180766 w 7466665"/>
              <a:gd name="connsiteY1" fmla="*/ 1234159 h 4459803"/>
              <a:gd name="connsiteX2" fmla="*/ 7466665 w 7466665"/>
              <a:gd name="connsiteY2" fmla="*/ 0 h 4459803"/>
            </a:gdLst>
            <a:ahLst/>
            <a:cxnLst>
              <a:cxn ang="0">
                <a:pos x="connsiteX0" y="connsiteY0"/>
              </a:cxn>
              <a:cxn ang="0">
                <a:pos x="connsiteX1" y="connsiteY1"/>
              </a:cxn>
              <a:cxn ang="0">
                <a:pos x="connsiteX2" y="connsiteY2"/>
              </a:cxn>
            </a:cxnLst>
            <a:rect l="l" t="t" r="r" b="b"/>
            <a:pathLst>
              <a:path w="7466665" h="4459803">
                <a:moveTo>
                  <a:pt x="0" y="4459803"/>
                </a:moveTo>
                <a:cubicBezTo>
                  <a:pt x="768545" y="2735720"/>
                  <a:pt x="1936322" y="1977460"/>
                  <a:pt x="3180766" y="1234159"/>
                </a:cubicBezTo>
                <a:cubicBezTo>
                  <a:pt x="4425210" y="490859"/>
                  <a:pt x="6124049" y="29919"/>
                  <a:pt x="7466665" y="0"/>
                </a:cubicBezTo>
              </a:path>
            </a:pathLst>
          </a:custGeom>
          <a:noFill/>
          <a:ln w="41275" cap="sq" cmpd="sng" algn="ctr">
            <a:solidFill>
              <a:schemeClr val="tx1"/>
            </a:solidFill>
            <a:prstDash val="solid"/>
            <a:round/>
            <a:headEnd type="none" w="med" len="med"/>
            <a:tailEnd type="triangle" w="lg" len="lg"/>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00"/>
                </a:solidFill>
                <a:latin typeface="Candara" panose="020E0502030303020204" pitchFamily="34" charset="0"/>
              </a:rPr>
              <a:t>Time path of consumption/leisure</a:t>
            </a:r>
            <a:r>
              <a:rPr kumimoji="0" lang="en-GB" sz="2400" b="0" i="0" u="none" strike="noStrike" cap="none" normalizeH="0" baseline="0" dirty="0" smtClean="0">
                <a:ln>
                  <a:noFill/>
                </a:ln>
                <a:solidFill>
                  <a:srgbClr val="FFFF00"/>
                </a:solidFill>
                <a:latin typeface="Candara" panose="020E0502030303020204" pitchFamily="34" charset="0"/>
                <a:sym typeface="Symbol" panose="05050102010706020507" pitchFamily="18" charset="2"/>
              </a:rPr>
              <a:t></a:t>
            </a:r>
            <a:endParaRPr kumimoji="0" lang="en-US" sz="2400" b="0" i="0" u="none" strike="noStrike" cap="none" normalizeH="0" baseline="0" dirty="0" smtClean="0">
              <a:ln>
                <a:noFill/>
              </a:ln>
              <a:solidFill>
                <a:srgbClr val="FFFF00"/>
              </a:solidFill>
              <a:latin typeface="Candara" panose="020E0502030303020204" pitchFamily="34" charset="0"/>
            </a:endParaRPr>
          </a:p>
        </p:txBody>
      </p:sp>
    </p:spTree>
    <p:extLst>
      <p:ext uri="{BB962C8B-B14F-4D97-AF65-F5344CB8AC3E}">
        <p14:creationId xmlns:p14="http://schemas.microsoft.com/office/powerpoint/2010/main" val="1996780653"/>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up)">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up)">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up)">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wipe(up)">
                                      <p:cBhvr>
                                        <p:cTn id="5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5943600"/>
          </a:xfrm>
        </p:spPr>
        <p:txBody>
          <a:bodyPr/>
          <a:lstStyle/>
          <a:p>
            <a:r>
              <a:rPr lang="en-GB" dirty="0"/>
              <a:t>Variations in equilibrium output &amp; employment time-path due to </a:t>
            </a:r>
            <a:r>
              <a:rPr lang="en-GB" dirty="0" smtClean="0"/>
              <a:t>“exogenous shocks” </a:t>
            </a:r>
            <a:r>
              <a:rPr lang="en-GB" dirty="0"/>
              <a:t>to tastes (consumers) &amp; technology (firms</a:t>
            </a:r>
            <a:r>
              <a:rPr lang="en-GB" dirty="0" smtClean="0"/>
              <a:t>)</a:t>
            </a:r>
          </a:p>
          <a:p>
            <a:pPr lvl="1"/>
            <a:r>
              <a:rPr lang="en-GB" dirty="0" smtClean="0"/>
              <a:t>Consumers are on equilibrium welfare-maximising consumption-work time-path given current expectations of future wages &amp; prices</a:t>
            </a:r>
          </a:p>
          <a:p>
            <a:pPr lvl="1"/>
            <a:r>
              <a:rPr lang="en-GB" dirty="0" smtClean="0"/>
              <a:t>An “exogenous shock” changes optimal time path</a:t>
            </a:r>
          </a:p>
          <a:p>
            <a:pPr lvl="1"/>
            <a:r>
              <a:rPr lang="en-GB" dirty="0" smtClean="0"/>
              <a:t>“Representative Consumer” adjusts current work-leisure trade-off</a:t>
            </a:r>
          </a:p>
          <a:p>
            <a:pPr lvl="1"/>
            <a:r>
              <a:rPr lang="en-GB" dirty="0" smtClean="0"/>
              <a:t>Current employment &amp; output changes as a result</a:t>
            </a:r>
          </a:p>
          <a:p>
            <a:r>
              <a:rPr lang="en-GB" dirty="0" smtClean="0"/>
              <a:t>In original “Real Business Cycle” form, this meant </a:t>
            </a:r>
            <a:r>
              <a:rPr lang="en-GB" b="1" i="1" dirty="0" smtClean="0"/>
              <a:t>all unemployment was voluntary</a:t>
            </a:r>
            <a:r>
              <a:rPr lang="en-GB" dirty="0" smtClean="0"/>
              <a:t>: workers choose to work less because current wage is less than the marginal disutility of work:</a:t>
            </a:r>
          </a:p>
          <a:p>
            <a:pPr lvl="1"/>
            <a:r>
              <a:rPr lang="en-GB" dirty="0" smtClean="0"/>
              <a:t>“</a:t>
            </a:r>
            <a:r>
              <a:rPr lang="en-US" dirty="0"/>
              <a:t>Since accepting work at a lower wage may involve, say, an investment in search or in moving to another community, the decision on current labor supply will differ depending on the wage he anticipates in the near </a:t>
            </a:r>
            <a:r>
              <a:rPr lang="en-US" dirty="0" smtClean="0"/>
              <a:t>future.</a:t>
            </a:r>
          </a:p>
          <a:p>
            <a:pPr lvl="1"/>
            <a:r>
              <a:rPr lang="en-US" dirty="0" smtClean="0"/>
              <a:t>If </a:t>
            </a:r>
            <a:r>
              <a:rPr lang="en-US" dirty="0"/>
              <a:t>the current fall in wages is regarded as temporary, </a:t>
            </a:r>
            <a:r>
              <a:rPr lang="en-US" b="1" i="1" dirty="0"/>
              <a:t>he may accept leisure now (be unemployed)</a:t>
            </a:r>
            <a:r>
              <a:rPr lang="en-US" dirty="0"/>
              <a:t>. If it is regarded as permanent, he may accept work elsewhere. </a:t>
            </a:r>
            <a:r>
              <a:rPr lang="en-GB" dirty="0" smtClean="0"/>
              <a:t>” (</a:t>
            </a:r>
            <a:r>
              <a:rPr lang="en-GB" dirty="0" smtClean="0">
                <a:hlinkClick r:id="rId2"/>
              </a:rPr>
              <a:t>Lucas &amp; Rapping 1969</a:t>
            </a:r>
            <a:r>
              <a:rPr lang="en-GB" dirty="0" smtClean="0"/>
              <a:t>)</a:t>
            </a:r>
          </a:p>
          <a:p>
            <a:endParaRPr lang="en-GB" dirty="0"/>
          </a:p>
          <a:p>
            <a:endParaRPr lang="en-US" dirty="0"/>
          </a:p>
        </p:txBody>
      </p:sp>
    </p:spTree>
    <p:extLst>
      <p:ext uri="{BB962C8B-B14F-4D97-AF65-F5344CB8AC3E}">
        <p14:creationId xmlns:p14="http://schemas.microsoft.com/office/powerpoint/2010/main" val="218569055"/>
      </p:ext>
    </p:extLst>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19800"/>
          </a:xfrm>
        </p:spPr>
        <p:txBody>
          <a:bodyPr/>
          <a:lstStyle/>
          <a:p>
            <a:r>
              <a:rPr lang="en-GB" dirty="0" smtClean="0"/>
              <a:t>Original developers </a:t>
            </a:r>
            <a:r>
              <a:rPr lang="en-GB" b="1" i="1" dirty="0" smtClean="0"/>
              <a:t>even explained The Great Depression this way</a:t>
            </a:r>
            <a:r>
              <a:rPr lang="en-GB" dirty="0" smtClean="0"/>
              <a:t>:</a:t>
            </a:r>
          </a:p>
          <a:p>
            <a:r>
              <a:rPr lang="en-US" dirty="0" smtClean="0"/>
              <a:t>“business </a:t>
            </a:r>
            <a:r>
              <a:rPr lang="en-US" dirty="0"/>
              <a:t>cycles are responses to </a:t>
            </a:r>
            <a:r>
              <a:rPr lang="en-US" dirty="0" smtClean="0"/>
              <a:t>persistent changes</a:t>
            </a:r>
            <a:r>
              <a:rPr lang="en-US" dirty="0"/>
              <a:t>, or shocks, that shift the constant growth path </a:t>
            </a:r>
            <a:r>
              <a:rPr lang="en-US" dirty="0" smtClean="0"/>
              <a:t>of the </a:t>
            </a:r>
            <a:r>
              <a:rPr lang="en-US" dirty="0"/>
              <a:t>economy up or </a:t>
            </a:r>
            <a:r>
              <a:rPr lang="en-US" dirty="0" smtClean="0"/>
              <a:t>down.</a:t>
            </a:r>
          </a:p>
          <a:p>
            <a:r>
              <a:rPr lang="en-US" dirty="0" smtClean="0"/>
              <a:t>This </a:t>
            </a:r>
            <a:r>
              <a:rPr lang="en-US" dirty="0"/>
              <a:t>constant growth path is </a:t>
            </a:r>
            <a:r>
              <a:rPr lang="en-US" dirty="0" smtClean="0"/>
              <a:t>the path </a:t>
            </a:r>
            <a:r>
              <a:rPr lang="en-US" dirty="0"/>
              <a:t>to which the economy would converge if there </a:t>
            </a:r>
            <a:r>
              <a:rPr lang="en-US" dirty="0" smtClean="0"/>
              <a:t>were no </a:t>
            </a:r>
            <a:r>
              <a:rPr lang="en-US" dirty="0"/>
              <a:t>subsequent </a:t>
            </a:r>
            <a:r>
              <a:rPr lang="en-US" dirty="0" smtClean="0"/>
              <a:t>shocks.</a:t>
            </a:r>
          </a:p>
          <a:p>
            <a:r>
              <a:rPr lang="en-US" dirty="0" smtClean="0"/>
              <a:t>If </a:t>
            </a:r>
            <a:r>
              <a:rPr lang="en-US" dirty="0"/>
              <a:t>a shock shifts the constant </a:t>
            </a:r>
            <a:r>
              <a:rPr lang="en-US" dirty="0" smtClean="0"/>
              <a:t>growth path </a:t>
            </a:r>
            <a:r>
              <a:rPr lang="en-US" dirty="0"/>
              <a:t>down, the economy responds as </a:t>
            </a:r>
            <a:r>
              <a:rPr lang="en-US" dirty="0" smtClean="0"/>
              <a:t>follows.</a:t>
            </a:r>
          </a:p>
          <a:p>
            <a:pPr lvl="1"/>
            <a:r>
              <a:rPr lang="en-US" dirty="0" smtClean="0"/>
              <a:t>Market hours [i.e., employment] fall</a:t>
            </a:r>
            <a:r>
              <a:rPr lang="en-US" dirty="0"/>
              <a:t>, reducing </a:t>
            </a:r>
            <a:r>
              <a:rPr lang="en-US" dirty="0" smtClean="0"/>
              <a:t>output; a </a:t>
            </a:r>
            <a:r>
              <a:rPr lang="en-US" dirty="0"/>
              <a:t>bigger share of output is </a:t>
            </a:r>
            <a:r>
              <a:rPr lang="en-US" dirty="0" smtClean="0"/>
              <a:t>allocated to </a:t>
            </a:r>
            <a:r>
              <a:rPr lang="en-US" dirty="0"/>
              <a:t>consumption and a smaller share to </a:t>
            </a:r>
            <a:r>
              <a:rPr lang="en-US" dirty="0" smtClean="0"/>
              <a:t>investment; </a:t>
            </a:r>
            <a:r>
              <a:rPr lang="en-US" b="1" i="1" dirty="0" smtClean="0"/>
              <a:t>and more </a:t>
            </a:r>
            <a:r>
              <a:rPr lang="en-US" b="1" i="1" dirty="0"/>
              <a:t>time is allocated to </a:t>
            </a:r>
            <a:r>
              <a:rPr lang="en-US" b="1" i="1" dirty="0" smtClean="0"/>
              <a:t>leisure</a:t>
            </a:r>
            <a:r>
              <a:rPr lang="en-US" dirty="0" smtClean="0"/>
              <a:t>…</a:t>
            </a:r>
          </a:p>
          <a:p>
            <a:r>
              <a:rPr lang="en-US" dirty="0"/>
              <a:t>The fundamental difference between the Great </a:t>
            </a:r>
            <a:r>
              <a:rPr lang="en-US" dirty="0" smtClean="0"/>
              <a:t>Depression and </a:t>
            </a:r>
            <a:r>
              <a:rPr lang="en-US" dirty="0"/>
              <a:t>business cycles is that market hours did not </a:t>
            </a:r>
            <a:r>
              <a:rPr lang="en-US" dirty="0" smtClean="0"/>
              <a:t>return to </a:t>
            </a:r>
            <a:r>
              <a:rPr lang="en-US" dirty="0"/>
              <a:t>normal during the Great </a:t>
            </a:r>
            <a:r>
              <a:rPr lang="en-US" dirty="0" smtClean="0"/>
              <a:t>Depression.</a:t>
            </a:r>
          </a:p>
          <a:p>
            <a:r>
              <a:rPr lang="en-US" dirty="0" smtClean="0"/>
              <a:t>Rather</a:t>
            </a:r>
            <a:r>
              <a:rPr lang="en-US" dirty="0"/>
              <a:t>, </a:t>
            </a:r>
            <a:r>
              <a:rPr lang="en-US" dirty="0" smtClean="0"/>
              <a:t>market hours </a:t>
            </a:r>
            <a:r>
              <a:rPr lang="en-US" dirty="0"/>
              <a:t>fell and stayed </a:t>
            </a:r>
            <a:r>
              <a:rPr lang="en-US" dirty="0" smtClean="0"/>
              <a:t>low.</a:t>
            </a:r>
          </a:p>
          <a:p>
            <a:r>
              <a:rPr lang="en-US" dirty="0" smtClean="0"/>
              <a:t>In </a:t>
            </a:r>
            <a:r>
              <a:rPr lang="en-US" dirty="0"/>
              <a:t>the 1930s, labor market </a:t>
            </a:r>
            <a:r>
              <a:rPr lang="en-US" dirty="0" smtClean="0"/>
              <a:t>institutions and </a:t>
            </a:r>
            <a:r>
              <a:rPr lang="en-US" dirty="0"/>
              <a:t>industrial policy actions changed normal </a:t>
            </a:r>
            <a:r>
              <a:rPr lang="en-US" dirty="0" smtClean="0"/>
              <a:t>market hours. I </a:t>
            </a:r>
            <a:r>
              <a:rPr lang="en-US" dirty="0"/>
              <a:t>think these institutions and actions are </a:t>
            </a:r>
            <a:r>
              <a:rPr lang="en-US" dirty="0" smtClean="0"/>
              <a:t>what caused </a:t>
            </a:r>
            <a:r>
              <a:rPr lang="en-US" dirty="0"/>
              <a:t>the Great </a:t>
            </a:r>
            <a:r>
              <a:rPr lang="en-US" dirty="0" smtClean="0"/>
              <a:t>Depression…</a:t>
            </a:r>
            <a:endParaRPr lang="en-US" dirty="0"/>
          </a:p>
        </p:txBody>
      </p:sp>
    </p:spTree>
    <p:extLst>
      <p:ext uri="{BB962C8B-B14F-4D97-AF65-F5344CB8AC3E}">
        <p14:creationId xmlns:p14="http://schemas.microsoft.com/office/powerpoint/2010/main" val="3216004887"/>
      </p:ext>
    </p:extLst>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19800"/>
          </a:xfrm>
        </p:spPr>
        <p:txBody>
          <a:bodyPr/>
          <a:lstStyle/>
          <a:p>
            <a:r>
              <a:rPr lang="en-US" dirty="0" smtClean="0"/>
              <a:t>“the </a:t>
            </a:r>
            <a:r>
              <a:rPr lang="en-US" dirty="0"/>
              <a:t>Great </a:t>
            </a:r>
            <a:r>
              <a:rPr lang="en-US" dirty="0" smtClean="0"/>
              <a:t>Depression is </a:t>
            </a:r>
            <a:r>
              <a:rPr lang="en-US" dirty="0"/>
              <a:t>a great decline in steady-state market </a:t>
            </a:r>
            <a:r>
              <a:rPr lang="en-US" dirty="0" smtClean="0"/>
              <a:t>hours.</a:t>
            </a:r>
          </a:p>
          <a:p>
            <a:r>
              <a:rPr lang="en-US" dirty="0" smtClean="0"/>
              <a:t>I think this </a:t>
            </a:r>
            <a:r>
              <a:rPr lang="en-US" dirty="0"/>
              <a:t>great decline was the unintended consequence of </a:t>
            </a:r>
            <a:r>
              <a:rPr lang="en-US" dirty="0" smtClean="0"/>
              <a:t>labor market </a:t>
            </a:r>
            <a:r>
              <a:rPr lang="en-US" dirty="0"/>
              <a:t>institutions and industrial policies designed to </a:t>
            </a:r>
            <a:r>
              <a:rPr lang="en-US" dirty="0" smtClean="0"/>
              <a:t>improve the </a:t>
            </a:r>
            <a:r>
              <a:rPr lang="en-US" dirty="0"/>
              <a:t>performance of the </a:t>
            </a:r>
            <a:r>
              <a:rPr lang="en-US" dirty="0" smtClean="0"/>
              <a:t>economy.</a:t>
            </a:r>
          </a:p>
          <a:p>
            <a:r>
              <a:rPr lang="en-US" i="1" dirty="0" smtClean="0"/>
              <a:t>Exactly what changes </a:t>
            </a:r>
            <a:r>
              <a:rPr lang="en-US" i="1" dirty="0"/>
              <a:t>in market institutions and industrial policies </a:t>
            </a:r>
            <a:r>
              <a:rPr lang="en-US" i="1" dirty="0" smtClean="0"/>
              <a:t>gave rise </a:t>
            </a:r>
            <a:r>
              <a:rPr lang="en-US" i="1" dirty="0"/>
              <a:t>to the large decline in normal market hours is </a:t>
            </a:r>
            <a:r>
              <a:rPr lang="en-US" i="1" dirty="0" smtClean="0"/>
              <a:t>not clear…</a:t>
            </a:r>
          </a:p>
          <a:p>
            <a:r>
              <a:rPr lang="en-US" dirty="0" smtClean="0"/>
              <a:t>The </a:t>
            </a:r>
            <a:r>
              <a:rPr lang="en-US" dirty="0"/>
              <a:t>capitalistic economy </a:t>
            </a:r>
            <a:r>
              <a:rPr lang="en-US" dirty="0" smtClean="0"/>
              <a:t>is stable</a:t>
            </a:r>
            <a:r>
              <a:rPr lang="en-US" dirty="0"/>
              <a:t>, and absent some change in technology or the </a:t>
            </a:r>
            <a:r>
              <a:rPr lang="en-US" dirty="0" smtClean="0"/>
              <a:t>rules of </a:t>
            </a:r>
            <a:r>
              <a:rPr lang="en-US" dirty="0"/>
              <a:t>the economic game, the economy converges to a </a:t>
            </a:r>
            <a:r>
              <a:rPr lang="en-US" dirty="0" smtClean="0"/>
              <a:t>constant growth </a:t>
            </a:r>
            <a:r>
              <a:rPr lang="en-US" dirty="0"/>
              <a:t>path with the standard of living </a:t>
            </a:r>
            <a:r>
              <a:rPr lang="en-US" dirty="0" smtClean="0"/>
              <a:t>doubling every </a:t>
            </a:r>
            <a:r>
              <a:rPr lang="en-US" dirty="0"/>
              <a:t>40 </a:t>
            </a:r>
            <a:r>
              <a:rPr lang="en-US" dirty="0" smtClean="0"/>
              <a:t>years.</a:t>
            </a:r>
          </a:p>
          <a:p>
            <a:r>
              <a:rPr lang="en-US" dirty="0" smtClean="0"/>
              <a:t>In </a:t>
            </a:r>
            <a:r>
              <a:rPr lang="en-US" dirty="0"/>
              <a:t>the 1930s, there was an </a:t>
            </a:r>
            <a:r>
              <a:rPr lang="en-US" dirty="0" smtClean="0"/>
              <a:t>important change </a:t>
            </a:r>
            <a:r>
              <a:rPr lang="en-US" dirty="0"/>
              <a:t>in the rules of the economic game. This </a:t>
            </a:r>
            <a:r>
              <a:rPr lang="en-US" dirty="0" smtClean="0"/>
              <a:t>change lowered </a:t>
            </a:r>
            <a:r>
              <a:rPr lang="en-US" dirty="0"/>
              <a:t>the steady-state market </a:t>
            </a:r>
            <a:r>
              <a:rPr lang="en-US" dirty="0" smtClean="0"/>
              <a:t>hours.</a:t>
            </a:r>
          </a:p>
          <a:p>
            <a:r>
              <a:rPr lang="en-US" dirty="0" smtClean="0"/>
              <a:t>The </a:t>
            </a:r>
            <a:r>
              <a:rPr lang="en-US" dirty="0"/>
              <a:t>Keynesians </a:t>
            </a:r>
            <a:r>
              <a:rPr lang="en-US" dirty="0" smtClean="0"/>
              <a:t>had it </a:t>
            </a:r>
            <a:r>
              <a:rPr lang="en-US" dirty="0"/>
              <a:t>all wrong. In the Great Depression, employment was </a:t>
            </a:r>
            <a:r>
              <a:rPr lang="en-US" dirty="0" smtClean="0"/>
              <a:t>not low </a:t>
            </a:r>
            <a:r>
              <a:rPr lang="en-US" dirty="0"/>
              <a:t>because investment was </a:t>
            </a:r>
            <a:r>
              <a:rPr lang="en-US" dirty="0" smtClean="0"/>
              <a:t>low.</a:t>
            </a:r>
          </a:p>
          <a:p>
            <a:r>
              <a:rPr lang="en-US" dirty="0" smtClean="0"/>
              <a:t>Employment </a:t>
            </a:r>
            <a:r>
              <a:rPr lang="en-US" dirty="0"/>
              <a:t>and </a:t>
            </a:r>
            <a:r>
              <a:rPr lang="en-US" dirty="0" smtClean="0"/>
              <a:t>investment were </a:t>
            </a:r>
            <a:r>
              <a:rPr lang="en-US" dirty="0"/>
              <a:t>low because labor market institutions </a:t>
            </a:r>
            <a:r>
              <a:rPr lang="en-US" dirty="0" smtClean="0"/>
              <a:t>and industrial </a:t>
            </a:r>
            <a:r>
              <a:rPr lang="en-US" dirty="0"/>
              <a:t>policies changed in a way that lowered </a:t>
            </a:r>
            <a:r>
              <a:rPr lang="en-US" dirty="0" smtClean="0"/>
              <a:t>normal employment.” (</a:t>
            </a:r>
            <a:r>
              <a:rPr lang="en-US" dirty="0" err="1" smtClean="0">
                <a:hlinkClick r:id="rId2"/>
              </a:rPr>
              <a:t>Kydland</a:t>
            </a:r>
            <a:r>
              <a:rPr lang="en-US" dirty="0" smtClean="0">
                <a:hlinkClick r:id="rId2"/>
              </a:rPr>
              <a:t> 1999</a:t>
            </a:r>
            <a:r>
              <a:rPr lang="en-US" dirty="0" smtClean="0"/>
              <a:t>)</a:t>
            </a:r>
            <a:endParaRPr lang="en-US" dirty="0"/>
          </a:p>
        </p:txBody>
      </p:sp>
    </p:spTree>
    <p:extLst>
      <p:ext uri="{BB962C8B-B14F-4D97-AF65-F5344CB8AC3E}">
        <p14:creationId xmlns:p14="http://schemas.microsoft.com/office/powerpoint/2010/main" val="1545636244"/>
      </p:ext>
    </p:extLst>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5943600"/>
          </a:xfrm>
        </p:spPr>
        <p:txBody>
          <a:bodyPr/>
          <a:lstStyle/>
          <a:p>
            <a:r>
              <a:rPr lang="en-GB" dirty="0" smtClean="0"/>
              <a:t>This “all unemployment is voluntary” vision was too much for some mainstream economists</a:t>
            </a:r>
          </a:p>
          <a:p>
            <a:pPr lvl="1"/>
            <a:r>
              <a:rPr lang="en-GB" dirty="0" smtClean="0"/>
              <a:t>RBC models assumed all markets were “perfect” &amp; in equilibrium</a:t>
            </a:r>
          </a:p>
          <a:p>
            <a:pPr lvl="1"/>
            <a:r>
              <a:rPr lang="en-GB" dirty="0" smtClean="0"/>
              <a:t>Drop in demand for </a:t>
            </a:r>
            <a:r>
              <a:rPr lang="en-GB" dirty="0" err="1" smtClean="0"/>
              <a:t>labor</a:t>
            </a:r>
            <a:r>
              <a:rPr lang="en-GB" dirty="0" smtClean="0"/>
              <a:t>—or decrease in supply at existing wage—meant equilibrium employment level changed, but market was still in equilibrium</a:t>
            </a:r>
          </a:p>
          <a:p>
            <a:r>
              <a:rPr lang="en-GB" dirty="0" smtClean="0"/>
              <a:t>Breakaway “New Keynesian” group tried to explain involuntary unemployment while still  being consistent with microeconomics</a:t>
            </a:r>
          </a:p>
          <a:p>
            <a:pPr lvl="1"/>
            <a:r>
              <a:rPr lang="en-GB" i="1" dirty="0" smtClean="0"/>
              <a:t>Agreed that with perfect markets, there would be no unemployment</a:t>
            </a:r>
          </a:p>
          <a:p>
            <a:r>
              <a:rPr lang="en-GB" dirty="0" smtClean="0"/>
              <a:t>Argued that all markets are </a:t>
            </a:r>
            <a:r>
              <a:rPr lang="en-GB" b="1" i="1" dirty="0" smtClean="0"/>
              <a:t>not </a:t>
            </a:r>
            <a:r>
              <a:rPr lang="en-GB" dirty="0" smtClean="0"/>
              <a:t>perfect, so there is price and wage “stickiness”.</a:t>
            </a:r>
          </a:p>
          <a:p>
            <a:r>
              <a:rPr lang="en-GB" dirty="0" smtClean="0"/>
              <a:t>This explains persistent involuntary unemployment:</a:t>
            </a:r>
          </a:p>
          <a:p>
            <a:pPr lvl="1"/>
            <a:r>
              <a:rPr lang="en-GB" dirty="0" smtClean="0"/>
              <a:t>“a </a:t>
            </a:r>
            <a:r>
              <a:rPr lang="en-US" dirty="0" smtClean="0"/>
              <a:t>large number </a:t>
            </a:r>
            <a:r>
              <a:rPr lang="en-US" dirty="0"/>
              <a:t>of </a:t>
            </a:r>
            <a:r>
              <a:rPr lang="en-US" dirty="0" smtClean="0"/>
              <a:t>authors… have produced an </a:t>
            </a:r>
            <a:r>
              <a:rPr lang="en-US" dirty="0"/>
              <a:t>outpouring of research </a:t>
            </a:r>
            <a:r>
              <a:rPr lang="en-US" dirty="0" smtClean="0"/>
              <a:t>within the </a:t>
            </a:r>
            <a:r>
              <a:rPr lang="en-US" dirty="0"/>
              <a:t>Keynesian tradition that attempts </a:t>
            </a:r>
            <a:r>
              <a:rPr lang="en-US" dirty="0" smtClean="0"/>
              <a:t>to build </a:t>
            </a:r>
            <a:r>
              <a:rPr lang="en-US" b="1" i="1" dirty="0"/>
              <a:t>the microeconomic foundations </a:t>
            </a:r>
            <a:r>
              <a:rPr lang="en-US" b="1" i="1" dirty="0" smtClean="0"/>
              <a:t>of wage </a:t>
            </a:r>
            <a:r>
              <a:rPr lang="en-US" b="1" i="1" dirty="0"/>
              <a:t>and price </a:t>
            </a:r>
            <a:r>
              <a:rPr lang="en-US" b="1" i="1" dirty="0" smtClean="0"/>
              <a:t>stickiness</a:t>
            </a:r>
            <a:r>
              <a:rPr lang="en-US" dirty="0" smtClean="0"/>
              <a:t>.</a:t>
            </a:r>
          </a:p>
          <a:p>
            <a:pPr lvl="1"/>
            <a:r>
              <a:rPr lang="en-US" dirty="0" smtClean="0"/>
              <a:t>The adjective </a:t>
            </a:r>
            <a:r>
              <a:rPr lang="en-US" b="1" i="1" dirty="0" smtClean="0"/>
              <a:t>new-Keynesian</a:t>
            </a:r>
            <a:r>
              <a:rPr lang="en-US" dirty="0" smtClean="0"/>
              <a:t> </a:t>
            </a:r>
            <a:r>
              <a:rPr lang="en-US" dirty="0"/>
              <a:t>nicely juxtaposes </a:t>
            </a:r>
            <a:r>
              <a:rPr lang="en-US" dirty="0" smtClean="0"/>
              <a:t>this body </a:t>
            </a:r>
            <a:r>
              <a:rPr lang="en-US" dirty="0"/>
              <a:t>of research with its arch-opposite</a:t>
            </a:r>
            <a:r>
              <a:rPr lang="en-US" dirty="0" smtClean="0"/>
              <a:t>, the </a:t>
            </a:r>
            <a:r>
              <a:rPr lang="en-US" b="1" i="1" dirty="0"/>
              <a:t>new-classical </a:t>
            </a:r>
            <a:r>
              <a:rPr lang="en-US" dirty="0"/>
              <a:t>approach.</a:t>
            </a:r>
            <a:r>
              <a:rPr lang="en-GB" dirty="0" smtClean="0"/>
              <a:t>” (</a:t>
            </a:r>
            <a:r>
              <a:rPr lang="en-GB" dirty="0" smtClean="0">
                <a:hlinkClick r:id="rId2"/>
              </a:rPr>
              <a:t>Gordon 1990</a:t>
            </a:r>
            <a:r>
              <a:rPr lang="en-GB" dirty="0" smtClean="0"/>
              <a:t>)</a:t>
            </a:r>
            <a:endParaRPr lang="en-US" dirty="0"/>
          </a:p>
        </p:txBody>
      </p:sp>
    </p:spTree>
    <p:extLst>
      <p:ext uri="{BB962C8B-B14F-4D97-AF65-F5344CB8AC3E}">
        <p14:creationId xmlns:p14="http://schemas.microsoft.com/office/powerpoint/2010/main" val="2633358803"/>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Recap/Coming Up</a:t>
            </a:r>
            <a:endParaRPr lang="en-US" dirty="0"/>
          </a:p>
        </p:txBody>
      </p:sp>
      <p:sp>
        <p:nvSpPr>
          <p:cNvPr id="3" name="Content Placeholder 2"/>
          <p:cNvSpPr>
            <a:spLocks noGrp="1"/>
          </p:cNvSpPr>
          <p:nvPr>
            <p:ph idx="1"/>
          </p:nvPr>
        </p:nvSpPr>
        <p:spPr/>
        <p:txBody>
          <a:bodyPr/>
          <a:lstStyle/>
          <a:p>
            <a:r>
              <a:rPr lang="en-GB" dirty="0" smtClean="0"/>
              <a:t>Recap</a:t>
            </a:r>
          </a:p>
          <a:p>
            <a:pPr lvl="1"/>
            <a:r>
              <a:rPr lang="en-GB" dirty="0" smtClean="0"/>
              <a:t>Last week: introduction to schools of thought in economics via an analogy to astronomy</a:t>
            </a:r>
          </a:p>
          <a:p>
            <a:r>
              <a:rPr lang="en-GB" dirty="0"/>
              <a:t>Coming </a:t>
            </a:r>
            <a:r>
              <a:rPr lang="en-GB" dirty="0" smtClean="0"/>
              <a:t>Up</a:t>
            </a:r>
          </a:p>
          <a:p>
            <a:pPr lvl="1"/>
            <a:r>
              <a:rPr lang="en-GB" dirty="0" smtClean="0"/>
              <a:t>More detail on 3 major schools of thought</a:t>
            </a:r>
          </a:p>
          <a:p>
            <a:pPr lvl="2"/>
            <a:r>
              <a:rPr lang="en-GB" dirty="0" smtClean="0"/>
              <a:t>The Mainstream (“Neoclassical”)</a:t>
            </a:r>
          </a:p>
          <a:p>
            <a:pPr lvl="2"/>
            <a:r>
              <a:rPr lang="en-GB" dirty="0" smtClean="0"/>
              <a:t>Austrian or Libertarian</a:t>
            </a:r>
          </a:p>
          <a:p>
            <a:pPr lvl="2"/>
            <a:r>
              <a:rPr lang="en-GB" dirty="0" smtClean="0"/>
              <a:t>Post Keynesian</a:t>
            </a:r>
          </a:p>
          <a:p>
            <a:pPr lvl="1"/>
            <a:r>
              <a:rPr lang="en-GB" dirty="0" smtClean="0"/>
              <a:t>Their position in relation to economics in general</a:t>
            </a:r>
            <a:endParaRPr lang="en-GB" dirty="0"/>
          </a:p>
          <a:p>
            <a:pPr lvl="1"/>
            <a:r>
              <a:rPr lang="en-GB" dirty="0" smtClean="0"/>
              <a:t>Their evolution (very quick overview)</a:t>
            </a:r>
          </a:p>
          <a:p>
            <a:pPr lvl="1"/>
            <a:r>
              <a:rPr lang="en-GB" dirty="0" smtClean="0"/>
              <a:t>How they reacted—before and after—to the crisis of 2008</a:t>
            </a:r>
          </a:p>
          <a:p>
            <a:pPr lvl="1"/>
            <a:r>
              <a:rPr lang="en-GB" dirty="0" smtClean="0"/>
              <a:t>This week: The Mainstream</a:t>
            </a:r>
            <a:endParaRPr lang="en-US" dirty="0"/>
          </a:p>
        </p:txBody>
      </p:sp>
    </p:spTree>
    <p:extLst>
      <p:ext uri="{BB962C8B-B14F-4D97-AF65-F5344CB8AC3E}">
        <p14:creationId xmlns:p14="http://schemas.microsoft.com/office/powerpoint/2010/main" val="3651009483"/>
      </p:ext>
    </p:extLst>
  </p:cSld>
  <p:clrMapOvr>
    <a:masterClrMapping/>
  </p:clrMapOvr>
  <p:transition>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Temporary </a:t>
            </a:r>
            <a:r>
              <a:rPr lang="en-GB" dirty="0" err="1" smtClean="0"/>
              <a:t>disequilbrium</a:t>
            </a:r>
            <a:r>
              <a:rPr lang="en-GB" dirty="0" smtClean="0"/>
              <a:t> due to “price stickiness” and “frictions” explains macroeconomic phenomena like recessions &amp; involuntary unemployment:</a:t>
            </a:r>
          </a:p>
          <a:p>
            <a:r>
              <a:rPr lang="en-US" dirty="0" smtClean="0"/>
              <a:t>“</a:t>
            </a:r>
            <a:r>
              <a:rPr lang="en-US" b="1" i="1" dirty="0" smtClean="0"/>
              <a:t>The </a:t>
            </a:r>
            <a:r>
              <a:rPr lang="en-US" b="1" i="1" dirty="0"/>
              <a:t>essential feature of </a:t>
            </a:r>
            <a:r>
              <a:rPr lang="en-US" b="1" i="1" dirty="0" smtClean="0"/>
              <a:t>Keynesian macroeconomics </a:t>
            </a:r>
            <a:r>
              <a:rPr lang="en-US" b="1" i="1" dirty="0"/>
              <a:t>is the absence of </a:t>
            </a:r>
            <a:r>
              <a:rPr lang="en-US" b="1" i="1" dirty="0" smtClean="0"/>
              <a:t>continuous market clearing.</a:t>
            </a:r>
          </a:p>
          <a:p>
            <a:r>
              <a:rPr lang="en-US" dirty="0" smtClean="0"/>
              <a:t>Thus </a:t>
            </a:r>
            <a:r>
              <a:rPr lang="en-US" dirty="0"/>
              <a:t>a </a:t>
            </a:r>
            <a:r>
              <a:rPr lang="en-US" dirty="0" smtClean="0"/>
              <a:t>Keynesian model </a:t>
            </a:r>
            <a:r>
              <a:rPr lang="en-US" dirty="0"/>
              <a:t>is by definition a </a:t>
            </a:r>
            <a:r>
              <a:rPr lang="en-US" dirty="0" smtClean="0"/>
              <a:t>non-market-clearing model</a:t>
            </a:r>
            <a:r>
              <a:rPr lang="en-US" dirty="0"/>
              <a:t>, one in which </a:t>
            </a:r>
            <a:r>
              <a:rPr lang="en-US" b="1" i="1" dirty="0"/>
              <a:t>prices </a:t>
            </a:r>
            <a:r>
              <a:rPr lang="en-US" b="1" i="1" dirty="0" smtClean="0"/>
              <a:t>fail to </a:t>
            </a:r>
            <a:r>
              <a:rPr lang="en-US" b="1" i="1" dirty="0"/>
              <a:t>adjust rapidly enough to clear </a:t>
            </a:r>
            <a:r>
              <a:rPr lang="en-US" b="1" i="1" dirty="0" smtClean="0"/>
              <a:t>markets within </a:t>
            </a:r>
            <a:r>
              <a:rPr lang="en-US" b="1" i="1" dirty="0"/>
              <a:t>some relatively short period </a:t>
            </a:r>
            <a:r>
              <a:rPr lang="en-US" b="1" i="1" dirty="0" smtClean="0"/>
              <a:t>of time</a:t>
            </a:r>
            <a:r>
              <a:rPr lang="en-US" dirty="0" smtClean="0"/>
              <a:t>.</a:t>
            </a:r>
          </a:p>
          <a:p>
            <a:r>
              <a:rPr lang="en-US" dirty="0" smtClean="0"/>
              <a:t>Common </a:t>
            </a:r>
            <a:r>
              <a:rPr lang="en-US" dirty="0"/>
              <a:t>to almost all </a:t>
            </a:r>
            <a:r>
              <a:rPr lang="en-US" dirty="0" smtClean="0"/>
              <a:t>Keynesian models </a:t>
            </a:r>
            <a:r>
              <a:rPr lang="en-US" dirty="0"/>
              <a:t>is the prediction that </a:t>
            </a:r>
            <a:r>
              <a:rPr lang="en-US" i="1" dirty="0"/>
              <a:t>in </a:t>
            </a:r>
            <a:r>
              <a:rPr lang="en-US" i="1" dirty="0" smtClean="0"/>
              <a:t>response to </a:t>
            </a:r>
            <a:r>
              <a:rPr lang="en-US" i="1" dirty="0"/>
              <a:t>a decline in nominal demand, the </a:t>
            </a:r>
            <a:r>
              <a:rPr lang="en-US" i="1" dirty="0" smtClean="0"/>
              <a:t>aggregate price </a:t>
            </a:r>
            <a:r>
              <a:rPr lang="en-US" i="1" dirty="0"/>
              <a:t>level will decline less </a:t>
            </a:r>
            <a:r>
              <a:rPr lang="en-US" i="1" dirty="0" smtClean="0"/>
              <a:t>than proportionately</a:t>
            </a:r>
            <a:r>
              <a:rPr lang="en-US" dirty="0" smtClean="0"/>
              <a:t> </a:t>
            </a:r>
            <a:r>
              <a:rPr lang="en-US" dirty="0"/>
              <a:t>over a substantial </a:t>
            </a:r>
            <a:r>
              <a:rPr lang="en-US" dirty="0" smtClean="0"/>
              <a:t>time period,</a:t>
            </a:r>
          </a:p>
          <a:p>
            <a:r>
              <a:rPr lang="en-US" dirty="0" smtClean="0"/>
              <a:t>during </a:t>
            </a:r>
            <a:r>
              <a:rPr lang="en-US" dirty="0"/>
              <a:t>which </a:t>
            </a:r>
            <a:r>
              <a:rPr lang="en-US" i="1" dirty="0"/>
              <a:t>the actual </a:t>
            </a:r>
            <a:r>
              <a:rPr lang="en-US" i="1" dirty="0" smtClean="0"/>
              <a:t>price level </a:t>
            </a:r>
            <a:r>
              <a:rPr lang="en-US" i="1" dirty="0"/>
              <a:t>is above the equilibrium price </a:t>
            </a:r>
            <a:r>
              <a:rPr lang="en-US" i="1" dirty="0" smtClean="0"/>
              <a:t>level</a:t>
            </a:r>
            <a:r>
              <a:rPr lang="en-US" dirty="0" smtClean="0"/>
              <a:t> consistent </a:t>
            </a:r>
            <a:r>
              <a:rPr lang="en-US" dirty="0"/>
              <a:t>with the maintenance of </a:t>
            </a:r>
            <a:r>
              <a:rPr lang="en-US" dirty="0" smtClean="0"/>
              <a:t>the initial </a:t>
            </a:r>
            <a:r>
              <a:rPr lang="en-US" dirty="0"/>
              <a:t>equilibrium level of real </a:t>
            </a:r>
            <a:r>
              <a:rPr lang="en-US" dirty="0" smtClean="0"/>
              <a:t>output.</a:t>
            </a:r>
          </a:p>
          <a:p>
            <a:pPr marL="342900" lvl="1" indent="-342900">
              <a:buFontTx/>
              <a:buChar char="•"/>
              <a:tabLst>
                <a:tab pos="180000" algn="l"/>
              </a:tabLst>
            </a:pPr>
            <a:r>
              <a:rPr lang="en-US" dirty="0" smtClean="0"/>
              <a:t>The fact that </a:t>
            </a:r>
            <a:r>
              <a:rPr lang="en-US" i="1" dirty="0" smtClean="0"/>
              <a:t>the price level is too high means that the </a:t>
            </a:r>
            <a:r>
              <a:rPr lang="en-US" i="1" dirty="0" err="1" smtClean="0"/>
              <a:t>subequilibrium</a:t>
            </a:r>
            <a:r>
              <a:rPr lang="en-US" i="1" dirty="0" smtClean="0"/>
              <a:t> level </a:t>
            </a:r>
            <a:r>
              <a:rPr lang="en-US" i="1" dirty="0"/>
              <a:t>of output</a:t>
            </a:r>
            <a:r>
              <a:rPr lang="en-US" dirty="0"/>
              <a:t> actually produced is not </a:t>
            </a:r>
            <a:r>
              <a:rPr lang="en-US" dirty="0" smtClean="0"/>
              <a:t>chosen voluntarily </a:t>
            </a:r>
            <a:r>
              <a:rPr lang="en-US" dirty="0"/>
              <a:t>by firms and workers, </a:t>
            </a:r>
            <a:r>
              <a:rPr lang="en-US" dirty="0" smtClean="0"/>
              <a:t>but rather </a:t>
            </a:r>
            <a:r>
              <a:rPr lang="en-US" i="1" dirty="0"/>
              <a:t>is imposed on them as a constraint</a:t>
            </a:r>
            <a:r>
              <a:rPr lang="en-US" dirty="0" smtClean="0"/>
              <a:t>.” </a:t>
            </a:r>
            <a:r>
              <a:rPr lang="en-GB" dirty="0"/>
              <a:t>(</a:t>
            </a:r>
            <a:r>
              <a:rPr lang="en-GB" dirty="0">
                <a:hlinkClick r:id="rId2"/>
              </a:rPr>
              <a:t>Gordon 1990</a:t>
            </a:r>
            <a:r>
              <a:rPr lang="en-GB" dirty="0" smtClean="0"/>
              <a:t>)</a:t>
            </a:r>
            <a:endParaRPr lang="en-US" dirty="0"/>
          </a:p>
        </p:txBody>
      </p:sp>
    </p:spTree>
    <p:extLst>
      <p:ext uri="{BB962C8B-B14F-4D97-AF65-F5344CB8AC3E}">
        <p14:creationId xmlns:p14="http://schemas.microsoft.com/office/powerpoint/2010/main" val="2294323996"/>
      </p:ext>
    </p:extLst>
  </p:cSld>
  <p:clrMapOvr>
    <a:masterClrMapping/>
  </p:clrMapOvr>
  <p:transition>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1066800"/>
          </a:xfrm>
        </p:spPr>
        <p:txBody>
          <a:bodyPr/>
          <a:lstStyle/>
          <a:p>
            <a:r>
              <a:rPr lang="en-GB" dirty="0" smtClean="0"/>
              <a:t>Policy implications of New Keynesian Economics</a:t>
            </a:r>
          </a:p>
          <a:p>
            <a:pPr lvl="1"/>
            <a:r>
              <a:rPr lang="en-GB" dirty="0" smtClean="0"/>
              <a:t>Fiscal policy ineffectiveness</a:t>
            </a:r>
          </a:p>
          <a:p>
            <a:pPr lvl="1"/>
            <a:r>
              <a:rPr lang="en-GB" dirty="0" smtClean="0"/>
              <a:t>Inflation targeting via “the Taylor Rule” for Federal Reserve rate</a:t>
            </a:r>
          </a:p>
          <a:p>
            <a:pPr lvl="2"/>
            <a:r>
              <a:rPr lang="en-GB" dirty="0" smtClean="0"/>
              <a:t>Taylor 1993 “</a:t>
            </a:r>
            <a:r>
              <a:rPr lang="en-GB" dirty="0"/>
              <a:t>Discretion versus policy rules in </a:t>
            </a:r>
            <a:r>
              <a:rPr lang="en-GB" dirty="0" smtClean="0"/>
              <a:t>practice”</a:t>
            </a:r>
            <a:endParaRPr lang="en-GB" dirty="0"/>
          </a:p>
          <a:p>
            <a:pPr lvl="1"/>
            <a:endParaRPr lang="en-US" dirty="0"/>
          </a:p>
        </p:txBody>
      </p:sp>
      <p:pic>
        <p:nvPicPr>
          <p:cNvPr id="5" name="Picture 4"/>
          <p:cNvPicPr>
            <a:picLocks noChangeAspect="1"/>
          </p:cNvPicPr>
          <p:nvPr/>
        </p:nvPicPr>
        <p:blipFill>
          <a:blip r:embed="rId2"/>
          <a:stretch>
            <a:fillRect/>
          </a:stretch>
        </p:blipFill>
        <p:spPr>
          <a:xfrm>
            <a:off x="381000" y="2133600"/>
            <a:ext cx="6799329" cy="4648200"/>
          </a:xfrm>
          <a:prstGeom prst="rect">
            <a:avLst/>
          </a:prstGeom>
        </p:spPr>
      </p:pic>
    </p:spTree>
    <p:extLst>
      <p:ext uri="{BB962C8B-B14F-4D97-AF65-F5344CB8AC3E}">
        <p14:creationId xmlns:p14="http://schemas.microsoft.com/office/powerpoint/2010/main" val="261352283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Theoretical implications: microeconomic-based models with “market imperfections”: “Dynamic Stochastic General Equilibrium” (DSGE)</a:t>
            </a:r>
          </a:p>
          <a:p>
            <a:pPr lvl="1"/>
            <a:r>
              <a:rPr lang="en-GB" dirty="0" smtClean="0"/>
              <a:t>Derived from utility maximizing household &amp; profit-maximising firm</a:t>
            </a:r>
          </a:p>
          <a:p>
            <a:pPr lvl="1"/>
            <a:r>
              <a:rPr lang="en-GB" dirty="0" smtClean="0"/>
              <a:t>By early 1990s, dominated mainstream macroeconomics</a:t>
            </a:r>
          </a:p>
          <a:p>
            <a:r>
              <a:rPr lang="en-GB" dirty="0" smtClean="0"/>
              <a:t>But still criticised by some Neoclassical economists—such as </a:t>
            </a:r>
            <a:r>
              <a:rPr lang="en-GB" dirty="0" smtClean="0">
                <a:hlinkClick r:id="rId2"/>
              </a:rPr>
              <a:t>1997 Nobel Prize winner Robert Solow (for “Neoclassical Growth Theory”)</a:t>
            </a:r>
            <a:r>
              <a:rPr lang="en-GB" dirty="0" smtClean="0"/>
              <a:t>:</a:t>
            </a:r>
          </a:p>
          <a:p>
            <a:pPr lvl="1"/>
            <a:r>
              <a:rPr lang="en-GB" dirty="0" smtClean="0"/>
              <a:t>“</a:t>
            </a:r>
            <a:r>
              <a:rPr lang="en-US" dirty="0" smtClean="0"/>
              <a:t>imagine </a:t>
            </a:r>
            <a:r>
              <a:rPr lang="en-US" dirty="0"/>
              <a:t>that the economy is populated by a single immortal </a:t>
            </a:r>
            <a:r>
              <a:rPr lang="en-US" dirty="0" smtClean="0"/>
              <a:t>consumer … [who solves] </a:t>
            </a:r>
            <a:r>
              <a:rPr lang="en-US" dirty="0"/>
              <a:t>an infinite-time utility-maximization problem. </a:t>
            </a:r>
            <a:r>
              <a:rPr lang="en-US" i="1" dirty="0"/>
              <a:t>That strikes me as </a:t>
            </a:r>
            <a:r>
              <a:rPr lang="en-US" i="1" dirty="0" smtClean="0"/>
              <a:t>far-fetched</a:t>
            </a:r>
            <a:r>
              <a:rPr lang="en-US" dirty="0" smtClean="0"/>
              <a:t>…</a:t>
            </a:r>
          </a:p>
          <a:p>
            <a:pPr lvl="1"/>
            <a:r>
              <a:rPr lang="en-US" dirty="0"/>
              <a:t>The end result is a construction in which the whole economy is assumed to be solving a Ramsey optimal-growth problem through time, disturbed only by stationary stochastic shocks to tastes and technology. To these the economy adapts </a:t>
            </a:r>
            <a:r>
              <a:rPr lang="en-US" dirty="0" smtClean="0"/>
              <a:t>optimally.</a:t>
            </a:r>
          </a:p>
          <a:p>
            <a:pPr lvl="1"/>
            <a:r>
              <a:rPr lang="en-US" i="1" dirty="0" smtClean="0"/>
              <a:t>Inseparable </a:t>
            </a:r>
            <a:r>
              <a:rPr lang="en-US" i="1" dirty="0"/>
              <a:t>from this habit of thought is the automatic presumption that observed paths are equilibrium </a:t>
            </a:r>
            <a:r>
              <a:rPr lang="en-US" i="1" dirty="0" smtClean="0"/>
              <a:t>paths</a:t>
            </a:r>
            <a:r>
              <a:rPr lang="en-US" dirty="0" smtClean="0"/>
              <a:t>.</a:t>
            </a:r>
          </a:p>
          <a:p>
            <a:pPr lvl="1"/>
            <a:r>
              <a:rPr lang="en-US" dirty="0" smtClean="0"/>
              <a:t>So </a:t>
            </a:r>
            <a:r>
              <a:rPr lang="en-US" dirty="0"/>
              <a:t>we are asked to regard the construction I have just described as a model of the actual capitalist </a:t>
            </a:r>
            <a:r>
              <a:rPr lang="en-US" dirty="0" smtClean="0"/>
              <a:t>world…” (</a:t>
            </a:r>
            <a:r>
              <a:rPr lang="en-US" dirty="0" smtClean="0">
                <a:hlinkClick r:id="rId3"/>
              </a:rPr>
              <a:t>Solow 1987</a:t>
            </a:r>
            <a:r>
              <a:rPr lang="en-US" dirty="0" smtClean="0"/>
              <a:t>)</a:t>
            </a:r>
            <a:r>
              <a:rPr lang="en-US" dirty="0"/>
              <a:t> </a:t>
            </a:r>
          </a:p>
        </p:txBody>
      </p:sp>
    </p:spTree>
    <p:extLst>
      <p:ext uri="{BB962C8B-B14F-4D97-AF65-F5344CB8AC3E}">
        <p14:creationId xmlns:p14="http://schemas.microsoft.com/office/powerpoint/2010/main" val="3076873946"/>
      </p:ext>
    </p:extLst>
  </p:cSld>
  <p:clrMapOvr>
    <a:masterClrMapping/>
  </p:clrMapOvr>
  <p:transition>
    <p:pull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Solow became more critical over time…</a:t>
            </a:r>
          </a:p>
          <a:p>
            <a:r>
              <a:rPr lang="en-US" dirty="0" smtClean="0"/>
              <a:t>“The </a:t>
            </a:r>
            <a:r>
              <a:rPr lang="en-US" dirty="0"/>
              <a:t>preferred model has  a  single  representative  consumer  optimizing  over  infinite  time  with  perfect foresight or rational expectations, in an environment that realizes the resulting plans more or less flawlessly through perfectly competitive forward-looking markets for goods and labor, and perfectly flexible prices and wages.</a:t>
            </a:r>
          </a:p>
          <a:p>
            <a:r>
              <a:rPr lang="en-US" i="1" dirty="0"/>
              <a:t>How could anyone expect a sensible short-to-medium-run macroeconomics to come out of that </a:t>
            </a:r>
            <a:r>
              <a:rPr lang="en-US" i="1" dirty="0" smtClean="0"/>
              <a:t>set-up?...</a:t>
            </a:r>
            <a:endParaRPr lang="en-US" dirty="0"/>
          </a:p>
          <a:p>
            <a:r>
              <a:rPr lang="en-US" i="1" dirty="0" smtClean="0"/>
              <a:t>I </a:t>
            </a:r>
            <a:r>
              <a:rPr lang="en-US" i="1" dirty="0"/>
              <a:t>start from the presumption that we want macroeconomics to account for the occasional aggregative pathologies  that  beset  modern  capitalist  economies,  like  recessions, intervals of stagnation, inflation, "stagflation," not to mention negative pathologies like unusually good </a:t>
            </a:r>
            <a:r>
              <a:rPr lang="en-US" i="1" dirty="0" smtClean="0"/>
              <a:t>times.</a:t>
            </a:r>
          </a:p>
          <a:p>
            <a:r>
              <a:rPr lang="en-US" i="1" dirty="0" smtClean="0"/>
              <a:t>A </a:t>
            </a:r>
            <a:r>
              <a:rPr lang="en-US" i="1" dirty="0"/>
              <a:t>model that rules out pathologies by definition is unlikely to help</a:t>
            </a:r>
            <a:r>
              <a:rPr lang="en-US" i="1" dirty="0" smtClean="0"/>
              <a:t>.</a:t>
            </a:r>
            <a:endParaRPr lang="en-US" dirty="0"/>
          </a:p>
          <a:p>
            <a:pPr lvl="1"/>
            <a:r>
              <a:rPr lang="en-US" dirty="0" smtClean="0">
                <a:hlinkClick r:id="rId2" tooltip="Solow, 2003 #1998"/>
              </a:rPr>
              <a:t>Solow 2003</a:t>
            </a:r>
            <a:r>
              <a:rPr lang="en-US" dirty="0"/>
              <a:t>: </a:t>
            </a:r>
            <a:r>
              <a:rPr lang="en-US" dirty="0" smtClean="0"/>
              <a:t>“Dumb And Dumber In Macroeconomics”</a:t>
            </a:r>
          </a:p>
          <a:p>
            <a:r>
              <a:rPr lang="en-GB" dirty="0" smtClean="0"/>
              <a:t>Criticisms here apply to pure RBC or “Freshwater” macroeconomics…</a:t>
            </a:r>
            <a:endParaRPr lang="en-US" dirty="0"/>
          </a:p>
        </p:txBody>
      </p:sp>
    </p:spTree>
    <p:extLst>
      <p:ext uri="{BB962C8B-B14F-4D97-AF65-F5344CB8AC3E}">
        <p14:creationId xmlns:p14="http://schemas.microsoft.com/office/powerpoint/2010/main" val="4240338067"/>
      </p:ext>
    </p:extLst>
  </p:cSld>
  <p:clrMapOvr>
    <a:masterClrMapping/>
  </p:clrMapOvr>
  <p:transition>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19800"/>
          </a:xfrm>
        </p:spPr>
        <p:txBody>
          <a:bodyPr/>
          <a:lstStyle/>
          <a:p>
            <a:r>
              <a:rPr lang="en-GB" dirty="0" smtClean="0"/>
              <a:t>But Solow also rejected “Saltwater” DSGE models:</a:t>
            </a:r>
            <a:endParaRPr lang="en-US" dirty="0" smtClean="0"/>
          </a:p>
          <a:p>
            <a:pPr lvl="1"/>
            <a:r>
              <a:rPr lang="en-US" dirty="0" smtClean="0"/>
              <a:t>“</a:t>
            </a:r>
            <a:r>
              <a:rPr lang="en-US" dirty="0"/>
              <a:t>The simpler sort of RBC model that I have been using for expository purposes has had little or no empirical success, even with a very undemanding notion of 'empirical success</a:t>
            </a:r>
            <a:r>
              <a:rPr lang="en-US" dirty="0" smtClean="0"/>
              <a:t>'.</a:t>
            </a:r>
          </a:p>
          <a:p>
            <a:pPr lvl="1"/>
            <a:r>
              <a:rPr lang="en-US" dirty="0" smtClean="0"/>
              <a:t>As </a:t>
            </a:r>
            <a:r>
              <a:rPr lang="en-US" dirty="0"/>
              <a:t>a result, some of the freer spirits in the RBC school have begun to loosen up the basic framework by allowing for 'imperfections' in the  labor market, and even in the capital market…</a:t>
            </a:r>
          </a:p>
          <a:p>
            <a:pPr lvl="1"/>
            <a:r>
              <a:rPr lang="en-US" dirty="0"/>
              <a:t>The model then sounds better and fits the data </a:t>
            </a:r>
            <a:r>
              <a:rPr lang="en-US" dirty="0" smtClean="0"/>
              <a:t>better.</a:t>
            </a:r>
          </a:p>
          <a:p>
            <a:pPr lvl="1"/>
            <a:r>
              <a:rPr lang="en-US" i="1" dirty="0" smtClean="0"/>
              <a:t>This </a:t>
            </a:r>
            <a:r>
              <a:rPr lang="en-US" i="1" dirty="0"/>
              <a:t>is not surprising: these imperfections were chosen by intelligent economists to make the models work better.</a:t>
            </a:r>
            <a:r>
              <a:rPr lang="en-US" dirty="0"/>
              <a:t>..” (Solow 2001, p. 26; emphasis added</a:t>
            </a:r>
            <a:r>
              <a:rPr lang="en-US" dirty="0" smtClean="0"/>
              <a:t>)</a:t>
            </a:r>
          </a:p>
          <a:p>
            <a:r>
              <a:rPr lang="en-GB" dirty="0" smtClean="0"/>
              <a:t>Despite protests from within Neoclassical school, “saltwater” DSGE models became dominant</a:t>
            </a:r>
          </a:p>
          <a:p>
            <a:r>
              <a:rPr lang="en-GB" dirty="0" smtClean="0"/>
              <a:t>Their rise coincided with “The Great Moderation”</a:t>
            </a:r>
          </a:p>
          <a:p>
            <a:pPr lvl="1"/>
            <a:r>
              <a:rPr lang="en-GB" dirty="0" smtClean="0"/>
              <a:t>Declining volatility in unemployment &amp; inflation from 1990-2007</a:t>
            </a:r>
          </a:p>
          <a:p>
            <a:r>
              <a:rPr lang="en-GB" dirty="0" smtClean="0"/>
              <a:t>Just before the crisis, they were triumphant (last week’s lecture)</a:t>
            </a:r>
          </a:p>
          <a:p>
            <a:r>
              <a:rPr lang="en-GB" dirty="0" smtClean="0"/>
              <a:t>Even after it had been going for a year, they were still confident…</a:t>
            </a:r>
            <a:endParaRPr lang="en-US" dirty="0"/>
          </a:p>
        </p:txBody>
      </p:sp>
    </p:spTree>
    <p:extLst>
      <p:ext uri="{BB962C8B-B14F-4D97-AF65-F5344CB8AC3E}">
        <p14:creationId xmlns:p14="http://schemas.microsoft.com/office/powerpoint/2010/main" val="1809231937"/>
      </p:ext>
    </p:extLst>
  </p:cSld>
  <p:clrMapOvr>
    <a:masterClrMapping/>
  </p:clrMapOvr>
  <p:transition>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Crisis began in August 2007 when BNP shut down 3 US Subprime funds</a:t>
            </a:r>
          </a:p>
          <a:p>
            <a:r>
              <a:rPr lang="en-GB" dirty="0" smtClean="0"/>
              <a:t>Immediate reaction of mainstream was relaxed:</a:t>
            </a:r>
          </a:p>
          <a:p>
            <a:pPr lvl="1"/>
            <a:r>
              <a:rPr lang="en-GB" dirty="0" smtClean="0"/>
              <a:t>Federal Reserve Open Market Committee minutes December 2007:</a:t>
            </a:r>
          </a:p>
          <a:p>
            <a:pPr lvl="2"/>
            <a:r>
              <a:rPr lang="en-GB" dirty="0" smtClean="0"/>
              <a:t>“</a:t>
            </a:r>
            <a:r>
              <a:rPr lang="en-US" dirty="0"/>
              <a:t>Overall, our forecast could admittedly be read as still painting a pretty benign </a:t>
            </a:r>
            <a:r>
              <a:rPr lang="en-US" dirty="0" smtClean="0"/>
              <a:t>picture:</a:t>
            </a:r>
          </a:p>
          <a:p>
            <a:pPr lvl="2"/>
            <a:r>
              <a:rPr lang="en-US" dirty="0" smtClean="0"/>
              <a:t>Despite </a:t>
            </a:r>
            <a:r>
              <a:rPr lang="en-US" dirty="0"/>
              <a:t>all the financial turmoil, </a:t>
            </a:r>
            <a:r>
              <a:rPr lang="en-US" b="1" i="1" dirty="0"/>
              <a:t>the economy avoids recession </a:t>
            </a:r>
            <a:r>
              <a:rPr lang="en-US" dirty="0" smtClean="0"/>
              <a:t>and … we </a:t>
            </a:r>
            <a:r>
              <a:rPr lang="en-US" dirty="0"/>
              <a:t>achieve </a:t>
            </a:r>
            <a:r>
              <a:rPr lang="en-US" b="1" i="1" dirty="0"/>
              <a:t>some modest edging-off of </a:t>
            </a:r>
            <a:r>
              <a:rPr lang="en-US" b="1" i="1" dirty="0" smtClean="0"/>
              <a:t>inflation</a:t>
            </a:r>
            <a:r>
              <a:rPr lang="en-US" dirty="0" smtClean="0"/>
              <a:t>.</a:t>
            </a:r>
          </a:p>
          <a:p>
            <a:pPr lvl="2"/>
            <a:r>
              <a:rPr lang="en-US" dirty="0" smtClean="0"/>
              <a:t>So </a:t>
            </a:r>
            <a:r>
              <a:rPr lang="en-US" dirty="0"/>
              <a:t>I tried not to take it personally when I received a notice the other day that the Board had approved </a:t>
            </a:r>
            <a:r>
              <a:rPr lang="en-US" dirty="0" smtClean="0"/>
              <a:t>more frequent </a:t>
            </a:r>
            <a:r>
              <a:rPr lang="en-US" dirty="0"/>
              <a:t>drug-testing for certain members of the senior </a:t>
            </a:r>
            <a:r>
              <a:rPr lang="en-US" dirty="0" smtClean="0"/>
              <a:t>staff… </a:t>
            </a:r>
            <a:r>
              <a:rPr lang="en-US" dirty="0"/>
              <a:t>[</a:t>
            </a:r>
            <a:r>
              <a:rPr lang="en-US" dirty="0" smtClean="0"/>
              <a:t>Laughter]</a:t>
            </a:r>
          </a:p>
          <a:p>
            <a:pPr lvl="2"/>
            <a:r>
              <a:rPr lang="en-US" dirty="0" smtClean="0"/>
              <a:t>the </a:t>
            </a:r>
            <a:r>
              <a:rPr lang="en-US" dirty="0"/>
              <a:t>staff is not going to fall back on the increasingly popular celebrity excuse that we were under the influence of </a:t>
            </a:r>
            <a:r>
              <a:rPr lang="en-US" dirty="0" smtClean="0"/>
              <a:t>mind altering </a:t>
            </a:r>
            <a:r>
              <a:rPr lang="en-US" dirty="0"/>
              <a:t>chemicals and thus should not be held responsible for this </a:t>
            </a:r>
            <a:r>
              <a:rPr lang="en-US" dirty="0" smtClean="0"/>
              <a:t>forecast.</a:t>
            </a:r>
          </a:p>
          <a:p>
            <a:pPr lvl="2"/>
            <a:r>
              <a:rPr lang="en-US" dirty="0" smtClean="0"/>
              <a:t>No</a:t>
            </a:r>
            <a:r>
              <a:rPr lang="en-US" dirty="0"/>
              <a:t>, we came up with this projection unimpaired and on nothing stronger than many late nights of diet Pepsi and </a:t>
            </a:r>
            <a:r>
              <a:rPr lang="en-US" dirty="0" smtClean="0"/>
              <a:t>vending-machine </a:t>
            </a:r>
            <a:r>
              <a:rPr lang="en-US" dirty="0"/>
              <a:t>Twinkies</a:t>
            </a:r>
            <a:r>
              <a:rPr lang="en-US" dirty="0" smtClean="0"/>
              <a:t>.” (</a:t>
            </a:r>
            <a:r>
              <a:rPr lang="en-US" dirty="0" smtClean="0">
                <a:hlinkClick r:id="rId2"/>
              </a:rPr>
              <a:t>Federal Reserve Chief Economist Stockton</a:t>
            </a:r>
            <a:r>
              <a:rPr lang="en-US" dirty="0" smtClean="0"/>
              <a:t>)</a:t>
            </a:r>
            <a:endParaRPr lang="en-GB" dirty="0" smtClean="0"/>
          </a:p>
        </p:txBody>
      </p:sp>
    </p:spTree>
    <p:extLst>
      <p:ext uri="{BB962C8B-B14F-4D97-AF65-F5344CB8AC3E}">
        <p14:creationId xmlns:p14="http://schemas.microsoft.com/office/powerpoint/2010/main" val="4137755710"/>
      </p:ext>
    </p:extLst>
  </p:cSld>
  <p:clrMapOvr>
    <a:masterClrMapping/>
  </p:clrMapOvr>
  <p:transition>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In </a:t>
            </a:r>
            <a:r>
              <a:rPr lang="en-GB" dirty="0"/>
              <a:t>August 2008, the Editor of the </a:t>
            </a:r>
            <a:r>
              <a:rPr lang="en-GB" dirty="0">
                <a:hlinkClick r:id="rId2"/>
              </a:rPr>
              <a:t>AEA Macro</a:t>
            </a:r>
            <a:r>
              <a:rPr lang="en-GB" dirty="0"/>
              <a:t> journal said:</a:t>
            </a:r>
            <a:endParaRPr lang="en-US" dirty="0"/>
          </a:p>
          <a:p>
            <a:r>
              <a:rPr lang="en-US" dirty="0"/>
              <a:t>“Over time however, largely because facts have a way of not going away, </a:t>
            </a:r>
            <a:r>
              <a:rPr lang="en-US" i="1" dirty="0"/>
              <a:t>a largely shared vision both of fluctuations and of methodology has emerged</a:t>
            </a:r>
            <a:r>
              <a:rPr lang="en-US" dirty="0"/>
              <a:t>.</a:t>
            </a:r>
          </a:p>
          <a:p>
            <a:r>
              <a:rPr lang="en-US" dirty="0"/>
              <a:t>Not everything is fine. Like all revolutions, this one has come with the destruction of some knowledge, and suffers from extremism, herding, and fashion. But none of this is </a:t>
            </a:r>
            <a:r>
              <a:rPr lang="en-US" dirty="0" smtClean="0"/>
              <a:t>deadly.</a:t>
            </a:r>
          </a:p>
          <a:p>
            <a:r>
              <a:rPr lang="en-US" b="1" i="1" dirty="0" smtClean="0"/>
              <a:t>The </a:t>
            </a:r>
            <a:r>
              <a:rPr lang="en-US" b="1" i="1" dirty="0"/>
              <a:t>state of macro is good</a:t>
            </a:r>
            <a:r>
              <a:rPr lang="en-US" dirty="0"/>
              <a:t>…</a:t>
            </a:r>
          </a:p>
          <a:p>
            <a:r>
              <a:rPr lang="en-US" dirty="0"/>
              <a:t>Facts have a way of eventually forcing irrelevant theory out (one wishes it happened faster). And good theory also has a way of eventually forcing bad theory out.</a:t>
            </a:r>
          </a:p>
          <a:p>
            <a:r>
              <a:rPr lang="en-US" dirty="0"/>
              <a:t>The new tools developed by the new-</a:t>
            </a:r>
            <a:r>
              <a:rPr lang="en-US" dirty="0" err="1"/>
              <a:t>classicals</a:t>
            </a:r>
            <a:r>
              <a:rPr lang="en-US" dirty="0"/>
              <a:t> came to dominate. The facts emphasized by the new-Keynesians forced imperfections back in the benchmark model. A largely common vision has emerged…” (</a:t>
            </a:r>
            <a:r>
              <a:rPr lang="en-US" dirty="0">
                <a:hlinkClick r:id="rId3"/>
              </a:rPr>
              <a:t>Blanchard 2008 “The State of Macro”</a:t>
            </a:r>
            <a:r>
              <a:rPr lang="en-US" dirty="0"/>
              <a:t>)</a:t>
            </a:r>
          </a:p>
          <a:p>
            <a:endParaRPr lang="en-US" dirty="0"/>
          </a:p>
        </p:txBody>
      </p:sp>
    </p:spTree>
    <p:extLst>
      <p:ext uri="{BB962C8B-B14F-4D97-AF65-F5344CB8AC3E}">
        <p14:creationId xmlns:p14="http://schemas.microsoft.com/office/powerpoint/2010/main" val="2603124765"/>
      </p:ext>
    </p:extLst>
  </p:cSld>
  <p:clrMapOvr>
    <a:masterClrMapping/>
  </p:clrMapOvr>
  <p:transition>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152400" y="685800"/>
            <a:ext cx="8991600" cy="457200"/>
          </a:xfrm>
        </p:spPr>
        <p:txBody>
          <a:bodyPr/>
          <a:lstStyle/>
          <a:p>
            <a:r>
              <a:rPr lang="en-GB" dirty="0" smtClean="0"/>
              <a:t>So even 1 year after crisis began, mainstream didn’t expect it to be severe</a:t>
            </a:r>
            <a:endParaRPr lang="en-US" dirty="0"/>
          </a:p>
        </p:txBody>
      </p:sp>
      <p:pic>
        <p:nvPicPr>
          <p:cNvPr id="5" name="Picture 4"/>
          <p:cNvPicPr>
            <a:picLocks noChangeAspect="1"/>
          </p:cNvPicPr>
          <p:nvPr/>
        </p:nvPicPr>
        <p:blipFill>
          <a:blip r:embed="rId2"/>
          <a:stretch>
            <a:fillRect/>
          </a:stretch>
        </p:blipFill>
        <p:spPr>
          <a:xfrm>
            <a:off x="152400" y="932164"/>
            <a:ext cx="8610600" cy="5697236"/>
          </a:xfrm>
          <a:prstGeom prst="rect">
            <a:avLst/>
          </a:prstGeom>
        </p:spPr>
      </p:pic>
      <p:sp>
        <p:nvSpPr>
          <p:cNvPr id="6" name="Content Placeholder 2"/>
          <p:cNvSpPr txBox="1">
            <a:spLocks/>
          </p:cNvSpPr>
          <p:nvPr/>
        </p:nvSpPr>
        <p:spPr bwMode="auto">
          <a:xfrm>
            <a:off x="1295400" y="1752600"/>
            <a:ext cx="54863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GB" kern="0" dirty="0" smtClean="0">
                <a:effectLst/>
              </a:rPr>
              <a:t>But it proved to be the deepest and longest recession in Post-WWII economic history…</a:t>
            </a:r>
          </a:p>
        </p:txBody>
      </p:sp>
    </p:spTree>
    <p:extLst>
      <p:ext uri="{BB962C8B-B14F-4D97-AF65-F5344CB8AC3E}">
        <p14:creationId xmlns:p14="http://schemas.microsoft.com/office/powerpoint/2010/main" val="232303854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par>
                                <p:cTn id="8" presetID="22" presetClass="entr" presetSubtype="8" fill="hold" grpId="0" nodeType="withEffect">
                                  <p:stCondLst>
                                    <p:cond delay="0"/>
                                  </p:stCondLst>
                                  <p:iterate type="wd">
                                    <p:tmPct val="50000"/>
                                  </p:iterate>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839200" cy="6019800"/>
          </a:xfrm>
        </p:spPr>
        <p:txBody>
          <a:bodyPr/>
          <a:lstStyle/>
          <a:p>
            <a:r>
              <a:rPr lang="en-GB" dirty="0" smtClean="0"/>
              <a:t>After the crisis, some soul-searching…</a:t>
            </a:r>
          </a:p>
          <a:p>
            <a:pPr lvl="1"/>
            <a:r>
              <a:rPr lang="en-GB" dirty="0" smtClean="0"/>
              <a:t>“</a:t>
            </a:r>
            <a:r>
              <a:rPr lang="en-US" dirty="0"/>
              <a:t>the Great </a:t>
            </a:r>
            <a:r>
              <a:rPr lang="en-US" dirty="0" smtClean="0"/>
              <a:t>Recession’s  </a:t>
            </a:r>
            <a:r>
              <a:rPr lang="en-US" dirty="0"/>
              <a:t>extreme severity makes it tempting to argue that new theories are required to fully explain it</a:t>
            </a:r>
            <a:r>
              <a:rPr lang="en-US" dirty="0" smtClean="0"/>
              <a:t>. </a:t>
            </a:r>
            <a:r>
              <a:rPr lang="en-US" dirty="0"/>
              <a:t>(</a:t>
            </a:r>
            <a:r>
              <a:rPr lang="en-US" dirty="0">
                <a:hlinkClick r:id="rId2"/>
              </a:rPr>
              <a:t>Ireland 2011</a:t>
            </a:r>
            <a:r>
              <a:rPr lang="en-US" dirty="0"/>
              <a:t>, p. 31</a:t>
            </a:r>
            <a:r>
              <a:rPr lang="en-US" dirty="0" smtClean="0"/>
              <a:t>)</a:t>
            </a:r>
          </a:p>
          <a:p>
            <a:pPr lvl="1"/>
            <a:r>
              <a:rPr lang="en-GB" dirty="0" smtClean="0"/>
              <a:t>But … “</a:t>
            </a:r>
            <a:r>
              <a:rPr lang="en-US" dirty="0"/>
              <a:t>Attempts to explain movements in one set of endogenous </a:t>
            </a:r>
            <a:r>
              <a:rPr lang="en-US" dirty="0" smtClean="0"/>
              <a:t>variables … by </a:t>
            </a:r>
            <a:r>
              <a:rPr lang="en-US" dirty="0"/>
              <a:t>direct appeal to movements in </a:t>
            </a:r>
            <a:r>
              <a:rPr lang="en-US" dirty="0" smtClean="0"/>
              <a:t>another … sometimes </a:t>
            </a:r>
            <a:r>
              <a:rPr lang="en-US" dirty="0"/>
              <a:t>make for decent journalism but rarely produce satisfactory economic insights</a:t>
            </a:r>
            <a:r>
              <a:rPr lang="en-US" dirty="0" smtClean="0"/>
              <a:t>.” </a:t>
            </a:r>
            <a:r>
              <a:rPr lang="en-US" dirty="0"/>
              <a:t>(p. 32</a:t>
            </a:r>
            <a:r>
              <a:rPr lang="en-US" dirty="0" smtClean="0"/>
              <a:t>)</a:t>
            </a:r>
          </a:p>
          <a:p>
            <a:pPr lvl="1"/>
            <a:r>
              <a:rPr lang="en-GB" dirty="0" smtClean="0"/>
              <a:t>And finally… “</a:t>
            </a:r>
            <a:r>
              <a:rPr lang="en-US" dirty="0"/>
              <a:t>the Great Recession began </a:t>
            </a:r>
            <a:r>
              <a:rPr lang="en-US" dirty="0" smtClean="0"/>
              <a:t> …with </a:t>
            </a:r>
            <a:r>
              <a:rPr lang="en-US" dirty="0"/>
              <a:t>a series of adverse preference and technology shocks in roughly the same mix and of roughly the same magnitude as those that hit the United States at the onset of the previous two recessions…</a:t>
            </a:r>
          </a:p>
          <a:p>
            <a:pPr lvl="1"/>
            <a:r>
              <a:rPr lang="en-US" dirty="0"/>
              <a:t>these shocks grew larger in magnitude, adding substantially not just to the length but also to the severity of the great recession</a:t>
            </a:r>
            <a:r>
              <a:rPr lang="en-US" dirty="0" smtClean="0"/>
              <a:t>…</a:t>
            </a:r>
          </a:p>
          <a:p>
            <a:pPr lvl="1"/>
            <a:r>
              <a:rPr lang="en-US" dirty="0" smtClean="0"/>
              <a:t>these results … speak </a:t>
            </a:r>
            <a:r>
              <a:rPr lang="en-US" dirty="0"/>
              <a:t>to the continued relevance of the New Keynesian model, perhaps not as providing the very last word on but certainly for offering up useful insights into, both macroeconomic analysis and monetary policy evaluation. (Ireland 2011, p. 33)</a:t>
            </a:r>
          </a:p>
        </p:txBody>
      </p:sp>
    </p:spTree>
    <p:extLst>
      <p:ext uri="{BB962C8B-B14F-4D97-AF65-F5344CB8AC3E}">
        <p14:creationId xmlns:p14="http://schemas.microsoft.com/office/powerpoint/2010/main" val="1746676167"/>
      </p:ext>
    </p:extLst>
  </p:cSld>
  <p:clrMapOvr>
    <a:masterClrMapping/>
  </p:clrMapOvr>
  <p:transition>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6019800"/>
          </a:xfrm>
        </p:spPr>
        <p:txBody>
          <a:bodyPr/>
          <a:lstStyle/>
          <a:p>
            <a:r>
              <a:rPr lang="en-GB" dirty="0" smtClean="0"/>
              <a:t>So the Neoclassical Mainstream:</a:t>
            </a:r>
          </a:p>
          <a:p>
            <a:pPr lvl="1"/>
            <a:r>
              <a:rPr lang="en-GB" dirty="0" smtClean="0"/>
              <a:t>Adheres to equilibrium approach despite</a:t>
            </a:r>
          </a:p>
          <a:p>
            <a:pPr lvl="2"/>
            <a:r>
              <a:rPr lang="en-GB" dirty="0" smtClean="0"/>
              <a:t>Theoretical problems</a:t>
            </a:r>
          </a:p>
          <a:p>
            <a:pPr lvl="3"/>
            <a:r>
              <a:rPr lang="en-GB" dirty="0" err="1" smtClean="0"/>
              <a:t>Walrasian</a:t>
            </a:r>
            <a:r>
              <a:rPr lang="en-GB" dirty="0" smtClean="0"/>
              <a:t> General equilibrium unstable</a:t>
            </a:r>
          </a:p>
          <a:p>
            <a:pPr lvl="3"/>
            <a:r>
              <a:rPr lang="en-GB" dirty="0" smtClean="0"/>
              <a:t>Many other problems</a:t>
            </a:r>
          </a:p>
          <a:p>
            <a:pPr lvl="2"/>
            <a:r>
              <a:rPr lang="en-GB" dirty="0" smtClean="0"/>
              <a:t>Empirical failure to anticipate crisis of 2008</a:t>
            </a:r>
          </a:p>
          <a:p>
            <a:r>
              <a:rPr lang="en-GB" dirty="0" smtClean="0"/>
              <a:t>Still chastened by the experience:</a:t>
            </a:r>
          </a:p>
          <a:p>
            <a:pPr lvl="1"/>
            <a:r>
              <a:rPr lang="en-GB" dirty="0" smtClean="0"/>
              <a:t>“</a:t>
            </a:r>
            <a:r>
              <a:rPr lang="en-US" dirty="0"/>
              <a:t>Until the 2008 global financial crisis, mainstream U.S. macroeconomics had taken an increasingly benign view of economic fluctuations in output and employment. The crisis has made it clear that this view was wrong and that there is a need for a deep </a:t>
            </a:r>
            <a:r>
              <a:rPr lang="en-US" dirty="0" smtClean="0"/>
              <a:t>reassessment…” (</a:t>
            </a:r>
            <a:r>
              <a:rPr lang="en-US" dirty="0" smtClean="0">
                <a:hlinkClick r:id="rId2"/>
              </a:rPr>
              <a:t>Blanchard 2014: “Where Danger Lurks”</a:t>
            </a:r>
            <a:r>
              <a:rPr lang="en-US" dirty="0" smtClean="0"/>
              <a:t>)</a:t>
            </a:r>
          </a:p>
          <a:p>
            <a:r>
              <a:rPr lang="en-GB" dirty="0" smtClean="0"/>
              <a:t>Somewhat more open to alternatives:</a:t>
            </a:r>
          </a:p>
          <a:p>
            <a:pPr lvl="1"/>
            <a:r>
              <a:rPr lang="en-US" dirty="0" smtClean="0"/>
              <a:t>“Turning </a:t>
            </a:r>
            <a:r>
              <a:rPr lang="en-US" dirty="0"/>
              <a:t>from policy to research, the message should be to let a hundred flowers bloom. Now that we are more aware of nonlinearities and the dangers they pose, we should explore them further theoretically and empirically—and in all sorts of </a:t>
            </a:r>
            <a:r>
              <a:rPr lang="en-US" dirty="0" smtClean="0"/>
              <a:t>models.”</a:t>
            </a:r>
            <a:endParaRPr lang="en-US" dirty="0"/>
          </a:p>
        </p:txBody>
      </p:sp>
    </p:spTree>
    <p:extLst>
      <p:ext uri="{BB962C8B-B14F-4D97-AF65-F5344CB8AC3E}">
        <p14:creationId xmlns:p14="http://schemas.microsoft.com/office/powerpoint/2010/main" val="1048595229"/>
      </p:ext>
    </p:extLst>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Mainstream or “Neoclassical” Economics</a:t>
            </a:r>
            <a:endParaRPr lang="en-US" dirty="0"/>
          </a:p>
        </p:txBody>
      </p:sp>
      <p:sp>
        <p:nvSpPr>
          <p:cNvPr id="3" name="Content Placeholder 2"/>
          <p:cNvSpPr>
            <a:spLocks noGrp="1"/>
          </p:cNvSpPr>
          <p:nvPr>
            <p:ph idx="1"/>
          </p:nvPr>
        </p:nvSpPr>
        <p:spPr>
          <a:xfrm>
            <a:off x="228600" y="685800"/>
            <a:ext cx="8763000" cy="1828800"/>
          </a:xfrm>
        </p:spPr>
        <p:txBody>
          <a:bodyPr/>
          <a:lstStyle/>
          <a:p>
            <a:r>
              <a:rPr lang="en-GB" dirty="0" smtClean="0"/>
              <a:t>To the mainstream, there is no such thing as “mainstream” or “Neoclassical” economics</a:t>
            </a:r>
          </a:p>
          <a:p>
            <a:pPr lvl="1"/>
            <a:r>
              <a:rPr lang="en-GB" dirty="0" smtClean="0"/>
              <a:t>There is simply “economics”, which is what they do.</a:t>
            </a:r>
          </a:p>
          <a:p>
            <a:pPr lvl="1"/>
            <a:r>
              <a:rPr lang="en-GB" dirty="0" smtClean="0"/>
              <a:t>This guy is representative: a Dutch professor debating critical students live on Dutch TV: </a:t>
            </a:r>
            <a:r>
              <a:rPr lang="en-US" dirty="0">
                <a:hlinkClick r:id="rId3"/>
              </a:rPr>
              <a:t>https://</a:t>
            </a:r>
            <a:r>
              <a:rPr lang="en-US" dirty="0" smtClean="0">
                <a:hlinkClick r:id="rId3"/>
              </a:rPr>
              <a:t>youtu.be/x7uITEBqQvM?t=134</a:t>
            </a:r>
            <a:endParaRPr lang="en-US" dirty="0" smtClean="0"/>
          </a:p>
        </p:txBody>
      </p:sp>
      <p:pic>
        <p:nvPicPr>
          <p:cNvPr id="4" name="x7uITEBqQvM"/>
          <p:cNvPicPr>
            <a:picLocks noRot="1" noChangeAspect="1"/>
          </p:cNvPicPr>
          <p:nvPr>
            <a:videoFile r:link="rId1"/>
          </p:nvPr>
        </p:nvPicPr>
        <p:blipFill>
          <a:blip r:embed="rId4"/>
          <a:stretch>
            <a:fillRect/>
          </a:stretch>
        </p:blipFill>
        <p:spPr>
          <a:xfrm>
            <a:off x="457200" y="2486025"/>
            <a:ext cx="7772400" cy="4371975"/>
          </a:xfrm>
          <a:prstGeom prst="rect">
            <a:avLst/>
          </a:prstGeom>
        </p:spPr>
      </p:pic>
    </p:spTree>
    <p:extLst>
      <p:ext uri="{BB962C8B-B14F-4D97-AF65-F5344CB8AC3E}">
        <p14:creationId xmlns:p14="http://schemas.microsoft.com/office/powerpoint/2010/main" val="2227100344"/>
      </p:ext>
    </p:extLst>
  </p:cSld>
  <p:clrMapOvr>
    <a:masterClrMapping/>
  </p:clrMapOvr>
  <p:transition>
    <p:pull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Money, banks, debt &amp; finance played no role in canonical DSGE models</a:t>
            </a:r>
          </a:p>
          <a:p>
            <a:r>
              <a:rPr lang="en-GB" dirty="0" smtClean="0"/>
              <a:t>After the crisis, being added to the base model as “financial frictions”:</a:t>
            </a:r>
          </a:p>
          <a:p>
            <a:r>
              <a:rPr lang="en-US" i="1" dirty="0"/>
              <a:t>Macroeconomics with Financial Frictions: A Survey</a:t>
            </a:r>
            <a:r>
              <a:rPr lang="en-US" dirty="0"/>
              <a:t> (</a:t>
            </a:r>
            <a:r>
              <a:rPr lang="en-US" dirty="0" err="1" smtClean="0">
                <a:hlinkClick r:id="rId2"/>
              </a:rPr>
              <a:t>Brunnermeier</a:t>
            </a:r>
            <a:r>
              <a:rPr lang="en-US" dirty="0" smtClean="0">
                <a:hlinkClick r:id="rId2"/>
              </a:rPr>
              <a:t> 2012</a:t>
            </a:r>
            <a:r>
              <a:rPr lang="en-US" dirty="0" smtClean="0"/>
              <a:t>)</a:t>
            </a:r>
            <a:endParaRPr lang="en-GB" dirty="0" smtClean="0"/>
          </a:p>
          <a:p>
            <a:pPr lvl="1"/>
            <a:r>
              <a:rPr lang="en-GB" dirty="0" smtClean="0"/>
              <a:t>“</a:t>
            </a:r>
            <a:r>
              <a:rPr lang="en-US" dirty="0"/>
              <a:t>The ongoing great recession is a stark reminder that </a:t>
            </a:r>
            <a:r>
              <a:rPr lang="en-US" b="1" i="1" dirty="0"/>
              <a:t>financial frictions</a:t>
            </a:r>
            <a:r>
              <a:rPr lang="en-US" dirty="0"/>
              <a:t> are a key driver of business cycle </a:t>
            </a:r>
            <a:r>
              <a:rPr lang="en-US" dirty="0" smtClean="0"/>
              <a:t>fluctuations.</a:t>
            </a:r>
          </a:p>
          <a:p>
            <a:pPr lvl="1"/>
            <a:r>
              <a:rPr lang="en-US" dirty="0" smtClean="0"/>
              <a:t>Imbalances </a:t>
            </a:r>
            <a:r>
              <a:rPr lang="en-US" dirty="0"/>
              <a:t>can build up during seemingly tranquil times until a trigger leads to large and persistent wealth destructions potentially spilling over to the real </a:t>
            </a:r>
            <a:r>
              <a:rPr lang="en-US" dirty="0" smtClean="0"/>
              <a:t>economy.</a:t>
            </a:r>
          </a:p>
          <a:p>
            <a:pPr lvl="1"/>
            <a:r>
              <a:rPr lang="en-US" dirty="0" smtClean="0"/>
              <a:t>While </a:t>
            </a:r>
            <a:r>
              <a:rPr lang="en-US" dirty="0"/>
              <a:t>in normal times the financial sector can mitigate financial frictions, in crisis times the financial sector’s fragility adds to instability. Adverse feedback loops and liquidity spirals lead to non-linear effects with the potential of causing a credit </a:t>
            </a:r>
            <a:r>
              <a:rPr lang="en-US" dirty="0" smtClean="0"/>
              <a:t>crunch…”</a:t>
            </a:r>
            <a:endParaRPr lang="en-US" dirty="0"/>
          </a:p>
        </p:txBody>
      </p:sp>
    </p:spTree>
    <p:extLst>
      <p:ext uri="{BB962C8B-B14F-4D97-AF65-F5344CB8AC3E}">
        <p14:creationId xmlns:p14="http://schemas.microsoft.com/office/powerpoint/2010/main" val="190228486"/>
      </p:ext>
    </p:extLst>
  </p:cSld>
  <p:clrMapOvr>
    <a:masterClrMapping/>
  </p:clrMapOvr>
  <p:transition>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But still wedded to its equilibrium approach:</a:t>
            </a:r>
          </a:p>
          <a:p>
            <a:pPr lvl="1"/>
            <a:r>
              <a:rPr lang="en-US" dirty="0" smtClean="0"/>
              <a:t>“How </a:t>
            </a:r>
            <a:r>
              <a:rPr lang="en-US" dirty="0"/>
              <a:t>should we modify our benchmark models—the so-called dynamic stochastic general equilibrium (DSGE) models that we use, for example, at the IMF to think about alternative scenarios and to quantify the effects of policy </a:t>
            </a:r>
            <a:r>
              <a:rPr lang="en-US" dirty="0" smtClean="0"/>
              <a:t>decisions?</a:t>
            </a:r>
          </a:p>
          <a:p>
            <a:pPr lvl="1"/>
            <a:r>
              <a:rPr lang="en-US" i="1" dirty="0" smtClean="0"/>
              <a:t>The </a:t>
            </a:r>
            <a:r>
              <a:rPr lang="en-US" i="1" dirty="0"/>
              <a:t>easy and uncontroversial part of the answer is that the DSGE models should be expanded to better recognize the role of the financial system</a:t>
            </a:r>
            <a:r>
              <a:rPr lang="en-US" dirty="0"/>
              <a:t>—and this is happening. </a:t>
            </a:r>
            <a:r>
              <a:rPr lang="en-US" b="1" i="1" dirty="0"/>
              <a:t>But should these models be able to describe how the economy behaves in the dark corners</a:t>
            </a:r>
            <a:r>
              <a:rPr lang="en-US" dirty="0"/>
              <a:t>?</a:t>
            </a:r>
          </a:p>
          <a:p>
            <a:pPr lvl="1"/>
            <a:r>
              <a:rPr lang="en-US" dirty="0"/>
              <a:t>Let me offer a pragmatic answer. </a:t>
            </a:r>
            <a:r>
              <a:rPr lang="en-US" b="1" i="1" dirty="0"/>
              <a:t>If macroeconomic policy and financial regulation are set in such a way as to maintain a healthy distance from dark corners, then our models that portray normal times may still be largely </a:t>
            </a:r>
            <a:r>
              <a:rPr lang="en-US" b="1" i="1" dirty="0" smtClean="0"/>
              <a:t>appropriate</a:t>
            </a:r>
            <a:r>
              <a:rPr lang="en-US" dirty="0" smtClean="0"/>
              <a:t>…</a:t>
            </a:r>
          </a:p>
          <a:p>
            <a:pPr lvl="1"/>
            <a:r>
              <a:rPr lang="en-US" i="1" dirty="0" smtClean="0"/>
              <a:t>Trying </a:t>
            </a:r>
            <a:r>
              <a:rPr lang="en-US" i="1" dirty="0"/>
              <a:t>to create a model that integrates normal times and systemic risks may be beyond the profession’s conceptual and technical reach at this stage</a:t>
            </a:r>
            <a:r>
              <a:rPr lang="en-US" dirty="0" smtClean="0"/>
              <a:t>.” </a:t>
            </a:r>
            <a:r>
              <a:rPr lang="en-US" dirty="0"/>
              <a:t>(</a:t>
            </a:r>
            <a:r>
              <a:rPr lang="en-US" dirty="0">
                <a:hlinkClick r:id="rId2"/>
              </a:rPr>
              <a:t>Blanchard 2014: “Where Danger Lurks”</a:t>
            </a:r>
            <a:r>
              <a:rPr lang="en-US" dirty="0"/>
              <a:t>)</a:t>
            </a:r>
          </a:p>
        </p:txBody>
      </p:sp>
    </p:spTree>
    <p:extLst>
      <p:ext uri="{BB962C8B-B14F-4D97-AF65-F5344CB8AC3E}">
        <p14:creationId xmlns:p14="http://schemas.microsoft.com/office/powerpoint/2010/main" val="2277766967"/>
      </p:ext>
    </p:extLst>
  </p:cSld>
  <p:clrMapOvr>
    <a:masterClrMapping/>
  </p:clrMapOvr>
  <p:transition>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Impact on what they thought was good macroeconomic policy too:</a:t>
            </a:r>
          </a:p>
          <a:p>
            <a:pPr lvl="1"/>
            <a:r>
              <a:rPr lang="en-US" dirty="0" smtClean="0"/>
              <a:t>Rethinking </a:t>
            </a:r>
            <a:r>
              <a:rPr lang="en-US" dirty="0"/>
              <a:t>Macroeconomic </a:t>
            </a:r>
            <a:r>
              <a:rPr lang="en-US" dirty="0" smtClean="0"/>
              <a:t>Policy </a:t>
            </a:r>
            <a:r>
              <a:rPr lang="en-US" dirty="0"/>
              <a:t>(</a:t>
            </a:r>
            <a:r>
              <a:rPr lang="en-US" dirty="0">
                <a:hlinkClick r:id="rId2"/>
              </a:rPr>
              <a:t>Blanchard 2010</a:t>
            </a:r>
            <a:r>
              <a:rPr lang="en-US" dirty="0"/>
              <a:t>)</a:t>
            </a:r>
          </a:p>
          <a:p>
            <a:pPr lvl="1"/>
            <a:r>
              <a:rPr lang="en-GB" dirty="0" smtClean="0"/>
              <a:t>“</a:t>
            </a:r>
            <a:r>
              <a:rPr lang="en-US" dirty="0" smtClean="0"/>
              <a:t>WHAT </a:t>
            </a:r>
            <a:r>
              <a:rPr lang="en-US" dirty="0"/>
              <a:t>WE THOUGHT WE KNEW</a:t>
            </a:r>
          </a:p>
          <a:p>
            <a:pPr lvl="1"/>
            <a:r>
              <a:rPr lang="en-US" dirty="0"/>
              <a:t>To caricature (we shall give amore nuanced picture below): we thought of monetary policy as having one target, inflation, and one instrument, the policy </a:t>
            </a:r>
            <a:r>
              <a:rPr lang="en-US" dirty="0" smtClean="0"/>
              <a:t>rate.</a:t>
            </a:r>
          </a:p>
          <a:p>
            <a:pPr lvl="1"/>
            <a:r>
              <a:rPr lang="en-US" dirty="0" smtClean="0"/>
              <a:t>So </a:t>
            </a:r>
            <a:r>
              <a:rPr lang="en-US" dirty="0"/>
              <a:t>long as inflation was stable, the output gap was likely to be small and stable and monetary policy did its </a:t>
            </a:r>
            <a:r>
              <a:rPr lang="en-US" dirty="0" smtClean="0"/>
              <a:t>job.</a:t>
            </a:r>
          </a:p>
          <a:p>
            <a:pPr lvl="1"/>
            <a:r>
              <a:rPr lang="en-US" dirty="0" smtClean="0"/>
              <a:t>We </a:t>
            </a:r>
            <a:r>
              <a:rPr lang="en-US" dirty="0"/>
              <a:t>thought of fiscal policy as playing a secondary cyclical role, with political constraints sharply limiting its de facto </a:t>
            </a:r>
            <a:r>
              <a:rPr lang="en-US" dirty="0" smtClean="0"/>
              <a:t>usefulness.</a:t>
            </a:r>
          </a:p>
          <a:p>
            <a:pPr lvl="1"/>
            <a:r>
              <a:rPr lang="en-US" dirty="0" smtClean="0"/>
              <a:t>And </a:t>
            </a:r>
            <a:r>
              <a:rPr lang="en-US" dirty="0"/>
              <a:t>we thought of financial regulation as mostly outside the macroeconomic policy </a:t>
            </a:r>
            <a:r>
              <a:rPr lang="en-US" dirty="0" smtClean="0"/>
              <a:t>framework.</a:t>
            </a:r>
          </a:p>
          <a:p>
            <a:pPr lvl="1"/>
            <a:r>
              <a:rPr lang="en-US" dirty="0" smtClean="0"/>
              <a:t>Admittedly</a:t>
            </a:r>
            <a:r>
              <a:rPr lang="en-US" dirty="0"/>
              <a:t>, these views were more closely held in academia: policymakers were often more </a:t>
            </a:r>
            <a:r>
              <a:rPr lang="en-US" dirty="0" smtClean="0"/>
              <a:t>pragmatic.</a:t>
            </a:r>
          </a:p>
          <a:p>
            <a:pPr lvl="1"/>
            <a:r>
              <a:rPr lang="en-US" dirty="0" smtClean="0"/>
              <a:t>Nevertheless</a:t>
            </a:r>
            <a:r>
              <a:rPr lang="en-US" dirty="0"/>
              <a:t>, the prevailing consensus played an important role in shaping policies and the design of institutions</a:t>
            </a:r>
            <a:r>
              <a:rPr lang="en-US" dirty="0" smtClean="0"/>
              <a:t>.”</a:t>
            </a:r>
            <a:endParaRPr lang="en-US" dirty="0"/>
          </a:p>
        </p:txBody>
      </p:sp>
    </p:spTree>
    <p:extLst>
      <p:ext uri="{BB962C8B-B14F-4D97-AF65-F5344CB8AC3E}">
        <p14:creationId xmlns:p14="http://schemas.microsoft.com/office/powerpoint/2010/main" val="1216718304"/>
      </p:ext>
    </p:extLst>
  </p:cSld>
  <p:clrMapOvr>
    <a:masterClrMapping/>
  </p:clrMapOvr>
  <p:transition>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But here also, resistance to change despite the crisis:</a:t>
            </a:r>
            <a:endParaRPr lang="en-US" dirty="0" smtClean="0"/>
          </a:p>
          <a:p>
            <a:pPr lvl="1"/>
            <a:r>
              <a:rPr lang="en-US" dirty="0" smtClean="0"/>
              <a:t>“It </a:t>
            </a:r>
            <a:r>
              <a:rPr lang="en-US" dirty="0"/>
              <a:t>is important to start by stating the obvious, namely, that the baby should </a:t>
            </a:r>
            <a:r>
              <a:rPr lang="en-US" dirty="0" smtClean="0"/>
              <a:t>not be </a:t>
            </a:r>
            <a:r>
              <a:rPr lang="en-US" dirty="0"/>
              <a:t>thrown out with the </a:t>
            </a:r>
            <a:r>
              <a:rPr lang="en-US" dirty="0" smtClean="0"/>
              <a:t>bathwater.</a:t>
            </a:r>
          </a:p>
          <a:p>
            <a:pPr lvl="1"/>
            <a:r>
              <a:rPr lang="en-US" dirty="0" smtClean="0"/>
              <a:t>Most </a:t>
            </a:r>
            <a:r>
              <a:rPr lang="en-US" dirty="0"/>
              <a:t>of the elements of the </a:t>
            </a:r>
            <a:r>
              <a:rPr lang="en-US" dirty="0" err="1"/>
              <a:t>precrisis</a:t>
            </a:r>
            <a:r>
              <a:rPr lang="en-US" dirty="0"/>
              <a:t> consensus</a:t>
            </a:r>
            <a:r>
              <a:rPr lang="en-US" dirty="0" smtClean="0"/>
              <a:t>, including the major </a:t>
            </a:r>
            <a:r>
              <a:rPr lang="en-US" dirty="0"/>
              <a:t>conclusions from macroeconomic theory, still </a:t>
            </a:r>
            <a:r>
              <a:rPr lang="en-US" dirty="0" smtClean="0"/>
              <a:t>hold.</a:t>
            </a:r>
          </a:p>
          <a:p>
            <a:pPr lvl="1"/>
            <a:r>
              <a:rPr lang="en-US" dirty="0" smtClean="0"/>
              <a:t>Among </a:t>
            </a:r>
            <a:r>
              <a:rPr lang="en-US" dirty="0"/>
              <a:t>them</a:t>
            </a:r>
            <a:r>
              <a:rPr lang="en-US" dirty="0" smtClean="0"/>
              <a:t>, the </a:t>
            </a:r>
            <a:r>
              <a:rPr lang="en-US" dirty="0"/>
              <a:t>ultimate targets remain output and inflation </a:t>
            </a:r>
            <a:r>
              <a:rPr lang="en-US" dirty="0" smtClean="0"/>
              <a:t>stability.</a:t>
            </a:r>
          </a:p>
          <a:p>
            <a:pPr lvl="1"/>
            <a:r>
              <a:rPr lang="en-US" dirty="0" smtClean="0"/>
              <a:t>The </a:t>
            </a:r>
            <a:r>
              <a:rPr lang="en-US" dirty="0"/>
              <a:t>natural rate </a:t>
            </a:r>
            <a:r>
              <a:rPr lang="en-US" dirty="0" smtClean="0"/>
              <a:t>hypothesis holds</a:t>
            </a:r>
            <a:r>
              <a:rPr lang="en-US" dirty="0"/>
              <a:t>, at least to a good enough approximation, </a:t>
            </a:r>
            <a:r>
              <a:rPr lang="en-US" dirty="0" smtClean="0"/>
              <a:t>and</a:t>
            </a:r>
          </a:p>
          <a:p>
            <a:pPr lvl="1"/>
            <a:r>
              <a:rPr lang="en-US" dirty="0" smtClean="0"/>
              <a:t>policymakers </a:t>
            </a:r>
            <a:r>
              <a:rPr lang="en-US" dirty="0"/>
              <a:t>should not </a:t>
            </a:r>
            <a:r>
              <a:rPr lang="en-US" dirty="0" smtClean="0"/>
              <a:t>design policy </a:t>
            </a:r>
            <a:r>
              <a:rPr lang="en-US" dirty="0"/>
              <a:t>on the assumption that there is a long-term trade-off between inflation </a:t>
            </a:r>
            <a:r>
              <a:rPr lang="en-US" dirty="0" smtClean="0"/>
              <a:t>and unemployment.</a:t>
            </a:r>
          </a:p>
          <a:p>
            <a:pPr lvl="1"/>
            <a:r>
              <a:rPr lang="en-US" dirty="0" smtClean="0"/>
              <a:t>Stable </a:t>
            </a:r>
            <a:r>
              <a:rPr lang="en-US" dirty="0"/>
              <a:t>inflation must remain one of the major goals of </a:t>
            </a:r>
            <a:r>
              <a:rPr lang="en-US" dirty="0" smtClean="0"/>
              <a:t>monetary policy.</a:t>
            </a:r>
          </a:p>
          <a:p>
            <a:pPr lvl="1"/>
            <a:r>
              <a:rPr lang="en-US" dirty="0" smtClean="0"/>
              <a:t>Fiscal </a:t>
            </a:r>
            <a:r>
              <a:rPr lang="en-US" dirty="0"/>
              <a:t>sustainability is of the essence, not only for the long term but also </a:t>
            </a:r>
            <a:r>
              <a:rPr lang="en-US" dirty="0" smtClean="0"/>
              <a:t>in affecting </a:t>
            </a:r>
            <a:r>
              <a:rPr lang="en-US" dirty="0"/>
              <a:t>expectations in the short term</a:t>
            </a:r>
            <a:r>
              <a:rPr lang="en-US" dirty="0" smtClean="0"/>
              <a:t>.”</a:t>
            </a:r>
            <a:endParaRPr lang="en-US" dirty="0"/>
          </a:p>
        </p:txBody>
      </p:sp>
    </p:spTree>
    <p:extLst>
      <p:ext uri="{BB962C8B-B14F-4D97-AF65-F5344CB8AC3E}">
        <p14:creationId xmlns:p14="http://schemas.microsoft.com/office/powerpoint/2010/main" val="327385877"/>
      </p:ext>
    </p:extLst>
  </p:cSld>
  <p:clrMapOvr>
    <a:masterClrMapping/>
  </p:clrMapOvr>
  <p:transition>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838200"/>
          </a:xfrm>
        </p:spPr>
        <p:txBody>
          <a:bodyPr/>
          <a:lstStyle/>
          <a:p>
            <a:r>
              <a:rPr lang="en-GB" dirty="0" smtClean="0"/>
              <a:t>Some prominent modern Neoclassicals</a:t>
            </a:r>
          </a:p>
          <a:p>
            <a:pPr lvl="1"/>
            <a:r>
              <a:rPr lang="en-GB" dirty="0" smtClean="0"/>
              <a:t>“Freshwater” “Real Business Cycle” “New </a:t>
            </a:r>
            <a:r>
              <a:rPr lang="en-GB" dirty="0" err="1" smtClean="0"/>
              <a:t>Classicals</a:t>
            </a:r>
            <a:r>
              <a:rPr lang="en-GB" dirty="0" smtClean="0"/>
              <a:t>”:</a:t>
            </a:r>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88" y="1802487"/>
            <a:ext cx="1352550" cy="1914525"/>
          </a:xfrm>
          <a:prstGeom prst="rect">
            <a:avLst/>
          </a:prstGeom>
        </p:spPr>
      </p:pic>
      <p:sp>
        <p:nvSpPr>
          <p:cNvPr id="5" name="TextBox 4"/>
          <p:cNvSpPr txBox="1"/>
          <p:nvPr/>
        </p:nvSpPr>
        <p:spPr>
          <a:xfrm>
            <a:off x="499680" y="1371600"/>
            <a:ext cx="1747593" cy="430887"/>
          </a:xfrm>
          <a:prstGeom prst="rect">
            <a:avLst/>
          </a:prstGeom>
          <a:noFill/>
        </p:spPr>
        <p:txBody>
          <a:bodyPr wrap="none" rtlCol="0">
            <a:spAutoFit/>
          </a:bodyPr>
          <a:lstStyle/>
          <a:p>
            <a:r>
              <a:rPr lang="en-GB" sz="2200" dirty="0" smtClean="0">
                <a:effectLst/>
                <a:latin typeface="Candara" panose="020E0502030303020204" pitchFamily="34" charset="0"/>
              </a:rPr>
              <a:t>Robert Lucas</a:t>
            </a:r>
            <a:endParaRPr lang="en-US" sz="2200" dirty="0">
              <a:effectLst/>
              <a:latin typeface="Candara" panose="020E0502030303020204" pitchFamily="34" charset="0"/>
            </a:endParaRPr>
          </a:p>
        </p:txBody>
      </p:sp>
      <p:sp>
        <p:nvSpPr>
          <p:cNvPr id="6" name="TextBox 5"/>
          <p:cNvSpPr txBox="1"/>
          <p:nvPr/>
        </p:nvSpPr>
        <p:spPr>
          <a:xfrm>
            <a:off x="2409979" y="1398056"/>
            <a:ext cx="2117887" cy="430887"/>
          </a:xfrm>
          <a:prstGeom prst="rect">
            <a:avLst/>
          </a:prstGeom>
          <a:noFill/>
        </p:spPr>
        <p:txBody>
          <a:bodyPr wrap="none" rtlCol="0">
            <a:spAutoFit/>
          </a:bodyPr>
          <a:lstStyle/>
          <a:p>
            <a:r>
              <a:rPr lang="en-GB" sz="2200" dirty="0" smtClean="0">
                <a:effectLst/>
                <a:latin typeface="Candara" panose="020E0502030303020204" pitchFamily="34" charset="0"/>
              </a:rPr>
              <a:t>Thomas Sargent</a:t>
            </a:r>
            <a:endParaRPr lang="en-US" sz="2200" dirty="0">
              <a:effectLst/>
              <a:latin typeface="Candara" panose="020E0502030303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894" y="1802487"/>
            <a:ext cx="3403705" cy="1930289"/>
          </a:xfrm>
          <a:prstGeom prst="rect">
            <a:avLst/>
          </a:prstGeom>
        </p:spPr>
      </p:pic>
      <p:sp>
        <p:nvSpPr>
          <p:cNvPr id="8" name="Content Placeholder 2"/>
          <p:cNvSpPr txBox="1">
            <a:spLocks/>
          </p:cNvSpPr>
          <p:nvPr/>
        </p:nvSpPr>
        <p:spPr bwMode="auto">
          <a:xfrm>
            <a:off x="499680" y="3744563"/>
            <a:ext cx="8763000" cy="4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pPr lvl="1"/>
            <a:r>
              <a:rPr lang="en-GB" kern="0" dirty="0" smtClean="0">
                <a:effectLst/>
              </a:rPr>
              <a:t>“Saltwater” “DSGE Models” “New Keynesians”:</a:t>
            </a:r>
          </a:p>
          <a:p>
            <a:pPr lvl="2"/>
            <a:endParaRPr lang="en-US" kern="0" dirty="0">
              <a:effectLst/>
            </a:endParaRPr>
          </a:p>
        </p:txBody>
      </p:sp>
      <p:sp>
        <p:nvSpPr>
          <p:cNvPr id="9" name="TextBox 8"/>
          <p:cNvSpPr txBox="1"/>
          <p:nvPr/>
        </p:nvSpPr>
        <p:spPr>
          <a:xfrm>
            <a:off x="453196" y="4114800"/>
            <a:ext cx="1840568" cy="430887"/>
          </a:xfrm>
          <a:prstGeom prst="rect">
            <a:avLst/>
          </a:prstGeom>
          <a:noFill/>
        </p:spPr>
        <p:txBody>
          <a:bodyPr wrap="none" rtlCol="0">
            <a:spAutoFit/>
          </a:bodyPr>
          <a:lstStyle/>
          <a:p>
            <a:r>
              <a:rPr lang="en-GB" sz="2200" dirty="0" smtClean="0">
                <a:effectLst/>
                <a:latin typeface="Candara" panose="020E0502030303020204" pitchFamily="34" charset="0"/>
              </a:rPr>
              <a:t>Ben Bernanke</a:t>
            </a:r>
            <a:endParaRPr lang="en-US" sz="2200" dirty="0">
              <a:effectLst/>
              <a:latin typeface="Candara" panose="020E0502030303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23" y="4545687"/>
            <a:ext cx="2619375" cy="1743075"/>
          </a:xfrm>
          <a:prstGeom prst="rect">
            <a:avLst/>
          </a:prstGeom>
        </p:spPr>
      </p:pic>
      <p:sp>
        <p:nvSpPr>
          <p:cNvPr id="11" name="TextBox 10"/>
          <p:cNvSpPr txBox="1"/>
          <p:nvPr/>
        </p:nvSpPr>
        <p:spPr>
          <a:xfrm>
            <a:off x="3109214" y="4156822"/>
            <a:ext cx="1843774" cy="430887"/>
          </a:xfrm>
          <a:prstGeom prst="rect">
            <a:avLst/>
          </a:prstGeom>
          <a:noFill/>
        </p:spPr>
        <p:txBody>
          <a:bodyPr wrap="none" rtlCol="0">
            <a:spAutoFit/>
          </a:bodyPr>
          <a:lstStyle/>
          <a:p>
            <a:r>
              <a:rPr lang="en-GB" sz="2200" dirty="0" smtClean="0">
                <a:effectLst/>
                <a:latin typeface="Candara" panose="020E0502030303020204" pitchFamily="34" charset="0"/>
              </a:rPr>
              <a:t>Paul Krugman</a:t>
            </a:r>
            <a:endParaRPr lang="en-US" sz="2200" dirty="0">
              <a:effectLst/>
              <a:latin typeface="Candara" panose="020E0502030303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183" y="4545687"/>
            <a:ext cx="2143125" cy="2143125"/>
          </a:xfrm>
          <a:prstGeom prst="rect">
            <a:avLst/>
          </a:prstGeom>
        </p:spPr>
      </p:pic>
      <p:sp>
        <p:nvSpPr>
          <p:cNvPr id="13" name="TextBox 12"/>
          <p:cNvSpPr txBox="1"/>
          <p:nvPr/>
        </p:nvSpPr>
        <p:spPr>
          <a:xfrm>
            <a:off x="5386745" y="4152900"/>
            <a:ext cx="2198038" cy="430887"/>
          </a:xfrm>
          <a:prstGeom prst="rect">
            <a:avLst/>
          </a:prstGeom>
          <a:noFill/>
        </p:spPr>
        <p:txBody>
          <a:bodyPr wrap="none" rtlCol="0">
            <a:spAutoFit/>
          </a:bodyPr>
          <a:lstStyle/>
          <a:p>
            <a:r>
              <a:rPr lang="en-GB" sz="2200" dirty="0" smtClean="0">
                <a:effectLst/>
                <a:latin typeface="Candara" panose="020E0502030303020204" pitchFamily="34" charset="0"/>
              </a:rPr>
              <a:t>Olivier Blanchard</a:t>
            </a:r>
            <a:endParaRPr lang="en-US" sz="2200" dirty="0">
              <a:effectLst/>
              <a:latin typeface="Candara" panose="020E050203030302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4498514"/>
            <a:ext cx="1676400" cy="2352675"/>
          </a:xfrm>
          <a:prstGeom prst="rect">
            <a:avLst/>
          </a:prstGeom>
        </p:spPr>
      </p:pic>
    </p:spTree>
    <p:extLst>
      <p:ext uri="{BB962C8B-B14F-4D97-AF65-F5344CB8AC3E}">
        <p14:creationId xmlns:p14="http://schemas.microsoft.com/office/powerpoint/2010/main" val="123674926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heel(1)">
                                      <p:cBhvr>
                                        <p:cTn id="5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Conclusion:</a:t>
            </a:r>
          </a:p>
          <a:p>
            <a:pPr lvl="1"/>
            <a:r>
              <a:rPr lang="en-GB" dirty="0" smtClean="0"/>
              <a:t>Mainstream behaving like Ptolemaic astronomers after discovery of craters on the Moon &amp; Moons around Jupiter</a:t>
            </a:r>
          </a:p>
          <a:p>
            <a:pPr lvl="2"/>
            <a:r>
              <a:rPr lang="en-GB" dirty="0" smtClean="0"/>
              <a:t>“Yes there are problems, but how else can we model?”</a:t>
            </a:r>
          </a:p>
          <a:p>
            <a:r>
              <a:rPr lang="en-GB" dirty="0" smtClean="0"/>
              <a:t>Next week, a closely related group—the Austrians—some of whom did anticipate the crisis</a:t>
            </a:r>
          </a:p>
          <a:p>
            <a:pPr lvl="1"/>
            <a:r>
              <a:rPr lang="en-GB" dirty="0" smtClean="0"/>
              <a:t>How their paradigm differs to the Mainstream</a:t>
            </a:r>
          </a:p>
          <a:p>
            <a:pPr lvl="1"/>
            <a:r>
              <a:rPr lang="en-GB" dirty="0" smtClean="0"/>
              <a:t>Their attitude to modelling in general</a:t>
            </a:r>
          </a:p>
          <a:p>
            <a:pPr lvl="1"/>
            <a:r>
              <a:rPr lang="en-GB" dirty="0" smtClean="0"/>
              <a:t>Reactions to the crisis (which they did have a [non-mathematical] model for) and its aftermath (which they didn’t expect)</a:t>
            </a:r>
            <a:endParaRPr lang="en-US" dirty="0"/>
          </a:p>
        </p:txBody>
      </p:sp>
    </p:spTree>
    <p:extLst>
      <p:ext uri="{BB962C8B-B14F-4D97-AF65-F5344CB8AC3E}">
        <p14:creationId xmlns:p14="http://schemas.microsoft.com/office/powerpoint/2010/main" val="770463961"/>
      </p:ext>
    </p:extLst>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So to mainstream economists, non-mainstream economists are like believers in “Intelligent Design” (i.e., evolution deniers) in biology:</a:t>
            </a:r>
          </a:p>
          <a:p>
            <a:pPr lvl="1"/>
            <a:r>
              <a:rPr lang="en-GB" b="1" i="1" dirty="0" smtClean="0"/>
              <a:t>“Unscientific”</a:t>
            </a:r>
            <a:r>
              <a:rPr lang="en-GB" i="1" dirty="0" smtClean="0"/>
              <a:t>: they don’t get published in leading economic journals because they don’t deserve publication</a:t>
            </a:r>
          </a:p>
          <a:p>
            <a:r>
              <a:rPr lang="en-GB" dirty="0" smtClean="0"/>
              <a:t>Neoclassicals are generally unaware of own history too…</a:t>
            </a:r>
          </a:p>
          <a:p>
            <a:pPr lvl="1"/>
            <a:r>
              <a:rPr lang="en-GB" dirty="0" smtClean="0"/>
              <a:t>See themselves as descendants of Adam Smith &amp; David Ricardo…</a:t>
            </a:r>
          </a:p>
          <a:p>
            <a:pPr lvl="1"/>
            <a:r>
              <a:rPr lang="en-GB" dirty="0" smtClean="0"/>
              <a:t>For example, </a:t>
            </a:r>
            <a:r>
              <a:rPr lang="en-GB" dirty="0" err="1" smtClean="0"/>
              <a:t>Mankiw’s</a:t>
            </a:r>
            <a:r>
              <a:rPr lang="en-GB" dirty="0" smtClean="0"/>
              <a:t> textbook:</a:t>
            </a:r>
          </a:p>
          <a:p>
            <a:pPr lvl="2"/>
            <a:r>
              <a:rPr lang="en-GB" dirty="0" smtClean="0"/>
              <a:t>“</a:t>
            </a:r>
            <a:r>
              <a:rPr lang="en-US" dirty="0"/>
              <a:t>In his 1776 book </a:t>
            </a:r>
            <a:r>
              <a:rPr lang="en-US" i="1" dirty="0"/>
              <a:t>An Inquiry into the Nature and Causes of the Wealth of Nations</a:t>
            </a:r>
            <a:r>
              <a:rPr lang="en-US" dirty="0"/>
              <a:t>, </a:t>
            </a:r>
            <a:r>
              <a:rPr lang="en-US" dirty="0" smtClean="0"/>
              <a:t>economist </a:t>
            </a:r>
            <a:r>
              <a:rPr lang="en-US" dirty="0"/>
              <a:t>Adam Smith made the most famous observation in all of </a:t>
            </a:r>
            <a:r>
              <a:rPr lang="en-US" dirty="0" smtClean="0"/>
              <a:t>economics:</a:t>
            </a:r>
          </a:p>
          <a:p>
            <a:pPr lvl="3"/>
            <a:r>
              <a:rPr lang="en-US" dirty="0" smtClean="0"/>
              <a:t>Households </a:t>
            </a:r>
            <a:r>
              <a:rPr lang="en-US" dirty="0"/>
              <a:t>and firms interacting in markets act as if they are guided by an </a:t>
            </a:r>
            <a:r>
              <a:rPr lang="en-US" dirty="0" smtClean="0"/>
              <a:t>“</a:t>
            </a:r>
            <a:r>
              <a:rPr lang="en-US" dirty="0"/>
              <a:t>invisible hand” that leads them to desirable market </a:t>
            </a:r>
            <a:r>
              <a:rPr lang="en-US" dirty="0" smtClean="0"/>
              <a:t>outcomes.</a:t>
            </a:r>
          </a:p>
          <a:p>
            <a:pPr lvl="3"/>
            <a:r>
              <a:rPr lang="en-US" dirty="0" smtClean="0"/>
              <a:t>One </a:t>
            </a:r>
            <a:r>
              <a:rPr lang="en-US" dirty="0"/>
              <a:t>of </a:t>
            </a:r>
            <a:r>
              <a:rPr lang="en-US" dirty="0" smtClean="0"/>
              <a:t>our aims in </a:t>
            </a:r>
            <a:r>
              <a:rPr lang="en-US" dirty="0"/>
              <a:t>this book is to understand how this invisible hand works its magic.</a:t>
            </a:r>
            <a:r>
              <a:rPr lang="en-GB" dirty="0" smtClean="0"/>
              <a:t>”</a:t>
            </a:r>
          </a:p>
        </p:txBody>
      </p:sp>
    </p:spTree>
    <p:extLst>
      <p:ext uri="{BB962C8B-B14F-4D97-AF65-F5344CB8AC3E}">
        <p14:creationId xmlns:p14="http://schemas.microsoft.com/office/powerpoint/2010/main" val="18873327"/>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a:xfrm>
            <a:off x="228600" y="685800"/>
            <a:ext cx="8763000" cy="381000"/>
          </a:xfrm>
        </p:spPr>
        <p:txBody>
          <a:bodyPr/>
          <a:lstStyle/>
          <a:p>
            <a:r>
              <a:rPr lang="en-GB" dirty="0" err="1" smtClean="0"/>
              <a:t>Mankiw</a:t>
            </a:r>
            <a:r>
              <a:rPr lang="en-GB" dirty="0" smtClean="0"/>
              <a:t> on “Smith &amp; The Invisible Hand”…</a:t>
            </a:r>
            <a:endParaRPr lang="en-US" dirty="0"/>
          </a:p>
        </p:txBody>
      </p:sp>
      <p:pic>
        <p:nvPicPr>
          <p:cNvPr id="5" name="Picture 4"/>
          <p:cNvPicPr>
            <a:picLocks noChangeAspect="1"/>
          </p:cNvPicPr>
          <p:nvPr/>
        </p:nvPicPr>
        <p:blipFill>
          <a:blip r:embed="rId2"/>
          <a:stretch>
            <a:fillRect/>
          </a:stretch>
        </p:blipFill>
        <p:spPr>
          <a:xfrm>
            <a:off x="304800" y="1066801"/>
            <a:ext cx="6041571" cy="5638800"/>
          </a:xfrm>
          <a:prstGeom prst="rect">
            <a:avLst/>
          </a:prstGeom>
        </p:spPr>
      </p:pic>
      <p:sp>
        <p:nvSpPr>
          <p:cNvPr id="6" name="Content Placeholder 2"/>
          <p:cNvSpPr txBox="1">
            <a:spLocks/>
          </p:cNvSpPr>
          <p:nvPr/>
        </p:nvSpPr>
        <p:spPr bwMode="auto">
          <a:xfrm>
            <a:off x="6248400" y="685799"/>
            <a:ext cx="2895600"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6038" rIns="36000" bIns="46038" numCol="1" anchor="t" anchorCtr="0" compatLnSpc="1">
            <a:prstTxWarp prst="textNoShape">
              <a:avLst/>
            </a:prstTxWarp>
          </a:bodyPr>
          <a:lstStyle>
            <a:lvl1pPr marL="342900" indent="-3429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1pPr>
            <a:lvl2pPr marL="742950" indent="-285750" algn="l" defTabSz="720000" rtl="0" eaLnBrk="0" fontAlgn="base" hangingPunct="0">
              <a:spcBef>
                <a:spcPts val="200"/>
              </a:spcBef>
              <a:spcAft>
                <a:spcPct val="0"/>
              </a:spcAft>
              <a:buChar char="–"/>
              <a:tabLst>
                <a:tab pos="72000" algn="l"/>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2pPr>
            <a:lvl3pPr marL="11430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3pPr>
            <a:lvl4pPr marL="16002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4pPr>
            <a:lvl5pPr marL="2057400" indent="-228600" algn="l" defTabSz="720000" rtl="0" eaLnBrk="0" fontAlgn="base" hangingPunct="0">
              <a:spcBef>
                <a:spcPts val="200"/>
              </a:spcBef>
              <a:spcAft>
                <a:spcPct val="0"/>
              </a:spcAft>
              <a:buChar char="•"/>
              <a:tabLst>
                <a:tab pos="180000" algn="l"/>
              </a:tabLst>
              <a:defRPr kumimoji="1" sz="2200" spc="-10" baseline="0">
                <a:solidFill>
                  <a:schemeClr val="tx1"/>
                </a:solidFill>
                <a:latin typeface="Candara" panose="020E0502030303020204" pitchFamily="34" charset="0"/>
                <a:ea typeface="Arial Unicode MS" pitchFamily="34" charset="-128"/>
                <a:cs typeface="Consolas" pitchFamily="49" charset="0"/>
              </a:defRPr>
            </a:lvl5pPr>
            <a:lvl6pPr marL="2514600" indent="-228600" algn="l" rtl="0" eaLnBrk="0" fontAlgn="base" hangingPunct="0">
              <a:spcBef>
                <a:spcPct val="20000"/>
              </a:spcBef>
              <a:spcAft>
                <a:spcPct val="0"/>
              </a:spcAft>
              <a:buChar char="•"/>
              <a:defRPr kumimoji="1" sz="2400">
                <a:solidFill>
                  <a:schemeClr val="tx1"/>
                </a:solidFill>
                <a:latin typeface="+mn-lt"/>
              </a:defRPr>
            </a:lvl6pPr>
            <a:lvl7pPr marL="2971800" indent="-228600" algn="l" rtl="0" eaLnBrk="0" fontAlgn="base" hangingPunct="0">
              <a:spcBef>
                <a:spcPct val="20000"/>
              </a:spcBef>
              <a:spcAft>
                <a:spcPct val="0"/>
              </a:spcAft>
              <a:buChar char="•"/>
              <a:defRPr kumimoji="1" sz="2400">
                <a:solidFill>
                  <a:schemeClr val="tx1"/>
                </a:solidFill>
                <a:latin typeface="+mn-lt"/>
              </a:defRPr>
            </a:lvl7pPr>
            <a:lvl8pPr marL="3429000" indent="-228600" algn="l" rtl="0" eaLnBrk="0" fontAlgn="base" hangingPunct="0">
              <a:spcBef>
                <a:spcPct val="20000"/>
              </a:spcBef>
              <a:spcAft>
                <a:spcPct val="0"/>
              </a:spcAft>
              <a:buChar char="•"/>
              <a:defRPr kumimoji="1" sz="2400">
                <a:solidFill>
                  <a:schemeClr val="tx1"/>
                </a:solidFill>
                <a:latin typeface="+mn-lt"/>
              </a:defRPr>
            </a:lvl8pPr>
            <a:lvl9pPr marL="3886200" indent="-228600" algn="l" rtl="0" eaLnBrk="0" fontAlgn="base" hangingPunct="0">
              <a:spcBef>
                <a:spcPct val="20000"/>
              </a:spcBef>
              <a:spcAft>
                <a:spcPct val="0"/>
              </a:spcAft>
              <a:buChar char="•"/>
              <a:defRPr kumimoji="1" sz="2400">
                <a:solidFill>
                  <a:schemeClr val="tx1"/>
                </a:solidFill>
                <a:latin typeface="+mn-lt"/>
              </a:defRPr>
            </a:lvl9pPr>
          </a:lstStyle>
          <a:p>
            <a:r>
              <a:rPr lang="en-US" dirty="0" smtClean="0">
                <a:effectLst/>
              </a:rPr>
              <a:t>“Many </a:t>
            </a:r>
            <a:r>
              <a:rPr lang="en-US" dirty="0">
                <a:effectLst/>
              </a:rPr>
              <a:t>of Smith’s insights remain at the center </a:t>
            </a:r>
            <a:r>
              <a:rPr lang="en-US" dirty="0" smtClean="0">
                <a:effectLst/>
              </a:rPr>
              <a:t>of modern economics.</a:t>
            </a:r>
          </a:p>
          <a:p>
            <a:r>
              <a:rPr lang="en-US" dirty="0" smtClean="0">
                <a:effectLst/>
              </a:rPr>
              <a:t>Our </a:t>
            </a:r>
            <a:r>
              <a:rPr lang="en-US" dirty="0">
                <a:effectLst/>
              </a:rPr>
              <a:t>analysis in the coming </a:t>
            </a:r>
            <a:r>
              <a:rPr lang="en-US" dirty="0" smtClean="0">
                <a:effectLst/>
              </a:rPr>
              <a:t>chapters will </a:t>
            </a:r>
            <a:r>
              <a:rPr lang="en-US" dirty="0">
                <a:effectLst/>
              </a:rPr>
              <a:t>allow us to express Smith’s conclusions </a:t>
            </a:r>
            <a:r>
              <a:rPr lang="en-US" dirty="0" smtClean="0">
                <a:effectLst/>
              </a:rPr>
              <a:t>more precisely </a:t>
            </a:r>
            <a:r>
              <a:rPr lang="en-US" dirty="0">
                <a:effectLst/>
              </a:rPr>
              <a:t>and to analyze more fully the strengths </a:t>
            </a:r>
            <a:r>
              <a:rPr lang="en-US" dirty="0" smtClean="0">
                <a:effectLst/>
              </a:rPr>
              <a:t>and weaknesses </a:t>
            </a:r>
            <a:r>
              <a:rPr lang="en-US" dirty="0">
                <a:effectLst/>
              </a:rPr>
              <a:t>of the market’s invisible hand</a:t>
            </a:r>
            <a:r>
              <a:rPr lang="en-US" dirty="0" smtClean="0">
                <a:effectLst/>
              </a:rPr>
              <a:t>.” (</a:t>
            </a:r>
            <a:r>
              <a:rPr lang="en-US" dirty="0" err="1" smtClean="0">
                <a:effectLst/>
              </a:rPr>
              <a:t>Mankiw</a:t>
            </a:r>
            <a:r>
              <a:rPr lang="en-US" dirty="0" smtClean="0">
                <a:effectLst/>
              </a:rPr>
              <a:t>)</a:t>
            </a:r>
            <a:endParaRPr lang="en-US" kern="0" dirty="0">
              <a:effectLst/>
            </a:endParaRPr>
          </a:p>
        </p:txBody>
      </p:sp>
      <p:sp>
        <p:nvSpPr>
          <p:cNvPr id="4" name="Rounded Rectangle 3"/>
          <p:cNvSpPr/>
          <p:nvPr/>
        </p:nvSpPr>
        <p:spPr bwMode="auto">
          <a:xfrm>
            <a:off x="3886200" y="5562600"/>
            <a:ext cx="2362200" cy="990600"/>
          </a:xfrm>
          <a:prstGeom prst="roundRect">
            <a:avLst/>
          </a:prstGeom>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44973880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In fact, Smith’s “invisible hand” metaphor explained </a:t>
            </a:r>
            <a:r>
              <a:rPr lang="en-GB" dirty="0" smtClean="0">
                <a:hlinkClick r:id="rId2"/>
              </a:rPr>
              <a:t>why English capitalists would prefer to produce at home rather than overseas</a:t>
            </a:r>
            <a:r>
              <a:rPr lang="en-GB" dirty="0" smtClean="0"/>
              <a:t>—and therefore that tariffs were unnecessary:</a:t>
            </a:r>
          </a:p>
          <a:p>
            <a:pPr lvl="1"/>
            <a:r>
              <a:rPr lang="en-US" dirty="0" smtClean="0"/>
              <a:t>“</a:t>
            </a:r>
            <a:r>
              <a:rPr lang="en-US" b="1" i="1" dirty="0" smtClean="0"/>
              <a:t>By </a:t>
            </a:r>
            <a:r>
              <a:rPr lang="en-US" b="1" i="1" dirty="0"/>
              <a:t>preferring the support of </a:t>
            </a:r>
            <a:r>
              <a:rPr lang="en-US" b="1" i="1" dirty="0" smtClean="0"/>
              <a:t>domestic to that </a:t>
            </a:r>
            <a:r>
              <a:rPr lang="en-US" b="1" i="1" dirty="0"/>
              <a:t>of foreign industry</a:t>
            </a:r>
            <a:r>
              <a:rPr lang="en-US" dirty="0"/>
              <a:t>, he intends only his own </a:t>
            </a:r>
            <a:r>
              <a:rPr lang="en-US" dirty="0" smtClean="0"/>
              <a:t>security;</a:t>
            </a:r>
          </a:p>
          <a:p>
            <a:pPr lvl="1"/>
            <a:r>
              <a:rPr lang="en-US" dirty="0" smtClean="0"/>
              <a:t>and </a:t>
            </a:r>
            <a:r>
              <a:rPr lang="en-US" dirty="0"/>
              <a:t>by </a:t>
            </a:r>
            <a:r>
              <a:rPr lang="en-US" dirty="0" smtClean="0"/>
              <a:t>directing that </a:t>
            </a:r>
            <a:r>
              <a:rPr lang="en-US" dirty="0"/>
              <a:t>industry in such a manner as its produce may be of the </a:t>
            </a:r>
            <a:r>
              <a:rPr lang="en-US" dirty="0" smtClean="0"/>
              <a:t>greatest value</a:t>
            </a:r>
            <a:r>
              <a:rPr lang="en-US" i="1" dirty="0"/>
              <a:t>, </a:t>
            </a:r>
            <a:r>
              <a:rPr lang="en-US" dirty="0"/>
              <a:t>he intends only his own </a:t>
            </a:r>
            <a:r>
              <a:rPr lang="en-US" dirty="0" smtClean="0"/>
              <a:t>gain</a:t>
            </a:r>
            <a:r>
              <a:rPr lang="en-US" i="1" dirty="0" smtClean="0"/>
              <a:t>,</a:t>
            </a:r>
          </a:p>
          <a:p>
            <a:pPr lvl="1"/>
            <a:r>
              <a:rPr lang="en-US" dirty="0" smtClean="0"/>
              <a:t>and </a:t>
            </a:r>
            <a:r>
              <a:rPr lang="en-US" b="1" i="1" dirty="0"/>
              <a:t>he is</a:t>
            </a:r>
            <a:r>
              <a:rPr lang="en-US" dirty="0"/>
              <a:t> in this, as in many </a:t>
            </a:r>
            <a:r>
              <a:rPr lang="en-US" dirty="0" smtClean="0"/>
              <a:t>other eases</a:t>
            </a:r>
            <a:r>
              <a:rPr lang="en-US" dirty="0"/>
              <a:t>, </a:t>
            </a:r>
            <a:r>
              <a:rPr lang="en-US" b="1" i="1" dirty="0"/>
              <a:t>led by an invisible hand </a:t>
            </a:r>
            <a:r>
              <a:rPr lang="en-US" dirty="0"/>
              <a:t>to promote an end which was no part of </a:t>
            </a:r>
            <a:r>
              <a:rPr lang="en-US" dirty="0" smtClean="0"/>
              <a:t>his intention.”</a:t>
            </a:r>
          </a:p>
          <a:p>
            <a:r>
              <a:rPr lang="en-GB" dirty="0" smtClean="0"/>
              <a:t>More crucially, Smith &amp; Ricardo had a “theory of value” which was the opposite of today’s Neoclassicals…</a:t>
            </a:r>
            <a:endParaRPr lang="en-US" dirty="0"/>
          </a:p>
        </p:txBody>
      </p:sp>
    </p:spTree>
    <p:extLst>
      <p:ext uri="{BB962C8B-B14F-4D97-AF65-F5344CB8AC3E}">
        <p14:creationId xmlns:p14="http://schemas.microsoft.com/office/powerpoint/2010/main" val="249690272"/>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Neoclassical</a:t>
            </a:r>
            <a:r>
              <a:rPr lang="en-GB" dirty="0"/>
              <a:t>: value involves </a:t>
            </a:r>
            <a:r>
              <a:rPr lang="en-GB" dirty="0" smtClean="0"/>
              <a:t>utility; utility &amp; cost set price</a:t>
            </a:r>
            <a:endParaRPr lang="en-GB" dirty="0"/>
          </a:p>
          <a:p>
            <a:r>
              <a:rPr lang="en-GB" dirty="0" smtClean="0"/>
              <a:t>Smith: </a:t>
            </a:r>
            <a:r>
              <a:rPr lang="en-GB" dirty="0"/>
              <a:t>value involves </a:t>
            </a:r>
            <a:r>
              <a:rPr lang="en-GB" dirty="0" smtClean="0"/>
              <a:t>effort; effort alone sets price</a:t>
            </a:r>
          </a:p>
          <a:p>
            <a:pPr lvl="1"/>
            <a:r>
              <a:rPr lang="en-GB" dirty="0" smtClean="0"/>
              <a:t>“</a:t>
            </a:r>
            <a:r>
              <a:rPr lang="en-US" dirty="0" smtClean="0">
                <a:hlinkClick r:id="rId2"/>
              </a:rPr>
              <a:t>The word VALUE</a:t>
            </a:r>
            <a:r>
              <a:rPr lang="en-US" dirty="0" smtClean="0"/>
              <a:t>, it is to be observed, has two different meanings, and sometimes expresses the utility of some particular object, and sometimes the power of purchasing other goods which the possession of that object conveys.</a:t>
            </a:r>
          </a:p>
          <a:p>
            <a:pPr lvl="1"/>
            <a:r>
              <a:rPr lang="en-US" dirty="0" smtClean="0">
                <a:hlinkClick r:id="rId3"/>
              </a:rPr>
              <a:t>The</a:t>
            </a:r>
            <a:r>
              <a:rPr lang="en-US" dirty="0">
                <a:hlinkClick r:id="rId3"/>
              </a:rPr>
              <a:t> real price of every </a:t>
            </a:r>
            <a:r>
              <a:rPr lang="en-US" dirty="0" smtClean="0">
                <a:hlinkClick r:id="rId3"/>
              </a:rPr>
              <a:t>thing</a:t>
            </a:r>
            <a:r>
              <a:rPr lang="en-US" dirty="0" smtClean="0"/>
              <a:t> …is the toil and trouble of acquiring it.</a:t>
            </a:r>
          </a:p>
          <a:p>
            <a:pPr lvl="1"/>
            <a:r>
              <a:rPr lang="en-US" dirty="0" smtClean="0"/>
              <a:t>What </a:t>
            </a:r>
            <a:r>
              <a:rPr lang="en-US" dirty="0"/>
              <a:t>is bought with money or with goods is purchased by </a:t>
            </a:r>
            <a:r>
              <a:rPr lang="en-US" dirty="0" err="1" smtClean="0"/>
              <a:t>labour</a:t>
            </a:r>
            <a:r>
              <a:rPr lang="en-US" dirty="0" smtClean="0"/>
              <a:t>.”</a:t>
            </a:r>
          </a:p>
          <a:p>
            <a:r>
              <a:rPr lang="en-GB" dirty="0" smtClean="0"/>
              <a:t>Neoclassical</a:t>
            </a:r>
            <a:endParaRPr lang="en-GB" dirty="0"/>
          </a:p>
          <a:p>
            <a:pPr lvl="1"/>
            <a:r>
              <a:rPr lang="en-GB" dirty="0"/>
              <a:t>Demand &amp; cost of production </a:t>
            </a:r>
            <a:r>
              <a:rPr lang="en-GB" dirty="0" smtClean="0"/>
              <a:t>together determine </a:t>
            </a:r>
            <a:r>
              <a:rPr lang="en-GB" dirty="0"/>
              <a:t>price</a:t>
            </a:r>
          </a:p>
          <a:p>
            <a:r>
              <a:rPr lang="en-GB" dirty="0"/>
              <a:t>Smith</a:t>
            </a:r>
          </a:p>
          <a:p>
            <a:pPr lvl="1"/>
            <a:r>
              <a:rPr lang="en-GB" dirty="0"/>
              <a:t>Cost of production </a:t>
            </a:r>
            <a:r>
              <a:rPr lang="en-GB" dirty="0" smtClean="0"/>
              <a:t>alone determines </a:t>
            </a:r>
            <a:r>
              <a:rPr lang="en-GB" dirty="0"/>
              <a:t>price</a:t>
            </a:r>
          </a:p>
          <a:p>
            <a:pPr lvl="1"/>
            <a:r>
              <a:rPr lang="en-GB" dirty="0"/>
              <a:t>Demand determines quantity produced</a:t>
            </a:r>
          </a:p>
          <a:p>
            <a:r>
              <a:rPr lang="en-GB" dirty="0" smtClean="0"/>
              <a:t>Real antecedents of Neoclassicals are not the “Classical” economists Smith &amp; Ricardo, but then “underground” figures Jeremy Bentham, Jean-Baptiste Say, &amp; Antoine </a:t>
            </a:r>
            <a:r>
              <a:rPr lang="en-GB" dirty="0" err="1" smtClean="0"/>
              <a:t>Cournot</a:t>
            </a:r>
            <a:r>
              <a:rPr lang="en-GB" dirty="0" smtClean="0"/>
              <a:t>…</a:t>
            </a:r>
            <a:endParaRPr lang="en-US" dirty="0"/>
          </a:p>
        </p:txBody>
      </p:sp>
    </p:spTree>
    <p:extLst>
      <p:ext uri="{BB962C8B-B14F-4D97-AF65-F5344CB8AC3E}">
        <p14:creationId xmlns:p14="http://schemas.microsoft.com/office/powerpoint/2010/main" val="3038671142"/>
      </p:ext>
    </p:extLst>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Mainstream or “Neoclassical” Economics</a:t>
            </a:r>
            <a:endParaRPr lang="en-US" dirty="0"/>
          </a:p>
        </p:txBody>
      </p:sp>
      <p:sp>
        <p:nvSpPr>
          <p:cNvPr id="3" name="Content Placeholder 2"/>
          <p:cNvSpPr>
            <a:spLocks noGrp="1"/>
          </p:cNvSpPr>
          <p:nvPr>
            <p:ph idx="1"/>
          </p:nvPr>
        </p:nvSpPr>
        <p:spPr/>
        <p:txBody>
          <a:bodyPr/>
          <a:lstStyle/>
          <a:p>
            <a:r>
              <a:rPr lang="en-GB" dirty="0" smtClean="0"/>
              <a:t>Bentham, Say &amp; </a:t>
            </a:r>
            <a:r>
              <a:rPr lang="en-GB" dirty="0" err="1" smtClean="0"/>
              <a:t>Cournot</a:t>
            </a:r>
            <a:r>
              <a:rPr lang="en-GB" dirty="0" smtClean="0"/>
              <a:t> all saw value as originating in utility</a:t>
            </a:r>
          </a:p>
          <a:p>
            <a:pPr lvl="1"/>
            <a:r>
              <a:rPr lang="en-GB" dirty="0" smtClean="0"/>
              <a:t>“</a:t>
            </a:r>
            <a:r>
              <a:rPr lang="en-US" i="1" dirty="0" smtClean="0"/>
              <a:t>there </a:t>
            </a:r>
            <a:r>
              <a:rPr lang="en-US" i="1" dirty="0"/>
              <a:t>is no actual production of wealth, without a creation or augmentation of utility</a:t>
            </a:r>
            <a:r>
              <a:rPr lang="en-US" dirty="0"/>
              <a:t>. Let us see in what manner this utility is to be </a:t>
            </a:r>
            <a:r>
              <a:rPr lang="en-US" dirty="0" smtClean="0"/>
              <a:t>produced…” (Say, </a:t>
            </a:r>
            <a:r>
              <a:rPr lang="en-US" dirty="0" smtClean="0">
                <a:hlinkClick r:id="rId2"/>
              </a:rPr>
              <a:t>Treatise on Political Economy</a:t>
            </a:r>
            <a:r>
              <a:rPr lang="en-US" dirty="0" smtClean="0"/>
              <a:t>)</a:t>
            </a:r>
          </a:p>
          <a:p>
            <a:r>
              <a:rPr lang="en-GB" dirty="0" smtClean="0"/>
              <a:t>This was the minority position when they wrote</a:t>
            </a:r>
          </a:p>
          <a:p>
            <a:r>
              <a:rPr lang="en-GB" dirty="0" smtClean="0"/>
              <a:t>Majority was Smith/Ricardo/Marx position that utility played no role in setting prices</a:t>
            </a:r>
          </a:p>
          <a:p>
            <a:pPr lvl="1"/>
            <a:r>
              <a:rPr lang="en-US" dirty="0" smtClean="0"/>
              <a:t>“Utility </a:t>
            </a:r>
            <a:r>
              <a:rPr lang="en-US" dirty="0"/>
              <a:t>then is not the measure of exchangeable value, although it is absolutely essential to it</a:t>
            </a:r>
            <a:r>
              <a:rPr lang="en-US" dirty="0" smtClean="0"/>
              <a:t>.” (</a:t>
            </a:r>
            <a:r>
              <a:rPr lang="en-US" dirty="0" smtClean="0">
                <a:hlinkClick r:id="rId3"/>
              </a:rPr>
              <a:t>Ricardo 1817</a:t>
            </a:r>
            <a:r>
              <a:rPr lang="en-US" dirty="0" smtClean="0"/>
              <a:t>)</a:t>
            </a:r>
            <a:endParaRPr lang="en-GB" dirty="0" smtClean="0"/>
          </a:p>
          <a:p>
            <a:r>
              <a:rPr lang="en-GB" dirty="0" smtClean="0"/>
              <a:t>“Utility as the essence of value” became the majority position after Marx turned the Classical theory of economics against capitalism</a:t>
            </a:r>
          </a:p>
          <a:p>
            <a:r>
              <a:rPr lang="en-GB" dirty="0" smtClean="0"/>
              <a:t>Neoclassical Utility-theory-of-value economics originated with Stanley Jevons, Leon </a:t>
            </a:r>
            <a:r>
              <a:rPr lang="en-GB" dirty="0" err="1" smtClean="0"/>
              <a:t>Walras</a:t>
            </a:r>
            <a:r>
              <a:rPr lang="en-GB" dirty="0" smtClean="0"/>
              <a:t> &amp; Carl </a:t>
            </a:r>
            <a:r>
              <a:rPr lang="en-GB" dirty="0" err="1" smtClean="0"/>
              <a:t>Menger</a:t>
            </a:r>
            <a:r>
              <a:rPr lang="en-GB" dirty="0" smtClean="0"/>
              <a:t> in the 1870s</a:t>
            </a:r>
          </a:p>
          <a:p>
            <a:r>
              <a:rPr lang="en-GB" dirty="0" smtClean="0"/>
              <a:t>Jevons &amp; </a:t>
            </a:r>
            <a:r>
              <a:rPr lang="en-GB" dirty="0" err="1" smtClean="0"/>
              <a:t>Walras</a:t>
            </a:r>
            <a:r>
              <a:rPr lang="en-GB" dirty="0" smtClean="0"/>
              <a:t> both tried to build a mathematical economics</a:t>
            </a:r>
          </a:p>
          <a:p>
            <a:r>
              <a:rPr lang="en-GB" dirty="0" err="1" smtClean="0"/>
              <a:t>Walras’s</a:t>
            </a:r>
            <a:r>
              <a:rPr lang="en-GB" dirty="0" smtClean="0"/>
              <a:t> approach came to dominate over time…</a:t>
            </a:r>
          </a:p>
          <a:p>
            <a:endParaRPr lang="en-US" dirty="0"/>
          </a:p>
          <a:p>
            <a:pPr lvl="1"/>
            <a:endParaRPr lang="en-US" dirty="0"/>
          </a:p>
        </p:txBody>
      </p:sp>
    </p:spTree>
    <p:extLst>
      <p:ext uri="{BB962C8B-B14F-4D97-AF65-F5344CB8AC3E}">
        <p14:creationId xmlns:p14="http://schemas.microsoft.com/office/powerpoint/2010/main" val="1386857502"/>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66CCFF"/>
      </a:lt1>
      <a:dk2>
        <a:srgbClr val="CBCBCB"/>
      </a:dk2>
      <a:lt2>
        <a:srgbClr val="000000"/>
      </a:lt2>
      <a:accent1>
        <a:srgbClr val="009999"/>
      </a:accent1>
      <a:accent2>
        <a:srgbClr val="FF9933"/>
      </a:accent2>
      <a:accent3>
        <a:srgbClr val="B8E2FF"/>
      </a:accent3>
      <a:accent4>
        <a:srgbClr val="000000"/>
      </a:accent4>
      <a:accent5>
        <a:srgbClr val="AACACA"/>
      </a:accent5>
      <a:accent6>
        <a:srgbClr val="E78A2D"/>
      </a:accent6>
      <a:hlink>
        <a:srgbClr val="330099"/>
      </a:hlink>
      <a:folHlink>
        <a:srgbClr val="CBCBCB"/>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81000">
              <a:schemeClr val="bg1">
                <a:alpha val="0"/>
              </a:schemeClr>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vert270"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Candara" panose="020E0502030303020204" pitchFamily="34"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KeenGFCScaleCausesConsequences</Template>
  <TotalTime>50211</TotalTime>
  <Words>5523</Words>
  <Application>Microsoft Office PowerPoint</Application>
  <PresentationFormat>On-screen Show (4:3)</PresentationFormat>
  <Paragraphs>403</Paragraphs>
  <Slides>45</Slides>
  <Notes>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 Unicode MS</vt:lpstr>
      <vt:lpstr>Arial</vt:lpstr>
      <vt:lpstr>Calibri</vt:lpstr>
      <vt:lpstr>Candara</vt:lpstr>
      <vt:lpstr>Comic Sans MS</vt:lpstr>
      <vt:lpstr>Consolas</vt:lpstr>
      <vt:lpstr>Symbol</vt:lpstr>
      <vt:lpstr>Times New Roman</vt:lpstr>
      <vt:lpstr>Blank Presentation</vt:lpstr>
      <vt:lpstr>Equation</vt:lpstr>
      <vt:lpstr>Why Economists Disagree: The Mainstream</vt:lpstr>
      <vt:lpstr>Subject Details: Assessment</vt:lpstr>
      <vt:lpstr>Recap/Coming Up</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lpstr>The Mainstream or “Neoclassical” Economics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SteveKeen</dc:creator>
  <cp:lastModifiedBy>Steve Keen</cp:lastModifiedBy>
  <cp:revision>2459</cp:revision>
  <cp:lastPrinted>1601-01-01T00:00:00Z</cp:lastPrinted>
  <dcterms:created xsi:type="dcterms:W3CDTF">1601-01-01T00:00:00Z</dcterms:created>
  <dcterms:modified xsi:type="dcterms:W3CDTF">2015-10-09T23:33:54Z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