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73" r:id="rId7"/>
    <p:sldId id="270" r:id="rId8"/>
    <p:sldId id="274" r:id="rId9"/>
    <p:sldId id="271" r:id="rId10"/>
    <p:sldId id="267" r:id="rId11"/>
    <p:sldId id="264" r:id="rId12"/>
    <p:sldId id="261" r:id="rId13"/>
    <p:sldId id="263" r:id="rId14"/>
    <p:sldId id="262" r:id="rId15"/>
    <p:sldId id="268" r:id="rId16"/>
    <p:sldId id="269" r:id="rId17"/>
    <p:sldId id="285" r:id="rId18"/>
    <p:sldId id="287" r:id="rId19"/>
    <p:sldId id="292" r:id="rId20"/>
    <p:sldId id="295" r:id="rId21"/>
    <p:sldId id="294" r:id="rId22"/>
    <p:sldId id="296" r:id="rId23"/>
    <p:sldId id="297" r:id="rId24"/>
    <p:sldId id="293" r:id="rId25"/>
    <p:sldId id="298" r:id="rId26"/>
    <p:sldId id="286" r:id="rId27"/>
    <p:sldId id="288" r:id="rId28"/>
    <p:sldId id="266" r:id="rId29"/>
    <p:sldId id="275" r:id="rId30"/>
    <p:sldId id="276" r:id="rId31"/>
    <p:sldId id="277" r:id="rId32"/>
    <p:sldId id="289" r:id="rId33"/>
    <p:sldId id="278" r:id="rId34"/>
    <p:sldId id="279" r:id="rId35"/>
    <p:sldId id="280" r:id="rId36"/>
    <p:sldId id="281" r:id="rId37"/>
    <p:sldId id="290" r:id="rId38"/>
    <p:sldId id="291" r:id="rId39"/>
    <p:sldId id="299" r:id="rId40"/>
  </p:sldIdLst>
  <p:sldSz cx="9144000" cy="6858000" type="screen4x3"/>
  <p:notesSz cx="7102475" cy="1023302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FFFF"/>
    <a:srgbClr val="CC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32" autoAdjust="0"/>
  </p:normalViewPr>
  <p:slideViewPr>
    <p:cSldViewPr>
      <p:cViewPr varScale="1">
        <p:scale>
          <a:sx n="181" d="100"/>
          <a:sy n="181" d="100"/>
        </p:scale>
        <p:origin x="223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fld id="{DCF68248-9CF8-4C97-85DE-A465E3059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74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34526D-5DA6-4550-8B1E-86C3EBDC57B9}" type="datetimeFigureOut">
              <a:rPr lang="en-AU"/>
              <a:pPr>
                <a:defRPr/>
              </a:pPr>
              <a:t>3/10/2015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3429AE-B378-4A83-B84B-5F104916AE3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5863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685800" y="6529388"/>
            <a:ext cx="3505200" cy="3270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685800" y="2311400"/>
            <a:ext cx="8456613" cy="1117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invGray">
          <a:xfrm>
            <a:off x="881063" y="1190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invGray">
          <a:xfrm>
            <a:off x="881063" y="3476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invGray">
          <a:xfrm>
            <a:off x="881063" y="573088"/>
            <a:ext cx="66675" cy="666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invGray">
          <a:xfrm>
            <a:off x="881063" y="10334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invGray">
          <a:xfrm>
            <a:off x="881063" y="12620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invGray">
          <a:xfrm>
            <a:off x="881063" y="14906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invGray">
          <a:xfrm>
            <a:off x="881063" y="1716088"/>
            <a:ext cx="66675" cy="666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invGray">
          <a:xfrm>
            <a:off x="881063" y="1947863"/>
            <a:ext cx="66675" cy="635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invGray">
          <a:xfrm>
            <a:off x="881063" y="21764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538663" y="6669088"/>
            <a:ext cx="4332287" cy="66675"/>
            <a:chOff x="2859" y="4202"/>
            <a:chExt cx="2729" cy="41"/>
          </a:xfrm>
        </p:grpSpPr>
        <p:sp>
          <p:nvSpPr>
            <p:cNvPr id="16" name="Oval 14"/>
            <p:cNvSpPr>
              <a:spLocks noChangeArrowheads="1"/>
            </p:cNvSpPr>
            <p:nvPr userDrawn="1"/>
          </p:nvSpPr>
          <p:spPr bwMode="invGray">
            <a:xfrm>
              <a:off x="2859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7" name="Oval 15"/>
            <p:cNvSpPr>
              <a:spLocks noChangeArrowheads="1"/>
            </p:cNvSpPr>
            <p:nvPr userDrawn="1"/>
          </p:nvSpPr>
          <p:spPr bwMode="invGray">
            <a:xfrm>
              <a:off x="3243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8" name="Oval 16"/>
            <p:cNvSpPr>
              <a:spLocks noChangeArrowheads="1"/>
            </p:cNvSpPr>
            <p:nvPr userDrawn="1"/>
          </p:nvSpPr>
          <p:spPr bwMode="invGray">
            <a:xfrm>
              <a:off x="3627" y="4202"/>
              <a:ext cx="41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9" name="Oval 17"/>
            <p:cNvSpPr>
              <a:spLocks noChangeArrowheads="1"/>
            </p:cNvSpPr>
            <p:nvPr userDrawn="1"/>
          </p:nvSpPr>
          <p:spPr bwMode="invGray">
            <a:xfrm>
              <a:off x="4011" y="4202"/>
              <a:ext cx="41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0" name="Oval 18"/>
            <p:cNvSpPr>
              <a:spLocks noChangeArrowheads="1"/>
            </p:cNvSpPr>
            <p:nvPr userDrawn="1"/>
          </p:nvSpPr>
          <p:spPr bwMode="invGray">
            <a:xfrm>
              <a:off x="4395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1" name="Oval 19"/>
            <p:cNvSpPr>
              <a:spLocks noChangeArrowheads="1"/>
            </p:cNvSpPr>
            <p:nvPr userDrawn="1"/>
          </p:nvSpPr>
          <p:spPr bwMode="invGray">
            <a:xfrm>
              <a:off x="4779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2" name="Oval 20"/>
            <p:cNvSpPr>
              <a:spLocks noChangeArrowheads="1"/>
            </p:cNvSpPr>
            <p:nvPr userDrawn="1"/>
          </p:nvSpPr>
          <p:spPr bwMode="invGray">
            <a:xfrm>
              <a:off x="5163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3" name="Oval 21"/>
            <p:cNvSpPr>
              <a:spLocks noChangeArrowheads="1"/>
            </p:cNvSpPr>
            <p:nvPr userDrawn="1"/>
          </p:nvSpPr>
          <p:spPr bwMode="invGray">
            <a:xfrm>
              <a:off x="5547" y="4202"/>
              <a:ext cx="41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</p:grpSp>
      <p:sp>
        <p:nvSpPr>
          <p:cNvPr id="24" name="Oval 22"/>
          <p:cNvSpPr>
            <a:spLocks noChangeArrowheads="1"/>
          </p:cNvSpPr>
          <p:nvPr/>
        </p:nvSpPr>
        <p:spPr bwMode="invGray">
          <a:xfrm>
            <a:off x="881063" y="804863"/>
            <a:ext cx="66675" cy="635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noFill/>
          <a:ln w="9525">
            <a:noFill/>
          </a:ln>
        </p:spPr>
        <p:txBody>
          <a:bodyPr/>
          <a:lstStyle>
            <a:lvl1pPr>
              <a:defRPr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56971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ndar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791200"/>
          </a:xfrm>
        </p:spPr>
        <p:txBody>
          <a:bodyPr lIns="36000" rIns="36000"/>
          <a:lstStyle>
            <a:lvl1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defTabSz="720000">
              <a:spcBef>
                <a:spcPts val="200"/>
              </a:spcBef>
              <a:tabLst>
                <a:tab pos="72000" algn="l"/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6299418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1CF01-BFC7-4AD4-AE32-8037002A03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63021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82568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F887-9D11-4B8E-9AC0-EDDDDF8E9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74797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838200"/>
            <a:ext cx="8763000" cy="5410200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pPr lvl="0"/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5790980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solidFill>
            <a:srgbClr val="FFFF66"/>
          </a:solidFill>
          <a:ln w="25400" cap="sq">
            <a:solidFill>
              <a:srgbClr val="3399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A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609600"/>
          </a:xfrm>
          <a:prstGeom prst="rect">
            <a:avLst/>
          </a:prstGeom>
          <a:solidFill>
            <a:srgbClr val="FFFF99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50813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85" r:id="rId2"/>
    <p:sldLayoutId id="2147484491" r:id="rId3"/>
    <p:sldLayoutId id="2147484486" r:id="rId4"/>
    <p:sldLayoutId id="2147484493" r:id="rId5"/>
    <p:sldLayoutId id="2147484488" r:id="rId6"/>
  </p:sldLayoutIdLst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andara" panose="020E0502030303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Candara" panose="020E0502030303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ndara" panose="020E0502030303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Candara" panose="020E0502030303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ndara" panose="020E0502030303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aeconomics.org/" TargetMode="External"/><Relationship Id="rId2" Type="http://schemas.openxmlformats.org/officeDocument/2006/relationships/hyperlink" Target="http://fass.kingston.ac.uk/faculty/school-of-economics-history-and-politic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debtdeflation.com/blogs" TargetMode="External"/><Relationship Id="rId4" Type="http://schemas.openxmlformats.org/officeDocument/2006/relationships/hyperlink" Target="https://sourceforge.net/p/minsky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GevV1yvMJbc" TargetMode="External"/><Relationship Id="rId4" Type="http://schemas.openxmlformats.org/officeDocument/2006/relationships/hyperlink" Target="https://youtu.be/GevV1yvMJb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T3PmGVf6DU" TargetMode="External"/><Relationship Id="rId4" Type="http://schemas.openxmlformats.org/officeDocument/2006/relationships/hyperlink" Target="https://youtu.be/KT3PmGVf6D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z-0x06epg0" TargetMode="External"/><Relationship Id="rId4" Type="http://schemas.openxmlformats.org/officeDocument/2006/relationships/hyperlink" Target="https://youtu.be/Az-0x06epg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VuU2YCwHjw?list=PLxzqV9hdJinBxIb-YBr9VlVNkVSz4I6tT" TargetMode="External"/><Relationship Id="rId4" Type="http://schemas.openxmlformats.org/officeDocument/2006/relationships/hyperlink" Target="https://youtu.be/QVuU2YCwHjw?list=PLxzqV9hdJinBxIb-YBr9VlVNkVSz4I6t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Kepler's_laws_of_planetary_motio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0nERTFo-Sk" TargetMode="External"/><Relationship Id="rId4" Type="http://schemas.openxmlformats.org/officeDocument/2006/relationships/hyperlink" Target="https://www.youtube.com/watch?v=d0nERTFo-S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eaweb.org/articles.php?doi=10.1257/00028280332145513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deralreserve.gov/Boarddocs/Speeches/2004/20041008/default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epeek.com/Digital-Asset-Management/oecd/economics/oecd-economic-outlook-volume-2007-issue-1_eco_outlook-v2007-1-en#page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deralreserve.gov/newsevents/speech/bernanke20100924a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.ceu.hu/students/05/Corina_Haita/PhD%20thesis/papers_auctions/walras%20vs%20auction%201.pdf" TargetMode="External"/><Relationship Id="rId2" Type="http://schemas.openxmlformats.org/officeDocument/2006/relationships/hyperlink" Target="http://http-server.carleton.ca/~karmstro/bios/Walras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s://youtu.be/iWEq27Ai6ZU" TargetMode="External"/><Relationship Id="rId3" Type="http://schemas.openxmlformats.org/officeDocument/2006/relationships/video" Target="https://www.youtube.com/embed/Xr3LPFh8CsM" TargetMode="External"/><Relationship Id="rId7" Type="http://schemas.openxmlformats.org/officeDocument/2006/relationships/image" Target="../media/image4.jpeg"/><Relationship Id="rId12" Type="http://schemas.openxmlformats.org/officeDocument/2006/relationships/hyperlink" Target="https://youtu.be/V1-1tqgUoeo" TargetMode="External"/><Relationship Id="rId2" Type="http://schemas.openxmlformats.org/officeDocument/2006/relationships/video" Target="https://www.youtube.com/embed/V1-1tqgUoeo" TargetMode="External"/><Relationship Id="rId1" Type="http://schemas.openxmlformats.org/officeDocument/2006/relationships/video" Target="https://www.youtube.com/embed/TI5fjTz1Rbw" TargetMode="External"/><Relationship Id="rId6" Type="http://schemas.openxmlformats.org/officeDocument/2006/relationships/image" Target="../media/image3.jpeg"/><Relationship Id="rId11" Type="http://schemas.openxmlformats.org/officeDocument/2006/relationships/hyperlink" Target="https://youtu.be/Xr3LPFh8CsM" TargetMode="External"/><Relationship Id="rId5" Type="http://schemas.openxmlformats.org/officeDocument/2006/relationships/slideLayout" Target="../slideLayouts/slideLayout2.xml"/><Relationship Id="rId10" Type="http://schemas.openxmlformats.org/officeDocument/2006/relationships/hyperlink" Target="https://youtu.be/TI5fjTz1Rbw" TargetMode="External"/><Relationship Id="rId4" Type="http://schemas.openxmlformats.org/officeDocument/2006/relationships/video" Target="https://www.youtube.com/embed/iWEq27Ai6ZU" TargetMode="External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ideonexus.com/2008/12/11/you-cant-win-you-cant-break-even-and-cant-quit-the-game-the-laws-of-thermodynamics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economicsforeveryone.ca/resources/how-to-guides/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://economicsforeveryone.ca/resources/e4e-video-presentations/" TargetMode="External"/><Relationship Id="rId2" Type="http://schemas.openxmlformats.org/officeDocument/2006/relationships/hyperlink" Target="http://www.amazon.co.uk/Economics-Everyone-Short-Guide-Capitalism/dp/074533577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onomicsforeveryone.ca/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unifor.org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.uk/Poor-Economics-Barefoot-Hedge-fund-Surprising/dp/0718193660" TargetMode="External"/><Relationship Id="rId2" Type="http://schemas.openxmlformats.org/officeDocument/2006/relationships/hyperlink" Target="http://www.pooreconom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I_uAdvMwVc" TargetMode="External"/><Relationship Id="rId4" Type="http://schemas.openxmlformats.org/officeDocument/2006/relationships/hyperlink" Target="https://youtu.be/AI_uAdvMwV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aradig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gif"/><Relationship Id="rId5" Type="http://schemas.openxmlformats.org/officeDocument/2006/relationships/hyperlink" Target="http://galileo.phys.virginia.edu/classes/109.mf1i.fall03/AristotleToCopernicus.htm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atnf.csiro.au/outreach/education/senior/cosmicengine/classicalastronomy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1SBn3ZEoA7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atnf.csiro.au/outreach/education/senior/cosmicengine/classicalastronomy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8458200" cy="762000"/>
          </a:xfrm>
          <a:noFill/>
          <a:ln w="12700"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Becoming </a:t>
            </a:r>
            <a:r>
              <a:rPr lang="en-US" dirty="0"/>
              <a:t>an Economist: Why Economists Disagree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7086600" cy="2819400"/>
          </a:xfrm>
        </p:spPr>
        <p:txBody>
          <a:bodyPr/>
          <a:lstStyle/>
          <a:p>
            <a:r>
              <a:rPr lang="en-US" dirty="0" smtClean="0"/>
              <a:t>Professor Steve Keen</a:t>
            </a:r>
          </a:p>
          <a:p>
            <a:r>
              <a:rPr lang="en-GB" dirty="0" smtClean="0"/>
              <a:t>Head of Economics, History &amp; Politics</a:t>
            </a:r>
            <a:endParaRPr lang="en-US" dirty="0" smtClean="0"/>
          </a:p>
          <a:p>
            <a:r>
              <a:rPr lang="en-US" b="1" dirty="0" smtClean="0">
                <a:hlinkClick r:id="rId2"/>
              </a:rPr>
              <a:t>Kingston University London</a:t>
            </a:r>
            <a:endParaRPr lang="en-US" b="1" dirty="0" smtClean="0"/>
          </a:p>
          <a:p>
            <a:r>
              <a:rPr lang="en-US" dirty="0" smtClean="0">
                <a:hlinkClick r:id="rId3"/>
              </a:rPr>
              <a:t>IDEAeconomics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Minsky Open Source System Dynamics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5"/>
              </a:rPr>
              <a:t>www.debtdeflation.com/blogs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"/>
            <a:ext cx="2209800" cy="2204220"/>
          </a:xfrm>
          <a:prstGeom prst="rect">
            <a:avLst/>
          </a:prstGeom>
        </p:spPr>
      </p:pic>
    </p:spTree>
  </p:cSld>
  <p:clrMapOvr>
    <a:masterClrMapping/>
  </p:clrMapOvr>
  <p:transition advTm="9095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vV1yvMJbc"/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26" y="838200"/>
            <a:ext cx="9069461" cy="51006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89734" y="5938838"/>
            <a:ext cx="4190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effectLst/>
                <a:latin typeface="Candara" panose="020E0502030303020204" pitchFamily="34" charset="0"/>
                <a:hlinkClick r:id="rId4"/>
              </a:rPr>
              <a:t>https</a:t>
            </a:r>
            <a:r>
              <a:rPr lang="en-US">
                <a:effectLst/>
                <a:latin typeface="Candara" panose="020E0502030303020204" pitchFamily="34" charset="0"/>
                <a:hlinkClick r:id="rId4"/>
              </a:rPr>
              <a:t>://</a:t>
            </a:r>
            <a:r>
              <a:rPr lang="en-US" smtClean="0">
                <a:effectLst/>
                <a:latin typeface="Candara" panose="020E0502030303020204" pitchFamily="34" charset="0"/>
                <a:hlinkClick r:id="rId4"/>
              </a:rPr>
              <a:t>youtu.be/GevV1yvMJbc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6163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 smtClean="0"/>
              <a:t>A model of circles (epicycles) on circles (</a:t>
            </a:r>
            <a:r>
              <a:rPr lang="en-GB" dirty="0" err="1" smtClean="0"/>
              <a:t>deferents</a:t>
            </a:r>
            <a:r>
              <a:rPr lang="en-GB" dirty="0" smtClean="0"/>
              <a:t>)…</a:t>
            </a:r>
            <a:endParaRPr lang="en-US" dirty="0"/>
          </a:p>
        </p:txBody>
      </p:sp>
      <p:pic>
        <p:nvPicPr>
          <p:cNvPr id="4" name="KT3PmGVf6D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1066800"/>
            <a:ext cx="8534400" cy="480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5943600"/>
            <a:ext cx="4376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effectLst/>
                <a:latin typeface="Candara" panose="020E0502030303020204" pitchFamily="34" charset="0"/>
                <a:hlinkClick r:id="rId4"/>
              </a:rPr>
              <a:t>https://</a:t>
            </a:r>
            <a:r>
              <a:rPr lang="en-US" dirty="0" smtClean="0">
                <a:effectLst/>
                <a:latin typeface="Candara" panose="020E0502030303020204" pitchFamily="34" charset="0"/>
                <a:hlinkClick r:id="rId4"/>
              </a:rPr>
              <a:t>youtu.be/KT3PmGVf6DU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1745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066800"/>
          </a:xfrm>
        </p:spPr>
        <p:txBody>
          <a:bodyPr/>
          <a:lstStyle/>
          <a:p>
            <a:r>
              <a:rPr lang="en-GB" dirty="0" smtClean="0"/>
              <a:t>Earth (almost) at </a:t>
            </a:r>
            <a:r>
              <a:rPr lang="en-GB" dirty="0"/>
              <a:t>the centre of the Universe</a:t>
            </a:r>
          </a:p>
          <a:p>
            <a:pPr lvl="1"/>
            <a:r>
              <a:rPr lang="en-GB" dirty="0" smtClean="0"/>
              <a:t>Highly mathematical model (for its day)</a:t>
            </a:r>
          </a:p>
          <a:p>
            <a:pPr lvl="1"/>
            <a:r>
              <a:rPr lang="en-GB" dirty="0" smtClean="0"/>
              <a:t>Accurately predicted location of planets for centuries in advance</a:t>
            </a:r>
          </a:p>
          <a:p>
            <a:endParaRPr lang="en-US" dirty="0"/>
          </a:p>
        </p:txBody>
      </p:sp>
      <p:pic>
        <p:nvPicPr>
          <p:cNvPr id="5" name="Az-0x06epg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2312" y="1779247"/>
            <a:ext cx="8139375" cy="45783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27208" y="6413276"/>
            <a:ext cx="4089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/>
                <a:latin typeface="Candara" panose="020E0502030303020204" pitchFamily="34" charset="0"/>
                <a:hlinkClick r:id="rId4"/>
              </a:rPr>
              <a:t>https://</a:t>
            </a:r>
            <a:r>
              <a:rPr lang="en-US" dirty="0" smtClean="0">
                <a:effectLst/>
                <a:latin typeface="Candara" panose="020E0502030303020204" pitchFamily="34" charset="0"/>
                <a:hlinkClick r:id="rId4"/>
              </a:rPr>
              <a:t>youtu.be/Az-0x06epg0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840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066800"/>
          </a:xfrm>
        </p:spPr>
        <p:txBody>
          <a:bodyPr/>
          <a:lstStyle/>
          <a:p>
            <a:r>
              <a:rPr lang="en-GB" b="1" i="1" dirty="0" smtClean="0"/>
              <a:t>Wildly inaccurate model </a:t>
            </a:r>
            <a:r>
              <a:rPr lang="en-GB" dirty="0" smtClean="0"/>
              <a:t>can fit any observed planetary data</a:t>
            </a:r>
          </a:p>
          <a:p>
            <a:pPr lvl="1"/>
            <a:r>
              <a:rPr lang="en-GB" dirty="0" smtClean="0"/>
              <a:t>Even a planet whose apparent movement traces </a:t>
            </a:r>
            <a:r>
              <a:rPr lang="en-GB" dirty="0"/>
              <a:t>out Homer Simson’s face in the sky!...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QVuU2YCwHjw">
            <a:hlinkClick r:id="" action="ppaction://ole?verb=0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575" y="1776442"/>
            <a:ext cx="8243625" cy="4637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6407871"/>
            <a:ext cx="6331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effectLst/>
                <a:latin typeface="Candara" panose="020E0502030303020204" pitchFamily="34" charset="0"/>
                <a:hlinkClick r:id="rId4"/>
              </a:rPr>
              <a:t>https://</a:t>
            </a:r>
            <a:r>
              <a:rPr lang="en-US" sz="1400" dirty="0" smtClean="0">
                <a:effectLst/>
                <a:latin typeface="Candara" panose="020E0502030303020204" pitchFamily="34" charset="0"/>
                <a:hlinkClick r:id="rId4"/>
              </a:rPr>
              <a:t>youtu.be/QVuU2YCwHjw?list=PLxzqV9hdJinBxIb-YBr9VlVNkVSz4I6tT</a:t>
            </a:r>
            <a:endParaRPr lang="en-US" sz="1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3292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Ptolemy’s system accurately predicted motions of planets, Moon &amp; Sun</a:t>
            </a:r>
          </a:p>
          <a:p>
            <a:r>
              <a:rPr lang="en-GB" dirty="0" smtClean="0"/>
              <a:t>But </a:t>
            </a:r>
            <a:r>
              <a:rPr lang="en-GB" dirty="0"/>
              <a:t>modern day astronomers said about Ptolemy’s system that:</a:t>
            </a:r>
          </a:p>
          <a:p>
            <a:pPr lvl="1"/>
            <a:r>
              <a:rPr lang="en-GB" dirty="0"/>
              <a:t>“It worked beautifully, </a:t>
            </a:r>
            <a:r>
              <a:rPr lang="en-GB" b="1" i="1" dirty="0"/>
              <a:t>but it was just wrong</a:t>
            </a:r>
            <a:r>
              <a:rPr lang="en-GB" dirty="0"/>
              <a:t>”; and</a:t>
            </a:r>
          </a:p>
          <a:p>
            <a:pPr lvl="1"/>
            <a:r>
              <a:rPr lang="en-GB" dirty="0"/>
              <a:t>“</a:t>
            </a:r>
            <a:r>
              <a:rPr lang="en-GB" b="1" i="1" dirty="0"/>
              <a:t>The idea that you can predict something doesn’t mean that you understand the fundamental principles behind it</a:t>
            </a:r>
            <a:r>
              <a:rPr lang="en-GB" dirty="0"/>
              <a:t>”</a:t>
            </a:r>
          </a:p>
          <a:p>
            <a:pPr lvl="1"/>
            <a:r>
              <a:rPr lang="en-GB" dirty="0"/>
              <a:t>So </a:t>
            </a:r>
            <a:r>
              <a:rPr lang="en-GB" dirty="0" smtClean="0"/>
              <a:t>accurate </a:t>
            </a:r>
            <a:r>
              <a:rPr lang="en-GB" dirty="0"/>
              <a:t>prediction isn’t enough;</a:t>
            </a:r>
          </a:p>
          <a:p>
            <a:pPr lvl="2"/>
            <a:r>
              <a:rPr lang="en-GB" dirty="0"/>
              <a:t>Prediction doesn’t mean understanding</a:t>
            </a:r>
            <a:endParaRPr lang="en-US" dirty="0"/>
          </a:p>
          <a:p>
            <a:pPr lvl="2"/>
            <a:r>
              <a:rPr lang="en-GB" b="1" i="1" dirty="0"/>
              <a:t>You have to get the actual structure right </a:t>
            </a:r>
            <a:r>
              <a:rPr lang="en-GB" b="1" i="1" dirty="0" smtClean="0"/>
              <a:t>too</a:t>
            </a:r>
          </a:p>
          <a:p>
            <a:r>
              <a:rPr lang="en-GB" dirty="0" smtClean="0"/>
              <a:t>So what’s this got to do with economics?</a:t>
            </a:r>
          </a:p>
          <a:p>
            <a:r>
              <a:rPr lang="en-GB" dirty="0" smtClean="0"/>
              <a:t>The economy today is as poorly observed as the Universe once was</a:t>
            </a:r>
          </a:p>
          <a:p>
            <a:r>
              <a:rPr lang="en-GB" dirty="0" smtClean="0"/>
              <a:t>Economists use different models to try to understand it</a:t>
            </a:r>
          </a:p>
          <a:p>
            <a:pPr lvl="1"/>
            <a:r>
              <a:rPr lang="en-GB" dirty="0" smtClean="0"/>
              <a:t>One model dominates</a:t>
            </a:r>
          </a:p>
          <a:p>
            <a:pPr lvl="1"/>
            <a:r>
              <a:rPr lang="en-GB" dirty="0" smtClean="0"/>
              <a:t>But there are many others</a:t>
            </a:r>
          </a:p>
          <a:p>
            <a:r>
              <a:rPr lang="en-GB" dirty="0" smtClean="0"/>
              <a:t>Same phenomenon explained in different ways by different models</a:t>
            </a:r>
          </a:p>
          <a:p>
            <a:r>
              <a:rPr lang="en-GB" dirty="0" smtClean="0"/>
              <a:t>Disputes over economic policy are often disputes about models</a:t>
            </a:r>
          </a:p>
          <a:p>
            <a:pPr lvl="1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8139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Different approaches to economics start from different questions</a:t>
            </a:r>
          </a:p>
          <a:p>
            <a:r>
              <a:rPr lang="en-GB" dirty="0" smtClean="0"/>
              <a:t>Same thing applied in astronomy:</a:t>
            </a:r>
          </a:p>
          <a:p>
            <a:pPr lvl="1"/>
            <a:r>
              <a:rPr lang="en-GB" dirty="0" smtClean="0"/>
              <a:t>Ptolemy: “</a:t>
            </a:r>
            <a:r>
              <a:rPr lang="en-GB" i="1" dirty="0" smtClean="0"/>
              <a:t>Can I explain the motions of the planets, using perfect circular motion, </a:t>
            </a:r>
            <a:r>
              <a:rPr lang="en-GB" b="1" i="1" dirty="0" smtClean="0"/>
              <a:t>assuming that Earth is the centre of the universe</a:t>
            </a:r>
            <a:r>
              <a:rPr lang="en-GB" dirty="0" smtClean="0"/>
              <a:t>?”</a:t>
            </a:r>
          </a:p>
          <a:p>
            <a:pPr lvl="2"/>
            <a:r>
              <a:rPr lang="en-GB" dirty="0" smtClean="0"/>
              <a:t>Yes: Everything in the heavens rotates on perfect crystalline spheres called “</a:t>
            </a:r>
            <a:r>
              <a:rPr lang="en-GB" dirty="0" err="1" smtClean="0"/>
              <a:t>Deferents</a:t>
            </a:r>
            <a:r>
              <a:rPr lang="en-GB" dirty="0" smtClean="0"/>
              <a:t>” (</a:t>
            </a:r>
            <a:r>
              <a:rPr lang="en-GB" dirty="0" err="1" smtClean="0"/>
              <a:t>centered</a:t>
            </a:r>
            <a:r>
              <a:rPr lang="en-GB" dirty="0" smtClean="0"/>
              <a:t> slightly away from Earth)</a:t>
            </a:r>
          </a:p>
          <a:p>
            <a:pPr lvl="2"/>
            <a:r>
              <a:rPr lang="en-GB" dirty="0" smtClean="0"/>
              <a:t>Planets rotate </a:t>
            </a:r>
            <a:r>
              <a:rPr lang="en-GB" dirty="0"/>
              <a:t>on </a:t>
            </a:r>
            <a:r>
              <a:rPr lang="en-GB" dirty="0" smtClean="0"/>
              <a:t>their </a:t>
            </a:r>
            <a:r>
              <a:rPr lang="en-GB" dirty="0" err="1" smtClean="0"/>
              <a:t>Deferents</a:t>
            </a:r>
            <a:r>
              <a:rPr lang="en-GB" dirty="0" smtClean="0"/>
              <a:t> on spheres called “Epicycles”</a:t>
            </a:r>
          </a:p>
          <a:p>
            <a:pPr lvl="3"/>
            <a:r>
              <a:rPr lang="en-GB" dirty="0" smtClean="0"/>
              <a:t>Model fitted observed motions of planets almost perfectly</a:t>
            </a:r>
          </a:p>
          <a:p>
            <a:pPr lvl="1"/>
            <a:r>
              <a:rPr lang="en-GB" dirty="0" smtClean="0"/>
              <a:t>Copernicus: “</a:t>
            </a:r>
            <a:r>
              <a:rPr lang="en-GB" i="1" dirty="0"/>
              <a:t>Can I explain the motions of the planets, </a:t>
            </a:r>
            <a:r>
              <a:rPr lang="en-GB" i="1" dirty="0" smtClean="0"/>
              <a:t>using perfect circular motion, </a:t>
            </a:r>
            <a:r>
              <a:rPr lang="en-GB" b="1" i="1" dirty="0" smtClean="0"/>
              <a:t>assuming the Sun </a:t>
            </a:r>
            <a:r>
              <a:rPr lang="en-GB" b="1" i="1" dirty="0"/>
              <a:t>is the </a:t>
            </a:r>
            <a:r>
              <a:rPr lang="en-GB" b="1" i="1" dirty="0" smtClean="0"/>
              <a:t>centre </a:t>
            </a:r>
            <a:r>
              <a:rPr lang="en-GB" b="1" i="1" dirty="0"/>
              <a:t>of the </a:t>
            </a:r>
            <a:r>
              <a:rPr lang="en-GB" b="1" i="1" dirty="0" smtClean="0"/>
              <a:t>universe</a:t>
            </a:r>
            <a:r>
              <a:rPr lang="en-GB" dirty="0" smtClean="0"/>
              <a:t>?”</a:t>
            </a:r>
          </a:p>
          <a:p>
            <a:pPr lvl="2"/>
            <a:r>
              <a:rPr lang="en-GB" dirty="0" smtClean="0"/>
              <a:t>Yes: everything orbits the Sun on circular orbits, including Earth</a:t>
            </a:r>
          </a:p>
          <a:p>
            <a:pPr lvl="2"/>
            <a:r>
              <a:rPr lang="en-GB" dirty="0" smtClean="0"/>
              <a:t>Model—or “paradigm”—didn’t fit data quite as well as Ptolemy</a:t>
            </a:r>
          </a:p>
          <a:p>
            <a:pPr lvl="3"/>
            <a:r>
              <a:rPr lang="en-GB" dirty="0" smtClean="0"/>
              <a:t>Planets move in ellipses, not circles</a:t>
            </a:r>
          </a:p>
          <a:p>
            <a:pPr lvl="3"/>
            <a:r>
              <a:rPr lang="en-GB" dirty="0" smtClean="0"/>
              <a:t>Didn’t have offsetting Epicycles or Equant to compensate</a:t>
            </a:r>
          </a:p>
          <a:p>
            <a:pPr lvl="3"/>
            <a:r>
              <a:rPr lang="en-GB" dirty="0" smtClean="0"/>
              <a:t>Motion later explained by Kepler (elliptical orbits) and Newton (force of gravity)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6300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96000"/>
          </a:xfrm>
        </p:spPr>
        <p:txBody>
          <a:bodyPr/>
          <a:lstStyle/>
          <a:p>
            <a:r>
              <a:rPr lang="en-GB" dirty="0" smtClean="0"/>
              <a:t>Similar “first questions” shape approaches to economics</a:t>
            </a:r>
          </a:p>
          <a:p>
            <a:pPr lvl="1"/>
            <a:r>
              <a:rPr lang="en-GB" dirty="0" smtClean="0"/>
              <a:t>“Can the economy equate demand and supply in every market?”</a:t>
            </a:r>
          </a:p>
          <a:p>
            <a:pPr lvl="1"/>
            <a:r>
              <a:rPr lang="en-GB" dirty="0" smtClean="0"/>
              <a:t>“How </a:t>
            </a:r>
            <a:r>
              <a:rPr lang="en-GB" dirty="0"/>
              <a:t>does innovation &amp; change occur in capitalism</a:t>
            </a:r>
            <a:r>
              <a:rPr lang="en-GB" dirty="0" smtClean="0"/>
              <a:t>?”</a:t>
            </a:r>
          </a:p>
          <a:p>
            <a:pPr lvl="1"/>
            <a:r>
              <a:rPr lang="en-GB" dirty="0" smtClean="0"/>
              <a:t>“How did capitalism evolve, and will it turn into something else?”</a:t>
            </a:r>
          </a:p>
          <a:p>
            <a:pPr lvl="1"/>
            <a:r>
              <a:rPr lang="en-GB" dirty="0" smtClean="0"/>
              <a:t>“What caused the Great Depression, and can it happen again?”</a:t>
            </a:r>
          </a:p>
          <a:p>
            <a:pPr lvl="1"/>
            <a:r>
              <a:rPr lang="en-GB" dirty="0" smtClean="0"/>
              <a:t>“How does the economy produce more outputs than inputs, and what are the impacts of this on the environment?”</a:t>
            </a:r>
          </a:p>
          <a:p>
            <a:pPr lvl="1"/>
            <a:r>
              <a:rPr lang="en-GB" dirty="0" smtClean="0"/>
              <a:t>“How do real people behave in economic situations?”</a:t>
            </a:r>
          </a:p>
          <a:p>
            <a:pPr lvl="1"/>
            <a:r>
              <a:rPr lang="en-GB" dirty="0" smtClean="0"/>
              <a:t>“How do relations between the sexes affect economics?”</a:t>
            </a:r>
          </a:p>
          <a:p>
            <a:pPr lvl="1"/>
            <a:r>
              <a:rPr lang="en-GB" dirty="0" smtClean="0"/>
              <a:t>“Can we understand the economy using tools from physics?”</a:t>
            </a:r>
          </a:p>
          <a:p>
            <a:r>
              <a:rPr lang="en-GB" b="1" i="1" dirty="0" smtClean="0"/>
              <a:t>Each core question is a valid one to ask</a:t>
            </a:r>
          </a:p>
          <a:p>
            <a:r>
              <a:rPr lang="en-GB" dirty="0" smtClean="0"/>
              <a:t>The questions &amp; answers to it define the way you see the economy</a:t>
            </a:r>
          </a:p>
          <a:p>
            <a:pPr lvl="1"/>
            <a:r>
              <a:rPr lang="en-GB" dirty="0" smtClean="0"/>
              <a:t>The answers may accurately describe the economy </a:t>
            </a:r>
            <a:r>
              <a:rPr lang="en-GB" dirty="0"/>
              <a:t>(like Copernicus on astronomy) </a:t>
            </a:r>
            <a:r>
              <a:rPr lang="en-GB" dirty="0" smtClean="0"/>
              <a:t>or they may not (like Ptolemy)</a:t>
            </a:r>
          </a:p>
          <a:p>
            <a:pPr lvl="1"/>
            <a:r>
              <a:rPr lang="en-GB" b="1" i="1" dirty="0" smtClean="0"/>
              <a:t>But economists will be more committed to their core question &amp; their answers to it than to what the economy actually does</a:t>
            </a:r>
          </a:p>
          <a:p>
            <a:r>
              <a:rPr lang="en-GB" dirty="0" smtClean="0"/>
              <a:t>So how do we get to a better, more realistic model of the economy?...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5469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172200"/>
          </a:xfrm>
        </p:spPr>
        <p:txBody>
          <a:bodyPr/>
          <a:lstStyle/>
          <a:p>
            <a:r>
              <a:rPr lang="en-GB" dirty="0" smtClean="0"/>
              <a:t>Astronomy provides a guide…</a:t>
            </a:r>
          </a:p>
          <a:p>
            <a:r>
              <a:rPr lang="en-GB" dirty="0" smtClean="0"/>
              <a:t>Astronomers went from Ptolemy’s model: Predictively accurate</a:t>
            </a:r>
          </a:p>
          <a:p>
            <a:pPr lvl="1"/>
            <a:r>
              <a:rPr lang="en-GB" dirty="0" smtClean="0"/>
              <a:t>Could match any observed planetary motion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ut structurally completely wrong</a:t>
            </a:r>
          </a:p>
          <a:p>
            <a:r>
              <a:rPr lang="en-GB" dirty="0" smtClean="0"/>
              <a:t>To Copernicus’s model: Predictively slightly less accurate</a:t>
            </a:r>
          </a:p>
          <a:p>
            <a:pPr lvl="2"/>
            <a:r>
              <a:rPr lang="en-GB" dirty="0" smtClean="0"/>
              <a:t>Couldn’t fudge orbits as Ptolemy could with epicycles, equants</a:t>
            </a:r>
          </a:p>
          <a:p>
            <a:pPr lvl="1"/>
            <a:r>
              <a:rPr lang="en-GB" dirty="0" smtClean="0"/>
              <a:t>But structurally almost correct</a:t>
            </a:r>
          </a:p>
          <a:p>
            <a:pPr lvl="2"/>
            <a:r>
              <a:rPr lang="en-GB" dirty="0" smtClean="0"/>
              <a:t>Initially assumed circular orbits, when they’re actually elliptical</a:t>
            </a:r>
          </a:p>
          <a:p>
            <a:r>
              <a:rPr lang="en-GB" dirty="0" smtClean="0"/>
              <a:t>Because of flaws (“anomalies”) in the model revealed by telescopes</a:t>
            </a:r>
          </a:p>
          <a:p>
            <a:pPr lvl="1"/>
            <a:r>
              <a:rPr lang="en-GB" dirty="0" smtClean="0"/>
              <a:t>Moons orbiting Saturn &amp; Jupiter</a:t>
            </a:r>
          </a:p>
          <a:p>
            <a:pPr lvl="2"/>
            <a:r>
              <a:rPr lang="en-GB" dirty="0" smtClean="0"/>
              <a:t>In Ptolemy’s model, everything orbited the Earth</a:t>
            </a:r>
          </a:p>
          <a:p>
            <a:pPr lvl="1"/>
            <a:r>
              <a:rPr lang="en-GB" dirty="0" smtClean="0"/>
              <a:t>Craters on the moon</a:t>
            </a:r>
          </a:p>
          <a:p>
            <a:pPr lvl="2"/>
            <a:r>
              <a:rPr lang="en-GB" dirty="0" smtClean="0"/>
              <a:t>Heavenly bodies were supposed to be “perfect”</a:t>
            </a:r>
          </a:p>
          <a:p>
            <a:pPr lvl="1"/>
            <a:r>
              <a:rPr lang="en-GB" dirty="0" smtClean="0"/>
              <a:t>Easier to calculate Copernicus’s system than Ptolemy’s</a:t>
            </a:r>
          </a:p>
          <a:p>
            <a:pPr lvl="1"/>
            <a:r>
              <a:rPr lang="en-GB" i="1" dirty="0" smtClean="0"/>
              <a:t>Unlike Ptolemy, Copernicus could work out distances to planets</a:t>
            </a:r>
          </a:p>
          <a:p>
            <a:pPr lvl="1"/>
            <a:r>
              <a:rPr lang="en-GB" dirty="0" smtClean="0">
                <a:hlinkClick r:id="rId2"/>
              </a:rPr>
              <a:t>Kepler’s Laws</a:t>
            </a:r>
            <a:r>
              <a:rPr lang="en-GB" dirty="0" smtClean="0"/>
              <a:t> used ellipses, and made </a:t>
            </a:r>
            <a:r>
              <a:rPr lang="en-GB" dirty="0"/>
              <a:t>Copernicus more </a:t>
            </a:r>
            <a:r>
              <a:rPr lang="en-GB" dirty="0" smtClean="0"/>
              <a:t>accurate</a:t>
            </a:r>
          </a:p>
          <a:p>
            <a:pPr lvl="1"/>
            <a:r>
              <a:rPr lang="en-GB" dirty="0" smtClean="0"/>
              <a:t>Newton’s gravitational theory explained Earth &amp; Heaven in one 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73260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But enormous conflict and delays in the transition</a:t>
            </a:r>
          </a:p>
          <a:p>
            <a:pPr lvl="1"/>
            <a:r>
              <a:rPr lang="en-GB" dirty="0" smtClean="0"/>
              <a:t>Copernicus’s book published as he died in 1543</a:t>
            </a:r>
          </a:p>
          <a:p>
            <a:pPr lvl="1"/>
            <a:r>
              <a:rPr lang="en-GB" dirty="0" smtClean="0"/>
              <a:t>Criticised by Catholic theologians</a:t>
            </a:r>
          </a:p>
          <a:p>
            <a:pPr lvl="1"/>
            <a:r>
              <a:rPr lang="en-GB" dirty="0" smtClean="0"/>
              <a:t>Understood &amp; followed by very few astronomers for next century</a:t>
            </a:r>
          </a:p>
          <a:p>
            <a:pPr lvl="1"/>
            <a:r>
              <a:rPr lang="en-GB" dirty="0" smtClean="0"/>
              <a:t>Galileo discovered moons of Jupiter in 1610</a:t>
            </a:r>
          </a:p>
          <a:p>
            <a:pPr lvl="2"/>
            <a:r>
              <a:rPr lang="en-GB" dirty="0" smtClean="0"/>
              <a:t>Put through Inquisition by Catholic Church</a:t>
            </a:r>
          </a:p>
          <a:p>
            <a:pPr lvl="2"/>
            <a:r>
              <a:rPr lang="en-GB" dirty="0" smtClean="0"/>
              <a:t>Forced to recant “heliocentric” model in favour of “geocentric”</a:t>
            </a:r>
          </a:p>
          <a:p>
            <a:pPr lvl="2"/>
            <a:r>
              <a:rPr lang="en-GB" dirty="0" smtClean="0"/>
              <a:t>Wrote satire comparing two models in 1632</a:t>
            </a:r>
          </a:p>
          <a:p>
            <a:pPr lvl="2"/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Inquisition in 1633</a:t>
            </a:r>
          </a:p>
          <a:p>
            <a:pPr lvl="1"/>
            <a:r>
              <a:rPr lang="en-GB" dirty="0" smtClean="0"/>
              <a:t>Heliocentric model finally widely accepted by late 1600s</a:t>
            </a:r>
          </a:p>
          <a:p>
            <a:pPr lvl="1"/>
            <a:r>
              <a:rPr lang="en-GB" dirty="0" smtClean="0"/>
              <a:t>Newton’s treatise published 1687</a:t>
            </a:r>
          </a:p>
          <a:p>
            <a:pPr lvl="2"/>
            <a:r>
              <a:rPr lang="en-GB" dirty="0" smtClean="0"/>
              <a:t>A mathematical model to explain</a:t>
            </a:r>
          </a:p>
          <a:p>
            <a:pPr lvl="3"/>
            <a:r>
              <a:rPr lang="en-GB" dirty="0" smtClean="0"/>
              <a:t>Orbits of planets in the Heavens; and</a:t>
            </a:r>
          </a:p>
          <a:p>
            <a:pPr lvl="3"/>
            <a:r>
              <a:rPr lang="en-GB" dirty="0" smtClean="0"/>
              <a:t>How things move on the Earth</a:t>
            </a:r>
          </a:p>
          <a:p>
            <a:r>
              <a:rPr lang="en-GB" dirty="0" smtClean="0"/>
              <a:t>So a wrong </a:t>
            </a:r>
            <a:r>
              <a:rPr lang="en-GB" b="1" i="1" dirty="0" smtClean="0"/>
              <a:t>but predictively accurate </a:t>
            </a:r>
            <a:r>
              <a:rPr lang="en-GB" dirty="0" smtClean="0"/>
              <a:t>model dominated for 1400 years</a:t>
            </a:r>
          </a:p>
          <a:p>
            <a:r>
              <a:rPr lang="en-GB" dirty="0" smtClean="0"/>
              <a:t>150 years of conflict before a more realistic model won out…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4229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6096000"/>
          </a:xfrm>
        </p:spPr>
        <p:txBody>
          <a:bodyPr/>
          <a:lstStyle/>
          <a:p>
            <a:r>
              <a:rPr lang="en-GB" dirty="0" smtClean="0"/>
              <a:t>Ptolemy’s model accurately predicted the movement of planets</a:t>
            </a:r>
          </a:p>
          <a:p>
            <a:r>
              <a:rPr lang="en-GB" dirty="0" smtClean="0"/>
              <a:t>So there was no predictive need to change the model</a:t>
            </a:r>
          </a:p>
          <a:p>
            <a:r>
              <a:rPr lang="en-GB" b="1" i="1" dirty="0" smtClean="0"/>
              <a:t>A serious “Crisis” or “Anomaly” was needed before it could change</a:t>
            </a:r>
          </a:p>
          <a:p>
            <a:r>
              <a:rPr lang="en-GB" dirty="0" smtClean="0"/>
              <a:t>Permanent problem. Difficulties with the calendar:</a:t>
            </a:r>
          </a:p>
          <a:p>
            <a:pPr lvl="1"/>
            <a:r>
              <a:rPr lang="en-GB" dirty="0" smtClean="0"/>
              <a:t>A year is 365.25 days </a:t>
            </a:r>
            <a:r>
              <a:rPr lang="en-GB" b="1" i="1" dirty="0" smtClean="0"/>
              <a:t>minus</a:t>
            </a:r>
            <a:r>
              <a:rPr lang="en-GB" dirty="0" smtClean="0"/>
              <a:t> 11 minutes &amp; 14 seconds long</a:t>
            </a:r>
          </a:p>
          <a:p>
            <a:pPr lvl="1"/>
            <a:r>
              <a:rPr lang="en-GB" dirty="0" smtClean="0"/>
              <a:t>Calendar with 365 days meant key dates like Easter kept moving</a:t>
            </a:r>
          </a:p>
          <a:p>
            <a:pPr lvl="1"/>
            <a:r>
              <a:rPr lang="en-GB" dirty="0" smtClean="0"/>
              <a:t>Even 365/366 calendar system didn’t work perfectly</a:t>
            </a:r>
          </a:p>
          <a:p>
            <a:r>
              <a:rPr lang="en-GB" dirty="0" smtClean="0"/>
              <a:t>Observational problem. Galileo’s telescope showed:</a:t>
            </a:r>
          </a:p>
          <a:p>
            <a:pPr lvl="1"/>
            <a:r>
              <a:rPr lang="en-GB" dirty="0" smtClean="0"/>
              <a:t>Imperfections in the Heavens: craters on the Moon</a:t>
            </a:r>
          </a:p>
          <a:p>
            <a:pPr lvl="1"/>
            <a:r>
              <a:rPr lang="en-GB" dirty="0" smtClean="0"/>
              <a:t>Satellites orbiting other planets: moons of Jupiter &amp; Saturn</a:t>
            </a:r>
          </a:p>
          <a:p>
            <a:r>
              <a:rPr lang="en-GB" dirty="0" smtClean="0"/>
              <a:t>Complicatedness. Ptolemy’s accurately fitted movement of planets:</a:t>
            </a:r>
          </a:p>
          <a:p>
            <a:pPr lvl="1"/>
            <a:r>
              <a:rPr lang="en-GB" dirty="0" smtClean="0"/>
              <a:t>But incredibly complicated mathematics</a:t>
            </a:r>
          </a:p>
          <a:p>
            <a:pPr lvl="2"/>
            <a:r>
              <a:rPr lang="en-GB" dirty="0" smtClean="0"/>
              <a:t>Off-centre point of rotation</a:t>
            </a:r>
          </a:p>
          <a:p>
            <a:pPr lvl="2"/>
            <a:r>
              <a:rPr lang="en-GB" dirty="0" smtClean="0"/>
              <a:t>Rotation of main “deferent” circles</a:t>
            </a:r>
          </a:p>
          <a:p>
            <a:pPr lvl="2"/>
            <a:r>
              <a:rPr lang="en-GB" dirty="0" smtClean="0"/>
              <a:t>Secondary rotation of “epicycle” circles</a:t>
            </a:r>
          </a:p>
          <a:p>
            <a:r>
              <a:rPr lang="en-GB" dirty="0" smtClean="0"/>
              <a:t>Ultimate Copernicus-</a:t>
            </a:r>
            <a:r>
              <a:rPr lang="en-GB" dirty="0" err="1" smtClean="0"/>
              <a:t>Kelper</a:t>
            </a:r>
            <a:r>
              <a:rPr lang="en-GB" dirty="0" smtClean="0"/>
              <a:t>-Newton system much simpler</a:t>
            </a:r>
          </a:p>
          <a:p>
            <a:pPr lvl="1"/>
            <a:r>
              <a:rPr lang="en-GB" dirty="0" smtClean="0"/>
              <a:t>Even though it involved new concepts: elliptical movement, gravity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3247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Economists Disagree with each other…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6858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Like these two guys: John Maynard Keynes &amp; Friedrich Hayek…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6" name="d0nERTFo-S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151" y="1154953"/>
            <a:ext cx="9033933" cy="50815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6320135"/>
            <a:ext cx="6747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ndara" panose="020E0502030303020204" pitchFamily="34" charset="0"/>
                <a:hlinkClick r:id="rId4"/>
              </a:rPr>
              <a:t>https://</a:t>
            </a:r>
            <a:r>
              <a:rPr lang="en-US" dirty="0" smtClean="0">
                <a:latin typeface="Candara" panose="020E0502030303020204" pitchFamily="34" charset="0"/>
                <a:hlinkClick r:id="rId4"/>
              </a:rPr>
              <a:t>www.youtube.com/watch?v=d0nERTFo-Sk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38267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Economics </a:t>
            </a:r>
            <a:r>
              <a:rPr lang="en-GB" b="1" i="1" dirty="0"/>
              <a:t>appeared</a:t>
            </a:r>
            <a:r>
              <a:rPr lang="en-GB" dirty="0"/>
              <a:t> settled before the 2008 crisis</a:t>
            </a:r>
          </a:p>
          <a:p>
            <a:r>
              <a:rPr lang="en-GB" dirty="0"/>
              <a:t>Mainstream “New </a:t>
            </a:r>
            <a:r>
              <a:rPr lang="en-GB" dirty="0" err="1"/>
              <a:t>Classicals</a:t>
            </a:r>
            <a:r>
              <a:rPr lang="en-GB" dirty="0"/>
              <a:t>” said there could never be another crisis</a:t>
            </a:r>
          </a:p>
          <a:p>
            <a:pPr lvl="1"/>
            <a:r>
              <a:rPr lang="en-GB" dirty="0"/>
              <a:t>Robert Lucas, </a:t>
            </a:r>
            <a:r>
              <a:rPr lang="en-GB" dirty="0" smtClean="0"/>
              <a:t>1995 Nobel Prize winner, speaking </a:t>
            </a:r>
            <a:r>
              <a:rPr lang="en-GB" dirty="0"/>
              <a:t>as President of American Economic Association in 2003:</a:t>
            </a:r>
            <a:endParaRPr lang="en-US" dirty="0"/>
          </a:p>
          <a:p>
            <a:pPr lvl="2"/>
            <a:r>
              <a:rPr lang="en-US" dirty="0" smtClean="0"/>
              <a:t>“Macroeconomics </a:t>
            </a:r>
            <a:r>
              <a:rPr lang="en-US" dirty="0"/>
              <a:t>was born as a distinct field in the 1940's, as a part of the intellectual response to the Great Depression.</a:t>
            </a:r>
          </a:p>
          <a:p>
            <a:pPr lvl="2"/>
            <a:r>
              <a:rPr lang="en-US" dirty="0"/>
              <a:t>The term then referred to the body of knowledge and expertise that we hoped would prevent the recurrence of that economic disaster.</a:t>
            </a:r>
          </a:p>
          <a:p>
            <a:pPr lvl="2"/>
            <a:r>
              <a:rPr lang="en-US" dirty="0"/>
              <a:t>My thesis in this lecture is that macroeconomics in this original sense has succeeded:</a:t>
            </a:r>
          </a:p>
          <a:p>
            <a:pPr lvl="2"/>
            <a:r>
              <a:rPr lang="en-US" b="1" i="1" dirty="0"/>
              <a:t>Its central problem of depression prevention has been solved</a:t>
            </a:r>
            <a:r>
              <a:rPr lang="en-US" i="1" dirty="0"/>
              <a:t>, for all practical purposes, and has in fact been solved for many decades</a:t>
            </a:r>
            <a:r>
              <a:rPr lang="en-US" i="1" dirty="0" smtClean="0"/>
              <a:t>.”</a:t>
            </a:r>
            <a:r>
              <a:rPr lang="en-US" dirty="0" smtClean="0"/>
              <a:t> </a:t>
            </a:r>
            <a:r>
              <a:rPr lang="en-US" dirty="0"/>
              <a:t>(Lucas 2003 “</a:t>
            </a:r>
            <a:r>
              <a:rPr lang="en-US" dirty="0">
                <a:hlinkClick r:id="rId2"/>
              </a:rPr>
              <a:t>Macroeconomic Priorities</a:t>
            </a:r>
            <a:r>
              <a:rPr lang="en-US" dirty="0"/>
              <a:t>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010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Mainstream “New Keynesians” believed they had tamed the business cycle. </a:t>
            </a:r>
            <a:r>
              <a:rPr lang="en-GB" dirty="0" smtClean="0">
                <a:hlinkClick r:id="rId2"/>
              </a:rPr>
              <a:t>Ben Bernanke in 2004</a:t>
            </a:r>
            <a:r>
              <a:rPr lang="en-GB" dirty="0" smtClean="0"/>
              <a:t>: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low-inflation era of the past two decades has seen not only significant improvements in economic growth and productivity but also a marked </a:t>
            </a:r>
            <a:r>
              <a:rPr lang="en-US" i="1" dirty="0"/>
              <a:t>reduction</a:t>
            </a:r>
            <a:r>
              <a:rPr lang="en-US" dirty="0"/>
              <a:t> in economic volatility, both in the United States and </a:t>
            </a:r>
            <a:r>
              <a:rPr lang="en-US" dirty="0" smtClean="0"/>
              <a:t>abroad,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phenomenon that has been dubbed </a:t>
            </a:r>
            <a:r>
              <a:rPr lang="en-US" dirty="0" smtClean="0"/>
              <a:t>“the </a:t>
            </a:r>
            <a:r>
              <a:rPr lang="en-US" dirty="0"/>
              <a:t>Great </a:t>
            </a:r>
            <a:r>
              <a:rPr lang="en-US" dirty="0" smtClean="0"/>
              <a:t>Moderation”. </a:t>
            </a:r>
          </a:p>
          <a:p>
            <a:pPr lvl="1"/>
            <a:r>
              <a:rPr lang="en-US" dirty="0" smtClean="0"/>
              <a:t>Recessions </a:t>
            </a:r>
            <a:r>
              <a:rPr lang="en-US" dirty="0"/>
              <a:t>have become less frequent and milder, and quarter-to-quarter volatility in output and employment has declined significantly as </a:t>
            </a:r>
            <a:r>
              <a:rPr lang="en-US" dirty="0" smtClean="0"/>
              <a:t>well.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sources of the Great Moderation remain somewhat </a:t>
            </a:r>
            <a:r>
              <a:rPr lang="en-US" dirty="0" smtClean="0"/>
              <a:t>controversial,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as I have argued </a:t>
            </a:r>
            <a:r>
              <a:rPr lang="en-US" dirty="0" smtClean="0"/>
              <a:t>elsewhere, there </a:t>
            </a:r>
            <a:r>
              <a:rPr lang="en-US" dirty="0"/>
              <a:t>is evidence for the view </a:t>
            </a:r>
            <a:r>
              <a:rPr lang="en-US" dirty="0" smtClean="0"/>
              <a:t>that</a:t>
            </a:r>
          </a:p>
          <a:p>
            <a:pPr lvl="1"/>
            <a:r>
              <a:rPr lang="en-US" dirty="0" smtClean="0"/>
              <a:t>improved </a:t>
            </a:r>
            <a:r>
              <a:rPr lang="en-US" dirty="0"/>
              <a:t>control of inflation has contributed in important measure </a:t>
            </a:r>
            <a:r>
              <a:rPr lang="en-US" dirty="0" smtClean="0"/>
              <a:t>to </a:t>
            </a:r>
            <a:r>
              <a:rPr lang="en-US" b="1" i="1" dirty="0" smtClean="0"/>
              <a:t>this </a:t>
            </a:r>
            <a:r>
              <a:rPr lang="en-US" b="1" i="1" dirty="0"/>
              <a:t>welcome change in the </a:t>
            </a:r>
            <a:r>
              <a:rPr lang="en-US" b="1" i="1" dirty="0" smtClean="0"/>
              <a:t>economy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0804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Official bodies like the OECD, using mainstream economic models, predicted that 2008 was going to be a wonderful year:</a:t>
            </a:r>
          </a:p>
          <a:p>
            <a:pPr lvl="1"/>
            <a:r>
              <a:rPr lang="en-US" dirty="0" smtClean="0"/>
              <a:t>“In </a:t>
            </a:r>
            <a:r>
              <a:rPr lang="en-US" dirty="0"/>
              <a:t>its Economic Outlook last Autumn, the OECD took the view that the US slowdown was not heralding a period of worldwide economic weakness, unlike, for instance, in </a:t>
            </a:r>
            <a:r>
              <a:rPr lang="en-US" dirty="0" smtClean="0"/>
              <a:t>2001… </a:t>
            </a:r>
          </a:p>
          <a:p>
            <a:pPr lvl="1"/>
            <a:r>
              <a:rPr lang="en-US" dirty="0" smtClean="0"/>
              <a:t>Recent </a:t>
            </a:r>
            <a:r>
              <a:rPr lang="en-US" dirty="0"/>
              <a:t>developments have broadly confirmed this prognosis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Indeed</a:t>
            </a:r>
            <a:r>
              <a:rPr lang="en-US" dirty="0"/>
              <a:t>, </a:t>
            </a:r>
            <a:r>
              <a:rPr lang="en-US" b="1" i="1" dirty="0"/>
              <a:t>the current economic situation is in many ways better than what we have experienced in years</a:t>
            </a:r>
            <a:r>
              <a:rPr lang="en-US" dirty="0"/>
              <a:t>. Against that background, we have stuck to the rebalancing </a:t>
            </a:r>
            <a:r>
              <a:rPr lang="en-US" dirty="0" smtClean="0"/>
              <a:t>scenario.</a:t>
            </a:r>
          </a:p>
          <a:p>
            <a:pPr lvl="1"/>
            <a:r>
              <a:rPr lang="en-US" b="1" i="1" dirty="0" smtClean="0"/>
              <a:t>Our </a:t>
            </a:r>
            <a:r>
              <a:rPr lang="en-US" b="1" i="1" dirty="0"/>
              <a:t>central forecast remains indeed quite benign</a:t>
            </a:r>
            <a:r>
              <a:rPr lang="en-US" dirty="0"/>
              <a:t>: a soft landing in the United States, a strong and sustained recovery in Europe, a solid trajectory in Japan and buoyant activity in China and </a:t>
            </a:r>
            <a:r>
              <a:rPr lang="en-US" dirty="0" smtClean="0"/>
              <a:t>India.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line with recent trends, </a:t>
            </a:r>
            <a:r>
              <a:rPr lang="en-US" b="1" i="1" dirty="0"/>
              <a:t>sustained growth in OECD economies would be underpinned by strong job creation and falling unemployment</a:t>
            </a:r>
            <a:r>
              <a:rPr lang="en-US" dirty="0" smtClean="0"/>
              <a:t>.</a:t>
            </a:r>
            <a:r>
              <a:rPr lang="en-US" i="1" dirty="0" smtClean="0"/>
              <a:t>”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OECD Economic Outlook: Editorial June 2007 p. 8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5345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81000"/>
          </a:xfrm>
        </p:spPr>
        <p:txBody>
          <a:bodyPr/>
          <a:lstStyle/>
          <a:p>
            <a:r>
              <a:rPr lang="en-GB" dirty="0" smtClean="0"/>
              <a:t>And then this happened…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1190"/>
            <a:ext cx="8710174" cy="558525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 rot="625899">
            <a:off x="1378088" y="2657226"/>
            <a:ext cx="6687898" cy="682178"/>
          </a:xfrm>
          <a:prstGeom prst="rightArrow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“Great Moderation”: Falling unemployment &amp; inflation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Up Arrow 5"/>
          <p:cNvSpPr/>
          <p:nvPr/>
        </p:nvSpPr>
        <p:spPr bwMode="auto">
          <a:xfrm rot="963041">
            <a:off x="7967342" y="2576340"/>
            <a:ext cx="556471" cy="1257440"/>
          </a:xfrm>
          <a:prstGeom prst="upArrow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Crisis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7" name="Up Arrow 6"/>
          <p:cNvSpPr/>
          <p:nvPr/>
        </p:nvSpPr>
        <p:spPr bwMode="auto">
          <a:xfrm rot="10335835">
            <a:off x="7877282" y="4381393"/>
            <a:ext cx="556471" cy="1257440"/>
          </a:xfrm>
          <a:prstGeom prst="upArrow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Crisis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87979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540" y="685800"/>
            <a:ext cx="8530660" cy="5943600"/>
          </a:xfrm>
        </p:spPr>
        <p:txBody>
          <a:bodyPr/>
          <a:lstStyle/>
          <a:p>
            <a:r>
              <a:rPr lang="en-GB" dirty="0" smtClean="0"/>
              <a:t>How did economists react? Did the mainstream question its model?</a:t>
            </a:r>
          </a:p>
          <a:p>
            <a:r>
              <a:rPr lang="en-GB" dirty="0" smtClean="0"/>
              <a:t>No—they defended the model despite its failure to warn of the crisis:</a:t>
            </a:r>
          </a:p>
          <a:p>
            <a:r>
              <a:rPr lang="en-GB" dirty="0"/>
              <a:t>Bernanke 2010 “</a:t>
            </a:r>
            <a:r>
              <a:rPr lang="en-US" dirty="0">
                <a:hlinkClick r:id="rId2"/>
              </a:rPr>
              <a:t>Implications of the Financial Crisis for Economics</a:t>
            </a:r>
            <a:r>
              <a:rPr lang="en-GB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Standard macroeconomic models, such as the workhorse new-Keynesian model, did not predict the crisis, nor did they incorporate very easily the effects of financial instability.</a:t>
            </a:r>
          </a:p>
          <a:p>
            <a:pPr lvl="1"/>
            <a:r>
              <a:rPr lang="en-US" dirty="0" smtClean="0"/>
              <a:t>Do these failures of standard macroeconomic models mean that they are irrelevant or at least significantly flawed? </a:t>
            </a:r>
          </a:p>
          <a:p>
            <a:pPr lvl="1"/>
            <a:r>
              <a:rPr lang="en-US" dirty="0" smtClean="0"/>
              <a:t>I think the answer is a qualified no. Economic models are useful only in the context for which they are designed.</a:t>
            </a:r>
          </a:p>
          <a:p>
            <a:pPr lvl="1"/>
            <a:r>
              <a:rPr lang="en-US" dirty="0" smtClean="0"/>
              <a:t>Most of the time, including during recessions, serious financial instability is not an issue.</a:t>
            </a:r>
          </a:p>
          <a:p>
            <a:pPr lvl="1"/>
            <a:r>
              <a:rPr lang="en-US" b="1" dirty="0" smtClean="0"/>
              <a:t>The standard models were designed for these non-crisis periods, and they have proven quite useful in that context.</a:t>
            </a:r>
          </a:p>
          <a:p>
            <a:pPr lvl="1"/>
            <a:r>
              <a:rPr lang="en-US" i="1" dirty="0" smtClean="0"/>
              <a:t>Notably</a:t>
            </a:r>
            <a:r>
              <a:rPr lang="en-US" i="1" dirty="0"/>
              <a:t>, they were part of the intellectual framework that helped deliver low inflation and macroeconomic stability in most industrial countries during the two decades that began in the mid-1980s</a:t>
            </a:r>
            <a:r>
              <a:rPr lang="en-US" i="1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5427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685800"/>
            <a:ext cx="5715000" cy="1066800"/>
          </a:xfrm>
        </p:spPr>
        <p:txBody>
          <a:bodyPr/>
          <a:lstStyle/>
          <a:p>
            <a:r>
              <a:rPr lang="en-GB" dirty="0" smtClean="0"/>
              <a:t>Putting Bernanke another way…</a:t>
            </a:r>
          </a:p>
          <a:p>
            <a:pPr lvl="1"/>
            <a:r>
              <a:rPr lang="en-GB" dirty="0" smtClean="0"/>
              <a:t>“Our models could draw Homer Simpson in the sky, so they must be OK…”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743200"/>
            <a:ext cx="3353267" cy="35940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85" y="692812"/>
            <a:ext cx="3081184" cy="2050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743200"/>
            <a:ext cx="5525669" cy="359668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2514" y="1708189"/>
            <a:ext cx="5721085" cy="104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b="1" i="1" kern="0" dirty="0" smtClean="0">
                <a:effectLst/>
              </a:rPr>
              <a:t>Serious anomaly—crisis where none was thought possible—didn’t shake faith of mainstream economists in their paradigm</a:t>
            </a:r>
            <a:endParaRPr lang="en-US" b="1" i="1" kern="0" dirty="0">
              <a:effectLst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15502" y="6337244"/>
            <a:ext cx="8815367" cy="41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Same as reaction of Ptolemaic astronomers to Jupiter’s moons…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542706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5"/>
      <p:bldP spid="12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172200"/>
          </a:xfrm>
        </p:spPr>
        <p:txBody>
          <a:bodyPr/>
          <a:lstStyle/>
          <a:p>
            <a:r>
              <a:rPr lang="en-GB" dirty="0" smtClean="0"/>
              <a:t>Economics is currently like astronomy at the time of Copernicus</a:t>
            </a:r>
          </a:p>
          <a:p>
            <a:pPr lvl="1"/>
            <a:r>
              <a:rPr lang="en-GB" dirty="0" smtClean="0"/>
              <a:t>One dominant model or “paradigm” (“Neoclassical”)</a:t>
            </a:r>
          </a:p>
          <a:p>
            <a:pPr lvl="2"/>
            <a:r>
              <a:rPr lang="en-GB" dirty="0" smtClean="0"/>
              <a:t>Very elaborate core model (with two main variants)</a:t>
            </a:r>
          </a:p>
          <a:p>
            <a:pPr lvl="2"/>
            <a:r>
              <a:rPr lang="en-GB" dirty="0" smtClean="0"/>
              <a:t>Many “tweaks” in sub-models so they fit the data very well</a:t>
            </a:r>
          </a:p>
          <a:p>
            <a:pPr lvl="3"/>
            <a:r>
              <a:rPr lang="en-GB" b="1" i="1" dirty="0" smtClean="0"/>
              <a:t>Except for the 2008 financial crisis (&amp; the Great Depression)</a:t>
            </a:r>
          </a:p>
          <a:p>
            <a:r>
              <a:rPr lang="en-GB" dirty="0" smtClean="0"/>
              <a:t>Many competing paradigms that are not as elaborate, but explain things that are “anomalies” for the Neoclassical model</a:t>
            </a:r>
          </a:p>
          <a:p>
            <a:pPr lvl="1"/>
            <a:r>
              <a:rPr lang="en-GB" dirty="0" smtClean="0"/>
              <a:t>Crises like 2008 &amp; the Great Depression</a:t>
            </a:r>
          </a:p>
          <a:p>
            <a:pPr lvl="2"/>
            <a:r>
              <a:rPr lang="en-GB" dirty="0" smtClean="0"/>
              <a:t>Post Keynesian economics: Fisher, Minsky</a:t>
            </a:r>
          </a:p>
          <a:p>
            <a:pPr lvl="1"/>
            <a:r>
              <a:rPr lang="en-GB" dirty="0" smtClean="0"/>
              <a:t>Innovation &amp; growth</a:t>
            </a:r>
          </a:p>
          <a:p>
            <a:pPr lvl="2"/>
            <a:r>
              <a:rPr lang="en-GB" dirty="0" smtClean="0"/>
              <a:t>Austrian economics: Hayek, Schumpeter</a:t>
            </a:r>
          </a:p>
          <a:p>
            <a:pPr lvl="1"/>
            <a:r>
              <a:rPr lang="en-GB" dirty="0" smtClean="0"/>
              <a:t>Pollution and ecological crises</a:t>
            </a:r>
          </a:p>
          <a:p>
            <a:pPr lvl="2"/>
            <a:r>
              <a:rPr lang="en-GB" dirty="0" smtClean="0"/>
              <a:t>Ecological economics: Daly, Meadows</a:t>
            </a:r>
          </a:p>
          <a:p>
            <a:pPr lvl="1"/>
            <a:r>
              <a:rPr lang="en-GB" dirty="0" smtClean="0"/>
              <a:t>Gender and ethnic inequality</a:t>
            </a:r>
          </a:p>
          <a:p>
            <a:pPr lvl="2"/>
            <a:r>
              <a:rPr lang="en-GB" dirty="0" smtClean="0"/>
              <a:t>Feminist economics: Waring, Nelson</a:t>
            </a:r>
          </a:p>
          <a:p>
            <a:pPr lvl="1"/>
            <a:r>
              <a:rPr lang="en-GB" dirty="0" smtClean="0"/>
              <a:t>Actual behaviour of people versus economic models</a:t>
            </a:r>
          </a:p>
          <a:p>
            <a:pPr lvl="2"/>
            <a:r>
              <a:rPr lang="en-GB" dirty="0" smtClean="0"/>
              <a:t>Behavioural economics: Simon, </a:t>
            </a:r>
            <a:r>
              <a:rPr lang="en-GB" dirty="0" err="1" smtClean="0"/>
              <a:t>Kahneman</a:t>
            </a:r>
            <a:r>
              <a:rPr lang="en-GB" dirty="0" smtClean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8242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19800"/>
          </a:xfrm>
        </p:spPr>
        <p:txBody>
          <a:bodyPr/>
          <a:lstStyle/>
          <a:p>
            <a:r>
              <a:rPr lang="en-GB" dirty="0" smtClean="0"/>
              <a:t>So economists disagree, and arguments </a:t>
            </a:r>
            <a:r>
              <a:rPr lang="en-GB" dirty="0"/>
              <a:t>between economists </a:t>
            </a:r>
            <a:r>
              <a:rPr lang="en-GB" dirty="0" smtClean="0"/>
              <a:t>are </a:t>
            </a:r>
            <a:r>
              <a:rPr lang="en-GB" i="1" dirty="0" smtClean="0"/>
              <a:t>like arguments between Ptolemaic and Copernican astronomers</a:t>
            </a:r>
            <a:endParaRPr lang="en-GB" i="1" dirty="0"/>
          </a:p>
          <a:p>
            <a:r>
              <a:rPr lang="en-GB" dirty="0" smtClean="0"/>
              <a:t>Ptolemaic astronomer Earth-centric model; Copernican Sun-centric</a:t>
            </a:r>
            <a:endParaRPr lang="en-GB" dirty="0"/>
          </a:p>
          <a:p>
            <a:pPr lvl="1"/>
            <a:r>
              <a:rPr lang="en-GB" dirty="0" smtClean="0"/>
              <a:t>Ptolemaic disputes </a:t>
            </a:r>
            <a:r>
              <a:rPr lang="en-GB" dirty="0"/>
              <a:t>“obvious” flaws in Copernican </a:t>
            </a:r>
            <a:r>
              <a:rPr lang="en-GB" dirty="0" smtClean="0"/>
              <a:t>view</a:t>
            </a:r>
          </a:p>
          <a:p>
            <a:pPr lvl="2"/>
            <a:r>
              <a:rPr lang="en-GB" dirty="0" smtClean="0"/>
              <a:t>“If the Earth is moving, why don’t we fall off it?”</a:t>
            </a:r>
            <a:endParaRPr lang="en-GB" dirty="0"/>
          </a:p>
          <a:p>
            <a:pPr lvl="2"/>
            <a:r>
              <a:rPr lang="en-GB" dirty="0"/>
              <a:t>“If Earth is not the centre of the Universe, why does a stone fall down </a:t>
            </a:r>
            <a:r>
              <a:rPr lang="en-GB" dirty="0" smtClean="0"/>
              <a:t>when you throw it into the air?”</a:t>
            </a:r>
            <a:endParaRPr lang="en-GB" dirty="0"/>
          </a:p>
          <a:p>
            <a:pPr lvl="1"/>
            <a:r>
              <a:rPr lang="en-GB" dirty="0" smtClean="0"/>
              <a:t>Copernican points out obvious flaws with Ptolemaic view</a:t>
            </a:r>
          </a:p>
          <a:p>
            <a:pPr lvl="2"/>
            <a:r>
              <a:rPr lang="en-GB" dirty="0" smtClean="0"/>
              <a:t>“If everything revolves around the Earth, why does Jupiter have moons?”</a:t>
            </a:r>
          </a:p>
          <a:p>
            <a:pPr lvl="2"/>
            <a:r>
              <a:rPr lang="en-GB" dirty="0" smtClean="0"/>
              <a:t>If the Heavens are perfect, why are there craters on the Moon?”</a:t>
            </a:r>
          </a:p>
          <a:p>
            <a:r>
              <a:rPr lang="en-GB" dirty="0" smtClean="0"/>
              <a:t>Economists similar</a:t>
            </a:r>
          </a:p>
          <a:p>
            <a:pPr lvl="1"/>
            <a:r>
              <a:rPr lang="en-GB" dirty="0" smtClean="0"/>
              <a:t>Disputes </a:t>
            </a:r>
            <a:r>
              <a:rPr lang="en-GB" dirty="0"/>
              <a:t>about applying dominant model (about 80% of the time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“Ptolemaic to Ptolemaic”: agree on model </a:t>
            </a:r>
            <a:r>
              <a:rPr lang="en-GB" dirty="0"/>
              <a:t>but differ on details</a:t>
            </a:r>
          </a:p>
          <a:p>
            <a:pPr lvl="1"/>
            <a:r>
              <a:rPr lang="en-GB" dirty="0"/>
              <a:t>Clashes between different models (about 20% of the time)</a:t>
            </a:r>
          </a:p>
          <a:p>
            <a:pPr lvl="2"/>
            <a:r>
              <a:rPr lang="en-GB" dirty="0" smtClean="0"/>
              <a:t>“Ptolemaic to Copernican”: don’t </a:t>
            </a:r>
            <a:r>
              <a:rPr lang="en-GB" dirty="0"/>
              <a:t>understand each other &amp; clash on world views…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4152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at least 8 different “schools of thought” in economics: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Neoclassical or “Mainstream”, with 2 Sub-groups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/>
              <a:t>“Freshwater”; and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/>
              <a:t>“Saltwater”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Austrian or Libertarian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Post-Keynesian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Marxian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Ecological or Evolutionary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Behavioural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Feminist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“</a:t>
            </a:r>
            <a:r>
              <a:rPr lang="en-GB" dirty="0" err="1" smtClean="0"/>
              <a:t>Econo</a:t>
            </a:r>
            <a:r>
              <a:rPr lang="en-GB" dirty="0" smtClean="0"/>
              <a:t>-physicists”</a:t>
            </a:r>
          </a:p>
          <a:p>
            <a:r>
              <a:rPr lang="en-GB" dirty="0" smtClean="0"/>
              <a:t>Helps to understand economic &amp; political debate if you know which “School” someone belongs to or listens 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8498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Neoclassical or “Mainstream”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96000"/>
          </a:xfrm>
        </p:spPr>
        <p:txBody>
          <a:bodyPr/>
          <a:lstStyle/>
          <a:p>
            <a:r>
              <a:rPr lang="en-GB" dirty="0" smtClean="0"/>
              <a:t>Majority of academic economists (70-85%)</a:t>
            </a:r>
          </a:p>
          <a:p>
            <a:r>
              <a:rPr lang="en-GB" dirty="0" smtClean="0"/>
              <a:t>Dominates policy advice to and policy making by most governments</a:t>
            </a:r>
          </a:p>
          <a:p>
            <a:r>
              <a:rPr lang="en-GB" b="1" i="1" dirty="0" smtClean="0"/>
              <a:t>Key question: “Can </a:t>
            </a:r>
            <a:r>
              <a:rPr lang="en-GB" b="1" i="1" dirty="0"/>
              <a:t>the economy reach equilibrium with demand </a:t>
            </a:r>
            <a:r>
              <a:rPr lang="en-GB" b="1" i="1" dirty="0" smtClean="0"/>
              <a:t>equal to </a:t>
            </a:r>
            <a:r>
              <a:rPr lang="en-GB" b="1" i="1" dirty="0"/>
              <a:t>supply in every market</a:t>
            </a:r>
            <a:r>
              <a:rPr lang="en-GB" b="1" i="1" dirty="0" smtClean="0"/>
              <a:t>?”</a:t>
            </a:r>
          </a:p>
          <a:p>
            <a:r>
              <a:rPr lang="en-GB" dirty="0" smtClean="0"/>
              <a:t>First asked by French economist </a:t>
            </a:r>
            <a:r>
              <a:rPr lang="en-GB" dirty="0" smtClean="0">
                <a:hlinkClick r:id="rId2"/>
              </a:rPr>
              <a:t>Leon </a:t>
            </a:r>
            <a:r>
              <a:rPr lang="en-GB" dirty="0" err="1" smtClean="0">
                <a:hlinkClick r:id="rId2"/>
              </a:rPr>
              <a:t>Walras</a:t>
            </a:r>
            <a:r>
              <a:rPr lang="en-GB" dirty="0" smtClean="0"/>
              <a:t> in the 1870s</a:t>
            </a:r>
          </a:p>
          <a:p>
            <a:r>
              <a:rPr lang="en-GB" dirty="0" smtClean="0">
                <a:hlinkClick r:id="rId3"/>
              </a:rPr>
              <a:t>Models based on operation of French markets (“Bourse”) at the time</a:t>
            </a:r>
            <a:endParaRPr lang="en-GB" dirty="0" smtClean="0"/>
          </a:p>
          <a:p>
            <a:pPr lvl="1"/>
            <a:r>
              <a:rPr lang="en-GB" dirty="0" smtClean="0"/>
              <a:t>Traders in a market (for example, “wheat”) “cry out” the quantity they wish to sell or buy at a given price</a:t>
            </a:r>
          </a:p>
          <a:p>
            <a:pPr lvl="1"/>
            <a:r>
              <a:rPr lang="en-GB" dirty="0" smtClean="0"/>
              <a:t>Market manager adds up demand and supply at that price</a:t>
            </a:r>
          </a:p>
          <a:p>
            <a:pPr lvl="1"/>
            <a:r>
              <a:rPr lang="en-GB" dirty="0" smtClean="0"/>
              <a:t>If supply and demand differ, trade does not occur</a:t>
            </a:r>
          </a:p>
          <a:p>
            <a:pPr lvl="1"/>
            <a:r>
              <a:rPr lang="en-GB" dirty="0" smtClean="0"/>
              <a:t>Market manager allowed trade when demand equalled supply—when </a:t>
            </a:r>
            <a:r>
              <a:rPr lang="en-GB" b="1" i="1" dirty="0" smtClean="0"/>
              <a:t>equilibrium</a:t>
            </a:r>
            <a:r>
              <a:rPr lang="en-GB" dirty="0" smtClean="0"/>
              <a:t> was achieved.</a:t>
            </a:r>
          </a:p>
          <a:p>
            <a:r>
              <a:rPr lang="en-GB" dirty="0" err="1" smtClean="0"/>
              <a:t>Walras</a:t>
            </a:r>
            <a:r>
              <a:rPr lang="en-GB" dirty="0" smtClean="0"/>
              <a:t> </a:t>
            </a:r>
            <a:r>
              <a:rPr lang="en-GB" b="1" i="1" dirty="0" smtClean="0"/>
              <a:t>generalised</a:t>
            </a:r>
            <a:r>
              <a:rPr lang="en-GB" dirty="0" smtClean="0"/>
              <a:t> this to </a:t>
            </a:r>
            <a:r>
              <a:rPr lang="en-GB" i="1" dirty="0" smtClean="0"/>
              <a:t>imagine</a:t>
            </a:r>
            <a:r>
              <a:rPr lang="en-GB" dirty="0" smtClean="0"/>
              <a:t> it happening in all markets at once</a:t>
            </a:r>
          </a:p>
          <a:p>
            <a:pPr lvl="1"/>
            <a:r>
              <a:rPr lang="en-GB" dirty="0" smtClean="0"/>
              <a:t>Made many “simplifying assumptions” to try to model this mathematically…</a:t>
            </a:r>
          </a:p>
        </p:txBody>
      </p:sp>
    </p:spTree>
    <p:extLst>
      <p:ext uri="{BB962C8B-B14F-4D97-AF65-F5344CB8AC3E}">
        <p14:creationId xmlns:p14="http://schemas.microsoft.com/office/powerpoint/2010/main" val="317844706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81000"/>
          </a:xfrm>
        </p:spPr>
        <p:txBody>
          <a:bodyPr/>
          <a:lstStyle/>
          <a:p>
            <a:r>
              <a:rPr lang="en-GB" dirty="0" smtClean="0"/>
              <a:t>And it’s not just in fiction…</a:t>
            </a:r>
            <a:endParaRPr lang="en-US" dirty="0"/>
          </a:p>
        </p:txBody>
      </p:sp>
      <p:pic>
        <p:nvPicPr>
          <p:cNvPr id="7" name="TI5fjTz1Rbw">
            <a:hlinkClick r:id="" action="ppaction://ole?verb=0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 bwMode="auto">
          <a:xfrm>
            <a:off x="38100" y="137160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V1-1tqgUoeo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25625" y="4286250"/>
            <a:ext cx="4572000" cy="2571750"/>
          </a:xfrm>
          <a:prstGeom prst="rect">
            <a:avLst/>
          </a:prstGeom>
        </p:spPr>
      </p:pic>
      <p:pic>
        <p:nvPicPr>
          <p:cNvPr id="10" name="Xr3LPFh8CsM">
            <a:hlinkClick r:id="" action="ppaction://ole?verb=0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4563908" y="1371600"/>
            <a:ext cx="4572000" cy="2571750"/>
          </a:xfrm>
          <a:prstGeom prst="rect">
            <a:avLst/>
          </a:prstGeom>
        </p:spPr>
      </p:pic>
      <p:pic>
        <p:nvPicPr>
          <p:cNvPr id="11" name="iWEq27Ai6ZU">
            <a:hlinkClick r:id="" action="ppaction://ole?verb=0"/>
          </p:cNvPr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4563908" y="4278158"/>
            <a:ext cx="4572000" cy="25717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771" y="1025194"/>
            <a:ext cx="44877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2000" dirty="0">
                <a:effectLst/>
                <a:latin typeface="Candara" panose="020E0502030303020204" pitchFamily="34" charset="0"/>
                <a:hlinkClick r:id="rId10"/>
              </a:rPr>
              <a:t>https://</a:t>
            </a:r>
            <a:r>
              <a:rPr lang="en-US" sz="2000" dirty="0" smtClean="0">
                <a:effectLst/>
                <a:latin typeface="Candara" panose="020E0502030303020204" pitchFamily="34" charset="0"/>
                <a:hlinkClick r:id="rId10"/>
              </a:rPr>
              <a:t>youtu.be/TI5fjTz1Rbw</a:t>
            </a:r>
            <a:r>
              <a:rPr lang="en-US" sz="2000" dirty="0" smtClean="0">
                <a:effectLst/>
                <a:latin typeface="Candara" panose="020E0502030303020204" pitchFamily="34" charset="0"/>
              </a:rPr>
              <a:t> </a:t>
            </a:r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1:34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1066800"/>
            <a:ext cx="36576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1800" dirty="0">
                <a:effectLst/>
                <a:latin typeface="Candara" panose="020E0502030303020204" pitchFamily="34" charset="0"/>
                <a:hlinkClick r:id="rId11"/>
              </a:rPr>
              <a:t>https://</a:t>
            </a:r>
            <a:r>
              <a:rPr lang="en-US" sz="1800" dirty="0" smtClean="0">
                <a:effectLst/>
                <a:latin typeface="Candara" panose="020E0502030303020204" pitchFamily="34" charset="0"/>
                <a:hlinkClick r:id="rId11"/>
              </a:rPr>
              <a:t>youtu.be/Xr3LPFh8CsM</a:t>
            </a:r>
            <a:r>
              <a:rPr lang="en-US" sz="1800" dirty="0" smtClean="0">
                <a:effectLst/>
                <a:latin typeface="Candara" panose="020E0502030303020204" pitchFamily="34" charset="0"/>
              </a:rPr>
              <a:t> </a:t>
            </a:r>
            <a:r>
              <a:rPr lang="en-US" sz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0:11</a:t>
            </a:r>
            <a:endParaRPr lang="en-US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" y="3943290"/>
            <a:ext cx="45258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2000" dirty="0">
                <a:effectLst/>
                <a:latin typeface="Candara" panose="020E0502030303020204" pitchFamily="34" charset="0"/>
                <a:hlinkClick r:id="rId12"/>
              </a:rPr>
              <a:t>https://</a:t>
            </a:r>
            <a:r>
              <a:rPr lang="en-US" sz="2000" dirty="0" smtClean="0">
                <a:effectLst/>
                <a:latin typeface="Candara" panose="020E0502030303020204" pitchFamily="34" charset="0"/>
                <a:hlinkClick r:id="rId12"/>
              </a:rPr>
              <a:t>youtu.be/V1-1tqgUoeo</a:t>
            </a:r>
            <a:r>
              <a:rPr lang="en-US" sz="2000" dirty="0" smtClean="0">
                <a:effectLst/>
                <a:latin typeface="Candara" panose="020E0502030303020204" pitchFamily="34" charset="0"/>
              </a:rPr>
              <a:t> </a:t>
            </a:r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0:13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9996" y="3980950"/>
            <a:ext cx="40182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2000" dirty="0">
                <a:effectLst/>
                <a:latin typeface="Candara" panose="020E0502030303020204" pitchFamily="34" charset="0"/>
                <a:hlinkClick r:id="rId13"/>
              </a:rPr>
              <a:t>https://</a:t>
            </a:r>
            <a:r>
              <a:rPr lang="en-US" sz="2000" dirty="0" smtClean="0">
                <a:effectLst/>
                <a:latin typeface="Candara" panose="020E0502030303020204" pitchFamily="34" charset="0"/>
                <a:hlinkClick r:id="rId13"/>
              </a:rPr>
              <a:t>youtu.be/iWEq27Ai6ZU</a:t>
            </a:r>
            <a:r>
              <a:rPr lang="en-US" sz="2000" dirty="0" smtClean="0">
                <a:effectLst/>
                <a:latin typeface="Candara" panose="020E0502030303020204" pitchFamily="34" charset="0"/>
              </a:rPr>
              <a:t> 2:00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8504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b="1" dirty="0">
                <a:latin typeface="Candara" panose="020E0502030303020204" pitchFamily="34" charset="0"/>
              </a:rPr>
              <a:t>Austrian or </a:t>
            </a:r>
            <a:r>
              <a:rPr lang="en-GB" b="1" dirty="0" smtClean="0">
                <a:latin typeface="Candara" panose="020E0502030303020204" pitchFamily="34" charset="0"/>
              </a:rPr>
              <a:t>“Libertarian”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Minority of academic economists (maybe 5%)</a:t>
            </a:r>
          </a:p>
          <a:p>
            <a:r>
              <a:rPr lang="en-GB" dirty="0" smtClean="0"/>
              <a:t>Popular with some politicians (Maggie Thatcher, </a:t>
            </a:r>
            <a:r>
              <a:rPr lang="en-GB" dirty="0" err="1" smtClean="0"/>
              <a:t>etc</a:t>
            </a:r>
            <a:r>
              <a:rPr lang="en-GB" dirty="0" smtClean="0"/>
              <a:t>) &amp; journalists</a:t>
            </a:r>
          </a:p>
          <a:p>
            <a:r>
              <a:rPr lang="en-GB" b="1" i="1" dirty="0" smtClean="0"/>
              <a:t>Key question: “How </a:t>
            </a:r>
            <a:r>
              <a:rPr lang="en-GB" b="1" i="1" dirty="0"/>
              <a:t>does innovation </a:t>
            </a:r>
            <a:r>
              <a:rPr lang="en-GB" b="1" i="1" dirty="0" smtClean="0"/>
              <a:t>&amp; change occur </a:t>
            </a:r>
            <a:r>
              <a:rPr lang="en-GB" b="1" i="1" dirty="0"/>
              <a:t>in capitalism</a:t>
            </a:r>
            <a:r>
              <a:rPr lang="en-GB" b="1" i="1" dirty="0" smtClean="0"/>
              <a:t>?”</a:t>
            </a:r>
          </a:p>
          <a:p>
            <a:r>
              <a:rPr lang="en-GB" dirty="0" smtClean="0"/>
              <a:t>First asked by Friedrich Hayek (other guy with Keynes in the Rap)</a:t>
            </a:r>
          </a:p>
          <a:p>
            <a:r>
              <a:rPr lang="en-GB" dirty="0" smtClean="0"/>
              <a:t>Shares most of the core ideas of Neoclassical economics</a:t>
            </a:r>
          </a:p>
          <a:p>
            <a:pPr lvl="1"/>
            <a:r>
              <a:rPr lang="en-GB" dirty="0" smtClean="0"/>
              <a:t>Individuals motivated by desire to maximise utility</a:t>
            </a:r>
          </a:p>
          <a:p>
            <a:pPr lvl="1"/>
            <a:r>
              <a:rPr lang="en-GB" dirty="0" smtClean="0"/>
              <a:t>Firms motivated by desire to maximise profits</a:t>
            </a:r>
          </a:p>
          <a:p>
            <a:pPr lvl="1"/>
            <a:r>
              <a:rPr lang="en-GB" dirty="0" smtClean="0"/>
              <a:t>Markets as equilibrium-seeking systems</a:t>
            </a:r>
          </a:p>
          <a:p>
            <a:r>
              <a:rPr lang="en-GB" dirty="0" smtClean="0"/>
              <a:t>But says actual markets are never in equilibrium</a:t>
            </a:r>
          </a:p>
          <a:p>
            <a:r>
              <a:rPr lang="en-GB" dirty="0" smtClean="0"/>
              <a:t>Instead, disequilibrium (supply </a:t>
            </a:r>
            <a:r>
              <a:rPr lang="en-GB" dirty="0"/>
              <a:t>not equal </a:t>
            </a:r>
            <a:r>
              <a:rPr lang="en-GB" dirty="0" smtClean="0"/>
              <a:t>to demand) is the rule</a:t>
            </a:r>
          </a:p>
          <a:p>
            <a:r>
              <a:rPr lang="en-GB" dirty="0" smtClean="0"/>
              <a:t>Difference enables entrepreneur to see a way to make a profit</a:t>
            </a:r>
          </a:p>
          <a:p>
            <a:r>
              <a:rPr lang="en-GB" dirty="0" smtClean="0"/>
              <a:t>Disequilibrium &amp; entrepreneurial innovation mean economy progresses</a:t>
            </a:r>
          </a:p>
          <a:p>
            <a:r>
              <a:rPr lang="en-GB" dirty="0" smtClean="0"/>
              <a:t>Attempts by government to control economy set off booms &amp; busts</a:t>
            </a:r>
          </a:p>
          <a:p>
            <a:r>
              <a:rPr lang="en-GB" dirty="0" smtClean="0"/>
              <a:t>Best policy is to minimise (or even eliminate) the government</a:t>
            </a:r>
          </a:p>
          <a:p>
            <a:r>
              <a:rPr lang="en-GB" dirty="0" smtClean="0"/>
              <a:t>Let the market work things out on its own</a:t>
            </a:r>
          </a:p>
          <a:p>
            <a:r>
              <a:rPr lang="en-GB" dirty="0" smtClean="0"/>
              <a:t>Reject use of mathematics in economics as “Physics envy”</a:t>
            </a:r>
          </a:p>
          <a:p>
            <a:pPr lvl="1"/>
            <a:r>
              <a:rPr lang="en-GB" dirty="0" smtClean="0"/>
              <a:t>Says you can’t model “human action”, free will, etc.…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173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b="1" dirty="0" smtClean="0">
                <a:latin typeface="Candara" panose="020E0502030303020204" pitchFamily="34" charset="0"/>
              </a:rPr>
              <a:t>Post-Keynesian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Minority of academic economists (maybe 5-10%)</a:t>
            </a:r>
          </a:p>
          <a:p>
            <a:r>
              <a:rPr lang="en-GB" dirty="0" smtClean="0"/>
              <a:t>Some prominent bloggers but much less influence on politicians etc.</a:t>
            </a:r>
          </a:p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b="1" i="1" dirty="0" smtClean="0"/>
              <a:t>Key question: </a:t>
            </a:r>
            <a:r>
              <a:rPr lang="en-GB" b="1" i="1" dirty="0"/>
              <a:t>“What caused the Great Depression, and can it happen again?”</a:t>
            </a:r>
          </a:p>
          <a:p>
            <a:r>
              <a:rPr lang="en-GB" dirty="0" smtClean="0"/>
              <a:t>Derived from non-textbook reading of Keynes</a:t>
            </a:r>
          </a:p>
          <a:p>
            <a:r>
              <a:rPr lang="en-GB" dirty="0" smtClean="0"/>
              <a:t>Rejects microeconomics accepted by Neoclassicals &amp; Austrians</a:t>
            </a:r>
          </a:p>
          <a:p>
            <a:pPr lvl="1"/>
            <a:r>
              <a:rPr lang="en-GB" dirty="0" smtClean="0"/>
              <a:t>Not “Individuals maximising utility” but “individuals coping with fundamental uncertainty about the future”</a:t>
            </a:r>
          </a:p>
          <a:p>
            <a:pPr lvl="1"/>
            <a:r>
              <a:rPr lang="en-GB" dirty="0" smtClean="0"/>
              <a:t>Not “profit maximising firms” but firms investing under “animal spirits”</a:t>
            </a:r>
          </a:p>
          <a:p>
            <a:pPr lvl="1"/>
            <a:r>
              <a:rPr lang="en-GB" dirty="0" smtClean="0"/>
              <a:t>Less emphasis on equilibrium, more on dynamics, change and possible crises</a:t>
            </a:r>
          </a:p>
          <a:p>
            <a:r>
              <a:rPr lang="en-GB" dirty="0" smtClean="0"/>
              <a:t>Focus on macroeconomics rather than micro</a:t>
            </a:r>
          </a:p>
          <a:p>
            <a:r>
              <a:rPr lang="en-GB" dirty="0" smtClean="0"/>
              <a:t>See money and banking as essential</a:t>
            </a:r>
          </a:p>
          <a:p>
            <a:r>
              <a:rPr lang="en-GB" dirty="0" smtClean="0"/>
              <a:t>Emphasise realism instead of “simplifying assumptions”</a:t>
            </a:r>
          </a:p>
          <a:p>
            <a:r>
              <a:rPr lang="en-GB" dirty="0" smtClean="0"/>
              <a:t>Use mathematical models, but don’t impose equilibrium solutions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3135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Minority of academic economists (maybe 1-2%)</a:t>
            </a:r>
          </a:p>
          <a:p>
            <a:r>
              <a:rPr lang="en-GB" dirty="0" smtClean="0"/>
              <a:t>Prominent in media, blogs</a:t>
            </a:r>
          </a:p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b="1" i="1" dirty="0" smtClean="0"/>
              <a:t>Key question: </a:t>
            </a:r>
            <a:r>
              <a:rPr lang="en-GB" b="1" i="1" dirty="0"/>
              <a:t>“How do real people behave in economic situations</a:t>
            </a:r>
            <a:r>
              <a:rPr lang="en-GB" b="1" i="1" dirty="0" smtClean="0"/>
              <a:t>?”</a:t>
            </a:r>
          </a:p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dirty="0" smtClean="0"/>
              <a:t>Origins in rejection of Neoclassical “simplifying assumption” of rational behaviour</a:t>
            </a:r>
          </a:p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dirty="0" smtClean="0"/>
              <a:t>Experiments on what actual people do given economic choices</a:t>
            </a:r>
          </a:p>
          <a:p>
            <a:pPr marL="742950" lvl="2" indent="-342900"/>
            <a:r>
              <a:rPr lang="en-GB" dirty="0" smtClean="0"/>
              <a:t>Don’t “maximise utility”</a:t>
            </a:r>
          </a:p>
          <a:p>
            <a:pPr marL="742950" lvl="2" indent="-342900"/>
            <a:r>
              <a:rPr lang="en-GB" dirty="0" smtClean="0"/>
              <a:t>Often make choices Neoclassical theory calls “irrational”</a:t>
            </a:r>
          </a:p>
          <a:p>
            <a:pPr marL="1200150" lvl="3" indent="-342900"/>
            <a:r>
              <a:rPr lang="en-GB" dirty="0" smtClean="0"/>
              <a:t>“Loss aversion”</a:t>
            </a:r>
          </a:p>
          <a:p>
            <a:pPr marL="1200150" lvl="3" indent="-342900"/>
            <a:r>
              <a:rPr lang="en-GB" dirty="0" smtClean="0"/>
              <a:t>Holding onto shares rather than selling</a:t>
            </a:r>
          </a:p>
          <a:p>
            <a:pPr marL="742950" lvl="2" indent="-342900"/>
            <a:r>
              <a:rPr lang="en-GB" dirty="0" smtClean="0"/>
              <a:t>Focus on micro rather than macro</a:t>
            </a:r>
          </a:p>
          <a:p>
            <a:pPr marL="1200150" lvl="3" indent="-342900"/>
            <a:r>
              <a:rPr lang="en-GB" dirty="0" smtClean="0"/>
              <a:t>But what people really do, rather than hypothetical behaviour</a:t>
            </a:r>
          </a:p>
        </p:txBody>
      </p:sp>
    </p:spTree>
    <p:extLst>
      <p:ext uri="{BB962C8B-B14F-4D97-AF65-F5344CB8AC3E}">
        <p14:creationId xmlns:p14="http://schemas.microsoft.com/office/powerpoint/2010/main" val="7130108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Marxian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Tiny minority of academic economists (maybe 1%)</a:t>
            </a:r>
          </a:p>
          <a:p>
            <a:r>
              <a:rPr lang="en-GB" dirty="0" smtClean="0"/>
              <a:t>Popular in left-wing political groups</a:t>
            </a:r>
          </a:p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b="1" i="1" dirty="0" smtClean="0"/>
              <a:t>Key question: “How </a:t>
            </a:r>
            <a:r>
              <a:rPr lang="en-GB" b="1" i="1" dirty="0"/>
              <a:t>did capitalism evolve, and will it turn into something else</a:t>
            </a:r>
            <a:r>
              <a:rPr lang="en-GB" b="1" i="1" dirty="0" smtClean="0"/>
              <a:t>?”</a:t>
            </a:r>
          </a:p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dirty="0" smtClean="0"/>
              <a:t>See capitalism as based on exploitation of labour</a:t>
            </a:r>
          </a:p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dirty="0" smtClean="0"/>
              <a:t>Used to assert that it will be superseded by socialism</a:t>
            </a:r>
          </a:p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dirty="0" smtClean="0"/>
              <a:t>Still assert that capitalism is prone to crises and stagnation</a:t>
            </a:r>
          </a:p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dirty="0" smtClean="0"/>
              <a:t>Based on economic &amp; political works of Karl Marx</a:t>
            </a:r>
          </a:p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dirty="0" smtClean="0"/>
              <a:t>Rejects “subjective” theory of value of Neoclassical School</a:t>
            </a:r>
          </a:p>
          <a:p>
            <a:pPr marL="742950" lvl="2" indent="-342900"/>
            <a:r>
              <a:rPr lang="en-GB" dirty="0" smtClean="0"/>
              <a:t>“Value” is not satisfaction of consumer, but effort of producer</a:t>
            </a:r>
          </a:p>
          <a:p>
            <a:pPr marL="342900" lvl="1" indent="-342900"/>
            <a:r>
              <a:rPr lang="en-GB" dirty="0" smtClean="0"/>
              <a:t>Focus on struggle between social classes (workers, capitalists, bankers) rather than classless individual of Neoclassical school</a:t>
            </a:r>
          </a:p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dirty="0" smtClean="0"/>
              <a:t>Sometimes use mathematical models</a:t>
            </a:r>
          </a:p>
          <a:p>
            <a:pPr marL="742950" lvl="2" indent="-342900"/>
            <a:r>
              <a:rPr lang="en-GB" dirty="0" smtClean="0"/>
              <a:t>Impose assumption that all profit (“surplus”) comes from labour</a:t>
            </a:r>
          </a:p>
          <a:p>
            <a:pPr marL="342900" lvl="1" indent="-342900"/>
            <a:r>
              <a:rPr lang="en-GB" dirty="0" smtClean="0"/>
              <a:t>Expect crises like 2008 on basis of “tendency for rate of profit to fall”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7602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Ecological/Evolutionary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96000"/>
          </a:xfrm>
        </p:spPr>
        <p:txBody>
          <a:bodyPr/>
          <a:lstStyle/>
          <a:p>
            <a:r>
              <a:rPr lang="en-GB" dirty="0" smtClean="0"/>
              <a:t>Tiny minority of academic economists (Maybe 1%)</a:t>
            </a:r>
          </a:p>
          <a:p>
            <a:r>
              <a:rPr lang="en-GB" dirty="0" smtClean="0"/>
              <a:t>Very prominent in progressive politics</a:t>
            </a:r>
          </a:p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b="1" i="1" dirty="0"/>
              <a:t>Key question: “How does the economy produce more outputs than inputs, and what are the impacts of this on the environment?”</a:t>
            </a:r>
          </a:p>
          <a:p>
            <a:r>
              <a:rPr lang="en-GB" dirty="0" smtClean="0"/>
              <a:t>Rejects “supply &amp; demand” Neoclassical method</a:t>
            </a:r>
          </a:p>
          <a:p>
            <a:r>
              <a:rPr lang="en-GB" dirty="0" smtClean="0"/>
              <a:t>Core concept: sees economy as an evolving system over time</a:t>
            </a:r>
          </a:p>
          <a:p>
            <a:pPr lvl="1"/>
            <a:r>
              <a:rPr lang="en-GB" dirty="0" smtClean="0"/>
              <a:t>Change &amp; adaptation rather than equilibrium</a:t>
            </a:r>
          </a:p>
          <a:p>
            <a:pPr lvl="1"/>
            <a:r>
              <a:rPr lang="en-GB" dirty="0" smtClean="0"/>
              <a:t>Focuses on dynamics and evolution of economy over time</a:t>
            </a:r>
          </a:p>
          <a:p>
            <a:r>
              <a:rPr lang="en-GB" dirty="0" smtClean="0"/>
              <a:t>Necessary </a:t>
            </a:r>
            <a:r>
              <a:rPr lang="en-GB" dirty="0"/>
              <a:t>link between consumption of energy &amp; generation of </a:t>
            </a:r>
            <a:r>
              <a:rPr lang="en-GB" dirty="0" smtClean="0"/>
              <a:t>waste</a:t>
            </a:r>
          </a:p>
          <a:p>
            <a:pPr lvl="1"/>
            <a:r>
              <a:rPr lang="en-GB" dirty="0" smtClean="0"/>
              <a:t>No output possible without exploiting “free energy”</a:t>
            </a:r>
          </a:p>
          <a:p>
            <a:pPr lvl="1"/>
            <a:r>
              <a:rPr lang="en-GB" dirty="0" smtClean="0"/>
              <a:t>Production necessarily causes waste because of “</a:t>
            </a:r>
            <a:r>
              <a:rPr lang="en-GB" dirty="0" smtClean="0">
                <a:hlinkClick r:id="rId2"/>
              </a:rPr>
              <a:t>Laws of Thermodynamics</a:t>
            </a:r>
            <a:r>
              <a:rPr lang="en-GB" dirty="0" smtClean="0"/>
              <a:t>”</a:t>
            </a:r>
          </a:p>
          <a:p>
            <a:pPr lvl="2"/>
            <a:r>
              <a:rPr lang="en-GB" dirty="0" smtClean="0"/>
              <a:t>Described like a game of cards:</a:t>
            </a:r>
          </a:p>
          <a:p>
            <a:pPr lvl="3"/>
            <a:r>
              <a:rPr lang="en-GB" dirty="0" smtClean="0"/>
              <a:t>“(1) You can’t win” (Energy can’t be made)</a:t>
            </a:r>
          </a:p>
          <a:p>
            <a:pPr lvl="3"/>
            <a:r>
              <a:rPr lang="en-GB" dirty="0" smtClean="0"/>
              <a:t>“(2) You can’t break even” (Work necessarily creates waste unless there’s somewhere at Absolute Zero to dump heat)</a:t>
            </a:r>
          </a:p>
          <a:p>
            <a:pPr lvl="3"/>
            <a:r>
              <a:rPr lang="en-GB" dirty="0" smtClean="0"/>
              <a:t>“(3) You can’t leave the game” (Absolute Zero doesn’t exist)</a:t>
            </a:r>
          </a:p>
          <a:p>
            <a:endParaRPr lang="en-GB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7959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Feminist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Tiny minority of academic economists </a:t>
            </a:r>
            <a:r>
              <a:rPr lang="en-GB" dirty="0" smtClean="0"/>
              <a:t>(less than 1</a:t>
            </a:r>
            <a:r>
              <a:rPr lang="en-GB" dirty="0"/>
              <a:t>%)</a:t>
            </a:r>
          </a:p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dirty="0" smtClean="0"/>
              <a:t>Prominent in social media</a:t>
            </a:r>
          </a:p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b="1" i="1" dirty="0" smtClean="0"/>
              <a:t>Key question: </a:t>
            </a:r>
            <a:r>
              <a:rPr lang="en-GB" b="1" i="1" dirty="0"/>
              <a:t>“How do relations between the sexes affect economics</a:t>
            </a:r>
            <a:r>
              <a:rPr lang="en-GB" b="1" i="1" dirty="0" smtClean="0"/>
              <a:t>?”</a:t>
            </a:r>
            <a:endParaRPr lang="en-US" b="1" i="1" dirty="0"/>
          </a:p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dirty="0"/>
              <a:t>Emphasises </a:t>
            </a:r>
            <a:r>
              <a:rPr lang="en-GB" dirty="0" smtClean="0"/>
              <a:t>aspects of society undervalued by market system</a:t>
            </a:r>
          </a:p>
          <a:p>
            <a:pPr marL="742950" lvl="2" indent="-342900"/>
            <a:r>
              <a:rPr lang="en-GB" dirty="0" smtClean="0"/>
              <a:t>Unpaid work of women in general (especially 3</a:t>
            </a:r>
            <a:r>
              <a:rPr lang="en-GB" baseline="30000" dirty="0" smtClean="0"/>
              <a:t>rd</a:t>
            </a:r>
            <a:r>
              <a:rPr lang="en-GB" dirty="0" smtClean="0"/>
              <a:t> world economies)</a:t>
            </a:r>
          </a:p>
          <a:p>
            <a:pPr marL="742950" lvl="2" indent="-342900"/>
            <a:r>
              <a:rPr lang="en-GB" dirty="0" smtClean="0"/>
              <a:t>“Glass ceiling” in firms</a:t>
            </a:r>
          </a:p>
          <a:p>
            <a:pPr marL="742950" lvl="2" indent="-342900"/>
            <a:r>
              <a:rPr lang="en-GB" dirty="0" smtClean="0"/>
              <a:t>Unequal treatment of equal work given gender bias</a:t>
            </a:r>
          </a:p>
          <a:p>
            <a:pPr marL="742950" lvl="2" indent="-342900"/>
            <a:r>
              <a:rPr lang="en-GB" dirty="0" smtClean="0"/>
              <a:t>Neglected social dimensions of economic exchange</a:t>
            </a:r>
          </a:p>
          <a:p>
            <a:pPr marL="342900" lvl="1" indent="-342900"/>
            <a:r>
              <a:rPr lang="en-GB" dirty="0" smtClean="0"/>
              <a:t>Rejects Neoclassical tendency to treat everything as a commodity</a:t>
            </a:r>
          </a:p>
          <a:p>
            <a:pPr marL="342900" lvl="1" indent="-342900"/>
            <a:r>
              <a:rPr lang="en-GB" dirty="0" smtClean="0"/>
              <a:t>Focuses on value of non-market activities</a:t>
            </a:r>
            <a:endParaRPr lang="en-GB" dirty="0"/>
          </a:p>
          <a:p>
            <a:pPr marL="342900" lvl="1" indent="-342900">
              <a:buFontTx/>
              <a:buChar char="•"/>
              <a:tabLst>
                <a:tab pos="18000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07235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“Econo-physicists”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96000"/>
          </a:xfrm>
        </p:spPr>
        <p:txBody>
          <a:bodyPr/>
          <a:lstStyle/>
          <a:p>
            <a:r>
              <a:rPr lang="en-GB" dirty="0" smtClean="0"/>
              <a:t>Tiny minority of academic economists (less than 1%)</a:t>
            </a:r>
          </a:p>
          <a:p>
            <a:r>
              <a:rPr lang="en-GB" dirty="0" smtClean="0"/>
              <a:t>Influential in finance markets—“rocket scientists” in hedge funds</a:t>
            </a:r>
          </a:p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b="1" i="1" dirty="0" smtClean="0"/>
              <a:t>Key question</a:t>
            </a:r>
            <a:r>
              <a:rPr lang="en-GB" b="1" i="1" dirty="0"/>
              <a:t>: “Can we understand the economy using tools from physics</a:t>
            </a:r>
            <a:r>
              <a:rPr lang="en-GB" b="1" i="1" dirty="0" smtClean="0"/>
              <a:t>?”</a:t>
            </a:r>
          </a:p>
          <a:p>
            <a:r>
              <a:rPr lang="en-GB" dirty="0" smtClean="0"/>
              <a:t>Substantial group in physics departments</a:t>
            </a:r>
          </a:p>
          <a:p>
            <a:pPr lvl="1"/>
            <a:r>
              <a:rPr lang="en-GB" dirty="0" smtClean="0"/>
              <a:t>Academics with PhDs in physics applying physics techniques to economic data</a:t>
            </a:r>
          </a:p>
          <a:p>
            <a:pPr lvl="1"/>
            <a:r>
              <a:rPr lang="en-GB" dirty="0" smtClean="0"/>
              <a:t>Developed “because we’ve solved all the big problems in physics”</a:t>
            </a:r>
          </a:p>
          <a:p>
            <a:pPr lvl="1"/>
            <a:r>
              <a:rPr lang="en-GB" dirty="0" smtClean="0"/>
              <a:t>Physics has sophisticated methods to analyse</a:t>
            </a:r>
          </a:p>
          <a:p>
            <a:pPr lvl="2"/>
            <a:r>
              <a:rPr lang="en-GB" dirty="0" smtClean="0"/>
              <a:t>Huge amounts of data (collisions of protons in accelerators, etc.)</a:t>
            </a:r>
          </a:p>
          <a:p>
            <a:pPr lvl="2"/>
            <a:r>
              <a:rPr lang="en-GB" dirty="0" smtClean="0"/>
              <a:t>Highly unstable systems powered by enormous energy</a:t>
            </a:r>
          </a:p>
          <a:p>
            <a:pPr lvl="1"/>
            <a:r>
              <a:rPr lang="en-GB" dirty="0" smtClean="0"/>
              <a:t>See analogy with finance markets—many traders, huge volatility</a:t>
            </a:r>
          </a:p>
          <a:p>
            <a:pPr lvl="1"/>
            <a:r>
              <a:rPr lang="en-GB" dirty="0" smtClean="0"/>
              <a:t>Apply techniques for analysing explosions, collisions, etc. to finance</a:t>
            </a:r>
          </a:p>
          <a:p>
            <a:r>
              <a:rPr lang="en-GB" dirty="0" smtClean="0"/>
              <a:t>Reject “Efficient Markets Hypothesis” in Neoclassical economics</a:t>
            </a:r>
          </a:p>
          <a:p>
            <a:r>
              <a:rPr lang="en-GB" dirty="0" smtClean="0"/>
              <a:t>Reject use of “equilibrium” as part of economic models</a:t>
            </a:r>
          </a:p>
          <a:p>
            <a:r>
              <a:rPr lang="en-GB" dirty="0" smtClean="0"/>
              <a:t>Far more advanced mathematics than used by Neoclassical economists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0309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Subject Details: The textbook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5490178" cy="838200"/>
          </a:xfrm>
        </p:spPr>
        <p:txBody>
          <a:bodyPr/>
          <a:lstStyle/>
          <a:p>
            <a:r>
              <a:rPr lang="en-GB" dirty="0" smtClean="0"/>
              <a:t>Not your usual economics textbook…</a:t>
            </a:r>
          </a:p>
          <a:p>
            <a:r>
              <a:rPr lang="en-GB" dirty="0" smtClean="0"/>
              <a:t>Jim Stanford’s </a:t>
            </a:r>
            <a:r>
              <a:rPr lang="en-GB" dirty="0" smtClean="0">
                <a:hlinkClick r:id="rId2"/>
              </a:rPr>
              <a:t>Economics for Everyone</a:t>
            </a:r>
            <a:r>
              <a:rPr lang="en-GB" dirty="0" smtClean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815" y="704499"/>
            <a:ext cx="3547552" cy="441960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349256"/>
            <a:ext cx="4572000" cy="107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“</a:t>
            </a:r>
            <a:r>
              <a:rPr lang="en-GB" kern="0" dirty="0" err="1" smtClean="0">
                <a:effectLst/>
              </a:rPr>
              <a:t>Jimbo</a:t>
            </a:r>
            <a:r>
              <a:rPr lang="en-GB" kern="0" dirty="0" smtClean="0">
                <a:effectLst/>
              </a:rPr>
              <a:t>” is chief economist for the Canadian trade union </a:t>
            </a:r>
            <a:r>
              <a:rPr lang="en-GB" kern="0" dirty="0" err="1" smtClean="0">
                <a:effectLst/>
                <a:hlinkClick r:id="rId4"/>
              </a:rPr>
              <a:t>Unifor</a:t>
            </a:r>
            <a:r>
              <a:rPr lang="en-GB" kern="0" dirty="0" smtClean="0">
                <a:effectLst/>
              </a:rPr>
              <a:t>, and a </a:t>
            </a:r>
            <a:r>
              <a:rPr lang="en-GB" kern="0" dirty="0">
                <a:effectLst/>
              </a:rPr>
              <a:t>human rights</a:t>
            </a:r>
            <a:r>
              <a:rPr lang="en-GB" kern="0" dirty="0" smtClean="0">
                <a:effectLst/>
              </a:rPr>
              <a:t> activist as well as an economist</a:t>
            </a:r>
            <a:endParaRPr lang="en-US" kern="0" dirty="0">
              <a:effectLst/>
            </a:endParaRPr>
          </a:p>
        </p:txBody>
      </p:sp>
      <p:pic>
        <p:nvPicPr>
          <p:cNvPr id="1026" name="Picture 2" descr="http://economicsforeveryone.ca/wp-content/uploads/2014/03/Jim_Stanford_2015-1024x7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3630533" cy="276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51054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  <a:hlinkClick r:id="rId2"/>
              </a:rPr>
              <a:t>Buy it from Amazon here</a:t>
            </a:r>
            <a:endParaRPr lang="en-GB" kern="0" dirty="0" smtClean="0">
              <a:effectLst/>
            </a:endParaRPr>
          </a:p>
          <a:p>
            <a:r>
              <a:rPr lang="en-GB" kern="0" dirty="0" smtClean="0">
                <a:effectLst/>
              </a:rPr>
              <a:t>Supporting website: </a:t>
            </a:r>
            <a:r>
              <a:rPr lang="en-GB" kern="0" dirty="0" smtClean="0">
                <a:effectLst/>
                <a:hlinkClick r:id="rId6"/>
              </a:rPr>
              <a:t>http://economicsforeveryone.ca/</a:t>
            </a:r>
            <a:r>
              <a:rPr lang="en-GB" kern="0" dirty="0" smtClean="0">
                <a:effectLst/>
              </a:rPr>
              <a:t> </a:t>
            </a:r>
          </a:p>
          <a:p>
            <a:pPr lvl="1"/>
            <a:r>
              <a:rPr lang="en-GB" kern="0" dirty="0" smtClean="0">
                <a:effectLst/>
              </a:rPr>
              <a:t>Includes </a:t>
            </a:r>
            <a:r>
              <a:rPr lang="en-GB" kern="0" dirty="0" smtClean="0">
                <a:effectLst/>
                <a:hlinkClick r:id="rId7"/>
              </a:rPr>
              <a:t>talks by </a:t>
            </a:r>
            <a:r>
              <a:rPr lang="en-GB" kern="0" dirty="0" err="1" smtClean="0">
                <a:effectLst/>
                <a:hlinkClick r:id="rId7"/>
              </a:rPr>
              <a:t>Jimbo</a:t>
            </a:r>
            <a:r>
              <a:rPr lang="en-GB" kern="0" dirty="0" smtClean="0">
                <a:effectLst/>
              </a:rPr>
              <a:t> as well as </a:t>
            </a:r>
            <a:r>
              <a:rPr lang="en-GB" kern="0" dirty="0" smtClean="0">
                <a:effectLst/>
                <a:hlinkClick r:id="rId8"/>
              </a:rPr>
              <a:t>student resources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043199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4"/>
      <p:bldP spid="7" grpId="0" build="p" bldLvl="4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 Details</a:t>
            </a:r>
            <a:r>
              <a:rPr lang="en-GB" dirty="0" smtClean="0"/>
              <a:t>: Tutorials &amp;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Three main purposes</a:t>
            </a:r>
          </a:p>
          <a:p>
            <a:pPr lvl="1"/>
            <a:r>
              <a:rPr lang="en-GB" dirty="0" smtClean="0"/>
              <a:t>To improve your skills in data analysis &amp; presentation</a:t>
            </a:r>
          </a:p>
          <a:p>
            <a:pPr lvl="2"/>
            <a:r>
              <a:rPr lang="en-GB" dirty="0" smtClean="0"/>
              <a:t>Lab sessions on Excel, Word, </a:t>
            </a:r>
            <a:r>
              <a:rPr lang="en-GB" dirty="0" err="1" smtClean="0"/>
              <a:t>Powerpoint</a:t>
            </a:r>
            <a:endParaRPr lang="en-GB" dirty="0" smtClean="0"/>
          </a:p>
          <a:p>
            <a:pPr lvl="1"/>
            <a:r>
              <a:rPr lang="en-GB" dirty="0" smtClean="0"/>
              <a:t>To guide you in completing assessments</a:t>
            </a:r>
          </a:p>
          <a:p>
            <a:pPr lvl="1"/>
            <a:r>
              <a:rPr lang="en-GB" dirty="0" smtClean="0"/>
              <a:t>To complement the lectures</a:t>
            </a:r>
          </a:p>
          <a:p>
            <a:r>
              <a:rPr lang="en-GB" dirty="0" smtClean="0"/>
              <a:t>Tutorial guide and resources still being developed</a:t>
            </a:r>
          </a:p>
          <a:p>
            <a:pPr lvl="1"/>
            <a:r>
              <a:rPr lang="en-GB" dirty="0" smtClean="0"/>
              <a:t>Major changes have been made to this subject since last year</a:t>
            </a:r>
          </a:p>
          <a:p>
            <a:pPr lvl="1"/>
            <a:r>
              <a:rPr lang="en-GB" dirty="0" smtClean="0"/>
              <a:t>Bear with us as we bring the online materials etc. up to speed…</a:t>
            </a:r>
          </a:p>
          <a:p>
            <a:r>
              <a:rPr lang="en-GB" dirty="0" smtClean="0"/>
              <a:t>Next week, we start looking at</a:t>
            </a:r>
          </a:p>
          <a:p>
            <a:pPr lvl="1"/>
            <a:r>
              <a:rPr lang="en-GB" dirty="0" smtClean="0"/>
              <a:t>Core ideas in Mainstream, Libertarian &amp; Post Keynesian economics</a:t>
            </a:r>
          </a:p>
          <a:p>
            <a:pPr lvl="1"/>
            <a:r>
              <a:rPr lang="en-GB" dirty="0" smtClean="0"/>
              <a:t>How each group reacted to the crisis of 2008…</a:t>
            </a:r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9770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 Details: </a:t>
            </a:r>
            <a:r>
              <a:rPr lang="en-GB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685800"/>
            <a:ext cx="5334001" cy="5791200"/>
          </a:xfrm>
        </p:spPr>
        <p:txBody>
          <a:bodyPr/>
          <a:lstStyle/>
          <a:p>
            <a:r>
              <a:rPr lang="en-GB" dirty="0" smtClean="0"/>
              <a:t>Four forms of assessment</a:t>
            </a:r>
          </a:p>
          <a:p>
            <a:pPr lvl="1"/>
            <a:r>
              <a:rPr lang="en-GB" dirty="0" smtClean="0"/>
              <a:t>First essay on the methodology of economics</a:t>
            </a:r>
          </a:p>
          <a:p>
            <a:pPr lvl="1"/>
            <a:r>
              <a:rPr lang="en-GB" dirty="0" smtClean="0"/>
              <a:t>Second essay on a macroeconomic topic</a:t>
            </a:r>
          </a:p>
          <a:p>
            <a:pPr lvl="1"/>
            <a:r>
              <a:rPr lang="en-GB" dirty="0" smtClean="0"/>
              <a:t>Group assignment</a:t>
            </a:r>
            <a:endParaRPr lang="en-US" dirty="0" smtClean="0"/>
          </a:p>
          <a:p>
            <a:pPr lvl="1"/>
            <a:r>
              <a:rPr lang="en-GB" dirty="0" smtClean="0"/>
              <a:t>Book Report on “</a:t>
            </a:r>
            <a:r>
              <a:rPr lang="en-US" i="1" dirty="0"/>
              <a:t>Poor Economics: Barefoot Hedge-fund Managers, DIY Doctors and the Surprising Truth about Life on less than $1 a Day</a:t>
            </a:r>
            <a:r>
              <a:rPr lang="en-GB" dirty="0" smtClean="0"/>
              <a:t>” by Banerjee &amp; </a:t>
            </a:r>
            <a:r>
              <a:rPr lang="en-GB" dirty="0" err="1" smtClean="0"/>
              <a:t>Duflo</a:t>
            </a:r>
            <a:r>
              <a:rPr lang="en-GB" dirty="0" smtClean="0"/>
              <a:t>…</a:t>
            </a:r>
          </a:p>
          <a:p>
            <a:pPr lvl="1"/>
            <a:r>
              <a:rPr lang="en-GB" dirty="0"/>
              <a:t>Website: </a:t>
            </a:r>
            <a:r>
              <a:rPr lang="en-GB" dirty="0">
                <a:hlinkClick r:id="rId2"/>
              </a:rPr>
              <a:t>http://www.pooreconomics.com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lvl="1"/>
            <a:r>
              <a:rPr lang="en-GB" dirty="0" smtClean="0"/>
              <a:t>Buy it from Amazon at:</a:t>
            </a:r>
          </a:p>
          <a:p>
            <a:pPr lvl="1"/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www.amazon.co.uk/Poor-Economics-Barefoot-Hedge-fund-Surprising/dp/0718193660</a:t>
            </a: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466" y="685801"/>
            <a:ext cx="343373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6191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 smtClean="0"/>
              <a:t>Sometimes, Nobel Prize winners can’t answer economic questions…</a:t>
            </a:r>
            <a:endParaRPr lang="en-US" dirty="0"/>
          </a:p>
        </p:txBody>
      </p:sp>
      <p:pic>
        <p:nvPicPr>
          <p:cNvPr id="4" name="AI_uAdvMwVc">
            <a:hlinkClick r:id="" action="ppaction://ole?verb=0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" y="1066800"/>
            <a:ext cx="8991600" cy="5057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3468" y="6116160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Candara" panose="020E0502030303020204" pitchFamily="34" charset="0"/>
                <a:hlinkClick r:id="rId4"/>
              </a:rPr>
              <a:t>https://</a:t>
            </a:r>
            <a:r>
              <a:rPr lang="en-US" dirty="0" smtClean="0">
                <a:latin typeface="Candara" panose="020E0502030303020204" pitchFamily="34" charset="0"/>
                <a:hlinkClick r:id="rId4"/>
              </a:rPr>
              <a:t>youtu.be/AI_uAdvMwVc</a:t>
            </a:r>
            <a:r>
              <a:rPr lang="en-US" dirty="0" smtClean="0">
                <a:latin typeface="Candara" panose="020E0502030303020204" pitchFamily="34" charset="0"/>
              </a:rPr>
              <a:t> 	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8083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943600"/>
          </a:xfrm>
        </p:spPr>
        <p:txBody>
          <a:bodyPr/>
          <a:lstStyle/>
          <a:p>
            <a:r>
              <a:rPr lang="en-GB" dirty="0" smtClean="0"/>
              <a:t>Why do they disagree? Any suggestions?</a:t>
            </a:r>
          </a:p>
          <a:p>
            <a:r>
              <a:rPr lang="en-GB" b="1" i="1" dirty="0" smtClean="0"/>
              <a:t>We can’t observe the economy from outside it</a:t>
            </a:r>
          </a:p>
          <a:p>
            <a:r>
              <a:rPr lang="en-GB" dirty="0" smtClean="0"/>
              <a:t>So  we invent a framework to interpret what we do see</a:t>
            </a:r>
          </a:p>
          <a:p>
            <a:r>
              <a:rPr lang="en-GB" dirty="0" smtClean="0"/>
              <a:t>In other words, we create a model (or “</a:t>
            </a:r>
            <a:r>
              <a:rPr lang="en-GB" dirty="0" smtClean="0">
                <a:hlinkClick r:id="rId2"/>
              </a:rPr>
              <a:t>paradigm</a:t>
            </a:r>
            <a:r>
              <a:rPr lang="en-GB" dirty="0" smtClean="0"/>
              <a:t>”)…</a:t>
            </a:r>
          </a:p>
          <a:p>
            <a:pPr lvl="1"/>
            <a:r>
              <a:rPr lang="en-GB" dirty="0" smtClean="0"/>
              <a:t>That lets us explain at least some of what we have seen</a:t>
            </a:r>
          </a:p>
          <a:p>
            <a:pPr lvl="1"/>
            <a:r>
              <a:rPr lang="en-GB" dirty="0" smtClean="0"/>
              <a:t>That lets us make predictions about the future</a:t>
            </a:r>
          </a:p>
          <a:p>
            <a:r>
              <a:rPr lang="en-GB" dirty="0" smtClean="0"/>
              <a:t>Once they have a model, economists then describe how </a:t>
            </a:r>
            <a:r>
              <a:rPr lang="en-GB" b="1" i="1" dirty="0" smtClean="0"/>
              <a:t>the model</a:t>
            </a:r>
            <a:r>
              <a:rPr lang="en-GB" dirty="0" smtClean="0"/>
              <a:t> behaves—</a:t>
            </a:r>
            <a:r>
              <a:rPr lang="en-GB" i="1" dirty="0" smtClean="0"/>
              <a:t>not how reality behaves because can’t observe it directly</a:t>
            </a:r>
          </a:p>
          <a:p>
            <a:r>
              <a:rPr lang="en-GB" dirty="0" smtClean="0"/>
              <a:t>If the real world does something the model doesn’t predict, how do they respond?</a:t>
            </a:r>
          </a:p>
          <a:p>
            <a:pPr lvl="1"/>
            <a:r>
              <a:rPr lang="en-GB" dirty="0" smtClean="0"/>
              <a:t>Do they chuck out the model and start all over again?</a:t>
            </a:r>
          </a:p>
          <a:p>
            <a:pPr lvl="2"/>
            <a:r>
              <a:rPr lang="en-GB" dirty="0" smtClean="0"/>
              <a:t>Or modify it a bit so that it can handle this unexpected event?</a:t>
            </a:r>
          </a:p>
          <a:p>
            <a:r>
              <a:rPr lang="en-GB" dirty="0" smtClean="0"/>
              <a:t>How is a model invented in the first place?</a:t>
            </a:r>
          </a:p>
          <a:p>
            <a:r>
              <a:rPr lang="en-GB" dirty="0" smtClean="0"/>
              <a:t>How astronomy developed gives us a guide</a:t>
            </a:r>
          </a:p>
          <a:p>
            <a:r>
              <a:rPr lang="en-GB" dirty="0" smtClean="0"/>
              <a:t>Like economists who can’t see economy from the outside, early astronomers could </a:t>
            </a:r>
            <a:r>
              <a:rPr lang="en-GB" dirty="0"/>
              <a:t>only see </a:t>
            </a:r>
            <a:r>
              <a:rPr lang="en-GB" dirty="0" smtClean="0"/>
              <a:t>Universe </a:t>
            </a:r>
            <a:r>
              <a:rPr lang="en-GB" dirty="0"/>
              <a:t>from Earth with the naked eye</a:t>
            </a:r>
          </a:p>
          <a:p>
            <a:pPr lvl="1"/>
            <a:r>
              <a:rPr lang="en-GB" dirty="0"/>
              <a:t>How did they interpret what they saw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2909158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4114800" cy="1447800"/>
          </a:xfrm>
        </p:spPr>
        <p:txBody>
          <a:bodyPr/>
          <a:lstStyle/>
          <a:p>
            <a:r>
              <a:rPr lang="en-GB" dirty="0" smtClean="0"/>
              <a:t>They saw:</a:t>
            </a:r>
          </a:p>
          <a:p>
            <a:pPr lvl="1"/>
            <a:r>
              <a:rPr lang="en-GB" dirty="0" smtClean="0"/>
              <a:t>Sun </a:t>
            </a:r>
            <a:r>
              <a:rPr lang="en-GB" dirty="0"/>
              <a:t>&amp; Moon rising &amp; </a:t>
            </a:r>
            <a:r>
              <a:rPr lang="en-GB" dirty="0" smtClean="0"/>
              <a:t>falling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tars rotating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lanets </a:t>
            </a:r>
            <a:r>
              <a:rPr lang="en-GB" dirty="0"/>
              <a:t>“wandering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6019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How to explain comets then?</a:t>
            </a:r>
          </a:p>
          <a:p>
            <a:pPr lvl="1"/>
            <a:r>
              <a:rPr lang="en-GB" i="1" kern="0" dirty="0" smtClean="0">
                <a:effectLst/>
              </a:rPr>
              <a:t>They were “</a:t>
            </a:r>
            <a:r>
              <a:rPr lang="en-GB" b="1" i="1" kern="0" dirty="0" smtClean="0">
                <a:effectLst/>
              </a:rPr>
              <a:t>atmospheric phenomena</a:t>
            </a:r>
            <a:r>
              <a:rPr lang="en-GB" i="1" kern="0" dirty="0" smtClean="0">
                <a:effectLst/>
              </a:rPr>
              <a:t>”—</a:t>
            </a:r>
            <a:r>
              <a:rPr lang="en-GB" kern="0" dirty="0" smtClean="0">
                <a:effectLst/>
              </a:rPr>
              <a:t>Heavens had to be perfect</a:t>
            </a:r>
            <a:endParaRPr lang="en-US" kern="0" dirty="0">
              <a:effectLst/>
            </a:endParaRPr>
          </a:p>
        </p:txBody>
      </p:sp>
      <p:pic>
        <p:nvPicPr>
          <p:cNvPr id="6" name="NightSky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70706" y="685798"/>
            <a:ext cx="4762500" cy="26860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2085972"/>
            <a:ext cx="411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About 2400 years ago Aristotle proposed that:</a:t>
            </a:r>
          </a:p>
          <a:p>
            <a:pPr lvl="1"/>
            <a:r>
              <a:rPr lang="en-GB" kern="0" dirty="0" smtClean="0">
                <a:effectLst/>
              </a:rPr>
              <a:t>The Earth was stationary  at the centre of the Universe</a:t>
            </a:r>
          </a:p>
          <a:p>
            <a:pPr lvl="1"/>
            <a:r>
              <a:rPr lang="en-GB" kern="0" dirty="0" smtClean="0">
                <a:effectLst/>
              </a:rPr>
              <a:t>The Stars, Sun, Moon and Planets rotated around it on perfect crystalline spheres</a:t>
            </a:r>
          </a:p>
          <a:p>
            <a:pPr lvl="1"/>
            <a:r>
              <a:rPr lang="en-GB" kern="0" dirty="0" smtClean="0">
                <a:effectLst/>
              </a:rPr>
              <a:t>Heavens were perfect</a:t>
            </a:r>
          </a:p>
          <a:p>
            <a:pPr lvl="2"/>
            <a:r>
              <a:rPr lang="en-GB" kern="0" dirty="0" smtClean="0">
                <a:effectLst/>
              </a:rPr>
              <a:t>never changing</a:t>
            </a:r>
          </a:p>
          <a:p>
            <a:pPr lvl="1"/>
            <a:r>
              <a:rPr lang="en-GB" kern="0" dirty="0" smtClean="0">
                <a:effectLst/>
              </a:rPr>
              <a:t>Earth was imperfect</a:t>
            </a:r>
          </a:p>
          <a:p>
            <a:pPr lvl="2"/>
            <a:r>
              <a:rPr lang="en-GB" kern="0" dirty="0" smtClean="0">
                <a:effectLst/>
              </a:rPr>
              <a:t>change and decay</a:t>
            </a:r>
            <a:endParaRPr lang="en-US" kern="0" dirty="0">
              <a:effectLst/>
            </a:endParaRPr>
          </a:p>
        </p:txBody>
      </p:sp>
      <p:pic>
        <p:nvPicPr>
          <p:cNvPr id="4" name="Picture 2" descr="http://brahms.phy.vanderbilt.edu/a203/geocentric_universe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798"/>
            <a:ext cx="4800600" cy="50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2662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 build="p" bldLvl="5"/>
      <p:bldP spid="7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1828800"/>
          </a:xfrm>
        </p:spPr>
        <p:txBody>
          <a:bodyPr/>
          <a:lstStyle/>
          <a:p>
            <a:r>
              <a:rPr lang="en-GB" dirty="0" smtClean="0"/>
              <a:t>Aristotle’s model worked </a:t>
            </a:r>
            <a:r>
              <a:rPr lang="en-GB" dirty="0"/>
              <a:t>for the Stars, </a:t>
            </a:r>
            <a:r>
              <a:rPr lang="en-GB" dirty="0" smtClean="0"/>
              <a:t>the Sun </a:t>
            </a:r>
            <a:r>
              <a:rPr lang="en-GB" dirty="0"/>
              <a:t>and </a:t>
            </a:r>
            <a:r>
              <a:rPr lang="en-GB" dirty="0" smtClean="0"/>
              <a:t>the Moon</a:t>
            </a:r>
            <a:endParaRPr lang="en-GB" dirty="0"/>
          </a:p>
          <a:p>
            <a:pPr lvl="1"/>
            <a:r>
              <a:rPr lang="en-GB" dirty="0"/>
              <a:t>But Planets (“Wanderers” in ancient Greek) didn’t </a:t>
            </a:r>
            <a:r>
              <a:rPr lang="en-GB" dirty="0" smtClean="0"/>
              <a:t>“play ball”…</a:t>
            </a:r>
            <a:endParaRPr lang="en-GB" dirty="0"/>
          </a:p>
          <a:p>
            <a:pPr lvl="2"/>
            <a:r>
              <a:rPr lang="en-GB" dirty="0"/>
              <a:t>They moved sometimes left in the sky, sometimes right…</a:t>
            </a:r>
          </a:p>
          <a:p>
            <a:pPr lvl="2"/>
            <a:r>
              <a:rPr lang="en-GB" dirty="0"/>
              <a:t>Got bigger and brighter, then smaller and </a:t>
            </a:r>
            <a:r>
              <a:rPr lang="en-GB" dirty="0" smtClean="0"/>
              <a:t>dimmer…</a:t>
            </a:r>
          </a:p>
          <a:p>
            <a:pPr lvl="2"/>
            <a:r>
              <a:rPr lang="en-GB" dirty="0" smtClean="0"/>
              <a:t>Sped up and then slowed down…</a:t>
            </a:r>
          </a:p>
          <a:p>
            <a:r>
              <a:rPr lang="en-GB" dirty="0"/>
              <a:t>T</a:t>
            </a:r>
            <a:r>
              <a:rPr lang="en-GB" dirty="0" smtClean="0"/>
              <a:t>his was the apparent motion of Mars from May to December 2003:</a:t>
            </a:r>
            <a:endParaRPr lang="en-GB" dirty="0"/>
          </a:p>
        </p:txBody>
      </p:sp>
      <p:pic>
        <p:nvPicPr>
          <p:cNvPr id="2050" name="Picture 2" descr="Retrograde motion of Mars in 2003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5956"/>
            <a:ext cx="875023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6023956"/>
            <a:ext cx="8839200" cy="37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How does Mar’s motion look when mapped against Signs of the Zodiac?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732152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SBn3ZEoA7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762000"/>
            <a:ext cx="8822267" cy="49625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0" y="5867400"/>
            <a:ext cx="4156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effectLst/>
                <a:latin typeface="Candara" panose="020E0502030303020204" pitchFamily="34" charset="0"/>
              </a:rPr>
              <a:t>https://youtu.be/1SBn3ZEoA7w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254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Economists Disagree with each other…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828799"/>
          </a:xfrm>
        </p:spPr>
        <p:txBody>
          <a:bodyPr/>
          <a:lstStyle/>
          <a:p>
            <a:pPr lvl="1"/>
            <a:r>
              <a:rPr lang="en-GB" dirty="0"/>
              <a:t>About 1900 years ago, Ptolemy suggested a </a:t>
            </a:r>
            <a:r>
              <a:rPr lang="en-GB" dirty="0" smtClean="0"/>
              <a:t>modification </a:t>
            </a:r>
            <a:r>
              <a:rPr lang="en-GB" dirty="0"/>
              <a:t>for the planets which fitted what they appeared to do almost perfectly</a:t>
            </a:r>
          </a:p>
          <a:p>
            <a:r>
              <a:rPr lang="en-GB" dirty="0"/>
              <a:t>Earth was stationary near </a:t>
            </a:r>
            <a:r>
              <a:rPr lang="en-GB" dirty="0" smtClean="0"/>
              <a:t>(</a:t>
            </a:r>
            <a:r>
              <a:rPr lang="en-GB" b="1" i="1" dirty="0" smtClean="0"/>
              <a:t>but not quite at</a:t>
            </a:r>
            <a:r>
              <a:rPr lang="en-GB" dirty="0" smtClean="0"/>
              <a:t>) the </a:t>
            </a:r>
            <a:r>
              <a:rPr lang="en-GB" dirty="0"/>
              <a:t>centre of the Universe</a:t>
            </a:r>
          </a:p>
          <a:p>
            <a:r>
              <a:rPr lang="en-GB" dirty="0"/>
              <a:t>Heavenly bodies rotated </a:t>
            </a:r>
            <a:r>
              <a:rPr lang="en-GB" dirty="0" smtClean="0"/>
              <a:t>the actual </a:t>
            </a:r>
            <a:r>
              <a:rPr lang="en-GB" dirty="0"/>
              <a:t>centre on circles called “</a:t>
            </a:r>
            <a:r>
              <a:rPr lang="en-GB" dirty="0" err="1"/>
              <a:t>Deferents</a:t>
            </a:r>
            <a:r>
              <a:rPr lang="en-GB" dirty="0"/>
              <a:t>”</a:t>
            </a:r>
          </a:p>
          <a:p>
            <a:r>
              <a:rPr lang="en-GB" dirty="0"/>
              <a:t>Planets rotated on their </a:t>
            </a:r>
            <a:r>
              <a:rPr lang="en-GB" dirty="0" err="1"/>
              <a:t>Deferents</a:t>
            </a:r>
            <a:r>
              <a:rPr lang="en-GB" dirty="0"/>
              <a:t> on smaller circles called “Epicycles”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The epicycle, deferent and eccentric as used in Ptolemy's model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2" y="2514599"/>
            <a:ext cx="46482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29200" y="2514599"/>
            <a:ext cx="3962400" cy="426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Model was complicated</a:t>
            </a:r>
          </a:p>
          <a:p>
            <a:pPr lvl="1"/>
            <a:r>
              <a:rPr lang="en-GB" kern="0" dirty="0" smtClean="0">
                <a:effectLst/>
              </a:rPr>
              <a:t>About 70 circles used to describe Sun, Moon, planets and major Stars</a:t>
            </a:r>
          </a:p>
          <a:p>
            <a:r>
              <a:rPr lang="en-GB" kern="0" dirty="0" smtClean="0">
                <a:effectLst/>
              </a:rPr>
              <a:t>And </a:t>
            </a:r>
            <a:r>
              <a:rPr lang="en-GB" b="1" i="1" kern="0" dirty="0" smtClean="0">
                <a:effectLst/>
              </a:rPr>
              <a:t>completely wrong</a:t>
            </a:r>
            <a:r>
              <a:rPr lang="en-GB" kern="0" dirty="0" smtClean="0">
                <a:effectLst/>
              </a:rPr>
              <a:t> about structure of the Universe</a:t>
            </a:r>
          </a:p>
          <a:p>
            <a:r>
              <a:rPr lang="en-GB" kern="0" dirty="0" smtClean="0">
                <a:effectLst/>
              </a:rPr>
              <a:t>But enabled accurate prediction of where the planets would be</a:t>
            </a:r>
          </a:p>
          <a:p>
            <a:r>
              <a:rPr lang="en-GB" kern="0" dirty="0" smtClean="0">
                <a:effectLst/>
              </a:rPr>
              <a:t>Looks strange today, but it was brilliant for its time…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004436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66CCFF"/>
      </a:lt1>
      <a:dk2>
        <a:srgbClr val="CBCBCB"/>
      </a:dk2>
      <a:lt2>
        <a:srgbClr val="000000"/>
      </a:lt2>
      <a:accent1>
        <a:srgbClr val="009999"/>
      </a:accent1>
      <a:accent2>
        <a:srgbClr val="FF9933"/>
      </a:accent2>
      <a:accent3>
        <a:srgbClr val="B8E2FF"/>
      </a:accent3>
      <a:accent4>
        <a:srgbClr val="000000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vert270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KeenGFCScaleCausesConsequences</Template>
  <TotalTime>47253</TotalTime>
  <Words>3746</Words>
  <Application>Microsoft Office PowerPoint</Application>
  <PresentationFormat>On-screen Show (4:3)</PresentationFormat>
  <Paragraphs>402</Paragraphs>
  <Slides>39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 Unicode MS</vt:lpstr>
      <vt:lpstr>Arial</vt:lpstr>
      <vt:lpstr>Calibri</vt:lpstr>
      <vt:lpstr>Candara</vt:lpstr>
      <vt:lpstr>Comic Sans MS</vt:lpstr>
      <vt:lpstr>Consolas</vt:lpstr>
      <vt:lpstr>Times New Roman</vt:lpstr>
      <vt:lpstr>Blank Presentation</vt:lpstr>
      <vt:lpstr>Becoming an Economist: Why Economists Disagree</vt:lpstr>
      <vt:lpstr>Economists Disagree with each other…</vt:lpstr>
      <vt:lpstr>Economists Disagree with each other…</vt:lpstr>
      <vt:lpstr>Economists Disagree with each other…</vt:lpstr>
      <vt:lpstr>Economists Disagree with each other…</vt:lpstr>
      <vt:lpstr>Economists Disagree with each other…</vt:lpstr>
      <vt:lpstr>Economists Disagree with each other…</vt:lpstr>
      <vt:lpstr>PowerPoint Presentation</vt:lpstr>
      <vt:lpstr>Economists Disagree with each other…</vt:lpstr>
      <vt:lpstr>PowerPoint Presentation</vt:lpstr>
      <vt:lpstr>Economists Disagree with each other…</vt:lpstr>
      <vt:lpstr>Economists Disagree with each other…</vt:lpstr>
      <vt:lpstr>Economists Disagree with each other…</vt:lpstr>
      <vt:lpstr>Economists Disagree with each other…</vt:lpstr>
      <vt:lpstr>Economists Disagree with each other…</vt:lpstr>
      <vt:lpstr>Economists Disagree with each other…</vt:lpstr>
      <vt:lpstr>Economists Disagree with each other…</vt:lpstr>
      <vt:lpstr>Economists Disagree with each other…</vt:lpstr>
      <vt:lpstr>Economists Disagree with each other…</vt:lpstr>
      <vt:lpstr>Economists Disagree with each other…</vt:lpstr>
      <vt:lpstr>Economists Disagree with each other…</vt:lpstr>
      <vt:lpstr>Economists Disagree with each other…</vt:lpstr>
      <vt:lpstr>Economists Disagree with each other…</vt:lpstr>
      <vt:lpstr>Economists Disagree with each other…</vt:lpstr>
      <vt:lpstr>Economists Disagree with each other…</vt:lpstr>
      <vt:lpstr>Economists Disagree with each other…</vt:lpstr>
      <vt:lpstr>Economists Disagree with each other…</vt:lpstr>
      <vt:lpstr>Economists Disagree with each other…</vt:lpstr>
      <vt:lpstr>Neoclassical or “Mainstream”</vt:lpstr>
      <vt:lpstr>Austrian or “Libertarian”</vt:lpstr>
      <vt:lpstr>Post-Keynesian</vt:lpstr>
      <vt:lpstr>Behavioural</vt:lpstr>
      <vt:lpstr>Marxian</vt:lpstr>
      <vt:lpstr>Ecological/Evolutionary Economics</vt:lpstr>
      <vt:lpstr>Feminist</vt:lpstr>
      <vt:lpstr>“Econo-physicists”</vt:lpstr>
      <vt:lpstr>Subject Details: The textbook</vt:lpstr>
      <vt:lpstr>Subject Details: Tutorials &amp; Workshops</vt:lpstr>
      <vt:lpstr>Subject Details: Assessment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SteveKeen</dc:creator>
  <cp:lastModifiedBy>Steve Keen</cp:lastModifiedBy>
  <cp:revision>2275</cp:revision>
  <cp:lastPrinted>1601-01-01T00:00:00Z</cp:lastPrinted>
  <dcterms:created xsi:type="dcterms:W3CDTF">1601-01-01T00:00:00Z</dcterms:created>
  <dcterms:modified xsi:type="dcterms:W3CDTF">2015-10-03T17:59:32Z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