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492" r:id="rId3"/>
    <p:sldId id="493" r:id="rId4"/>
    <p:sldId id="494" r:id="rId5"/>
    <p:sldId id="529" r:id="rId6"/>
    <p:sldId id="495" r:id="rId7"/>
    <p:sldId id="496" r:id="rId8"/>
    <p:sldId id="530" r:id="rId9"/>
    <p:sldId id="533" r:id="rId10"/>
    <p:sldId id="532" r:id="rId11"/>
    <p:sldId id="499" r:id="rId12"/>
    <p:sldId id="500" r:id="rId13"/>
    <p:sldId id="501" r:id="rId14"/>
    <p:sldId id="502" r:id="rId15"/>
    <p:sldId id="503" r:id="rId16"/>
    <p:sldId id="504" r:id="rId17"/>
    <p:sldId id="505" r:id="rId18"/>
    <p:sldId id="535" r:id="rId19"/>
    <p:sldId id="536" r:id="rId20"/>
    <p:sldId id="510" r:id="rId21"/>
    <p:sldId id="511" r:id="rId22"/>
    <p:sldId id="512" r:id="rId23"/>
    <p:sldId id="513" r:id="rId24"/>
    <p:sldId id="531" r:id="rId25"/>
    <p:sldId id="528" r:id="rId26"/>
    <p:sldId id="534" r:id="rId27"/>
    <p:sldId id="537" r:id="rId28"/>
    <p:sldId id="514" r:id="rId29"/>
    <p:sldId id="516" r:id="rId30"/>
    <p:sldId id="521" r:id="rId31"/>
    <p:sldId id="522" r:id="rId32"/>
    <p:sldId id="523" r:id="rId33"/>
    <p:sldId id="518" r:id="rId34"/>
    <p:sldId id="519" r:id="rId35"/>
    <p:sldId id="525" r:id="rId36"/>
    <p:sldId id="526" r:id="rId37"/>
    <p:sldId id="527" r:id="rId38"/>
    <p:sldId id="539" r:id="rId39"/>
    <p:sldId id="538" r:id="rId40"/>
  </p:sldIdLst>
  <p:sldSz cx="9144000" cy="6858000" type="screen4x3"/>
  <p:notesSz cx="7102475" cy="10233025"/>
  <p:custDataLst>
    <p:tags r:id="rId43"/>
  </p:custDataLst>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521415D9-36F7-43E2-AB2F-B90AF26B5E84}">
      <p14:sectionLst xmlns:p14="http://schemas.microsoft.com/office/powerpoint/2010/main">
        <p14:section name="Untitled Section" id="{20D1F87C-390F-4FD5-BD47-EF79E643D9FB}">
          <p14:sldIdLst>
            <p14:sldId id="256"/>
            <p14:sldId id="492"/>
            <p14:sldId id="493"/>
            <p14:sldId id="494"/>
            <p14:sldId id="529"/>
            <p14:sldId id="495"/>
            <p14:sldId id="496"/>
            <p14:sldId id="530"/>
            <p14:sldId id="533"/>
            <p14:sldId id="532"/>
            <p14:sldId id="499"/>
            <p14:sldId id="500"/>
            <p14:sldId id="501"/>
            <p14:sldId id="502"/>
            <p14:sldId id="503"/>
            <p14:sldId id="504"/>
            <p14:sldId id="505"/>
            <p14:sldId id="535"/>
            <p14:sldId id="536"/>
            <p14:sldId id="510"/>
            <p14:sldId id="511"/>
            <p14:sldId id="512"/>
            <p14:sldId id="513"/>
            <p14:sldId id="531"/>
            <p14:sldId id="528"/>
            <p14:sldId id="534"/>
            <p14:sldId id="537"/>
            <p14:sldId id="514"/>
            <p14:sldId id="516"/>
            <p14:sldId id="521"/>
            <p14:sldId id="522"/>
            <p14:sldId id="523"/>
            <p14:sldId id="518"/>
            <p14:sldId id="519"/>
            <p14:sldId id="525"/>
            <p14:sldId id="526"/>
            <p14:sldId id="527"/>
            <p14:sldId id="539"/>
            <p14:sldId id="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3300"/>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17" d="100"/>
          <a:sy n="117" d="100"/>
        </p:scale>
        <p:origin x="384" y="76"/>
      </p:cViewPr>
      <p:guideLst>
        <p:guide orient="horz" pos="2160"/>
        <p:guide pos="2880"/>
      </p:guideLst>
    </p:cSldViewPr>
  </p:slideViewPr>
  <p:outlineViewPr>
    <p:cViewPr>
      <p:scale>
        <a:sx n="33" d="100"/>
        <a:sy n="33" d="100"/>
      </p:scale>
      <p:origin x="0" y="13884"/>
    </p:cViewPr>
  </p:outlineViewPr>
  <p:notesTextViewPr>
    <p:cViewPr>
      <p:scale>
        <a:sx n="100" d="100"/>
        <a:sy n="100" d="100"/>
      </p:scale>
      <p:origin x="0" y="0"/>
    </p:cViewPr>
  </p:notesTextViewPr>
  <p:sorterViewPr>
    <p:cViewPr varScale="1">
      <p:scale>
        <a:sx n="1" d="1"/>
        <a:sy n="1" d="1"/>
      </p:scale>
      <p:origin x="0" y="-90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4/07/2016</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CFCB1B64-DE18-4F2E-BD0B-C202039BBCB6}" type="slidenum">
              <a:rPr lang="en-US"/>
              <a:pPr>
                <a:defRPr/>
              </a:pPr>
              <a:t>‹#›</a:t>
            </a:fld>
            <a:endParaRPr lang="en-US" dirty="0"/>
          </a:p>
        </p:txBody>
      </p:sp>
    </p:spTree>
    <p:extLst>
      <p:ext uri="{BB962C8B-B14F-4D97-AF65-F5344CB8AC3E}">
        <p14:creationId xmlns:p14="http://schemas.microsoft.com/office/powerpoint/2010/main" val="3020360140"/>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76200"/>
            <a:ext cx="2190750" cy="6172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28600" y="76200"/>
            <a:ext cx="64198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A510F18B-123F-470F-B612-B0610618A297}" type="slidenum">
              <a:rPr lang="en-US"/>
              <a:pPr>
                <a:defRPr/>
              </a:pPr>
              <a:t>‹#›</a:t>
            </a:fld>
            <a:endParaRPr lang="en-US" dirty="0"/>
          </a:p>
        </p:txBody>
      </p:sp>
    </p:spTree>
    <p:extLst>
      <p:ext uri="{BB962C8B-B14F-4D97-AF65-F5344CB8AC3E}">
        <p14:creationId xmlns:p14="http://schemas.microsoft.com/office/powerpoint/2010/main" val="310696769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p>
            <a:r>
              <a:rPr lang="en-US"/>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p>
            <a:pPr lvl="0"/>
            <a:endParaRPr lang="en-AU" noProof="0" dirty="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E2D2DF13-8CFB-4508-8359-71833830E9D2}" type="slidenum">
              <a:rPr lang="en-US"/>
              <a:pPr>
                <a:defRPr/>
              </a:pPr>
              <a:t>‹#›</a:t>
            </a:fld>
            <a:endParaRPr lang="en-US" dirty="0"/>
          </a:p>
        </p:txBody>
      </p:sp>
    </p:spTree>
    <p:extLst>
      <p:ext uri="{BB962C8B-B14F-4D97-AF65-F5344CB8AC3E}">
        <p14:creationId xmlns:p14="http://schemas.microsoft.com/office/powerpoint/2010/main" val="3479416768"/>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C995810-B73F-46E0-BB69-7CA624E6DA51}" type="slidenum">
              <a:rPr lang="en-US"/>
              <a:pPr>
                <a:defRPr/>
              </a:pPr>
              <a:t>‹#›</a:t>
            </a:fld>
            <a:endParaRPr lang="en-US" dirty="0"/>
          </a:p>
        </p:txBody>
      </p:sp>
    </p:spTree>
    <p:extLst>
      <p:ext uri="{BB962C8B-B14F-4D97-AF65-F5344CB8AC3E}">
        <p14:creationId xmlns:p14="http://schemas.microsoft.com/office/powerpoint/2010/main" val="2826718772"/>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491825688"/>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13B142D5-86DE-423B-87D9-C4064713796D}" type="slidenum">
              <a:rPr lang="en-US"/>
              <a:pPr>
                <a:defRPr/>
              </a:pPr>
              <a:t>‹#›</a:t>
            </a:fld>
            <a:endParaRPr lang="en-US" dirty="0"/>
          </a:p>
        </p:txBody>
      </p:sp>
    </p:spTree>
    <p:extLst>
      <p:ext uri="{BB962C8B-B14F-4D97-AF65-F5344CB8AC3E}">
        <p14:creationId xmlns:p14="http://schemas.microsoft.com/office/powerpoint/2010/main" val="4237205952"/>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5477158"/>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228600" y="8382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0" r:id="rId3"/>
    <p:sldLayoutId id="2147484491" r:id="rId4"/>
    <p:sldLayoutId id="2147484492" r:id="rId5"/>
    <p:sldLayoutId id="2147484486" r:id="rId6"/>
    <p:sldLayoutId id="2147484493" r:id="rId7"/>
    <p:sldLayoutId id="2147484494" r:id="rId8"/>
    <p:sldLayoutId id="2147484487" r:id="rId9"/>
    <p:sldLayoutId id="2147484495" r:id="rId10"/>
    <p:sldLayoutId id="2147484496" r:id="rId11"/>
    <p:sldLayoutId id="2147484488" r:id="rId12"/>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mj-lt"/>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400">
          <a:solidFill>
            <a:schemeClr val="tx1"/>
          </a:solidFill>
          <a:latin typeface="+mn-lt"/>
        </a:defRPr>
      </a:lvl4pPr>
      <a:lvl5pPr marL="2057400" indent="-228600" algn="l" rtl="0" eaLnBrk="0" fontAlgn="base" hangingPunct="0">
        <a:spcBef>
          <a:spcPct val="20000"/>
        </a:spcBef>
        <a:spcAft>
          <a:spcPct val="0"/>
        </a:spcAft>
        <a:buChar char="•"/>
        <a:defRPr kumimoji="1" sz="2400">
          <a:solidFill>
            <a:schemeClr val="tx1"/>
          </a:solidFill>
          <a:latin typeface="+mn-lt"/>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deaeconomics.org/" TargetMode="External"/><Relationship Id="rId7" Type="http://schemas.openxmlformats.org/officeDocument/2006/relationships/image" Target="../media/image2.gif"/><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neweconomicperspectives.org/2011/06/modern-money-theory-primer-o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1.wmf"/><Relationship Id="rId3" Type="http://schemas.openxmlformats.org/officeDocument/2006/relationships/oleObject" Target="../embeddings/oleObject10.bin"/><Relationship Id="rId7" Type="http://schemas.openxmlformats.org/officeDocument/2006/relationships/image" Target="../media/image28.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30.wmf"/><Relationship Id="rId5" Type="http://schemas.openxmlformats.org/officeDocument/2006/relationships/image" Target="../media/image32.png"/><Relationship Id="rId10" Type="http://schemas.openxmlformats.org/officeDocument/2006/relationships/oleObject" Target="../embeddings/oleObject13.bin"/><Relationship Id="rId4" Type="http://schemas.openxmlformats.org/officeDocument/2006/relationships/image" Target="../media/image27.wmf"/><Relationship Id="rId9"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6.bin"/><Relationship Id="rId4" Type="http://schemas.openxmlformats.org/officeDocument/2006/relationships/image" Target="../media/image44.wmf"/></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3" Type="http://schemas.openxmlformats.org/officeDocument/2006/relationships/hyperlink" Target="https://sourceforge.net/p/minsky/"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btdeflation.com/blogs/2016/05/17/cern-discovers-new-particle-called-the-feri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GB" b="0" dirty="0"/>
              <a:t>Inequality, Debt and </a:t>
            </a:r>
            <a:r>
              <a:rPr lang="en-GB" i="1" dirty="0"/>
              <a:t>Credit</a:t>
            </a:r>
            <a:r>
              <a:rPr lang="en-GB" b="0" dirty="0"/>
              <a:t> Stagnation</a:t>
            </a:r>
            <a:endParaRPr lang="en-US" dirty="0"/>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a:t>Steve Keen</a:t>
            </a:r>
          </a:p>
          <a:p>
            <a:r>
              <a:rPr lang="en-US" b="1" dirty="0">
                <a:hlinkClick r:id="rId2"/>
              </a:rPr>
              <a:t>Kingston University London</a:t>
            </a:r>
            <a:endParaRPr lang="en-US" b="1" dirty="0"/>
          </a:p>
          <a:p>
            <a:r>
              <a:rPr lang="en-US" dirty="0">
                <a:hlinkClick r:id="rId3"/>
              </a:rPr>
              <a:t>IDEAeconomics</a:t>
            </a:r>
            <a:endParaRPr lang="en-US" dirty="0"/>
          </a:p>
          <a:p>
            <a:r>
              <a:rPr lang="en-US" dirty="0">
                <a:hlinkClick r:id="rId4"/>
              </a:rPr>
              <a:t>Minsky Open Source System Dynamics</a:t>
            </a:r>
            <a:br>
              <a:rPr lang="en-US" dirty="0"/>
            </a:br>
            <a:r>
              <a:rPr lang="en-US" dirty="0">
                <a:hlinkClick r:id="rId5"/>
              </a:rPr>
              <a:t>www.debtdeflation.com/blogs</a:t>
            </a:r>
            <a:endParaRPr lang="en-US"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65800"/>
            <a:ext cx="2362200" cy="2188296"/>
          </a:xfrm>
          <a:prstGeom prst="rect">
            <a:avLst/>
          </a:prstGeom>
        </p:spPr>
      </p:pic>
      <p:pic>
        <p:nvPicPr>
          <p:cNvPr id="6" name="Picture 5"/>
          <p:cNvPicPr>
            <a:picLocks noChangeAspect="1"/>
          </p:cNvPicPr>
          <p:nvPr/>
        </p:nvPicPr>
        <p:blipFill>
          <a:blip r:embed="rId8"/>
          <a:stretch>
            <a:fillRect/>
          </a:stretch>
        </p:blipFill>
        <p:spPr>
          <a:xfrm>
            <a:off x="5562600" y="59576"/>
            <a:ext cx="2438400" cy="2228584"/>
          </a:xfrm>
          <a:prstGeom prst="rect">
            <a:avLst/>
          </a:prstGeom>
        </p:spPr>
      </p:pic>
    </p:spTree>
  </p:cSld>
  <p:clrMapOvr>
    <a:masterClrMapping/>
  </p:clrMapOvr>
  <p:transition advTm="9095">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a:xfrm>
            <a:off x="228600" y="685800"/>
            <a:ext cx="8763000" cy="457200"/>
          </a:xfrm>
        </p:spPr>
        <p:txBody>
          <a:bodyPr/>
          <a:lstStyle/>
          <a:p>
            <a:r>
              <a:rPr lang="en-GB" dirty="0"/>
              <a:t>This correlation is zero in the </a:t>
            </a:r>
            <a:r>
              <a:rPr lang="en-GB" b="1" i="1" dirty="0"/>
              <a:t>TSM</a:t>
            </a:r>
            <a:r>
              <a:rPr lang="en-GB" dirty="0"/>
              <a:t>, &amp; therefore can be ignored:</a:t>
            </a:r>
          </a:p>
        </p:txBody>
      </p:sp>
      <p:pic>
        <p:nvPicPr>
          <p:cNvPr id="4" name="Picture 3"/>
          <p:cNvPicPr>
            <a:picLocks noChangeAspect="1"/>
          </p:cNvPicPr>
          <p:nvPr/>
        </p:nvPicPr>
        <p:blipFill>
          <a:blip r:embed="rId2"/>
          <a:stretch>
            <a:fillRect/>
          </a:stretch>
        </p:blipFill>
        <p:spPr>
          <a:xfrm>
            <a:off x="152400" y="990600"/>
            <a:ext cx="8686800" cy="5658244"/>
          </a:xfrm>
          <a:prstGeom prst="rect">
            <a:avLst/>
          </a:prstGeom>
        </p:spPr>
      </p:pic>
    </p:spTree>
    <p:extLst>
      <p:ext uri="{BB962C8B-B14F-4D97-AF65-F5344CB8AC3E}">
        <p14:creationId xmlns:p14="http://schemas.microsoft.com/office/powerpoint/2010/main" val="222450161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leave </a:t>
            </a:r>
            <a:r>
              <a:rPr lang="en-GB" i="1" dirty="0"/>
              <a:t>MIT,</a:t>
            </a:r>
            <a:r>
              <a:rPr lang="en-GB" dirty="0"/>
              <a:t> </a:t>
            </a:r>
            <a:r>
              <a:rPr lang="en-GB" i="1" dirty="0"/>
              <a:t>CERN</a:t>
            </a:r>
            <a:r>
              <a:rPr lang="en-GB" dirty="0"/>
              <a:t> and </a:t>
            </a:r>
            <a:r>
              <a:rPr lang="en-GB" i="1" dirty="0"/>
              <a:t>TSM</a:t>
            </a:r>
            <a:r>
              <a:rPr lang="en-GB" dirty="0"/>
              <a:t> for </a:t>
            </a:r>
            <a:r>
              <a:rPr lang="en-GB" i="1" dirty="0"/>
              <a:t>TRW</a:t>
            </a:r>
            <a:r>
              <a:rPr lang="en-GB" dirty="0"/>
              <a:t>…</a:t>
            </a:r>
          </a:p>
        </p:txBody>
      </p:sp>
      <p:sp>
        <p:nvSpPr>
          <p:cNvPr id="3" name="Content Placeholder 2"/>
          <p:cNvSpPr>
            <a:spLocks noGrp="1"/>
          </p:cNvSpPr>
          <p:nvPr>
            <p:ph idx="1"/>
          </p:nvPr>
        </p:nvSpPr>
        <p:spPr>
          <a:xfrm>
            <a:off x="228600" y="685800"/>
            <a:ext cx="8763000" cy="5943600"/>
          </a:xfrm>
        </p:spPr>
        <p:txBody>
          <a:bodyPr/>
          <a:lstStyle/>
          <a:p>
            <a:r>
              <a:rPr lang="en-GB" dirty="0"/>
              <a:t>Credit doesn’t exist in </a:t>
            </a:r>
            <a:r>
              <a:rPr lang="en-GB" b="1" i="1" dirty="0"/>
              <a:t>Neoclassical</a:t>
            </a:r>
            <a:r>
              <a:rPr lang="en-GB" dirty="0"/>
              <a:t> macro because of “Loanable Funds”</a:t>
            </a:r>
          </a:p>
          <a:p>
            <a:pPr lvl="1"/>
            <a:r>
              <a:rPr lang="en-US" dirty="0"/>
              <a:t>“Think of it this way: when debt is rising, </a:t>
            </a:r>
            <a:r>
              <a:rPr lang="en-US" b="1" i="1" dirty="0"/>
              <a:t>it’s not the economy as a whole borrowing more money</a:t>
            </a:r>
            <a:r>
              <a:rPr lang="en-US" dirty="0"/>
              <a:t>.</a:t>
            </a:r>
          </a:p>
          <a:p>
            <a:pPr lvl="1"/>
            <a:r>
              <a:rPr lang="en-US" dirty="0"/>
              <a:t>It is, rather, a case of less patient people—people who for whatever reason want to spend sooner rather than later—borrowing from more patient people.” (Krugman 2012, pp.  146-47)</a:t>
            </a:r>
          </a:p>
          <a:p>
            <a:r>
              <a:rPr lang="en-US" dirty="0"/>
              <a:t>ole for credit still not accepted in </a:t>
            </a:r>
            <a:r>
              <a:rPr lang="en-US" b="1" i="1" dirty="0"/>
              <a:t>Post Keynesian </a:t>
            </a:r>
            <a:r>
              <a:rPr lang="en-US" dirty="0"/>
              <a:t>macro either…</a:t>
            </a:r>
          </a:p>
          <a:p>
            <a:pPr lvl="1"/>
            <a:r>
              <a:rPr lang="en-GB" dirty="0"/>
              <a:t>“</a:t>
            </a:r>
            <a:r>
              <a:rPr lang="en-US" dirty="0"/>
              <a:t>In this primer we will examine the macroeconomic theory that is the basis for </a:t>
            </a:r>
            <a:r>
              <a:rPr lang="en-US" dirty="0" err="1"/>
              <a:t>analysing</a:t>
            </a:r>
            <a:r>
              <a:rPr lang="en-US" dirty="0"/>
              <a:t> the economy as it actually exists. </a:t>
            </a:r>
            <a:r>
              <a:rPr lang="en-US" b="1" i="1" dirty="0"/>
              <a:t>We begin with simple macro accounting, starting from the recognition that at the aggregate level spending equals income</a:t>
            </a:r>
            <a:r>
              <a:rPr lang="en-US" dirty="0"/>
              <a:t>.” (</a:t>
            </a:r>
            <a:r>
              <a:rPr lang="en-US" dirty="0">
                <a:hlinkClick r:id="rId2"/>
              </a:rPr>
              <a:t>Wray 2011</a:t>
            </a:r>
            <a:r>
              <a:rPr lang="en-US" dirty="0"/>
              <a:t>)</a:t>
            </a:r>
          </a:p>
          <a:p>
            <a:pPr lvl="1"/>
            <a:r>
              <a:rPr lang="en-GB" dirty="0"/>
              <a:t>“Unless Keen (2014a) can explain how a purchase of a good or service does not provide income for the seller, then he should rethink his claim that debt extensions can force an inequality between expenditure and income at the aggregate level…</a:t>
            </a:r>
          </a:p>
          <a:p>
            <a:pPr lvl="1"/>
            <a:r>
              <a:rPr lang="en-GB" dirty="0"/>
              <a:t>a sector can spend more than its current income, but the sum of sectors cannot.” (</a:t>
            </a:r>
            <a:r>
              <a:rPr lang="en-GB" dirty="0" err="1"/>
              <a:t>Fiebiger</a:t>
            </a:r>
            <a:r>
              <a:rPr lang="en-GB" dirty="0"/>
              <a:t> 2014,  p. 296)</a:t>
            </a:r>
          </a:p>
        </p:txBody>
      </p:sp>
    </p:spTree>
    <p:extLst>
      <p:ext uri="{BB962C8B-B14F-4D97-AF65-F5344CB8AC3E}">
        <p14:creationId xmlns:p14="http://schemas.microsoft.com/office/powerpoint/2010/main" val="4102025274"/>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Integrating Credit into Income </a:t>
            </a:r>
            <a:r>
              <a:rPr lang="en-GB" dirty="0">
                <a:sym typeface="Symbol" panose="05050102010706020507" pitchFamily="18" charset="2"/>
              </a:rPr>
              <a:t></a:t>
            </a:r>
            <a:r>
              <a:rPr lang="en-GB" dirty="0"/>
              <a:t> Expenditure</a:t>
            </a:r>
          </a:p>
        </p:txBody>
      </p:sp>
      <p:sp>
        <p:nvSpPr>
          <p:cNvPr id="3" name="Content Placeholder 2"/>
          <p:cNvSpPr>
            <a:spLocks noGrp="1"/>
          </p:cNvSpPr>
          <p:nvPr>
            <p:ph idx="1"/>
          </p:nvPr>
        </p:nvSpPr>
        <p:spPr>
          <a:xfrm>
            <a:off x="228600" y="685800"/>
            <a:ext cx="8763000" cy="2971800"/>
          </a:xfrm>
        </p:spPr>
        <p:txBody>
          <a:bodyPr/>
          <a:lstStyle/>
          <a:p>
            <a:r>
              <a:rPr lang="en-GB" dirty="0"/>
              <a:t>An expenditure table view:</a:t>
            </a:r>
          </a:p>
          <a:p>
            <a:pPr lvl="1"/>
            <a:r>
              <a:rPr lang="en-GB" dirty="0"/>
              <a:t>Divide economy into 3 non-bank sectors plus banking sector</a:t>
            </a:r>
          </a:p>
          <a:p>
            <a:pPr lvl="1"/>
            <a:r>
              <a:rPr lang="en-GB" dirty="0"/>
              <a:t>Aggregate Expenditure negative sum of diagonal</a:t>
            </a:r>
          </a:p>
          <a:p>
            <a:pPr lvl="1"/>
            <a:r>
              <a:rPr lang="en-GB" dirty="0"/>
              <a:t>Aggregate Income positive sum of off-diagonal elements</a:t>
            </a:r>
          </a:p>
          <a:p>
            <a:pPr lvl="1"/>
            <a:r>
              <a:rPr lang="en-GB" dirty="0"/>
              <a:t>All flows (in $/Year at a point in time) shown in </a:t>
            </a:r>
            <a:r>
              <a:rPr lang="en-GB" b="1" i="1" dirty="0"/>
              <a:t>lowercase</a:t>
            </a:r>
          </a:p>
          <a:p>
            <a:pPr lvl="1"/>
            <a:r>
              <a:rPr lang="en-GB" dirty="0"/>
              <a:t>All stocks (in $ at a point in time) shown in </a:t>
            </a:r>
            <a:r>
              <a:rPr lang="en-GB" b="1" i="1" dirty="0"/>
              <a:t>UPPERCASE</a:t>
            </a:r>
          </a:p>
          <a:p>
            <a:pPr lvl="1"/>
            <a:r>
              <a:rPr lang="en-GB" dirty="0"/>
              <a:t>Greek </a:t>
            </a:r>
            <a:r>
              <a:rPr lang="en-GB" b="1" i="1" dirty="0">
                <a:latin typeface="Symbol" panose="05050102010706020507" pitchFamily="18" charset="2"/>
              </a:rPr>
              <a:t>r</a:t>
            </a:r>
            <a:r>
              <a:rPr lang="en-GB" dirty="0"/>
              <a:t> used for interest rate</a:t>
            </a:r>
          </a:p>
          <a:p>
            <a:pPr lvl="1"/>
            <a:r>
              <a:rPr lang="en-GB" dirty="0"/>
              <a:t>First case: lending/borrowing does not occur:</a:t>
            </a:r>
          </a:p>
        </p:txBody>
      </p:sp>
      <p:graphicFrame>
        <p:nvGraphicFramePr>
          <p:cNvPr id="4" name="Table 3"/>
          <p:cNvGraphicFramePr>
            <a:graphicFrameLocks noGrp="1"/>
          </p:cNvGraphicFramePr>
          <p:nvPr>
            <p:extLst/>
          </p:nvPr>
        </p:nvGraphicFramePr>
        <p:xfrm>
          <a:off x="457200" y="3657600"/>
          <a:ext cx="8077199" cy="2282952"/>
        </p:xfrm>
        <a:graphic>
          <a:graphicData uri="http://schemas.openxmlformats.org/drawingml/2006/table">
            <a:tbl>
              <a:tblPr firstRow="1" firstCol="1" bandRow="1">
                <a:tableStyleId>{5C22544A-7EE6-4342-B048-85BDC9FD1C3A}</a:tableStyleId>
              </a:tblPr>
              <a:tblGrid>
                <a:gridCol w="539717">
                  <a:extLst>
                    <a:ext uri="{9D8B030D-6E8A-4147-A177-3AD203B41FA5}">
                      <a16:colId xmlns:a16="http://schemas.microsoft.com/office/drawing/2014/main" val="1241792395"/>
                    </a:ext>
                  </a:extLst>
                </a:gridCol>
                <a:gridCol w="1212881">
                  <a:extLst>
                    <a:ext uri="{9D8B030D-6E8A-4147-A177-3AD203B41FA5}">
                      <a16:colId xmlns:a16="http://schemas.microsoft.com/office/drawing/2014/main" val="2398704003"/>
                    </a:ext>
                  </a:extLst>
                </a:gridCol>
                <a:gridCol w="990600">
                  <a:extLst>
                    <a:ext uri="{9D8B030D-6E8A-4147-A177-3AD203B41FA5}">
                      <a16:colId xmlns:a16="http://schemas.microsoft.com/office/drawing/2014/main" val="3389624824"/>
                    </a:ext>
                  </a:extLst>
                </a:gridCol>
                <a:gridCol w="1371600">
                  <a:extLst>
                    <a:ext uri="{9D8B030D-6E8A-4147-A177-3AD203B41FA5}">
                      <a16:colId xmlns:a16="http://schemas.microsoft.com/office/drawing/2014/main" val="2772769826"/>
                    </a:ext>
                  </a:extLst>
                </a:gridCol>
                <a:gridCol w="1075591">
                  <a:extLst>
                    <a:ext uri="{9D8B030D-6E8A-4147-A177-3AD203B41FA5}">
                      <a16:colId xmlns:a16="http://schemas.microsoft.com/office/drawing/2014/main" val="1877789580"/>
                    </a:ext>
                  </a:extLst>
                </a:gridCol>
                <a:gridCol w="1443405">
                  <a:extLst>
                    <a:ext uri="{9D8B030D-6E8A-4147-A177-3AD203B41FA5}">
                      <a16:colId xmlns:a16="http://schemas.microsoft.com/office/drawing/2014/main" val="1870225127"/>
                    </a:ext>
                  </a:extLst>
                </a:gridCol>
                <a:gridCol w="1443405">
                  <a:extLst>
                    <a:ext uri="{9D8B030D-6E8A-4147-A177-3AD203B41FA5}">
                      <a16:colId xmlns:a16="http://schemas.microsoft.com/office/drawing/2014/main" val="3290077472"/>
                    </a:ext>
                  </a:extLst>
                </a:gridCol>
              </a:tblGrid>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Assets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a:lnSpc>
                          <a:spcPct val="107000"/>
                        </a:lnSpc>
                        <a:spcAft>
                          <a:spcPts val="0"/>
                        </a:spcAft>
                      </a:pPr>
                      <a:r>
                        <a:rPr lang="en-GB" sz="2000" dirty="0">
                          <a:effectLst/>
                          <a:latin typeface="Candara" panose="020E0502030303020204" pitchFamily="34" charset="0"/>
                        </a:rPr>
                        <a:t>Liabilities</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Equity</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223716"/>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dirty="0">
                          <a:effectLst/>
                          <a:latin typeface="Candara" panose="020E0502030303020204" pitchFamily="34" charset="0"/>
                        </a:rPr>
                        <a:t>Loans</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S</a:t>
                      </a:r>
                      <a:r>
                        <a:rPr lang="en-GB" sz="2000" baseline="-25000" dirty="0">
                          <a:effectLst/>
                          <a:latin typeface="Candara" panose="020E0502030303020204" pitchFamily="34" charset="0"/>
                        </a:rPr>
                        <a:t>3</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952301"/>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Level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n-GB" sz="2000" dirty="0">
                          <a:effectLst/>
                          <a:latin typeface="Candara" panose="020E0502030303020204" pitchFamily="34" charset="0"/>
                        </a:rPr>
                        <a:t>Flows ($/Year)</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9603714"/>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-(a+b)</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a</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b</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483828"/>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dirty="0">
                          <a:effectLst/>
                          <a:latin typeface="Candara" panose="020E0502030303020204" pitchFamily="34" charset="0"/>
                        </a:rPr>
                        <a:t>c</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-(c+d)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557684"/>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-(e+f)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6763769"/>
                  </a:ext>
                </a:extLst>
              </a:tr>
              <a:tr h="0">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 </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 </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064839"/>
                  </a:ext>
                </a:extLst>
              </a:tr>
            </a:tbl>
          </a:graphicData>
        </a:graphic>
      </p:graphicFrame>
      <p:sp>
        <p:nvSpPr>
          <p:cNvPr id="5" name="Rounded Rectangle 4"/>
          <p:cNvSpPr/>
          <p:nvPr/>
        </p:nvSpPr>
        <p:spPr bwMode="auto">
          <a:xfrm>
            <a:off x="3200400" y="4648200"/>
            <a:ext cx="762000" cy="304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4572000" y="4953000"/>
            <a:ext cx="762000" cy="303276"/>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5638800" y="5312228"/>
            <a:ext cx="762000" cy="304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8" name="Object 7"/>
          <p:cNvGraphicFramePr>
            <a:graphicFrameLocks noChangeAspect="1"/>
          </p:cNvGraphicFramePr>
          <p:nvPr>
            <p:extLst/>
          </p:nvPr>
        </p:nvGraphicFramePr>
        <p:xfrm>
          <a:off x="457200" y="5940552"/>
          <a:ext cx="3313786" cy="460248"/>
        </p:xfrm>
        <a:graphic>
          <a:graphicData uri="http://schemas.openxmlformats.org/presentationml/2006/ole">
            <mc:AlternateContent xmlns:mc="http://schemas.openxmlformats.org/markup-compatibility/2006">
              <mc:Choice xmlns:v="urn:schemas-microsoft-com:vml" Requires="v">
                <p:oleObj spid="_x0000_s71856" name="Equation" r:id="rId3" imgW="1828800" imgH="253800" progId="Equation.DSMT4">
                  <p:embed/>
                </p:oleObj>
              </mc:Choice>
              <mc:Fallback>
                <p:oleObj name="Equation" r:id="rId3" imgW="1828800" imgH="253800" progId="Equation.DSMT4">
                  <p:embed/>
                  <p:pic>
                    <p:nvPicPr>
                      <p:cNvPr id="8" name="Object 7"/>
                      <p:cNvPicPr/>
                      <p:nvPr/>
                    </p:nvPicPr>
                    <p:blipFill>
                      <a:blip r:embed="rId4"/>
                      <a:stretch>
                        <a:fillRect/>
                      </a:stretch>
                    </p:blipFill>
                    <p:spPr>
                      <a:xfrm>
                        <a:off x="457200" y="5940552"/>
                        <a:ext cx="3313786" cy="46024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40990" y="6400800"/>
          <a:ext cx="3265487" cy="368300"/>
        </p:xfrm>
        <a:graphic>
          <a:graphicData uri="http://schemas.openxmlformats.org/presentationml/2006/ole">
            <mc:AlternateContent xmlns:mc="http://schemas.openxmlformats.org/markup-compatibility/2006">
              <mc:Choice xmlns:v="urn:schemas-microsoft-com:vml" Requires="v">
                <p:oleObj spid="_x0000_s71857" name="Equation" r:id="rId5" imgW="1803240" imgH="203040" progId="Equation.DSMT4">
                  <p:embed/>
                </p:oleObj>
              </mc:Choice>
              <mc:Fallback>
                <p:oleObj name="Equation" r:id="rId5" imgW="1803240" imgH="203040" progId="Equation.DSMT4">
                  <p:embed/>
                  <p:pic>
                    <p:nvPicPr>
                      <p:cNvPr id="9" name="Object 8"/>
                      <p:cNvPicPr/>
                      <p:nvPr/>
                    </p:nvPicPr>
                    <p:blipFill>
                      <a:blip r:embed="rId6"/>
                      <a:stretch>
                        <a:fillRect/>
                      </a:stretch>
                    </p:blipFill>
                    <p:spPr>
                      <a:xfrm>
                        <a:off x="440990" y="6400800"/>
                        <a:ext cx="3265487" cy="368300"/>
                      </a:xfrm>
                      <a:prstGeom prst="rect">
                        <a:avLst/>
                      </a:prstGeom>
                    </p:spPr>
                  </p:pic>
                </p:oleObj>
              </mc:Fallback>
            </mc:AlternateContent>
          </a:graphicData>
        </a:graphic>
      </p:graphicFrame>
      <p:sp>
        <p:nvSpPr>
          <p:cNvPr id="10" name="Rounded Rectangle 9"/>
          <p:cNvSpPr/>
          <p:nvPr/>
        </p:nvSpPr>
        <p:spPr bwMode="auto">
          <a:xfrm>
            <a:off x="4572000" y="4648200"/>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1" name="Rounded Rectangle 10"/>
          <p:cNvSpPr/>
          <p:nvPr/>
        </p:nvSpPr>
        <p:spPr bwMode="auto">
          <a:xfrm>
            <a:off x="5638799" y="4615544"/>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3" name="Rounded Rectangle 12"/>
          <p:cNvSpPr/>
          <p:nvPr/>
        </p:nvSpPr>
        <p:spPr bwMode="auto">
          <a:xfrm>
            <a:off x="3200400" y="4984750"/>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4" name="Rounded Rectangle 13"/>
          <p:cNvSpPr/>
          <p:nvPr/>
        </p:nvSpPr>
        <p:spPr bwMode="auto">
          <a:xfrm>
            <a:off x="5638799" y="4956919"/>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5" name="Rounded Rectangle 14"/>
          <p:cNvSpPr/>
          <p:nvPr/>
        </p:nvSpPr>
        <p:spPr bwMode="auto">
          <a:xfrm>
            <a:off x="3200400" y="5299202"/>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6" name="Rounded Rectangle 15"/>
          <p:cNvSpPr/>
          <p:nvPr/>
        </p:nvSpPr>
        <p:spPr bwMode="auto">
          <a:xfrm>
            <a:off x="4572000" y="5274129"/>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9251734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10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80">
                                          <p:stCondLst>
                                            <p:cond delay="0"/>
                                          </p:stCondLst>
                                        </p:cTn>
                                        <p:tgtEl>
                                          <p:spTgt spid="11"/>
                                        </p:tgtEl>
                                      </p:cBhvr>
                                    </p:animEffect>
                                    <p:anim calcmode="lin" valueType="num">
                                      <p:cBhvr>
                                        <p:cTn id="8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9" dur="26">
                                          <p:stCondLst>
                                            <p:cond delay="650"/>
                                          </p:stCondLst>
                                        </p:cTn>
                                        <p:tgtEl>
                                          <p:spTgt spid="11"/>
                                        </p:tgtEl>
                                      </p:cBhvr>
                                      <p:to x="100000" y="60000"/>
                                    </p:animScale>
                                    <p:animScale>
                                      <p:cBhvr>
                                        <p:cTn id="90" dur="166" decel="50000">
                                          <p:stCondLst>
                                            <p:cond delay="676"/>
                                          </p:stCondLst>
                                        </p:cTn>
                                        <p:tgtEl>
                                          <p:spTgt spid="11"/>
                                        </p:tgtEl>
                                      </p:cBhvr>
                                      <p:to x="100000" y="100000"/>
                                    </p:animScale>
                                    <p:animScale>
                                      <p:cBhvr>
                                        <p:cTn id="91" dur="26">
                                          <p:stCondLst>
                                            <p:cond delay="1312"/>
                                          </p:stCondLst>
                                        </p:cTn>
                                        <p:tgtEl>
                                          <p:spTgt spid="11"/>
                                        </p:tgtEl>
                                      </p:cBhvr>
                                      <p:to x="100000" y="80000"/>
                                    </p:animScale>
                                    <p:animScale>
                                      <p:cBhvr>
                                        <p:cTn id="92" dur="166" decel="50000">
                                          <p:stCondLst>
                                            <p:cond delay="1338"/>
                                          </p:stCondLst>
                                        </p:cTn>
                                        <p:tgtEl>
                                          <p:spTgt spid="11"/>
                                        </p:tgtEl>
                                      </p:cBhvr>
                                      <p:to x="100000" y="100000"/>
                                    </p:animScale>
                                    <p:animScale>
                                      <p:cBhvr>
                                        <p:cTn id="93" dur="26">
                                          <p:stCondLst>
                                            <p:cond delay="1642"/>
                                          </p:stCondLst>
                                        </p:cTn>
                                        <p:tgtEl>
                                          <p:spTgt spid="11"/>
                                        </p:tgtEl>
                                      </p:cBhvr>
                                      <p:to x="100000" y="90000"/>
                                    </p:animScale>
                                    <p:animScale>
                                      <p:cBhvr>
                                        <p:cTn id="94" dur="166" decel="50000">
                                          <p:stCondLst>
                                            <p:cond delay="1668"/>
                                          </p:stCondLst>
                                        </p:cTn>
                                        <p:tgtEl>
                                          <p:spTgt spid="11"/>
                                        </p:tgtEl>
                                      </p:cBhvr>
                                      <p:to x="100000" y="100000"/>
                                    </p:animScale>
                                    <p:animScale>
                                      <p:cBhvr>
                                        <p:cTn id="95" dur="26">
                                          <p:stCondLst>
                                            <p:cond delay="1808"/>
                                          </p:stCondLst>
                                        </p:cTn>
                                        <p:tgtEl>
                                          <p:spTgt spid="11"/>
                                        </p:tgtEl>
                                      </p:cBhvr>
                                      <p:to x="100000" y="95000"/>
                                    </p:animScale>
                                    <p:animScale>
                                      <p:cBhvr>
                                        <p:cTn id="96" dur="166" decel="50000">
                                          <p:stCondLst>
                                            <p:cond delay="1834"/>
                                          </p:stCondLst>
                                        </p:cTn>
                                        <p:tgtEl>
                                          <p:spTgt spid="11"/>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down)">
                                      <p:cBhvr>
                                        <p:cTn id="99" dur="580">
                                          <p:stCondLst>
                                            <p:cond delay="0"/>
                                          </p:stCondLst>
                                        </p:cTn>
                                        <p:tgtEl>
                                          <p:spTgt spid="13"/>
                                        </p:tgtEl>
                                      </p:cBhvr>
                                    </p:animEffect>
                                    <p:anim calcmode="lin" valueType="num">
                                      <p:cBhvr>
                                        <p:cTn id="10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5" dur="26">
                                          <p:stCondLst>
                                            <p:cond delay="650"/>
                                          </p:stCondLst>
                                        </p:cTn>
                                        <p:tgtEl>
                                          <p:spTgt spid="13"/>
                                        </p:tgtEl>
                                      </p:cBhvr>
                                      <p:to x="100000" y="60000"/>
                                    </p:animScale>
                                    <p:animScale>
                                      <p:cBhvr>
                                        <p:cTn id="106" dur="166" decel="50000">
                                          <p:stCondLst>
                                            <p:cond delay="676"/>
                                          </p:stCondLst>
                                        </p:cTn>
                                        <p:tgtEl>
                                          <p:spTgt spid="13"/>
                                        </p:tgtEl>
                                      </p:cBhvr>
                                      <p:to x="100000" y="100000"/>
                                    </p:animScale>
                                    <p:animScale>
                                      <p:cBhvr>
                                        <p:cTn id="107" dur="26">
                                          <p:stCondLst>
                                            <p:cond delay="1312"/>
                                          </p:stCondLst>
                                        </p:cTn>
                                        <p:tgtEl>
                                          <p:spTgt spid="13"/>
                                        </p:tgtEl>
                                      </p:cBhvr>
                                      <p:to x="100000" y="80000"/>
                                    </p:animScale>
                                    <p:animScale>
                                      <p:cBhvr>
                                        <p:cTn id="108" dur="166" decel="50000">
                                          <p:stCondLst>
                                            <p:cond delay="1338"/>
                                          </p:stCondLst>
                                        </p:cTn>
                                        <p:tgtEl>
                                          <p:spTgt spid="13"/>
                                        </p:tgtEl>
                                      </p:cBhvr>
                                      <p:to x="100000" y="100000"/>
                                    </p:animScale>
                                    <p:animScale>
                                      <p:cBhvr>
                                        <p:cTn id="109" dur="26">
                                          <p:stCondLst>
                                            <p:cond delay="1642"/>
                                          </p:stCondLst>
                                        </p:cTn>
                                        <p:tgtEl>
                                          <p:spTgt spid="13"/>
                                        </p:tgtEl>
                                      </p:cBhvr>
                                      <p:to x="100000" y="90000"/>
                                    </p:animScale>
                                    <p:animScale>
                                      <p:cBhvr>
                                        <p:cTn id="110" dur="166" decel="50000">
                                          <p:stCondLst>
                                            <p:cond delay="1668"/>
                                          </p:stCondLst>
                                        </p:cTn>
                                        <p:tgtEl>
                                          <p:spTgt spid="13"/>
                                        </p:tgtEl>
                                      </p:cBhvr>
                                      <p:to x="100000" y="100000"/>
                                    </p:animScale>
                                    <p:animScale>
                                      <p:cBhvr>
                                        <p:cTn id="111" dur="26">
                                          <p:stCondLst>
                                            <p:cond delay="1808"/>
                                          </p:stCondLst>
                                        </p:cTn>
                                        <p:tgtEl>
                                          <p:spTgt spid="13"/>
                                        </p:tgtEl>
                                      </p:cBhvr>
                                      <p:to x="100000" y="95000"/>
                                    </p:animScale>
                                    <p:animScale>
                                      <p:cBhvr>
                                        <p:cTn id="112" dur="166" decel="50000">
                                          <p:stCondLst>
                                            <p:cond delay="1834"/>
                                          </p:stCondLst>
                                        </p:cTn>
                                        <p:tgtEl>
                                          <p:spTgt spid="13"/>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80">
                                          <p:stCondLst>
                                            <p:cond delay="0"/>
                                          </p:stCondLst>
                                        </p:cTn>
                                        <p:tgtEl>
                                          <p:spTgt spid="14"/>
                                        </p:tgtEl>
                                      </p:cBhvr>
                                    </p:animEffect>
                                    <p:anim calcmode="lin" valueType="num">
                                      <p:cBhvr>
                                        <p:cTn id="1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gtEl>
                                      </p:cBhvr>
                                      <p:to x="100000" y="60000"/>
                                    </p:animScale>
                                    <p:animScale>
                                      <p:cBhvr>
                                        <p:cTn id="122" dur="166" decel="50000">
                                          <p:stCondLst>
                                            <p:cond delay="676"/>
                                          </p:stCondLst>
                                        </p:cTn>
                                        <p:tgtEl>
                                          <p:spTgt spid="14"/>
                                        </p:tgtEl>
                                      </p:cBhvr>
                                      <p:to x="100000" y="100000"/>
                                    </p:animScale>
                                    <p:animScale>
                                      <p:cBhvr>
                                        <p:cTn id="123" dur="26">
                                          <p:stCondLst>
                                            <p:cond delay="1312"/>
                                          </p:stCondLst>
                                        </p:cTn>
                                        <p:tgtEl>
                                          <p:spTgt spid="14"/>
                                        </p:tgtEl>
                                      </p:cBhvr>
                                      <p:to x="100000" y="80000"/>
                                    </p:animScale>
                                    <p:animScale>
                                      <p:cBhvr>
                                        <p:cTn id="124" dur="166" decel="50000">
                                          <p:stCondLst>
                                            <p:cond delay="1338"/>
                                          </p:stCondLst>
                                        </p:cTn>
                                        <p:tgtEl>
                                          <p:spTgt spid="14"/>
                                        </p:tgtEl>
                                      </p:cBhvr>
                                      <p:to x="100000" y="100000"/>
                                    </p:animScale>
                                    <p:animScale>
                                      <p:cBhvr>
                                        <p:cTn id="125" dur="26">
                                          <p:stCondLst>
                                            <p:cond delay="1642"/>
                                          </p:stCondLst>
                                        </p:cTn>
                                        <p:tgtEl>
                                          <p:spTgt spid="14"/>
                                        </p:tgtEl>
                                      </p:cBhvr>
                                      <p:to x="100000" y="90000"/>
                                    </p:animScale>
                                    <p:animScale>
                                      <p:cBhvr>
                                        <p:cTn id="126" dur="166" decel="50000">
                                          <p:stCondLst>
                                            <p:cond delay="1668"/>
                                          </p:stCondLst>
                                        </p:cTn>
                                        <p:tgtEl>
                                          <p:spTgt spid="14"/>
                                        </p:tgtEl>
                                      </p:cBhvr>
                                      <p:to x="100000" y="100000"/>
                                    </p:animScale>
                                    <p:animScale>
                                      <p:cBhvr>
                                        <p:cTn id="127" dur="26">
                                          <p:stCondLst>
                                            <p:cond delay="1808"/>
                                          </p:stCondLst>
                                        </p:cTn>
                                        <p:tgtEl>
                                          <p:spTgt spid="14"/>
                                        </p:tgtEl>
                                      </p:cBhvr>
                                      <p:to x="100000" y="95000"/>
                                    </p:animScale>
                                    <p:animScale>
                                      <p:cBhvr>
                                        <p:cTn id="128" dur="166" decel="50000">
                                          <p:stCondLst>
                                            <p:cond delay="1834"/>
                                          </p:stCondLst>
                                        </p:cTn>
                                        <p:tgtEl>
                                          <p:spTgt spid="14"/>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wipe(down)">
                                      <p:cBhvr>
                                        <p:cTn id="131" dur="580">
                                          <p:stCondLst>
                                            <p:cond delay="0"/>
                                          </p:stCondLst>
                                        </p:cTn>
                                        <p:tgtEl>
                                          <p:spTgt spid="15"/>
                                        </p:tgtEl>
                                      </p:cBhvr>
                                    </p:animEffect>
                                    <p:anim calcmode="lin" valueType="num">
                                      <p:cBhvr>
                                        <p:cTn id="1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7" dur="26">
                                          <p:stCondLst>
                                            <p:cond delay="650"/>
                                          </p:stCondLst>
                                        </p:cTn>
                                        <p:tgtEl>
                                          <p:spTgt spid="15"/>
                                        </p:tgtEl>
                                      </p:cBhvr>
                                      <p:to x="100000" y="60000"/>
                                    </p:animScale>
                                    <p:animScale>
                                      <p:cBhvr>
                                        <p:cTn id="138" dur="166" decel="50000">
                                          <p:stCondLst>
                                            <p:cond delay="676"/>
                                          </p:stCondLst>
                                        </p:cTn>
                                        <p:tgtEl>
                                          <p:spTgt spid="15"/>
                                        </p:tgtEl>
                                      </p:cBhvr>
                                      <p:to x="100000" y="100000"/>
                                    </p:animScale>
                                    <p:animScale>
                                      <p:cBhvr>
                                        <p:cTn id="139" dur="26">
                                          <p:stCondLst>
                                            <p:cond delay="1312"/>
                                          </p:stCondLst>
                                        </p:cTn>
                                        <p:tgtEl>
                                          <p:spTgt spid="15"/>
                                        </p:tgtEl>
                                      </p:cBhvr>
                                      <p:to x="100000" y="80000"/>
                                    </p:animScale>
                                    <p:animScale>
                                      <p:cBhvr>
                                        <p:cTn id="140" dur="166" decel="50000">
                                          <p:stCondLst>
                                            <p:cond delay="1338"/>
                                          </p:stCondLst>
                                        </p:cTn>
                                        <p:tgtEl>
                                          <p:spTgt spid="15"/>
                                        </p:tgtEl>
                                      </p:cBhvr>
                                      <p:to x="100000" y="100000"/>
                                    </p:animScale>
                                    <p:animScale>
                                      <p:cBhvr>
                                        <p:cTn id="141" dur="26">
                                          <p:stCondLst>
                                            <p:cond delay="1642"/>
                                          </p:stCondLst>
                                        </p:cTn>
                                        <p:tgtEl>
                                          <p:spTgt spid="15"/>
                                        </p:tgtEl>
                                      </p:cBhvr>
                                      <p:to x="100000" y="90000"/>
                                    </p:animScale>
                                    <p:animScale>
                                      <p:cBhvr>
                                        <p:cTn id="142" dur="166" decel="50000">
                                          <p:stCondLst>
                                            <p:cond delay="1668"/>
                                          </p:stCondLst>
                                        </p:cTn>
                                        <p:tgtEl>
                                          <p:spTgt spid="15"/>
                                        </p:tgtEl>
                                      </p:cBhvr>
                                      <p:to x="100000" y="100000"/>
                                    </p:animScale>
                                    <p:animScale>
                                      <p:cBhvr>
                                        <p:cTn id="143" dur="26">
                                          <p:stCondLst>
                                            <p:cond delay="1808"/>
                                          </p:stCondLst>
                                        </p:cTn>
                                        <p:tgtEl>
                                          <p:spTgt spid="15"/>
                                        </p:tgtEl>
                                      </p:cBhvr>
                                      <p:to x="100000" y="95000"/>
                                    </p:animScale>
                                    <p:animScale>
                                      <p:cBhvr>
                                        <p:cTn id="144" dur="166" decel="50000">
                                          <p:stCondLst>
                                            <p:cond delay="1834"/>
                                          </p:stCondLst>
                                        </p:cTn>
                                        <p:tgtEl>
                                          <p:spTgt spid="15"/>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down)">
                                      <p:cBhvr>
                                        <p:cTn id="147" dur="580">
                                          <p:stCondLst>
                                            <p:cond delay="0"/>
                                          </p:stCondLst>
                                        </p:cTn>
                                        <p:tgtEl>
                                          <p:spTgt spid="16"/>
                                        </p:tgtEl>
                                      </p:cBhvr>
                                    </p:animEffect>
                                    <p:anim calcmode="lin" valueType="num">
                                      <p:cBhvr>
                                        <p:cTn id="14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3" dur="26">
                                          <p:stCondLst>
                                            <p:cond delay="650"/>
                                          </p:stCondLst>
                                        </p:cTn>
                                        <p:tgtEl>
                                          <p:spTgt spid="16"/>
                                        </p:tgtEl>
                                      </p:cBhvr>
                                      <p:to x="100000" y="60000"/>
                                    </p:animScale>
                                    <p:animScale>
                                      <p:cBhvr>
                                        <p:cTn id="154" dur="166" decel="50000">
                                          <p:stCondLst>
                                            <p:cond delay="676"/>
                                          </p:stCondLst>
                                        </p:cTn>
                                        <p:tgtEl>
                                          <p:spTgt spid="16"/>
                                        </p:tgtEl>
                                      </p:cBhvr>
                                      <p:to x="100000" y="100000"/>
                                    </p:animScale>
                                    <p:animScale>
                                      <p:cBhvr>
                                        <p:cTn id="155" dur="26">
                                          <p:stCondLst>
                                            <p:cond delay="1312"/>
                                          </p:stCondLst>
                                        </p:cTn>
                                        <p:tgtEl>
                                          <p:spTgt spid="16"/>
                                        </p:tgtEl>
                                      </p:cBhvr>
                                      <p:to x="100000" y="80000"/>
                                    </p:animScale>
                                    <p:animScale>
                                      <p:cBhvr>
                                        <p:cTn id="156" dur="166" decel="50000">
                                          <p:stCondLst>
                                            <p:cond delay="1338"/>
                                          </p:stCondLst>
                                        </p:cTn>
                                        <p:tgtEl>
                                          <p:spTgt spid="16"/>
                                        </p:tgtEl>
                                      </p:cBhvr>
                                      <p:to x="100000" y="100000"/>
                                    </p:animScale>
                                    <p:animScale>
                                      <p:cBhvr>
                                        <p:cTn id="157" dur="26">
                                          <p:stCondLst>
                                            <p:cond delay="1642"/>
                                          </p:stCondLst>
                                        </p:cTn>
                                        <p:tgtEl>
                                          <p:spTgt spid="16"/>
                                        </p:tgtEl>
                                      </p:cBhvr>
                                      <p:to x="100000" y="90000"/>
                                    </p:animScale>
                                    <p:animScale>
                                      <p:cBhvr>
                                        <p:cTn id="158" dur="166" decel="50000">
                                          <p:stCondLst>
                                            <p:cond delay="1668"/>
                                          </p:stCondLst>
                                        </p:cTn>
                                        <p:tgtEl>
                                          <p:spTgt spid="16"/>
                                        </p:tgtEl>
                                      </p:cBhvr>
                                      <p:to x="100000" y="100000"/>
                                    </p:animScale>
                                    <p:animScale>
                                      <p:cBhvr>
                                        <p:cTn id="159" dur="26">
                                          <p:stCondLst>
                                            <p:cond delay="1808"/>
                                          </p:stCondLst>
                                        </p:cTn>
                                        <p:tgtEl>
                                          <p:spTgt spid="16"/>
                                        </p:tgtEl>
                                      </p:cBhvr>
                                      <p:to x="100000" y="95000"/>
                                    </p:animScale>
                                    <p:animScale>
                                      <p:cBhvr>
                                        <p:cTn id="160" dur="166" decel="50000">
                                          <p:stCondLst>
                                            <p:cond delay="1834"/>
                                          </p:stCondLst>
                                        </p:cTn>
                                        <p:tgtEl>
                                          <p:spTgt spid="16"/>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9"/>
                                        </p:tgtEl>
                                        <p:attrNameLst>
                                          <p:attrName>style.visibility</p:attrName>
                                        </p:attrNameLst>
                                      </p:cBhvr>
                                      <p:to>
                                        <p:strVal val="visible"/>
                                      </p:to>
                                    </p:set>
                                    <p:animEffect transition="in" filter="wipe(left)">
                                      <p:cBhvr>
                                        <p:cTn id="1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and Income </a:t>
            </a:r>
            <a:r>
              <a:rPr lang="en-GB" dirty="0">
                <a:sym typeface="Symbol" panose="05050102010706020507" pitchFamily="18" charset="2"/>
              </a:rPr>
              <a:t></a:t>
            </a:r>
            <a:r>
              <a:rPr lang="en-GB" dirty="0"/>
              <a:t> Expenditure</a:t>
            </a:r>
          </a:p>
        </p:txBody>
      </p:sp>
      <p:sp>
        <p:nvSpPr>
          <p:cNvPr id="3" name="Content Placeholder 2"/>
          <p:cNvSpPr>
            <a:spLocks noGrp="1"/>
          </p:cNvSpPr>
          <p:nvPr>
            <p:ph idx="1"/>
          </p:nvPr>
        </p:nvSpPr>
        <p:spPr>
          <a:xfrm>
            <a:off x="228600" y="685800"/>
            <a:ext cx="8763000" cy="1143000"/>
          </a:xfrm>
        </p:spPr>
        <p:txBody>
          <a:bodyPr/>
          <a:lstStyle/>
          <a:p>
            <a:r>
              <a:rPr lang="en-GB" dirty="0"/>
              <a:t>Loanable Funds and (almost) no role for credit</a:t>
            </a:r>
          </a:p>
          <a:p>
            <a:pPr lvl="1"/>
            <a:r>
              <a:rPr lang="en-GB" dirty="0"/>
              <a:t>Sector 1 borrows </a:t>
            </a:r>
            <a:r>
              <a:rPr lang="en-GB" b="1" i="1" dirty="0"/>
              <a:t>l</a:t>
            </a:r>
            <a:r>
              <a:rPr lang="en-GB" dirty="0"/>
              <a:t> ($/Year) from Sector 2</a:t>
            </a:r>
          </a:p>
          <a:p>
            <a:pPr lvl="1"/>
            <a:r>
              <a:rPr lang="en-GB" dirty="0"/>
              <a:t>Pays interest of </a:t>
            </a:r>
            <a:r>
              <a:rPr lang="en-GB" b="1" i="1" dirty="0" err="1">
                <a:latin typeface="Symbol" panose="05050102010706020507" pitchFamily="18" charset="2"/>
              </a:rPr>
              <a:t>r</a:t>
            </a:r>
            <a:r>
              <a:rPr lang="en-GB" b="1" i="1" dirty="0" err="1"/>
              <a:t>.L</a:t>
            </a:r>
            <a:r>
              <a:rPr lang="en-GB" dirty="0"/>
              <a:t> ($/Year) to Sector 2</a:t>
            </a:r>
          </a:p>
        </p:txBody>
      </p:sp>
      <p:graphicFrame>
        <p:nvGraphicFramePr>
          <p:cNvPr id="4" name="Table 3"/>
          <p:cNvGraphicFramePr>
            <a:graphicFrameLocks noGrp="1"/>
          </p:cNvGraphicFramePr>
          <p:nvPr>
            <p:extLst/>
          </p:nvPr>
        </p:nvGraphicFramePr>
        <p:xfrm>
          <a:off x="381000" y="1828800"/>
          <a:ext cx="8534400" cy="2282952"/>
        </p:xfrm>
        <a:graphic>
          <a:graphicData uri="http://schemas.openxmlformats.org/drawingml/2006/table">
            <a:tbl>
              <a:tblPr firstRow="1" firstCol="1" bandRow="1">
                <a:tableStyleId>{5C22544A-7EE6-4342-B048-85BDC9FD1C3A}</a:tableStyleId>
              </a:tblPr>
              <a:tblGrid>
                <a:gridCol w="565632">
                  <a:extLst>
                    <a:ext uri="{9D8B030D-6E8A-4147-A177-3AD203B41FA5}">
                      <a16:colId xmlns:a16="http://schemas.microsoft.com/office/drawing/2014/main" val="3308098475"/>
                    </a:ext>
                  </a:extLst>
                </a:gridCol>
                <a:gridCol w="1069869">
                  <a:extLst>
                    <a:ext uri="{9D8B030D-6E8A-4147-A177-3AD203B41FA5}">
                      <a16:colId xmlns:a16="http://schemas.microsoft.com/office/drawing/2014/main" val="1361988295"/>
                    </a:ext>
                  </a:extLst>
                </a:gridCol>
                <a:gridCol w="955299">
                  <a:extLst>
                    <a:ext uri="{9D8B030D-6E8A-4147-A177-3AD203B41FA5}">
                      <a16:colId xmlns:a16="http://schemas.microsoft.com/office/drawing/2014/main" val="1512726950"/>
                    </a:ext>
                  </a:extLst>
                </a:gridCol>
                <a:gridCol w="1600200">
                  <a:extLst>
                    <a:ext uri="{9D8B030D-6E8A-4147-A177-3AD203B41FA5}">
                      <a16:colId xmlns:a16="http://schemas.microsoft.com/office/drawing/2014/main" val="4111871802"/>
                    </a:ext>
                  </a:extLst>
                </a:gridCol>
                <a:gridCol w="1905000">
                  <a:extLst>
                    <a:ext uri="{9D8B030D-6E8A-4147-A177-3AD203B41FA5}">
                      <a16:colId xmlns:a16="http://schemas.microsoft.com/office/drawing/2014/main" val="2600085498"/>
                    </a:ext>
                  </a:extLst>
                </a:gridCol>
                <a:gridCol w="925688">
                  <a:extLst>
                    <a:ext uri="{9D8B030D-6E8A-4147-A177-3AD203B41FA5}">
                      <a16:colId xmlns:a16="http://schemas.microsoft.com/office/drawing/2014/main" val="3113209032"/>
                    </a:ext>
                  </a:extLst>
                </a:gridCol>
                <a:gridCol w="1512712">
                  <a:extLst>
                    <a:ext uri="{9D8B030D-6E8A-4147-A177-3AD203B41FA5}">
                      <a16:colId xmlns:a16="http://schemas.microsoft.com/office/drawing/2014/main" val="4216238546"/>
                    </a:ext>
                  </a:extLst>
                </a:gridCol>
              </a:tblGrid>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Assets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a:lnSpc>
                          <a:spcPct val="107000"/>
                        </a:lnSpc>
                        <a:spcAft>
                          <a:spcPts val="0"/>
                        </a:spcAft>
                      </a:pPr>
                      <a:r>
                        <a:rPr lang="en-GB" sz="2000">
                          <a:effectLst/>
                          <a:latin typeface="Candara" panose="020E0502030303020204" pitchFamily="34" charset="0"/>
                        </a:rPr>
                        <a:t>Liabilities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Equity</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580466"/>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Loans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dirty="0">
                          <a:effectLst/>
                          <a:latin typeface="Candara" panose="020E0502030303020204" pitchFamily="34" charset="0"/>
                        </a:rPr>
                        <a:t>S</a:t>
                      </a:r>
                      <a:r>
                        <a:rPr lang="en-GB" sz="2000" baseline="-25000" dirty="0">
                          <a:effectLst/>
                          <a:latin typeface="Candara" panose="020E0502030303020204" pitchFamily="34" charset="0"/>
                        </a:rPr>
                        <a:t>1</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S</a:t>
                      </a:r>
                      <a:r>
                        <a:rPr lang="en-GB" sz="2000" baseline="-25000" dirty="0">
                          <a:effectLst/>
                          <a:latin typeface="Candara" panose="020E0502030303020204" pitchFamily="34" charset="0"/>
                        </a:rPr>
                        <a:t>2</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S</a:t>
                      </a:r>
                      <a:r>
                        <a:rPr lang="en-GB" sz="2000" baseline="-25000" dirty="0">
                          <a:effectLst/>
                          <a:latin typeface="Candara" panose="020E0502030303020204" pitchFamily="34" charset="0"/>
                        </a:rPr>
                        <a:t>3</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76492"/>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Level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n-GB" sz="2000">
                          <a:effectLst/>
                          <a:latin typeface="Candara" panose="020E0502030303020204" pitchFamily="34" charset="0"/>
                        </a:rPr>
                        <a:t>Flows ($/Year)</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05291007"/>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dirty="0">
                          <a:effectLst/>
                          <a:latin typeface="Candara" panose="020E0502030303020204" pitchFamily="34" charset="0"/>
                        </a:rPr>
                        <a:t>-(</a:t>
                      </a:r>
                      <a:r>
                        <a:rPr lang="en-GB" sz="2000" dirty="0" err="1">
                          <a:effectLst/>
                          <a:latin typeface="Candara" panose="020E0502030303020204" pitchFamily="34" charset="0"/>
                        </a:rPr>
                        <a:t>a+b+l+</a:t>
                      </a:r>
                      <a:r>
                        <a:rPr lang="en-GB" sz="2000" dirty="0" err="1">
                          <a:effectLst/>
                          <a:latin typeface="Symbol" panose="05050102010706020507" pitchFamily="18" charset="2"/>
                        </a:rPr>
                        <a:t>r</a:t>
                      </a:r>
                      <a:r>
                        <a:rPr lang="en-GB" sz="2000" dirty="0" err="1">
                          <a:effectLst/>
                          <a:latin typeface="Candara" panose="020E0502030303020204" pitchFamily="34" charset="0"/>
                        </a:rPr>
                        <a:t>.L</a:t>
                      </a:r>
                      <a:r>
                        <a:rPr lang="en-GB" sz="2000" dirty="0">
                          <a:effectLst/>
                          <a:latin typeface="Candara" panose="020E0502030303020204" pitchFamily="34" charset="0"/>
                        </a:rPr>
                        <a:t>)</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err="1">
                          <a:effectLst/>
                          <a:latin typeface="Candara" panose="020E0502030303020204" pitchFamily="34" charset="0"/>
                        </a:rPr>
                        <a:t>a+</a:t>
                      </a:r>
                      <a:r>
                        <a:rPr lang="en-GB" sz="2000" dirty="0" err="1">
                          <a:effectLst/>
                          <a:latin typeface="Symbol" panose="05050102010706020507" pitchFamily="18" charset="2"/>
                        </a:rPr>
                        <a:t>r</a:t>
                      </a:r>
                      <a:r>
                        <a:rPr lang="en-GB" sz="2000" dirty="0" err="1">
                          <a:effectLst/>
                          <a:latin typeface="Candara" panose="020E0502030303020204" pitchFamily="34" charset="0"/>
                        </a:rPr>
                        <a:t>.L</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err="1">
                          <a:effectLst/>
                          <a:latin typeface="Candara" panose="020E0502030303020204" pitchFamily="34" charset="0"/>
                        </a:rPr>
                        <a:t>b+l</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4142635"/>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c</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-(c+(d-l))</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d-l</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5622763"/>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-(e+f)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428872"/>
                  </a:ext>
                </a:extLst>
              </a:tr>
              <a:tr h="0">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 </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 </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9039412"/>
                  </a:ext>
                </a:extLst>
              </a:tr>
            </a:tbl>
          </a:graphicData>
        </a:graphic>
      </p:graphicFrame>
      <p:sp>
        <p:nvSpPr>
          <p:cNvPr id="5" name="Rounded Rectangle 4"/>
          <p:cNvSpPr/>
          <p:nvPr/>
        </p:nvSpPr>
        <p:spPr bwMode="auto">
          <a:xfrm>
            <a:off x="2895600" y="2804058"/>
            <a:ext cx="1676400" cy="304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4626192" y="3125724"/>
            <a:ext cx="1066799" cy="303276"/>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6465403" y="3473450"/>
            <a:ext cx="762000" cy="304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8" name="Rounded Rectangle 7"/>
          <p:cNvSpPr/>
          <p:nvPr/>
        </p:nvSpPr>
        <p:spPr bwMode="auto">
          <a:xfrm>
            <a:off x="4572000" y="2819400"/>
            <a:ext cx="685799"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9" name="Rounded Rectangle 8"/>
          <p:cNvSpPr/>
          <p:nvPr/>
        </p:nvSpPr>
        <p:spPr bwMode="auto">
          <a:xfrm>
            <a:off x="6541603" y="2820924"/>
            <a:ext cx="3810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0" name="Rounded Rectangle 9"/>
          <p:cNvSpPr/>
          <p:nvPr/>
        </p:nvSpPr>
        <p:spPr bwMode="auto">
          <a:xfrm>
            <a:off x="2971800" y="3114548"/>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1" name="Rounded Rectangle 10"/>
          <p:cNvSpPr/>
          <p:nvPr/>
        </p:nvSpPr>
        <p:spPr bwMode="auto">
          <a:xfrm>
            <a:off x="6541603" y="3124200"/>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2" name="Rounded Rectangle 11"/>
          <p:cNvSpPr/>
          <p:nvPr/>
        </p:nvSpPr>
        <p:spPr bwMode="auto">
          <a:xfrm>
            <a:off x="2971800" y="3429000"/>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3" name="Rounded Rectangle 12"/>
          <p:cNvSpPr/>
          <p:nvPr/>
        </p:nvSpPr>
        <p:spPr bwMode="auto">
          <a:xfrm>
            <a:off x="4572000" y="3429000"/>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14" name="Object 13"/>
          <p:cNvGraphicFramePr>
            <a:graphicFrameLocks noChangeAspect="1"/>
          </p:cNvGraphicFramePr>
          <p:nvPr>
            <p:extLst/>
          </p:nvPr>
        </p:nvGraphicFramePr>
        <p:xfrm>
          <a:off x="304800" y="4043063"/>
          <a:ext cx="4003675" cy="460375"/>
        </p:xfrm>
        <a:graphic>
          <a:graphicData uri="http://schemas.openxmlformats.org/presentationml/2006/ole">
            <mc:AlternateContent xmlns:mc="http://schemas.openxmlformats.org/markup-compatibility/2006">
              <mc:Choice xmlns:v="urn:schemas-microsoft-com:vml" Requires="v">
                <p:oleObj spid="_x0000_s72880" name="Equation" r:id="rId3" imgW="2209680" imgH="253800" progId="Equation.DSMT4">
                  <p:embed/>
                </p:oleObj>
              </mc:Choice>
              <mc:Fallback>
                <p:oleObj name="Equation" r:id="rId3" imgW="2209680" imgH="253800" progId="Equation.DSMT4">
                  <p:embed/>
                  <p:pic>
                    <p:nvPicPr>
                      <p:cNvPr id="14" name="Object 13"/>
                      <p:cNvPicPr/>
                      <p:nvPr/>
                    </p:nvPicPr>
                    <p:blipFill>
                      <a:blip r:embed="rId4"/>
                      <a:stretch>
                        <a:fillRect/>
                      </a:stretch>
                    </p:blipFill>
                    <p:spPr>
                      <a:xfrm>
                        <a:off x="304800" y="4043063"/>
                        <a:ext cx="4003675" cy="4603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98450" y="4419600"/>
          <a:ext cx="3956050" cy="368300"/>
        </p:xfrm>
        <a:graphic>
          <a:graphicData uri="http://schemas.openxmlformats.org/presentationml/2006/ole">
            <mc:AlternateContent xmlns:mc="http://schemas.openxmlformats.org/markup-compatibility/2006">
              <mc:Choice xmlns:v="urn:schemas-microsoft-com:vml" Requires="v">
                <p:oleObj spid="_x0000_s72881" name="Equation" r:id="rId5" imgW="2184120" imgH="203040" progId="Equation.DSMT4">
                  <p:embed/>
                </p:oleObj>
              </mc:Choice>
              <mc:Fallback>
                <p:oleObj name="Equation" r:id="rId5" imgW="2184120" imgH="203040" progId="Equation.DSMT4">
                  <p:embed/>
                  <p:pic>
                    <p:nvPicPr>
                      <p:cNvPr id="15" name="Object 14"/>
                      <p:cNvPicPr/>
                      <p:nvPr/>
                    </p:nvPicPr>
                    <p:blipFill>
                      <a:blip r:embed="rId6"/>
                      <a:stretch>
                        <a:fillRect/>
                      </a:stretch>
                    </p:blipFill>
                    <p:spPr>
                      <a:xfrm>
                        <a:off x="298450" y="4419600"/>
                        <a:ext cx="3956050" cy="368300"/>
                      </a:xfrm>
                      <a:prstGeom prst="rect">
                        <a:avLst/>
                      </a:prstGeom>
                    </p:spPr>
                  </p:pic>
                </p:oleObj>
              </mc:Fallback>
            </mc:AlternateContent>
          </a:graphicData>
        </a:graphic>
      </p:graphicFrame>
    </p:spTree>
    <p:extLst>
      <p:ext uri="{BB962C8B-B14F-4D97-AF65-F5344CB8AC3E}">
        <p14:creationId xmlns:p14="http://schemas.microsoft.com/office/powerpoint/2010/main" val="213052291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580">
                                          <p:stCondLst>
                                            <p:cond delay="0"/>
                                          </p:stCondLst>
                                        </p:cTn>
                                        <p:tgtEl>
                                          <p:spTgt spid="10"/>
                                        </p:tgtEl>
                                      </p:cBhvr>
                                    </p:animEffect>
                                    <p:anim calcmode="lin" valueType="num">
                                      <p:cBhvr>
                                        <p:cTn id="10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
                                        </p:tgtEl>
                                      </p:cBhvr>
                                      <p:to x="100000" y="60000"/>
                                    </p:animScale>
                                    <p:animScale>
                                      <p:cBhvr>
                                        <p:cTn id="106" dur="166" decel="50000">
                                          <p:stCondLst>
                                            <p:cond delay="676"/>
                                          </p:stCondLst>
                                        </p:cTn>
                                        <p:tgtEl>
                                          <p:spTgt spid="10"/>
                                        </p:tgtEl>
                                      </p:cBhvr>
                                      <p:to x="100000" y="100000"/>
                                    </p:animScale>
                                    <p:animScale>
                                      <p:cBhvr>
                                        <p:cTn id="107" dur="26">
                                          <p:stCondLst>
                                            <p:cond delay="1312"/>
                                          </p:stCondLst>
                                        </p:cTn>
                                        <p:tgtEl>
                                          <p:spTgt spid="10"/>
                                        </p:tgtEl>
                                      </p:cBhvr>
                                      <p:to x="100000" y="80000"/>
                                    </p:animScale>
                                    <p:animScale>
                                      <p:cBhvr>
                                        <p:cTn id="108" dur="166" decel="50000">
                                          <p:stCondLst>
                                            <p:cond delay="1338"/>
                                          </p:stCondLst>
                                        </p:cTn>
                                        <p:tgtEl>
                                          <p:spTgt spid="10"/>
                                        </p:tgtEl>
                                      </p:cBhvr>
                                      <p:to x="100000" y="100000"/>
                                    </p:animScale>
                                    <p:animScale>
                                      <p:cBhvr>
                                        <p:cTn id="109" dur="26">
                                          <p:stCondLst>
                                            <p:cond delay="1642"/>
                                          </p:stCondLst>
                                        </p:cTn>
                                        <p:tgtEl>
                                          <p:spTgt spid="10"/>
                                        </p:tgtEl>
                                      </p:cBhvr>
                                      <p:to x="100000" y="90000"/>
                                    </p:animScale>
                                    <p:animScale>
                                      <p:cBhvr>
                                        <p:cTn id="110" dur="166" decel="50000">
                                          <p:stCondLst>
                                            <p:cond delay="1668"/>
                                          </p:stCondLst>
                                        </p:cTn>
                                        <p:tgtEl>
                                          <p:spTgt spid="10"/>
                                        </p:tgtEl>
                                      </p:cBhvr>
                                      <p:to x="100000" y="100000"/>
                                    </p:animScale>
                                    <p:animScale>
                                      <p:cBhvr>
                                        <p:cTn id="111" dur="26">
                                          <p:stCondLst>
                                            <p:cond delay="1808"/>
                                          </p:stCondLst>
                                        </p:cTn>
                                        <p:tgtEl>
                                          <p:spTgt spid="10"/>
                                        </p:tgtEl>
                                      </p:cBhvr>
                                      <p:to x="100000" y="95000"/>
                                    </p:animScale>
                                    <p:animScale>
                                      <p:cBhvr>
                                        <p:cTn id="112" dur="166" decel="50000">
                                          <p:stCondLst>
                                            <p:cond delay="1834"/>
                                          </p:stCondLst>
                                        </p:cTn>
                                        <p:tgtEl>
                                          <p:spTgt spid="10"/>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580">
                                          <p:stCondLst>
                                            <p:cond delay="0"/>
                                          </p:stCondLst>
                                        </p:cTn>
                                        <p:tgtEl>
                                          <p:spTgt spid="11"/>
                                        </p:tgtEl>
                                      </p:cBhvr>
                                    </p:animEffect>
                                    <p:anim calcmode="lin" valueType="num">
                                      <p:cBhvr>
                                        <p:cTn id="1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gtEl>
                                      </p:cBhvr>
                                      <p:to x="100000" y="60000"/>
                                    </p:animScale>
                                    <p:animScale>
                                      <p:cBhvr>
                                        <p:cTn id="122" dur="166" decel="50000">
                                          <p:stCondLst>
                                            <p:cond delay="676"/>
                                          </p:stCondLst>
                                        </p:cTn>
                                        <p:tgtEl>
                                          <p:spTgt spid="11"/>
                                        </p:tgtEl>
                                      </p:cBhvr>
                                      <p:to x="100000" y="100000"/>
                                    </p:animScale>
                                    <p:animScale>
                                      <p:cBhvr>
                                        <p:cTn id="123" dur="26">
                                          <p:stCondLst>
                                            <p:cond delay="1312"/>
                                          </p:stCondLst>
                                        </p:cTn>
                                        <p:tgtEl>
                                          <p:spTgt spid="11"/>
                                        </p:tgtEl>
                                      </p:cBhvr>
                                      <p:to x="100000" y="80000"/>
                                    </p:animScale>
                                    <p:animScale>
                                      <p:cBhvr>
                                        <p:cTn id="124" dur="166" decel="50000">
                                          <p:stCondLst>
                                            <p:cond delay="1338"/>
                                          </p:stCondLst>
                                        </p:cTn>
                                        <p:tgtEl>
                                          <p:spTgt spid="11"/>
                                        </p:tgtEl>
                                      </p:cBhvr>
                                      <p:to x="100000" y="100000"/>
                                    </p:animScale>
                                    <p:animScale>
                                      <p:cBhvr>
                                        <p:cTn id="125" dur="26">
                                          <p:stCondLst>
                                            <p:cond delay="1642"/>
                                          </p:stCondLst>
                                        </p:cTn>
                                        <p:tgtEl>
                                          <p:spTgt spid="11"/>
                                        </p:tgtEl>
                                      </p:cBhvr>
                                      <p:to x="100000" y="90000"/>
                                    </p:animScale>
                                    <p:animScale>
                                      <p:cBhvr>
                                        <p:cTn id="126" dur="166" decel="50000">
                                          <p:stCondLst>
                                            <p:cond delay="1668"/>
                                          </p:stCondLst>
                                        </p:cTn>
                                        <p:tgtEl>
                                          <p:spTgt spid="11"/>
                                        </p:tgtEl>
                                      </p:cBhvr>
                                      <p:to x="100000" y="100000"/>
                                    </p:animScale>
                                    <p:animScale>
                                      <p:cBhvr>
                                        <p:cTn id="127" dur="26">
                                          <p:stCondLst>
                                            <p:cond delay="1808"/>
                                          </p:stCondLst>
                                        </p:cTn>
                                        <p:tgtEl>
                                          <p:spTgt spid="11"/>
                                        </p:tgtEl>
                                      </p:cBhvr>
                                      <p:to x="100000" y="95000"/>
                                    </p:animScale>
                                    <p:animScale>
                                      <p:cBhvr>
                                        <p:cTn id="128" dur="166" decel="50000">
                                          <p:stCondLst>
                                            <p:cond delay="1834"/>
                                          </p:stCondLst>
                                        </p:cTn>
                                        <p:tgtEl>
                                          <p:spTgt spid="11"/>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80">
                                          <p:stCondLst>
                                            <p:cond delay="0"/>
                                          </p:stCondLst>
                                        </p:cTn>
                                        <p:tgtEl>
                                          <p:spTgt spid="13"/>
                                        </p:tgtEl>
                                      </p:cBhvr>
                                    </p:animEffect>
                                    <p:anim calcmode="lin" valueType="num">
                                      <p:cBhvr>
                                        <p:cTn id="1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3" dur="26">
                                          <p:stCondLst>
                                            <p:cond delay="650"/>
                                          </p:stCondLst>
                                        </p:cTn>
                                        <p:tgtEl>
                                          <p:spTgt spid="13"/>
                                        </p:tgtEl>
                                      </p:cBhvr>
                                      <p:to x="100000" y="60000"/>
                                    </p:animScale>
                                    <p:animScale>
                                      <p:cBhvr>
                                        <p:cTn id="154" dur="166" decel="50000">
                                          <p:stCondLst>
                                            <p:cond delay="676"/>
                                          </p:stCondLst>
                                        </p:cTn>
                                        <p:tgtEl>
                                          <p:spTgt spid="13"/>
                                        </p:tgtEl>
                                      </p:cBhvr>
                                      <p:to x="100000" y="100000"/>
                                    </p:animScale>
                                    <p:animScale>
                                      <p:cBhvr>
                                        <p:cTn id="155" dur="26">
                                          <p:stCondLst>
                                            <p:cond delay="1312"/>
                                          </p:stCondLst>
                                        </p:cTn>
                                        <p:tgtEl>
                                          <p:spTgt spid="13"/>
                                        </p:tgtEl>
                                      </p:cBhvr>
                                      <p:to x="100000" y="80000"/>
                                    </p:animScale>
                                    <p:animScale>
                                      <p:cBhvr>
                                        <p:cTn id="156" dur="166" decel="50000">
                                          <p:stCondLst>
                                            <p:cond delay="1338"/>
                                          </p:stCondLst>
                                        </p:cTn>
                                        <p:tgtEl>
                                          <p:spTgt spid="13"/>
                                        </p:tgtEl>
                                      </p:cBhvr>
                                      <p:to x="100000" y="100000"/>
                                    </p:animScale>
                                    <p:animScale>
                                      <p:cBhvr>
                                        <p:cTn id="157" dur="26">
                                          <p:stCondLst>
                                            <p:cond delay="1642"/>
                                          </p:stCondLst>
                                        </p:cTn>
                                        <p:tgtEl>
                                          <p:spTgt spid="13"/>
                                        </p:tgtEl>
                                      </p:cBhvr>
                                      <p:to x="100000" y="90000"/>
                                    </p:animScale>
                                    <p:animScale>
                                      <p:cBhvr>
                                        <p:cTn id="158" dur="166" decel="50000">
                                          <p:stCondLst>
                                            <p:cond delay="1668"/>
                                          </p:stCondLst>
                                        </p:cTn>
                                        <p:tgtEl>
                                          <p:spTgt spid="13"/>
                                        </p:tgtEl>
                                      </p:cBhvr>
                                      <p:to x="100000" y="100000"/>
                                    </p:animScale>
                                    <p:animScale>
                                      <p:cBhvr>
                                        <p:cTn id="159" dur="26">
                                          <p:stCondLst>
                                            <p:cond delay="1808"/>
                                          </p:stCondLst>
                                        </p:cTn>
                                        <p:tgtEl>
                                          <p:spTgt spid="13"/>
                                        </p:tgtEl>
                                      </p:cBhvr>
                                      <p:to x="100000" y="95000"/>
                                    </p:animScale>
                                    <p:animScale>
                                      <p:cBhvr>
                                        <p:cTn id="160" dur="166" decel="50000">
                                          <p:stCondLst>
                                            <p:cond delay="1834"/>
                                          </p:stCondLst>
                                        </p:cTn>
                                        <p:tgtEl>
                                          <p:spTgt spid="13"/>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wipe(left)">
                                      <p:cBhvr>
                                        <p:cTn id="16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and Income </a:t>
            </a:r>
            <a:r>
              <a:rPr lang="en-GB" dirty="0">
                <a:sym typeface="Symbol" panose="05050102010706020507" pitchFamily="18" charset="2"/>
              </a:rPr>
              <a:t></a:t>
            </a:r>
            <a:r>
              <a:rPr lang="en-GB" dirty="0"/>
              <a:t> Expenditure</a:t>
            </a:r>
          </a:p>
        </p:txBody>
      </p:sp>
      <p:sp>
        <p:nvSpPr>
          <p:cNvPr id="3" name="Content Placeholder 2"/>
          <p:cNvSpPr>
            <a:spLocks noGrp="1"/>
          </p:cNvSpPr>
          <p:nvPr>
            <p:ph idx="1"/>
          </p:nvPr>
        </p:nvSpPr>
        <p:spPr>
          <a:xfrm>
            <a:off x="228600" y="685800"/>
            <a:ext cx="8763000" cy="1219200"/>
          </a:xfrm>
        </p:spPr>
        <p:txBody>
          <a:bodyPr/>
          <a:lstStyle/>
          <a:p>
            <a:r>
              <a:rPr lang="en-GB" dirty="0"/>
              <a:t>Endogenous Money and </a:t>
            </a:r>
            <a:r>
              <a:rPr lang="en-GB" b="1" i="1" dirty="0"/>
              <a:t>an essential</a:t>
            </a:r>
            <a:r>
              <a:rPr lang="en-GB" dirty="0"/>
              <a:t> role for credit</a:t>
            </a:r>
          </a:p>
          <a:p>
            <a:pPr lvl="1"/>
            <a:r>
              <a:rPr lang="en-GB" dirty="0"/>
              <a:t>Sector 1 borrows </a:t>
            </a:r>
            <a:r>
              <a:rPr lang="en-GB" b="1" i="1" dirty="0"/>
              <a:t>l</a:t>
            </a:r>
            <a:r>
              <a:rPr lang="en-GB" dirty="0"/>
              <a:t> ($/Year) from banking sector</a:t>
            </a:r>
          </a:p>
          <a:p>
            <a:pPr lvl="1"/>
            <a:r>
              <a:rPr lang="en-GB" dirty="0"/>
              <a:t>Pays interest of </a:t>
            </a:r>
            <a:r>
              <a:rPr lang="en-GB" b="1" i="1" dirty="0" err="1">
                <a:latin typeface="Symbol" panose="05050102010706020507" pitchFamily="18" charset="2"/>
              </a:rPr>
              <a:t>r</a:t>
            </a:r>
            <a:r>
              <a:rPr lang="en-GB" b="1" i="1" dirty="0" err="1"/>
              <a:t>.L</a:t>
            </a:r>
            <a:r>
              <a:rPr lang="en-GB" dirty="0"/>
              <a:t> ($/Year) to banking sector…</a:t>
            </a:r>
          </a:p>
          <a:p>
            <a:endParaRPr lang="en-GB" dirty="0"/>
          </a:p>
        </p:txBody>
      </p:sp>
      <p:graphicFrame>
        <p:nvGraphicFramePr>
          <p:cNvPr id="4" name="Table 3"/>
          <p:cNvGraphicFramePr>
            <a:graphicFrameLocks noGrp="1"/>
          </p:cNvGraphicFramePr>
          <p:nvPr>
            <p:extLst/>
          </p:nvPr>
        </p:nvGraphicFramePr>
        <p:xfrm>
          <a:off x="152398" y="1828800"/>
          <a:ext cx="8839202" cy="2282952"/>
        </p:xfrm>
        <a:graphic>
          <a:graphicData uri="http://schemas.openxmlformats.org/drawingml/2006/table">
            <a:tbl>
              <a:tblPr firstRow="1" firstCol="1" bandRow="1">
                <a:tableStyleId>{5C22544A-7EE6-4342-B048-85BDC9FD1C3A}</a:tableStyleId>
              </a:tblPr>
              <a:tblGrid>
                <a:gridCol w="550980">
                  <a:extLst>
                    <a:ext uri="{9D8B030D-6E8A-4147-A177-3AD203B41FA5}">
                      <a16:colId xmlns:a16="http://schemas.microsoft.com/office/drawing/2014/main" val="2752556844"/>
                    </a:ext>
                  </a:extLst>
                </a:gridCol>
                <a:gridCol w="1053920">
                  <a:extLst>
                    <a:ext uri="{9D8B030D-6E8A-4147-A177-3AD203B41FA5}">
                      <a16:colId xmlns:a16="http://schemas.microsoft.com/office/drawing/2014/main" val="2607406558"/>
                    </a:ext>
                  </a:extLst>
                </a:gridCol>
                <a:gridCol w="780391">
                  <a:extLst>
                    <a:ext uri="{9D8B030D-6E8A-4147-A177-3AD203B41FA5}">
                      <a16:colId xmlns:a16="http://schemas.microsoft.com/office/drawing/2014/main" val="1271378761"/>
                    </a:ext>
                  </a:extLst>
                </a:gridCol>
                <a:gridCol w="2053918">
                  <a:extLst>
                    <a:ext uri="{9D8B030D-6E8A-4147-A177-3AD203B41FA5}">
                      <a16:colId xmlns:a16="http://schemas.microsoft.com/office/drawing/2014/main" val="3536056752"/>
                    </a:ext>
                  </a:extLst>
                </a:gridCol>
                <a:gridCol w="1465684">
                  <a:extLst>
                    <a:ext uri="{9D8B030D-6E8A-4147-A177-3AD203B41FA5}">
                      <a16:colId xmlns:a16="http://schemas.microsoft.com/office/drawing/2014/main" val="3947314425"/>
                    </a:ext>
                  </a:extLst>
                </a:gridCol>
                <a:gridCol w="1465684">
                  <a:extLst>
                    <a:ext uri="{9D8B030D-6E8A-4147-A177-3AD203B41FA5}">
                      <a16:colId xmlns:a16="http://schemas.microsoft.com/office/drawing/2014/main" val="3883893742"/>
                    </a:ext>
                  </a:extLst>
                </a:gridCol>
                <a:gridCol w="1468625">
                  <a:extLst>
                    <a:ext uri="{9D8B030D-6E8A-4147-A177-3AD203B41FA5}">
                      <a16:colId xmlns:a16="http://schemas.microsoft.com/office/drawing/2014/main" val="2889571040"/>
                    </a:ext>
                  </a:extLst>
                </a:gridCol>
              </a:tblGrid>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Assets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3">
                  <a:txBody>
                    <a:bodyPr/>
                    <a:lstStyle/>
                    <a:p>
                      <a:pPr>
                        <a:lnSpc>
                          <a:spcPct val="107000"/>
                        </a:lnSpc>
                        <a:spcAft>
                          <a:spcPts val="0"/>
                        </a:spcAft>
                      </a:pPr>
                      <a:r>
                        <a:rPr lang="en-GB" sz="2000">
                          <a:effectLst/>
                          <a:latin typeface="Candara" panose="020E0502030303020204" pitchFamily="34" charset="0"/>
                        </a:rPr>
                        <a:t>Liabilities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Equity</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651046"/>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Loans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S</a:t>
                      </a:r>
                      <a:r>
                        <a:rPr lang="en-GB" sz="2000" baseline="-25000" dirty="0">
                          <a:effectLst/>
                          <a:latin typeface="Candara" panose="020E0502030303020204" pitchFamily="34" charset="0"/>
                        </a:rPr>
                        <a:t>3</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7691666"/>
                  </a:ext>
                </a:extLst>
              </a:tr>
              <a:tr h="0">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Level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n-GB" sz="2000">
                          <a:effectLst/>
                          <a:latin typeface="Candara" panose="020E0502030303020204" pitchFamily="34" charset="0"/>
                        </a:rPr>
                        <a:t>Flows ($/Year)</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36066032"/>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L</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l</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a:t>
                      </a:r>
                      <a:r>
                        <a:rPr lang="en-GB" sz="2000" dirty="0" err="1">
                          <a:effectLst/>
                          <a:latin typeface="Candara" panose="020E0502030303020204" pitchFamily="34" charset="0"/>
                        </a:rPr>
                        <a:t>a+b+l+</a:t>
                      </a:r>
                      <a:r>
                        <a:rPr lang="en-GB" sz="2000" dirty="0" err="1">
                          <a:effectLst/>
                          <a:latin typeface="Symbol" panose="05050102010706020507" pitchFamily="18" charset="2"/>
                        </a:rPr>
                        <a:t>r</a:t>
                      </a:r>
                      <a:r>
                        <a:rPr lang="en-GB" sz="2000" dirty="0" err="1">
                          <a:effectLst/>
                          <a:latin typeface="Candara" panose="020E0502030303020204" pitchFamily="34" charset="0"/>
                        </a:rPr>
                        <a:t>.L</a:t>
                      </a:r>
                      <a:r>
                        <a:rPr lang="en-GB" sz="2000" dirty="0">
                          <a:effectLst/>
                          <a:latin typeface="Candara" panose="020E0502030303020204" pitchFamily="34" charset="0"/>
                        </a:rPr>
                        <a:t>)</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a</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b+l</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err="1">
                          <a:effectLst/>
                          <a:latin typeface="Symbol" panose="05050102010706020507" pitchFamily="18" charset="2"/>
                        </a:rPr>
                        <a:t>r</a:t>
                      </a:r>
                      <a:r>
                        <a:rPr lang="en-GB" sz="2000" dirty="0" err="1">
                          <a:effectLst/>
                          <a:latin typeface="Candara" panose="020E0502030303020204" pitchFamily="34" charset="0"/>
                        </a:rPr>
                        <a:t>.L</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027596"/>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c</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-(c+d)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913204"/>
                  </a:ext>
                </a:extLst>
              </a:tr>
              <a:tr h="0">
                <a:tc>
                  <a:txBody>
                    <a:bodyPr/>
                    <a:lstStyle/>
                    <a:p>
                      <a:pPr>
                        <a:lnSpc>
                          <a:spcPct val="107000"/>
                        </a:lnSpc>
                        <a:spcAft>
                          <a:spcPts val="0"/>
                        </a:spcAft>
                      </a:pPr>
                      <a:r>
                        <a:rPr lang="en-GB" sz="2000">
                          <a:effectLst/>
                          <a:latin typeface="Candara" panose="020E0502030303020204" pitchFamily="34" charset="0"/>
                        </a:rPr>
                        <a:t>S</a:t>
                      </a:r>
                      <a:r>
                        <a:rPr lang="en-GB" sz="2000" baseline="-25000">
                          <a:effectLst/>
                          <a:latin typeface="Candara" panose="020E0502030303020204" pitchFamily="34" charset="0"/>
                        </a:rPr>
                        <a:t>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-(e+f)</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9566179"/>
                  </a:ext>
                </a:extLst>
              </a:tr>
              <a:tr h="0">
                <a:tc>
                  <a:txBody>
                    <a:bodyPr/>
                    <a:lstStyle/>
                    <a:p>
                      <a:pPr>
                        <a:lnSpc>
                          <a:spcPct val="107000"/>
                        </a:lnSpc>
                        <a:spcAft>
                          <a:spcPts val="0"/>
                        </a:spcAft>
                      </a:pPr>
                      <a:r>
                        <a:rPr lang="en-GB" sz="2000">
                          <a:effectLst/>
                          <a:latin typeface="Candara" panose="020E0502030303020204" pitchFamily="34" charset="0"/>
                        </a:rPr>
                        <a:t>B</a:t>
                      </a:r>
                      <a:r>
                        <a:rPr lang="en-GB" sz="2000" baseline="-25000">
                          <a:effectLst/>
                          <a:latin typeface="Candara" panose="020E0502030303020204" pitchFamily="34" charset="0"/>
                        </a:rPr>
                        <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2000">
                          <a:effectLst/>
                          <a:latin typeface="Candara" panose="020E0502030303020204" pitchFamily="34" charset="0"/>
                        </a:rPr>
                        <a:t> </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g</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h</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i</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a:t>
                      </a:r>
                      <a:r>
                        <a:rPr lang="en-GB" sz="2000" dirty="0" err="1">
                          <a:effectLst/>
                          <a:latin typeface="Candara" panose="020E0502030303020204" pitchFamily="34" charset="0"/>
                        </a:rPr>
                        <a:t>g+h+i</a:t>
                      </a:r>
                      <a:r>
                        <a:rPr lang="en-GB" sz="2000" dirty="0">
                          <a:effectLst/>
                          <a:latin typeface="Candara" panose="020E0502030303020204" pitchFamily="34" charset="0"/>
                        </a:rPr>
                        <a:t>)</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550063"/>
                  </a:ext>
                </a:extLst>
              </a:tr>
            </a:tbl>
          </a:graphicData>
        </a:graphic>
      </p:graphicFrame>
      <p:sp>
        <p:nvSpPr>
          <p:cNvPr id="5" name="Rounded Rectangle 4"/>
          <p:cNvSpPr/>
          <p:nvPr/>
        </p:nvSpPr>
        <p:spPr bwMode="auto">
          <a:xfrm>
            <a:off x="2579202" y="2791683"/>
            <a:ext cx="1383197" cy="332517"/>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4571999" y="3124962"/>
            <a:ext cx="1066801" cy="380238"/>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6084402" y="3437178"/>
            <a:ext cx="925997" cy="372822"/>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8" name="Rounded Rectangle 7"/>
          <p:cNvSpPr/>
          <p:nvPr/>
        </p:nvSpPr>
        <p:spPr bwMode="auto">
          <a:xfrm>
            <a:off x="4610102" y="2802382"/>
            <a:ext cx="3429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9" name="Rounded Rectangle 8"/>
          <p:cNvSpPr/>
          <p:nvPr/>
        </p:nvSpPr>
        <p:spPr bwMode="auto">
          <a:xfrm>
            <a:off x="6019800" y="2817876"/>
            <a:ext cx="521803"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0" name="Rounded Rectangle 9"/>
          <p:cNvSpPr/>
          <p:nvPr/>
        </p:nvSpPr>
        <p:spPr bwMode="auto">
          <a:xfrm>
            <a:off x="2590798" y="3148378"/>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1" name="Rounded Rectangle 10"/>
          <p:cNvSpPr/>
          <p:nvPr/>
        </p:nvSpPr>
        <p:spPr bwMode="auto">
          <a:xfrm>
            <a:off x="6096002" y="3121152"/>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2" name="Rounded Rectangle 11"/>
          <p:cNvSpPr/>
          <p:nvPr/>
        </p:nvSpPr>
        <p:spPr bwMode="auto">
          <a:xfrm>
            <a:off x="2590798" y="3471189"/>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3" name="Rounded Rectangle 12"/>
          <p:cNvSpPr/>
          <p:nvPr/>
        </p:nvSpPr>
        <p:spPr bwMode="auto">
          <a:xfrm>
            <a:off x="4588448" y="3471189"/>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14" name="Object 13"/>
          <p:cNvGraphicFramePr>
            <a:graphicFrameLocks noChangeAspect="1"/>
          </p:cNvGraphicFramePr>
          <p:nvPr>
            <p:extLst/>
          </p:nvPr>
        </p:nvGraphicFramePr>
        <p:xfrm>
          <a:off x="177799" y="4152353"/>
          <a:ext cx="5613401" cy="460375"/>
        </p:xfrm>
        <a:graphic>
          <a:graphicData uri="http://schemas.openxmlformats.org/presentationml/2006/ole">
            <mc:AlternateContent xmlns:mc="http://schemas.openxmlformats.org/markup-compatibility/2006">
              <mc:Choice xmlns:v="urn:schemas-microsoft-com:vml" Requires="v">
                <p:oleObj spid="_x0000_s73904" name="Equation" r:id="rId3" imgW="3098520" imgH="253800" progId="Equation.DSMT4">
                  <p:embed/>
                </p:oleObj>
              </mc:Choice>
              <mc:Fallback>
                <p:oleObj name="Equation" r:id="rId3" imgW="3098520" imgH="253800" progId="Equation.DSMT4">
                  <p:embed/>
                  <p:pic>
                    <p:nvPicPr>
                      <p:cNvPr id="14" name="Object 13"/>
                      <p:cNvPicPr/>
                      <p:nvPr/>
                    </p:nvPicPr>
                    <p:blipFill>
                      <a:blip r:embed="rId4"/>
                      <a:stretch>
                        <a:fillRect/>
                      </a:stretch>
                    </p:blipFill>
                    <p:spPr>
                      <a:xfrm>
                        <a:off x="177799" y="4152353"/>
                        <a:ext cx="5613401" cy="4603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152398" y="4597610"/>
          <a:ext cx="5359400" cy="368300"/>
        </p:xfrm>
        <a:graphic>
          <a:graphicData uri="http://schemas.openxmlformats.org/presentationml/2006/ole">
            <mc:AlternateContent xmlns:mc="http://schemas.openxmlformats.org/markup-compatibility/2006">
              <mc:Choice xmlns:v="urn:schemas-microsoft-com:vml" Requires="v">
                <p:oleObj spid="_x0000_s73905" name="Equation" r:id="rId5" imgW="2958840" imgH="203040" progId="Equation.DSMT4">
                  <p:embed/>
                </p:oleObj>
              </mc:Choice>
              <mc:Fallback>
                <p:oleObj name="Equation" r:id="rId5" imgW="2958840" imgH="203040" progId="Equation.DSMT4">
                  <p:embed/>
                  <p:pic>
                    <p:nvPicPr>
                      <p:cNvPr id="15" name="Object 14"/>
                      <p:cNvPicPr/>
                      <p:nvPr/>
                    </p:nvPicPr>
                    <p:blipFill>
                      <a:blip r:embed="rId6"/>
                      <a:stretch>
                        <a:fillRect/>
                      </a:stretch>
                    </p:blipFill>
                    <p:spPr>
                      <a:xfrm>
                        <a:off x="152398" y="4597610"/>
                        <a:ext cx="5359400" cy="368300"/>
                      </a:xfrm>
                      <a:prstGeom prst="rect">
                        <a:avLst/>
                      </a:prstGeom>
                    </p:spPr>
                  </p:pic>
                </p:oleObj>
              </mc:Fallback>
            </mc:AlternateContent>
          </a:graphicData>
        </a:graphic>
      </p:graphicFrame>
      <p:sp>
        <p:nvSpPr>
          <p:cNvPr id="16" name="Rounded Rectangle 15"/>
          <p:cNvSpPr/>
          <p:nvPr/>
        </p:nvSpPr>
        <p:spPr bwMode="auto">
          <a:xfrm>
            <a:off x="7489367" y="3738930"/>
            <a:ext cx="925997" cy="372822"/>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7" name="Rounded Rectangle 16"/>
          <p:cNvSpPr/>
          <p:nvPr/>
        </p:nvSpPr>
        <p:spPr bwMode="auto">
          <a:xfrm>
            <a:off x="7505700" y="2809027"/>
            <a:ext cx="521803"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8" name="Rounded Rectangle 17"/>
          <p:cNvSpPr/>
          <p:nvPr/>
        </p:nvSpPr>
        <p:spPr bwMode="auto">
          <a:xfrm>
            <a:off x="2571039" y="3800326"/>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19" name="Rounded Rectangle 18"/>
          <p:cNvSpPr/>
          <p:nvPr/>
        </p:nvSpPr>
        <p:spPr bwMode="auto">
          <a:xfrm>
            <a:off x="4580874" y="3775989"/>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20" name="Rounded Rectangle 19"/>
          <p:cNvSpPr/>
          <p:nvPr/>
        </p:nvSpPr>
        <p:spPr bwMode="auto">
          <a:xfrm>
            <a:off x="6073755" y="3806952"/>
            <a:ext cx="304800" cy="304800"/>
          </a:xfrm>
          <a:prstGeom prst="roundRect">
            <a:avLst/>
          </a:prstGeom>
          <a:gradFill flip="none" rotWithShape="1">
            <a:gsLst>
              <a:gs pos="100000">
                <a:srgbClr val="FF0000">
                  <a:alpha val="0"/>
                </a:srgbClr>
              </a:gs>
              <a:gs pos="68000">
                <a:srgbClr val="FFC000">
                  <a:alpha val="5100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21" name="Content Placeholder 2"/>
          <p:cNvSpPr txBox="1">
            <a:spLocks/>
          </p:cNvSpPr>
          <p:nvPr/>
        </p:nvSpPr>
        <p:spPr bwMode="auto">
          <a:xfrm>
            <a:off x="228600" y="4930616"/>
            <a:ext cx="8763000" cy="185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Change in debt (</a:t>
            </a:r>
            <a:r>
              <a:rPr lang="en-GB" kern="0" dirty="0">
                <a:effectLst/>
                <a:sym typeface="Symbol" panose="05050102010706020507" pitchFamily="18" charset="2"/>
              </a:rPr>
              <a:t></a:t>
            </a:r>
            <a:r>
              <a:rPr lang="en-GB" kern="0" dirty="0">
                <a:effectLst/>
              </a:rPr>
              <a:t>credit) plays an </a:t>
            </a:r>
            <a:r>
              <a:rPr lang="en-GB" b="1" i="1" kern="0" dirty="0">
                <a:effectLst/>
              </a:rPr>
              <a:t>essential</a:t>
            </a:r>
            <a:r>
              <a:rPr lang="en-GB" kern="0" dirty="0">
                <a:effectLst/>
              </a:rPr>
              <a:t> role in aggregate expenditure </a:t>
            </a:r>
            <a:r>
              <a:rPr lang="en-GB" i="1" kern="0" dirty="0">
                <a:effectLst/>
              </a:rPr>
              <a:t>&amp; aggregate income</a:t>
            </a:r>
            <a:r>
              <a:rPr lang="en-GB" kern="0" dirty="0">
                <a:effectLst/>
              </a:rPr>
              <a:t> with endogenous money</a:t>
            </a:r>
          </a:p>
          <a:p>
            <a:r>
              <a:rPr lang="en-GB" kern="0" dirty="0">
                <a:effectLst/>
              </a:rPr>
              <a:t>Expenditure is fundamentally monetary</a:t>
            </a:r>
          </a:p>
          <a:p>
            <a:r>
              <a:rPr lang="en-GB" kern="0" dirty="0">
                <a:effectLst/>
              </a:rPr>
              <a:t>2 sources of expenditure: turnover of existing money</a:t>
            </a:r>
          </a:p>
          <a:p>
            <a:r>
              <a:rPr lang="en-GB" kern="0" dirty="0">
                <a:effectLst/>
              </a:rPr>
              <a:t>New expenditure financed 1:1 by new debt</a:t>
            </a:r>
          </a:p>
        </p:txBody>
      </p:sp>
    </p:spTree>
    <p:extLst>
      <p:ext uri="{BB962C8B-B14F-4D97-AF65-F5344CB8AC3E}">
        <p14:creationId xmlns:p14="http://schemas.microsoft.com/office/powerpoint/2010/main" val="289212640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80">
                                          <p:stCondLst>
                                            <p:cond delay="0"/>
                                          </p:stCondLst>
                                        </p:cTn>
                                        <p:tgtEl>
                                          <p:spTgt spid="16"/>
                                        </p:tgtEl>
                                      </p:cBhvr>
                                    </p:animEffect>
                                    <p:anim calcmode="lin" valueType="num">
                                      <p:cBhvr>
                                        <p:cTn id="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6" dur="26">
                                          <p:stCondLst>
                                            <p:cond delay="650"/>
                                          </p:stCondLst>
                                        </p:cTn>
                                        <p:tgtEl>
                                          <p:spTgt spid="16"/>
                                        </p:tgtEl>
                                      </p:cBhvr>
                                      <p:to x="100000" y="60000"/>
                                    </p:animScale>
                                    <p:animScale>
                                      <p:cBhvr>
                                        <p:cTn id="67" dur="166" decel="50000">
                                          <p:stCondLst>
                                            <p:cond delay="676"/>
                                          </p:stCondLst>
                                        </p:cTn>
                                        <p:tgtEl>
                                          <p:spTgt spid="16"/>
                                        </p:tgtEl>
                                      </p:cBhvr>
                                      <p:to x="100000" y="100000"/>
                                    </p:animScale>
                                    <p:animScale>
                                      <p:cBhvr>
                                        <p:cTn id="68" dur="26">
                                          <p:stCondLst>
                                            <p:cond delay="1312"/>
                                          </p:stCondLst>
                                        </p:cTn>
                                        <p:tgtEl>
                                          <p:spTgt spid="16"/>
                                        </p:tgtEl>
                                      </p:cBhvr>
                                      <p:to x="100000" y="80000"/>
                                    </p:animScale>
                                    <p:animScale>
                                      <p:cBhvr>
                                        <p:cTn id="69" dur="166" decel="50000">
                                          <p:stCondLst>
                                            <p:cond delay="1338"/>
                                          </p:stCondLst>
                                        </p:cTn>
                                        <p:tgtEl>
                                          <p:spTgt spid="16"/>
                                        </p:tgtEl>
                                      </p:cBhvr>
                                      <p:to x="100000" y="100000"/>
                                    </p:animScale>
                                    <p:animScale>
                                      <p:cBhvr>
                                        <p:cTn id="70" dur="26">
                                          <p:stCondLst>
                                            <p:cond delay="1642"/>
                                          </p:stCondLst>
                                        </p:cTn>
                                        <p:tgtEl>
                                          <p:spTgt spid="16"/>
                                        </p:tgtEl>
                                      </p:cBhvr>
                                      <p:to x="100000" y="90000"/>
                                    </p:animScale>
                                    <p:animScale>
                                      <p:cBhvr>
                                        <p:cTn id="71" dur="166" decel="50000">
                                          <p:stCondLst>
                                            <p:cond delay="1668"/>
                                          </p:stCondLst>
                                        </p:cTn>
                                        <p:tgtEl>
                                          <p:spTgt spid="16"/>
                                        </p:tgtEl>
                                      </p:cBhvr>
                                      <p:to x="100000" y="100000"/>
                                    </p:animScale>
                                    <p:animScale>
                                      <p:cBhvr>
                                        <p:cTn id="72" dur="26">
                                          <p:stCondLst>
                                            <p:cond delay="1808"/>
                                          </p:stCondLst>
                                        </p:cTn>
                                        <p:tgtEl>
                                          <p:spTgt spid="16"/>
                                        </p:tgtEl>
                                      </p:cBhvr>
                                      <p:to x="100000" y="95000"/>
                                    </p:animScale>
                                    <p:animScale>
                                      <p:cBhvr>
                                        <p:cTn id="73" dur="166" decel="50000">
                                          <p:stCondLst>
                                            <p:cond delay="1834"/>
                                          </p:stCondLst>
                                        </p:cTn>
                                        <p:tgtEl>
                                          <p:spTgt spid="1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10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down)">
                                      <p:cBhvr>
                                        <p:cTn id="83" dur="580">
                                          <p:stCondLst>
                                            <p:cond delay="0"/>
                                          </p:stCondLst>
                                        </p:cTn>
                                        <p:tgtEl>
                                          <p:spTgt spid="8"/>
                                        </p:tgtEl>
                                      </p:cBhvr>
                                    </p:animEffect>
                                    <p:anim calcmode="lin" valueType="num">
                                      <p:cBhvr>
                                        <p:cTn id="8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9" dur="26">
                                          <p:stCondLst>
                                            <p:cond delay="650"/>
                                          </p:stCondLst>
                                        </p:cTn>
                                        <p:tgtEl>
                                          <p:spTgt spid="8"/>
                                        </p:tgtEl>
                                      </p:cBhvr>
                                      <p:to x="100000" y="60000"/>
                                    </p:animScale>
                                    <p:animScale>
                                      <p:cBhvr>
                                        <p:cTn id="90" dur="166" decel="50000">
                                          <p:stCondLst>
                                            <p:cond delay="676"/>
                                          </p:stCondLst>
                                        </p:cTn>
                                        <p:tgtEl>
                                          <p:spTgt spid="8"/>
                                        </p:tgtEl>
                                      </p:cBhvr>
                                      <p:to x="100000" y="100000"/>
                                    </p:animScale>
                                    <p:animScale>
                                      <p:cBhvr>
                                        <p:cTn id="91" dur="26">
                                          <p:stCondLst>
                                            <p:cond delay="1312"/>
                                          </p:stCondLst>
                                        </p:cTn>
                                        <p:tgtEl>
                                          <p:spTgt spid="8"/>
                                        </p:tgtEl>
                                      </p:cBhvr>
                                      <p:to x="100000" y="80000"/>
                                    </p:animScale>
                                    <p:animScale>
                                      <p:cBhvr>
                                        <p:cTn id="92" dur="166" decel="50000">
                                          <p:stCondLst>
                                            <p:cond delay="1338"/>
                                          </p:stCondLst>
                                        </p:cTn>
                                        <p:tgtEl>
                                          <p:spTgt spid="8"/>
                                        </p:tgtEl>
                                      </p:cBhvr>
                                      <p:to x="100000" y="100000"/>
                                    </p:animScale>
                                    <p:animScale>
                                      <p:cBhvr>
                                        <p:cTn id="93" dur="26">
                                          <p:stCondLst>
                                            <p:cond delay="1642"/>
                                          </p:stCondLst>
                                        </p:cTn>
                                        <p:tgtEl>
                                          <p:spTgt spid="8"/>
                                        </p:tgtEl>
                                      </p:cBhvr>
                                      <p:to x="100000" y="90000"/>
                                    </p:animScale>
                                    <p:animScale>
                                      <p:cBhvr>
                                        <p:cTn id="94" dur="166" decel="50000">
                                          <p:stCondLst>
                                            <p:cond delay="1668"/>
                                          </p:stCondLst>
                                        </p:cTn>
                                        <p:tgtEl>
                                          <p:spTgt spid="8"/>
                                        </p:tgtEl>
                                      </p:cBhvr>
                                      <p:to x="100000" y="100000"/>
                                    </p:animScale>
                                    <p:animScale>
                                      <p:cBhvr>
                                        <p:cTn id="95" dur="26">
                                          <p:stCondLst>
                                            <p:cond delay="1808"/>
                                          </p:stCondLst>
                                        </p:cTn>
                                        <p:tgtEl>
                                          <p:spTgt spid="8"/>
                                        </p:tgtEl>
                                      </p:cBhvr>
                                      <p:to x="100000" y="95000"/>
                                    </p:animScale>
                                    <p:animScale>
                                      <p:cBhvr>
                                        <p:cTn id="96" dur="166" decel="50000">
                                          <p:stCondLst>
                                            <p:cond delay="1834"/>
                                          </p:stCondLst>
                                        </p:cTn>
                                        <p:tgtEl>
                                          <p:spTgt spid="8"/>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down)">
                                      <p:cBhvr>
                                        <p:cTn id="99" dur="580">
                                          <p:stCondLst>
                                            <p:cond delay="0"/>
                                          </p:stCondLst>
                                        </p:cTn>
                                        <p:tgtEl>
                                          <p:spTgt spid="9"/>
                                        </p:tgtEl>
                                      </p:cBhvr>
                                    </p:animEffect>
                                    <p:anim calcmode="lin" valueType="num">
                                      <p:cBhvr>
                                        <p:cTn id="10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5" dur="26">
                                          <p:stCondLst>
                                            <p:cond delay="650"/>
                                          </p:stCondLst>
                                        </p:cTn>
                                        <p:tgtEl>
                                          <p:spTgt spid="9"/>
                                        </p:tgtEl>
                                      </p:cBhvr>
                                      <p:to x="100000" y="60000"/>
                                    </p:animScale>
                                    <p:animScale>
                                      <p:cBhvr>
                                        <p:cTn id="106" dur="166" decel="50000">
                                          <p:stCondLst>
                                            <p:cond delay="676"/>
                                          </p:stCondLst>
                                        </p:cTn>
                                        <p:tgtEl>
                                          <p:spTgt spid="9"/>
                                        </p:tgtEl>
                                      </p:cBhvr>
                                      <p:to x="100000" y="100000"/>
                                    </p:animScale>
                                    <p:animScale>
                                      <p:cBhvr>
                                        <p:cTn id="107" dur="26">
                                          <p:stCondLst>
                                            <p:cond delay="1312"/>
                                          </p:stCondLst>
                                        </p:cTn>
                                        <p:tgtEl>
                                          <p:spTgt spid="9"/>
                                        </p:tgtEl>
                                      </p:cBhvr>
                                      <p:to x="100000" y="80000"/>
                                    </p:animScale>
                                    <p:animScale>
                                      <p:cBhvr>
                                        <p:cTn id="108" dur="166" decel="50000">
                                          <p:stCondLst>
                                            <p:cond delay="1338"/>
                                          </p:stCondLst>
                                        </p:cTn>
                                        <p:tgtEl>
                                          <p:spTgt spid="9"/>
                                        </p:tgtEl>
                                      </p:cBhvr>
                                      <p:to x="100000" y="100000"/>
                                    </p:animScale>
                                    <p:animScale>
                                      <p:cBhvr>
                                        <p:cTn id="109" dur="26">
                                          <p:stCondLst>
                                            <p:cond delay="1642"/>
                                          </p:stCondLst>
                                        </p:cTn>
                                        <p:tgtEl>
                                          <p:spTgt spid="9"/>
                                        </p:tgtEl>
                                      </p:cBhvr>
                                      <p:to x="100000" y="90000"/>
                                    </p:animScale>
                                    <p:animScale>
                                      <p:cBhvr>
                                        <p:cTn id="110" dur="166" decel="50000">
                                          <p:stCondLst>
                                            <p:cond delay="1668"/>
                                          </p:stCondLst>
                                        </p:cTn>
                                        <p:tgtEl>
                                          <p:spTgt spid="9"/>
                                        </p:tgtEl>
                                      </p:cBhvr>
                                      <p:to x="100000" y="100000"/>
                                    </p:animScale>
                                    <p:animScale>
                                      <p:cBhvr>
                                        <p:cTn id="111" dur="26">
                                          <p:stCondLst>
                                            <p:cond delay="1808"/>
                                          </p:stCondLst>
                                        </p:cTn>
                                        <p:tgtEl>
                                          <p:spTgt spid="9"/>
                                        </p:tgtEl>
                                      </p:cBhvr>
                                      <p:to x="100000" y="95000"/>
                                    </p:animScale>
                                    <p:animScale>
                                      <p:cBhvr>
                                        <p:cTn id="112" dur="166" decel="50000">
                                          <p:stCondLst>
                                            <p:cond delay="1834"/>
                                          </p:stCondLst>
                                        </p:cTn>
                                        <p:tgtEl>
                                          <p:spTgt spid="9"/>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down)">
                                      <p:cBhvr>
                                        <p:cTn id="115" dur="580">
                                          <p:stCondLst>
                                            <p:cond delay="0"/>
                                          </p:stCondLst>
                                        </p:cTn>
                                        <p:tgtEl>
                                          <p:spTgt spid="10"/>
                                        </p:tgtEl>
                                      </p:cBhvr>
                                    </p:animEffect>
                                    <p:anim calcmode="lin" valueType="num">
                                      <p:cBhvr>
                                        <p:cTn id="1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gtEl>
                                      </p:cBhvr>
                                      <p:to x="100000" y="60000"/>
                                    </p:animScale>
                                    <p:animScale>
                                      <p:cBhvr>
                                        <p:cTn id="122" dur="166" decel="50000">
                                          <p:stCondLst>
                                            <p:cond delay="676"/>
                                          </p:stCondLst>
                                        </p:cTn>
                                        <p:tgtEl>
                                          <p:spTgt spid="10"/>
                                        </p:tgtEl>
                                      </p:cBhvr>
                                      <p:to x="100000" y="100000"/>
                                    </p:animScale>
                                    <p:animScale>
                                      <p:cBhvr>
                                        <p:cTn id="123" dur="26">
                                          <p:stCondLst>
                                            <p:cond delay="1312"/>
                                          </p:stCondLst>
                                        </p:cTn>
                                        <p:tgtEl>
                                          <p:spTgt spid="10"/>
                                        </p:tgtEl>
                                      </p:cBhvr>
                                      <p:to x="100000" y="80000"/>
                                    </p:animScale>
                                    <p:animScale>
                                      <p:cBhvr>
                                        <p:cTn id="124" dur="166" decel="50000">
                                          <p:stCondLst>
                                            <p:cond delay="1338"/>
                                          </p:stCondLst>
                                        </p:cTn>
                                        <p:tgtEl>
                                          <p:spTgt spid="10"/>
                                        </p:tgtEl>
                                      </p:cBhvr>
                                      <p:to x="100000" y="100000"/>
                                    </p:animScale>
                                    <p:animScale>
                                      <p:cBhvr>
                                        <p:cTn id="125" dur="26">
                                          <p:stCondLst>
                                            <p:cond delay="1642"/>
                                          </p:stCondLst>
                                        </p:cTn>
                                        <p:tgtEl>
                                          <p:spTgt spid="10"/>
                                        </p:tgtEl>
                                      </p:cBhvr>
                                      <p:to x="100000" y="90000"/>
                                    </p:animScale>
                                    <p:animScale>
                                      <p:cBhvr>
                                        <p:cTn id="126" dur="166" decel="50000">
                                          <p:stCondLst>
                                            <p:cond delay="1668"/>
                                          </p:stCondLst>
                                        </p:cTn>
                                        <p:tgtEl>
                                          <p:spTgt spid="10"/>
                                        </p:tgtEl>
                                      </p:cBhvr>
                                      <p:to x="100000" y="100000"/>
                                    </p:animScale>
                                    <p:animScale>
                                      <p:cBhvr>
                                        <p:cTn id="127" dur="26">
                                          <p:stCondLst>
                                            <p:cond delay="1808"/>
                                          </p:stCondLst>
                                        </p:cTn>
                                        <p:tgtEl>
                                          <p:spTgt spid="10"/>
                                        </p:tgtEl>
                                      </p:cBhvr>
                                      <p:to x="100000" y="95000"/>
                                    </p:animScale>
                                    <p:animScale>
                                      <p:cBhvr>
                                        <p:cTn id="128" dur="166" decel="50000">
                                          <p:stCondLst>
                                            <p:cond delay="1834"/>
                                          </p:stCondLst>
                                        </p:cTn>
                                        <p:tgtEl>
                                          <p:spTgt spid="10"/>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wipe(down)">
                                      <p:cBhvr>
                                        <p:cTn id="131" dur="580">
                                          <p:stCondLst>
                                            <p:cond delay="0"/>
                                          </p:stCondLst>
                                        </p:cTn>
                                        <p:tgtEl>
                                          <p:spTgt spid="11"/>
                                        </p:tgtEl>
                                      </p:cBhvr>
                                    </p:animEffect>
                                    <p:anim calcmode="lin" valueType="num">
                                      <p:cBhvr>
                                        <p:cTn id="1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7" dur="26">
                                          <p:stCondLst>
                                            <p:cond delay="650"/>
                                          </p:stCondLst>
                                        </p:cTn>
                                        <p:tgtEl>
                                          <p:spTgt spid="11"/>
                                        </p:tgtEl>
                                      </p:cBhvr>
                                      <p:to x="100000" y="60000"/>
                                    </p:animScale>
                                    <p:animScale>
                                      <p:cBhvr>
                                        <p:cTn id="138" dur="166" decel="50000">
                                          <p:stCondLst>
                                            <p:cond delay="676"/>
                                          </p:stCondLst>
                                        </p:cTn>
                                        <p:tgtEl>
                                          <p:spTgt spid="11"/>
                                        </p:tgtEl>
                                      </p:cBhvr>
                                      <p:to x="100000" y="100000"/>
                                    </p:animScale>
                                    <p:animScale>
                                      <p:cBhvr>
                                        <p:cTn id="139" dur="26">
                                          <p:stCondLst>
                                            <p:cond delay="1312"/>
                                          </p:stCondLst>
                                        </p:cTn>
                                        <p:tgtEl>
                                          <p:spTgt spid="11"/>
                                        </p:tgtEl>
                                      </p:cBhvr>
                                      <p:to x="100000" y="80000"/>
                                    </p:animScale>
                                    <p:animScale>
                                      <p:cBhvr>
                                        <p:cTn id="140" dur="166" decel="50000">
                                          <p:stCondLst>
                                            <p:cond delay="1338"/>
                                          </p:stCondLst>
                                        </p:cTn>
                                        <p:tgtEl>
                                          <p:spTgt spid="11"/>
                                        </p:tgtEl>
                                      </p:cBhvr>
                                      <p:to x="100000" y="100000"/>
                                    </p:animScale>
                                    <p:animScale>
                                      <p:cBhvr>
                                        <p:cTn id="141" dur="26">
                                          <p:stCondLst>
                                            <p:cond delay="1642"/>
                                          </p:stCondLst>
                                        </p:cTn>
                                        <p:tgtEl>
                                          <p:spTgt spid="11"/>
                                        </p:tgtEl>
                                      </p:cBhvr>
                                      <p:to x="100000" y="90000"/>
                                    </p:animScale>
                                    <p:animScale>
                                      <p:cBhvr>
                                        <p:cTn id="142" dur="166" decel="50000">
                                          <p:stCondLst>
                                            <p:cond delay="1668"/>
                                          </p:stCondLst>
                                        </p:cTn>
                                        <p:tgtEl>
                                          <p:spTgt spid="11"/>
                                        </p:tgtEl>
                                      </p:cBhvr>
                                      <p:to x="100000" y="100000"/>
                                    </p:animScale>
                                    <p:animScale>
                                      <p:cBhvr>
                                        <p:cTn id="143" dur="26">
                                          <p:stCondLst>
                                            <p:cond delay="1808"/>
                                          </p:stCondLst>
                                        </p:cTn>
                                        <p:tgtEl>
                                          <p:spTgt spid="11"/>
                                        </p:tgtEl>
                                      </p:cBhvr>
                                      <p:to x="100000" y="95000"/>
                                    </p:animScale>
                                    <p:animScale>
                                      <p:cBhvr>
                                        <p:cTn id="144" dur="166" decel="50000">
                                          <p:stCondLst>
                                            <p:cond delay="1834"/>
                                          </p:stCondLst>
                                        </p:cTn>
                                        <p:tgtEl>
                                          <p:spTgt spid="11"/>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wipe(down)">
                                      <p:cBhvr>
                                        <p:cTn id="147" dur="580">
                                          <p:stCondLst>
                                            <p:cond delay="0"/>
                                          </p:stCondLst>
                                        </p:cTn>
                                        <p:tgtEl>
                                          <p:spTgt spid="12"/>
                                        </p:tgtEl>
                                      </p:cBhvr>
                                    </p:animEffect>
                                    <p:anim calcmode="lin" valueType="num">
                                      <p:cBhvr>
                                        <p:cTn id="1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3" dur="26">
                                          <p:stCondLst>
                                            <p:cond delay="650"/>
                                          </p:stCondLst>
                                        </p:cTn>
                                        <p:tgtEl>
                                          <p:spTgt spid="12"/>
                                        </p:tgtEl>
                                      </p:cBhvr>
                                      <p:to x="100000" y="60000"/>
                                    </p:animScale>
                                    <p:animScale>
                                      <p:cBhvr>
                                        <p:cTn id="154" dur="166" decel="50000">
                                          <p:stCondLst>
                                            <p:cond delay="676"/>
                                          </p:stCondLst>
                                        </p:cTn>
                                        <p:tgtEl>
                                          <p:spTgt spid="12"/>
                                        </p:tgtEl>
                                      </p:cBhvr>
                                      <p:to x="100000" y="100000"/>
                                    </p:animScale>
                                    <p:animScale>
                                      <p:cBhvr>
                                        <p:cTn id="155" dur="26">
                                          <p:stCondLst>
                                            <p:cond delay="1312"/>
                                          </p:stCondLst>
                                        </p:cTn>
                                        <p:tgtEl>
                                          <p:spTgt spid="12"/>
                                        </p:tgtEl>
                                      </p:cBhvr>
                                      <p:to x="100000" y="80000"/>
                                    </p:animScale>
                                    <p:animScale>
                                      <p:cBhvr>
                                        <p:cTn id="156" dur="166" decel="50000">
                                          <p:stCondLst>
                                            <p:cond delay="1338"/>
                                          </p:stCondLst>
                                        </p:cTn>
                                        <p:tgtEl>
                                          <p:spTgt spid="12"/>
                                        </p:tgtEl>
                                      </p:cBhvr>
                                      <p:to x="100000" y="100000"/>
                                    </p:animScale>
                                    <p:animScale>
                                      <p:cBhvr>
                                        <p:cTn id="157" dur="26">
                                          <p:stCondLst>
                                            <p:cond delay="1642"/>
                                          </p:stCondLst>
                                        </p:cTn>
                                        <p:tgtEl>
                                          <p:spTgt spid="12"/>
                                        </p:tgtEl>
                                      </p:cBhvr>
                                      <p:to x="100000" y="90000"/>
                                    </p:animScale>
                                    <p:animScale>
                                      <p:cBhvr>
                                        <p:cTn id="158" dur="166" decel="50000">
                                          <p:stCondLst>
                                            <p:cond delay="1668"/>
                                          </p:stCondLst>
                                        </p:cTn>
                                        <p:tgtEl>
                                          <p:spTgt spid="12"/>
                                        </p:tgtEl>
                                      </p:cBhvr>
                                      <p:to x="100000" y="100000"/>
                                    </p:animScale>
                                    <p:animScale>
                                      <p:cBhvr>
                                        <p:cTn id="159" dur="26">
                                          <p:stCondLst>
                                            <p:cond delay="1808"/>
                                          </p:stCondLst>
                                        </p:cTn>
                                        <p:tgtEl>
                                          <p:spTgt spid="12"/>
                                        </p:tgtEl>
                                      </p:cBhvr>
                                      <p:to x="100000" y="95000"/>
                                    </p:animScale>
                                    <p:animScale>
                                      <p:cBhvr>
                                        <p:cTn id="160" dur="166" decel="50000">
                                          <p:stCondLst>
                                            <p:cond delay="1834"/>
                                          </p:stCondLst>
                                        </p:cTn>
                                        <p:tgtEl>
                                          <p:spTgt spid="12"/>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wipe(down)">
                                      <p:cBhvr>
                                        <p:cTn id="163" dur="580">
                                          <p:stCondLst>
                                            <p:cond delay="0"/>
                                          </p:stCondLst>
                                        </p:cTn>
                                        <p:tgtEl>
                                          <p:spTgt spid="13"/>
                                        </p:tgtEl>
                                      </p:cBhvr>
                                    </p:animEffect>
                                    <p:anim calcmode="lin" valueType="num">
                                      <p:cBhvr>
                                        <p:cTn id="1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9" dur="26">
                                          <p:stCondLst>
                                            <p:cond delay="650"/>
                                          </p:stCondLst>
                                        </p:cTn>
                                        <p:tgtEl>
                                          <p:spTgt spid="13"/>
                                        </p:tgtEl>
                                      </p:cBhvr>
                                      <p:to x="100000" y="60000"/>
                                    </p:animScale>
                                    <p:animScale>
                                      <p:cBhvr>
                                        <p:cTn id="170" dur="166" decel="50000">
                                          <p:stCondLst>
                                            <p:cond delay="676"/>
                                          </p:stCondLst>
                                        </p:cTn>
                                        <p:tgtEl>
                                          <p:spTgt spid="13"/>
                                        </p:tgtEl>
                                      </p:cBhvr>
                                      <p:to x="100000" y="100000"/>
                                    </p:animScale>
                                    <p:animScale>
                                      <p:cBhvr>
                                        <p:cTn id="171" dur="26">
                                          <p:stCondLst>
                                            <p:cond delay="1312"/>
                                          </p:stCondLst>
                                        </p:cTn>
                                        <p:tgtEl>
                                          <p:spTgt spid="13"/>
                                        </p:tgtEl>
                                      </p:cBhvr>
                                      <p:to x="100000" y="80000"/>
                                    </p:animScale>
                                    <p:animScale>
                                      <p:cBhvr>
                                        <p:cTn id="172" dur="166" decel="50000">
                                          <p:stCondLst>
                                            <p:cond delay="1338"/>
                                          </p:stCondLst>
                                        </p:cTn>
                                        <p:tgtEl>
                                          <p:spTgt spid="13"/>
                                        </p:tgtEl>
                                      </p:cBhvr>
                                      <p:to x="100000" y="100000"/>
                                    </p:animScale>
                                    <p:animScale>
                                      <p:cBhvr>
                                        <p:cTn id="173" dur="26">
                                          <p:stCondLst>
                                            <p:cond delay="1642"/>
                                          </p:stCondLst>
                                        </p:cTn>
                                        <p:tgtEl>
                                          <p:spTgt spid="13"/>
                                        </p:tgtEl>
                                      </p:cBhvr>
                                      <p:to x="100000" y="90000"/>
                                    </p:animScale>
                                    <p:animScale>
                                      <p:cBhvr>
                                        <p:cTn id="174" dur="166" decel="50000">
                                          <p:stCondLst>
                                            <p:cond delay="1668"/>
                                          </p:stCondLst>
                                        </p:cTn>
                                        <p:tgtEl>
                                          <p:spTgt spid="13"/>
                                        </p:tgtEl>
                                      </p:cBhvr>
                                      <p:to x="100000" y="100000"/>
                                    </p:animScale>
                                    <p:animScale>
                                      <p:cBhvr>
                                        <p:cTn id="175" dur="26">
                                          <p:stCondLst>
                                            <p:cond delay="1808"/>
                                          </p:stCondLst>
                                        </p:cTn>
                                        <p:tgtEl>
                                          <p:spTgt spid="13"/>
                                        </p:tgtEl>
                                      </p:cBhvr>
                                      <p:to x="100000" y="95000"/>
                                    </p:animScale>
                                    <p:animScale>
                                      <p:cBhvr>
                                        <p:cTn id="176" dur="166" decel="50000">
                                          <p:stCondLst>
                                            <p:cond delay="1834"/>
                                          </p:stCondLst>
                                        </p:cTn>
                                        <p:tgtEl>
                                          <p:spTgt spid="13"/>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7"/>
                                        </p:tgtEl>
                                        <p:attrNameLst>
                                          <p:attrName>style.visibility</p:attrName>
                                        </p:attrNameLst>
                                      </p:cBhvr>
                                      <p:to>
                                        <p:strVal val="visible"/>
                                      </p:to>
                                    </p:set>
                                    <p:animEffect transition="in" filter="wipe(down)">
                                      <p:cBhvr>
                                        <p:cTn id="179" dur="580">
                                          <p:stCondLst>
                                            <p:cond delay="0"/>
                                          </p:stCondLst>
                                        </p:cTn>
                                        <p:tgtEl>
                                          <p:spTgt spid="17"/>
                                        </p:tgtEl>
                                      </p:cBhvr>
                                    </p:animEffect>
                                    <p:anim calcmode="lin" valueType="num">
                                      <p:cBhvr>
                                        <p:cTn id="1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5" dur="26">
                                          <p:stCondLst>
                                            <p:cond delay="650"/>
                                          </p:stCondLst>
                                        </p:cTn>
                                        <p:tgtEl>
                                          <p:spTgt spid="17"/>
                                        </p:tgtEl>
                                      </p:cBhvr>
                                      <p:to x="100000" y="60000"/>
                                    </p:animScale>
                                    <p:animScale>
                                      <p:cBhvr>
                                        <p:cTn id="186" dur="166" decel="50000">
                                          <p:stCondLst>
                                            <p:cond delay="676"/>
                                          </p:stCondLst>
                                        </p:cTn>
                                        <p:tgtEl>
                                          <p:spTgt spid="17"/>
                                        </p:tgtEl>
                                      </p:cBhvr>
                                      <p:to x="100000" y="100000"/>
                                    </p:animScale>
                                    <p:animScale>
                                      <p:cBhvr>
                                        <p:cTn id="187" dur="26">
                                          <p:stCondLst>
                                            <p:cond delay="1312"/>
                                          </p:stCondLst>
                                        </p:cTn>
                                        <p:tgtEl>
                                          <p:spTgt spid="17"/>
                                        </p:tgtEl>
                                      </p:cBhvr>
                                      <p:to x="100000" y="80000"/>
                                    </p:animScale>
                                    <p:animScale>
                                      <p:cBhvr>
                                        <p:cTn id="188" dur="166" decel="50000">
                                          <p:stCondLst>
                                            <p:cond delay="1338"/>
                                          </p:stCondLst>
                                        </p:cTn>
                                        <p:tgtEl>
                                          <p:spTgt spid="17"/>
                                        </p:tgtEl>
                                      </p:cBhvr>
                                      <p:to x="100000" y="100000"/>
                                    </p:animScale>
                                    <p:animScale>
                                      <p:cBhvr>
                                        <p:cTn id="189" dur="26">
                                          <p:stCondLst>
                                            <p:cond delay="1642"/>
                                          </p:stCondLst>
                                        </p:cTn>
                                        <p:tgtEl>
                                          <p:spTgt spid="17"/>
                                        </p:tgtEl>
                                      </p:cBhvr>
                                      <p:to x="100000" y="90000"/>
                                    </p:animScale>
                                    <p:animScale>
                                      <p:cBhvr>
                                        <p:cTn id="190" dur="166" decel="50000">
                                          <p:stCondLst>
                                            <p:cond delay="1668"/>
                                          </p:stCondLst>
                                        </p:cTn>
                                        <p:tgtEl>
                                          <p:spTgt spid="17"/>
                                        </p:tgtEl>
                                      </p:cBhvr>
                                      <p:to x="100000" y="100000"/>
                                    </p:animScale>
                                    <p:animScale>
                                      <p:cBhvr>
                                        <p:cTn id="191" dur="26">
                                          <p:stCondLst>
                                            <p:cond delay="1808"/>
                                          </p:stCondLst>
                                        </p:cTn>
                                        <p:tgtEl>
                                          <p:spTgt spid="17"/>
                                        </p:tgtEl>
                                      </p:cBhvr>
                                      <p:to x="100000" y="95000"/>
                                    </p:animScale>
                                    <p:animScale>
                                      <p:cBhvr>
                                        <p:cTn id="192" dur="166" decel="50000">
                                          <p:stCondLst>
                                            <p:cond delay="1834"/>
                                          </p:stCondLst>
                                        </p:cTn>
                                        <p:tgtEl>
                                          <p:spTgt spid="17"/>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8"/>
                                        </p:tgtEl>
                                        <p:attrNameLst>
                                          <p:attrName>style.visibility</p:attrName>
                                        </p:attrNameLst>
                                      </p:cBhvr>
                                      <p:to>
                                        <p:strVal val="visible"/>
                                      </p:to>
                                    </p:set>
                                    <p:animEffect transition="in" filter="wipe(down)">
                                      <p:cBhvr>
                                        <p:cTn id="195" dur="580">
                                          <p:stCondLst>
                                            <p:cond delay="0"/>
                                          </p:stCondLst>
                                        </p:cTn>
                                        <p:tgtEl>
                                          <p:spTgt spid="18"/>
                                        </p:tgtEl>
                                      </p:cBhvr>
                                    </p:animEffect>
                                    <p:anim calcmode="lin" valueType="num">
                                      <p:cBhvr>
                                        <p:cTn id="19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01" dur="26">
                                          <p:stCondLst>
                                            <p:cond delay="650"/>
                                          </p:stCondLst>
                                        </p:cTn>
                                        <p:tgtEl>
                                          <p:spTgt spid="18"/>
                                        </p:tgtEl>
                                      </p:cBhvr>
                                      <p:to x="100000" y="60000"/>
                                    </p:animScale>
                                    <p:animScale>
                                      <p:cBhvr>
                                        <p:cTn id="202" dur="166" decel="50000">
                                          <p:stCondLst>
                                            <p:cond delay="676"/>
                                          </p:stCondLst>
                                        </p:cTn>
                                        <p:tgtEl>
                                          <p:spTgt spid="18"/>
                                        </p:tgtEl>
                                      </p:cBhvr>
                                      <p:to x="100000" y="100000"/>
                                    </p:animScale>
                                    <p:animScale>
                                      <p:cBhvr>
                                        <p:cTn id="203" dur="26">
                                          <p:stCondLst>
                                            <p:cond delay="1312"/>
                                          </p:stCondLst>
                                        </p:cTn>
                                        <p:tgtEl>
                                          <p:spTgt spid="18"/>
                                        </p:tgtEl>
                                      </p:cBhvr>
                                      <p:to x="100000" y="80000"/>
                                    </p:animScale>
                                    <p:animScale>
                                      <p:cBhvr>
                                        <p:cTn id="204" dur="166" decel="50000">
                                          <p:stCondLst>
                                            <p:cond delay="1338"/>
                                          </p:stCondLst>
                                        </p:cTn>
                                        <p:tgtEl>
                                          <p:spTgt spid="18"/>
                                        </p:tgtEl>
                                      </p:cBhvr>
                                      <p:to x="100000" y="100000"/>
                                    </p:animScale>
                                    <p:animScale>
                                      <p:cBhvr>
                                        <p:cTn id="205" dur="26">
                                          <p:stCondLst>
                                            <p:cond delay="1642"/>
                                          </p:stCondLst>
                                        </p:cTn>
                                        <p:tgtEl>
                                          <p:spTgt spid="18"/>
                                        </p:tgtEl>
                                      </p:cBhvr>
                                      <p:to x="100000" y="90000"/>
                                    </p:animScale>
                                    <p:animScale>
                                      <p:cBhvr>
                                        <p:cTn id="206" dur="166" decel="50000">
                                          <p:stCondLst>
                                            <p:cond delay="1668"/>
                                          </p:stCondLst>
                                        </p:cTn>
                                        <p:tgtEl>
                                          <p:spTgt spid="18"/>
                                        </p:tgtEl>
                                      </p:cBhvr>
                                      <p:to x="100000" y="100000"/>
                                    </p:animScale>
                                    <p:animScale>
                                      <p:cBhvr>
                                        <p:cTn id="207" dur="26">
                                          <p:stCondLst>
                                            <p:cond delay="1808"/>
                                          </p:stCondLst>
                                        </p:cTn>
                                        <p:tgtEl>
                                          <p:spTgt spid="18"/>
                                        </p:tgtEl>
                                      </p:cBhvr>
                                      <p:to x="100000" y="95000"/>
                                    </p:animScale>
                                    <p:animScale>
                                      <p:cBhvr>
                                        <p:cTn id="208" dur="166" decel="50000">
                                          <p:stCondLst>
                                            <p:cond delay="1834"/>
                                          </p:stCondLst>
                                        </p:cTn>
                                        <p:tgtEl>
                                          <p:spTgt spid="18"/>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19"/>
                                        </p:tgtEl>
                                        <p:attrNameLst>
                                          <p:attrName>style.visibility</p:attrName>
                                        </p:attrNameLst>
                                      </p:cBhvr>
                                      <p:to>
                                        <p:strVal val="visible"/>
                                      </p:to>
                                    </p:set>
                                    <p:animEffect transition="in" filter="wipe(down)">
                                      <p:cBhvr>
                                        <p:cTn id="211" dur="580">
                                          <p:stCondLst>
                                            <p:cond delay="0"/>
                                          </p:stCondLst>
                                        </p:cTn>
                                        <p:tgtEl>
                                          <p:spTgt spid="19"/>
                                        </p:tgtEl>
                                      </p:cBhvr>
                                    </p:animEffect>
                                    <p:anim calcmode="lin" valueType="num">
                                      <p:cBhvr>
                                        <p:cTn id="21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7" dur="26">
                                          <p:stCondLst>
                                            <p:cond delay="650"/>
                                          </p:stCondLst>
                                        </p:cTn>
                                        <p:tgtEl>
                                          <p:spTgt spid="19"/>
                                        </p:tgtEl>
                                      </p:cBhvr>
                                      <p:to x="100000" y="60000"/>
                                    </p:animScale>
                                    <p:animScale>
                                      <p:cBhvr>
                                        <p:cTn id="218" dur="166" decel="50000">
                                          <p:stCondLst>
                                            <p:cond delay="676"/>
                                          </p:stCondLst>
                                        </p:cTn>
                                        <p:tgtEl>
                                          <p:spTgt spid="19"/>
                                        </p:tgtEl>
                                      </p:cBhvr>
                                      <p:to x="100000" y="100000"/>
                                    </p:animScale>
                                    <p:animScale>
                                      <p:cBhvr>
                                        <p:cTn id="219" dur="26">
                                          <p:stCondLst>
                                            <p:cond delay="1312"/>
                                          </p:stCondLst>
                                        </p:cTn>
                                        <p:tgtEl>
                                          <p:spTgt spid="19"/>
                                        </p:tgtEl>
                                      </p:cBhvr>
                                      <p:to x="100000" y="80000"/>
                                    </p:animScale>
                                    <p:animScale>
                                      <p:cBhvr>
                                        <p:cTn id="220" dur="166" decel="50000">
                                          <p:stCondLst>
                                            <p:cond delay="1338"/>
                                          </p:stCondLst>
                                        </p:cTn>
                                        <p:tgtEl>
                                          <p:spTgt spid="19"/>
                                        </p:tgtEl>
                                      </p:cBhvr>
                                      <p:to x="100000" y="100000"/>
                                    </p:animScale>
                                    <p:animScale>
                                      <p:cBhvr>
                                        <p:cTn id="221" dur="26">
                                          <p:stCondLst>
                                            <p:cond delay="1642"/>
                                          </p:stCondLst>
                                        </p:cTn>
                                        <p:tgtEl>
                                          <p:spTgt spid="19"/>
                                        </p:tgtEl>
                                      </p:cBhvr>
                                      <p:to x="100000" y="90000"/>
                                    </p:animScale>
                                    <p:animScale>
                                      <p:cBhvr>
                                        <p:cTn id="222" dur="166" decel="50000">
                                          <p:stCondLst>
                                            <p:cond delay="1668"/>
                                          </p:stCondLst>
                                        </p:cTn>
                                        <p:tgtEl>
                                          <p:spTgt spid="19"/>
                                        </p:tgtEl>
                                      </p:cBhvr>
                                      <p:to x="100000" y="100000"/>
                                    </p:animScale>
                                    <p:animScale>
                                      <p:cBhvr>
                                        <p:cTn id="223" dur="26">
                                          <p:stCondLst>
                                            <p:cond delay="1808"/>
                                          </p:stCondLst>
                                        </p:cTn>
                                        <p:tgtEl>
                                          <p:spTgt spid="19"/>
                                        </p:tgtEl>
                                      </p:cBhvr>
                                      <p:to x="100000" y="95000"/>
                                    </p:animScale>
                                    <p:animScale>
                                      <p:cBhvr>
                                        <p:cTn id="224" dur="166" decel="50000">
                                          <p:stCondLst>
                                            <p:cond delay="1834"/>
                                          </p:stCondLst>
                                        </p:cTn>
                                        <p:tgtEl>
                                          <p:spTgt spid="19"/>
                                        </p:tgtEl>
                                      </p:cBhvr>
                                      <p:to x="100000" y="100000"/>
                                    </p:animScale>
                                  </p:childTnLst>
                                </p:cTn>
                              </p:par>
                              <p:par>
                                <p:cTn id="225" presetID="26" presetClass="entr" presetSubtype="0" fill="hold" grpId="0" nodeType="withEffect">
                                  <p:stCondLst>
                                    <p:cond delay="0"/>
                                  </p:stCondLst>
                                  <p:childTnLst>
                                    <p:set>
                                      <p:cBhvr>
                                        <p:cTn id="226" dur="1" fill="hold">
                                          <p:stCondLst>
                                            <p:cond delay="0"/>
                                          </p:stCondLst>
                                        </p:cTn>
                                        <p:tgtEl>
                                          <p:spTgt spid="20"/>
                                        </p:tgtEl>
                                        <p:attrNameLst>
                                          <p:attrName>style.visibility</p:attrName>
                                        </p:attrNameLst>
                                      </p:cBhvr>
                                      <p:to>
                                        <p:strVal val="visible"/>
                                      </p:to>
                                    </p:set>
                                    <p:animEffect transition="in" filter="wipe(down)">
                                      <p:cBhvr>
                                        <p:cTn id="227" dur="580">
                                          <p:stCondLst>
                                            <p:cond delay="0"/>
                                          </p:stCondLst>
                                        </p:cTn>
                                        <p:tgtEl>
                                          <p:spTgt spid="20"/>
                                        </p:tgtEl>
                                      </p:cBhvr>
                                    </p:animEffect>
                                    <p:anim calcmode="lin" valueType="num">
                                      <p:cBhvr>
                                        <p:cTn id="22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3" dur="26">
                                          <p:stCondLst>
                                            <p:cond delay="650"/>
                                          </p:stCondLst>
                                        </p:cTn>
                                        <p:tgtEl>
                                          <p:spTgt spid="20"/>
                                        </p:tgtEl>
                                      </p:cBhvr>
                                      <p:to x="100000" y="60000"/>
                                    </p:animScale>
                                    <p:animScale>
                                      <p:cBhvr>
                                        <p:cTn id="234" dur="166" decel="50000">
                                          <p:stCondLst>
                                            <p:cond delay="676"/>
                                          </p:stCondLst>
                                        </p:cTn>
                                        <p:tgtEl>
                                          <p:spTgt spid="20"/>
                                        </p:tgtEl>
                                      </p:cBhvr>
                                      <p:to x="100000" y="100000"/>
                                    </p:animScale>
                                    <p:animScale>
                                      <p:cBhvr>
                                        <p:cTn id="235" dur="26">
                                          <p:stCondLst>
                                            <p:cond delay="1312"/>
                                          </p:stCondLst>
                                        </p:cTn>
                                        <p:tgtEl>
                                          <p:spTgt spid="20"/>
                                        </p:tgtEl>
                                      </p:cBhvr>
                                      <p:to x="100000" y="80000"/>
                                    </p:animScale>
                                    <p:animScale>
                                      <p:cBhvr>
                                        <p:cTn id="236" dur="166" decel="50000">
                                          <p:stCondLst>
                                            <p:cond delay="1338"/>
                                          </p:stCondLst>
                                        </p:cTn>
                                        <p:tgtEl>
                                          <p:spTgt spid="20"/>
                                        </p:tgtEl>
                                      </p:cBhvr>
                                      <p:to x="100000" y="100000"/>
                                    </p:animScale>
                                    <p:animScale>
                                      <p:cBhvr>
                                        <p:cTn id="237" dur="26">
                                          <p:stCondLst>
                                            <p:cond delay="1642"/>
                                          </p:stCondLst>
                                        </p:cTn>
                                        <p:tgtEl>
                                          <p:spTgt spid="20"/>
                                        </p:tgtEl>
                                      </p:cBhvr>
                                      <p:to x="100000" y="90000"/>
                                    </p:animScale>
                                    <p:animScale>
                                      <p:cBhvr>
                                        <p:cTn id="238" dur="166" decel="50000">
                                          <p:stCondLst>
                                            <p:cond delay="1668"/>
                                          </p:stCondLst>
                                        </p:cTn>
                                        <p:tgtEl>
                                          <p:spTgt spid="20"/>
                                        </p:tgtEl>
                                      </p:cBhvr>
                                      <p:to x="100000" y="100000"/>
                                    </p:animScale>
                                    <p:animScale>
                                      <p:cBhvr>
                                        <p:cTn id="239" dur="26">
                                          <p:stCondLst>
                                            <p:cond delay="1808"/>
                                          </p:stCondLst>
                                        </p:cTn>
                                        <p:tgtEl>
                                          <p:spTgt spid="20"/>
                                        </p:tgtEl>
                                      </p:cBhvr>
                                      <p:to x="100000" y="95000"/>
                                    </p:animScale>
                                    <p:animScale>
                                      <p:cBhvr>
                                        <p:cTn id="240" dur="166" decel="50000">
                                          <p:stCondLst>
                                            <p:cond delay="1834"/>
                                          </p:stCondLst>
                                        </p:cTn>
                                        <p:tgtEl>
                                          <p:spTgt spid="20"/>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22" presetClass="entr" presetSubtype="8" fill="hold" nodeType="clickEffect">
                                  <p:stCondLst>
                                    <p:cond delay="0"/>
                                  </p:stCondLst>
                                  <p:childTnLst>
                                    <p:set>
                                      <p:cBhvr>
                                        <p:cTn id="244" dur="1" fill="hold">
                                          <p:stCondLst>
                                            <p:cond delay="0"/>
                                          </p:stCondLst>
                                        </p:cTn>
                                        <p:tgtEl>
                                          <p:spTgt spid="15"/>
                                        </p:tgtEl>
                                        <p:attrNameLst>
                                          <p:attrName>style.visibility</p:attrName>
                                        </p:attrNameLst>
                                      </p:cBhvr>
                                      <p:to>
                                        <p:strVal val="visible"/>
                                      </p:to>
                                    </p:set>
                                    <p:animEffect transition="in" filter="wipe(left)">
                                      <p:cBhvr>
                                        <p:cTn id="245" dur="1000"/>
                                        <p:tgtEl>
                                          <p:spTgt spid="15"/>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grpId="0" nodeType="clickEffect">
                                  <p:stCondLst>
                                    <p:cond delay="0"/>
                                  </p:stCondLst>
                                  <p:childTnLst>
                                    <p:set>
                                      <p:cBhvr>
                                        <p:cTn id="249" dur="1" fill="hold">
                                          <p:stCondLst>
                                            <p:cond delay="0"/>
                                          </p:stCondLst>
                                        </p:cTn>
                                        <p:tgtEl>
                                          <p:spTgt spid="21">
                                            <p:txEl>
                                              <p:pRg st="0" end="0"/>
                                            </p:txEl>
                                          </p:spTgt>
                                        </p:tgtEl>
                                        <p:attrNameLst>
                                          <p:attrName>style.visibility</p:attrName>
                                        </p:attrNameLst>
                                      </p:cBhvr>
                                      <p:to>
                                        <p:strVal val="visible"/>
                                      </p:to>
                                    </p:set>
                                    <p:animEffect transition="in" filter="wipe(up)">
                                      <p:cBhvr>
                                        <p:cTn id="250" dur="500"/>
                                        <p:tgtEl>
                                          <p:spTgt spid="21">
                                            <p:txEl>
                                              <p:pRg st="0" end="0"/>
                                            </p:txEl>
                                          </p:spTgt>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21">
                                            <p:txEl>
                                              <p:pRg st="1" end="1"/>
                                            </p:txEl>
                                          </p:spTgt>
                                        </p:tgtEl>
                                        <p:attrNameLst>
                                          <p:attrName>style.visibility</p:attrName>
                                        </p:attrNameLst>
                                      </p:cBhvr>
                                      <p:to>
                                        <p:strVal val="visible"/>
                                      </p:to>
                                    </p:set>
                                    <p:animEffect transition="in" filter="wipe(up)">
                                      <p:cBhvr>
                                        <p:cTn id="255" dur="500"/>
                                        <p:tgtEl>
                                          <p:spTgt spid="21">
                                            <p:txEl>
                                              <p:pRg st="1" end="1"/>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1" fill="hold" grpId="0" nodeType="clickEffect">
                                  <p:stCondLst>
                                    <p:cond delay="0"/>
                                  </p:stCondLst>
                                  <p:childTnLst>
                                    <p:set>
                                      <p:cBhvr>
                                        <p:cTn id="259" dur="1" fill="hold">
                                          <p:stCondLst>
                                            <p:cond delay="0"/>
                                          </p:stCondLst>
                                        </p:cTn>
                                        <p:tgtEl>
                                          <p:spTgt spid="21">
                                            <p:txEl>
                                              <p:pRg st="2" end="2"/>
                                            </p:txEl>
                                          </p:spTgt>
                                        </p:tgtEl>
                                        <p:attrNameLst>
                                          <p:attrName>style.visibility</p:attrName>
                                        </p:attrNameLst>
                                      </p:cBhvr>
                                      <p:to>
                                        <p:strVal val="visible"/>
                                      </p:to>
                                    </p:set>
                                    <p:animEffect transition="in" filter="wipe(up)">
                                      <p:cBhvr>
                                        <p:cTn id="260" dur="500"/>
                                        <p:tgtEl>
                                          <p:spTgt spid="21">
                                            <p:txEl>
                                              <p:pRg st="2" end="2"/>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1" fill="hold" grpId="0" nodeType="clickEffect">
                                  <p:stCondLst>
                                    <p:cond delay="0"/>
                                  </p:stCondLst>
                                  <p:childTnLst>
                                    <p:set>
                                      <p:cBhvr>
                                        <p:cTn id="264" dur="1" fill="hold">
                                          <p:stCondLst>
                                            <p:cond delay="0"/>
                                          </p:stCondLst>
                                        </p:cTn>
                                        <p:tgtEl>
                                          <p:spTgt spid="21">
                                            <p:txEl>
                                              <p:pRg st="3" end="3"/>
                                            </p:txEl>
                                          </p:spTgt>
                                        </p:tgtEl>
                                        <p:attrNameLst>
                                          <p:attrName>style.visibility</p:attrName>
                                        </p:attrNameLst>
                                      </p:cBhvr>
                                      <p:to>
                                        <p:strVal val="visible"/>
                                      </p:to>
                                    </p:set>
                                    <p:animEffect transition="in" filter="wipe(up)">
                                      <p:cBhvr>
                                        <p:cTn id="265"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and Income </a:t>
            </a:r>
            <a:r>
              <a:rPr lang="en-GB" dirty="0">
                <a:sym typeface="Symbol" panose="05050102010706020507" pitchFamily="18" charset="2"/>
              </a:rPr>
              <a:t></a:t>
            </a:r>
            <a:r>
              <a:rPr lang="en-GB" dirty="0"/>
              <a:t> Expenditure</a:t>
            </a:r>
          </a:p>
        </p:txBody>
      </p:sp>
      <p:sp>
        <p:nvSpPr>
          <p:cNvPr id="3" name="Content Placeholder 2"/>
          <p:cNvSpPr>
            <a:spLocks noGrp="1"/>
          </p:cNvSpPr>
          <p:nvPr>
            <p:ph idx="1"/>
          </p:nvPr>
        </p:nvSpPr>
        <p:spPr>
          <a:xfrm>
            <a:off x="228600" y="685800"/>
            <a:ext cx="8763000" cy="2133600"/>
          </a:xfrm>
        </p:spPr>
        <p:txBody>
          <a:bodyPr/>
          <a:lstStyle/>
          <a:p>
            <a:r>
              <a:rPr lang="en-GB" dirty="0"/>
              <a:t>How to measure?</a:t>
            </a:r>
          </a:p>
          <a:p>
            <a:pPr lvl="1"/>
            <a:r>
              <a:rPr lang="en-GB" dirty="0"/>
              <a:t>GDP a (poor) approximate measure of flow of expenditure </a:t>
            </a:r>
            <a:r>
              <a:rPr lang="en-GB" b="1" i="1" dirty="0"/>
              <a:t>financed by existing money </a:t>
            </a:r>
            <a:r>
              <a:rPr lang="en-GB" dirty="0"/>
              <a:t>in $/Year</a:t>
            </a:r>
          </a:p>
          <a:p>
            <a:pPr lvl="1"/>
            <a:r>
              <a:rPr lang="en-GB" dirty="0"/>
              <a:t>Change in debt a (better) measure of flow of credit </a:t>
            </a:r>
            <a:r>
              <a:rPr lang="en-GB" b="1" i="1" dirty="0"/>
              <a:t>created by new debt</a:t>
            </a:r>
            <a:r>
              <a:rPr lang="en-GB" dirty="0"/>
              <a:t> in $/Year</a:t>
            </a:r>
          </a:p>
          <a:p>
            <a:pPr lvl="1"/>
            <a:r>
              <a:rPr lang="en-GB" dirty="0"/>
              <a:t>Dimensionally accurate &amp; empirically OK to add together to measure aggregate expenditure at a point in time</a:t>
            </a:r>
          </a:p>
          <a:p>
            <a:pPr lvl="1"/>
            <a:r>
              <a:rPr lang="en-GB" dirty="0"/>
              <a:t>Analogy</a:t>
            </a:r>
          </a:p>
          <a:p>
            <a:pPr lvl="2"/>
            <a:r>
              <a:rPr lang="en-GB" dirty="0"/>
              <a:t>Flow in river</a:t>
            </a:r>
          </a:p>
          <a:p>
            <a:pPr lvl="2"/>
            <a:r>
              <a:rPr lang="en-GB" dirty="0"/>
              <a:t>with a pump</a:t>
            </a:r>
            <a:br>
              <a:rPr lang="en-GB" dirty="0"/>
            </a:br>
            <a:r>
              <a:rPr lang="en-GB"/>
              <a:t>injecting or removing</a:t>
            </a:r>
            <a:br>
              <a:rPr lang="en-GB" dirty="0"/>
            </a:br>
            <a:r>
              <a:rPr lang="en-GB" dirty="0"/>
              <a:t>water:</a:t>
            </a:r>
          </a:p>
        </p:txBody>
      </p:sp>
      <p:pic>
        <p:nvPicPr>
          <p:cNvPr id="72706" name="Picture 2" descr="http://ar4img.allhaving.com/upload/2668/o/5_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0040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bwMode="auto">
          <a:xfrm rot="1734312">
            <a:off x="4328681" y="4332250"/>
            <a:ext cx="914400" cy="2066513"/>
          </a:xfrm>
          <a:prstGeom prst="downArrow">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GDP ($/Year)</a:t>
            </a:r>
          </a:p>
        </p:txBody>
      </p:sp>
      <p:sp>
        <p:nvSpPr>
          <p:cNvPr id="6" name="Left Arrow 5"/>
          <p:cNvSpPr/>
          <p:nvPr/>
        </p:nvSpPr>
        <p:spPr bwMode="auto">
          <a:xfrm>
            <a:off x="4297965" y="5962331"/>
            <a:ext cx="3061356" cy="609600"/>
          </a:xfrm>
          <a:prstGeom prst="leftArrow">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dirty="0">
                <a:solidFill>
                  <a:srgbClr val="FFFFFF"/>
                </a:solidFill>
                <a:latin typeface="Candara" panose="020E0502030303020204" pitchFamily="34" charset="0"/>
              </a:rPr>
              <a:t>Credit ($/Year)</a:t>
            </a:r>
          </a:p>
        </p:txBody>
      </p:sp>
    </p:spTree>
    <p:extLst>
      <p:ext uri="{BB962C8B-B14F-4D97-AF65-F5344CB8AC3E}">
        <p14:creationId xmlns:p14="http://schemas.microsoft.com/office/powerpoint/2010/main" val="260427052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heel(1)">
                                      <p:cBhvr>
                                        <p:cTn id="7" dur="2000"/>
                                        <p:tgtEl>
                                          <p:spTgt spid="72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250"/>
                                        <p:tgtEl>
                                          <p:spTgt spid="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Walking Dead of Debt</a:t>
            </a:r>
          </a:p>
        </p:txBody>
      </p:sp>
      <p:sp>
        <p:nvSpPr>
          <p:cNvPr id="3" name="Content Placeholder 2"/>
          <p:cNvSpPr>
            <a:spLocks noGrp="1"/>
          </p:cNvSpPr>
          <p:nvPr>
            <p:ph idx="1"/>
          </p:nvPr>
        </p:nvSpPr>
        <p:spPr>
          <a:xfrm>
            <a:off x="228600" y="685800"/>
            <a:ext cx="8763000" cy="762000"/>
          </a:xfrm>
        </p:spPr>
        <p:txBody>
          <a:bodyPr/>
          <a:lstStyle/>
          <a:p>
            <a:r>
              <a:rPr lang="en-GB" dirty="0"/>
              <a:t>Add GDP to change in debt (credit) to measure aggregate expenditure</a:t>
            </a:r>
          </a:p>
          <a:p>
            <a:r>
              <a:rPr lang="en-GB" dirty="0"/>
              <a:t>Peak </a:t>
            </a:r>
            <a:r>
              <a:rPr lang="en-GB" dirty="0" err="1"/>
              <a:t>GDP+Credit</a:t>
            </a:r>
            <a:r>
              <a:rPr lang="en-GB" dirty="0"/>
              <a:t> identifies every economic crisis since Japan…</a:t>
            </a:r>
          </a:p>
        </p:txBody>
      </p:sp>
      <p:pic>
        <p:nvPicPr>
          <p:cNvPr id="4" name="Picture 3"/>
          <p:cNvPicPr>
            <a:picLocks noChangeAspect="1"/>
          </p:cNvPicPr>
          <p:nvPr/>
        </p:nvPicPr>
        <p:blipFill>
          <a:blip r:embed="rId2"/>
          <a:stretch>
            <a:fillRect/>
          </a:stretch>
        </p:blipFill>
        <p:spPr>
          <a:xfrm>
            <a:off x="206828" y="1279071"/>
            <a:ext cx="8556171" cy="5350329"/>
          </a:xfrm>
          <a:prstGeom prst="rect">
            <a:avLst/>
          </a:prstGeom>
        </p:spPr>
      </p:pic>
      <p:sp>
        <p:nvSpPr>
          <p:cNvPr id="5" name="Rounded Rectangle 4"/>
          <p:cNvSpPr/>
          <p:nvPr/>
        </p:nvSpPr>
        <p:spPr bwMode="auto">
          <a:xfrm>
            <a:off x="533400" y="2286000"/>
            <a:ext cx="3429000" cy="685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rgbClr val="FFFFFF"/>
                </a:solidFill>
                <a:latin typeface="Candara" panose="020E0502030303020204" pitchFamily="34" charset="0"/>
              </a:rPr>
              <a:t>Average credit 5 years before Crisis 18% GDP</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4267200" y="3200400"/>
            <a:ext cx="2286000" cy="9144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rgbClr val="FFFFFF"/>
                </a:solidFill>
                <a:latin typeface="Candara" panose="020E0502030303020204" pitchFamily="34" charset="0"/>
              </a:rPr>
              <a:t>Average after: </a:t>
            </a:r>
            <a:r>
              <a:rPr lang="en-GB" b="1" i="1" dirty="0">
                <a:solidFill>
                  <a:srgbClr val="FFFFFF"/>
                </a:solidFill>
                <a:latin typeface="Candara" panose="020E0502030303020204" pitchFamily="34" charset="0"/>
              </a:rPr>
              <a:t>minus </a:t>
            </a:r>
            <a:r>
              <a:rPr lang="en-GB" dirty="0">
                <a:solidFill>
                  <a:srgbClr val="FFFFFF"/>
                </a:solidFill>
                <a:latin typeface="Candara" panose="020E0502030303020204" pitchFamily="34" charset="0"/>
              </a:rPr>
              <a:t>1.8% GDP</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80536238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Walking Dead of Debt</a:t>
            </a:r>
          </a:p>
        </p:txBody>
      </p:sp>
      <p:sp>
        <p:nvSpPr>
          <p:cNvPr id="3" name="Content Placeholder 2"/>
          <p:cNvSpPr>
            <a:spLocks noGrp="1"/>
          </p:cNvSpPr>
          <p:nvPr>
            <p:ph idx="1"/>
          </p:nvPr>
        </p:nvSpPr>
        <p:spPr>
          <a:xfrm>
            <a:off x="228600" y="685800"/>
            <a:ext cx="8763000" cy="457200"/>
          </a:xfrm>
        </p:spPr>
        <p:txBody>
          <a:bodyPr/>
          <a:lstStyle/>
          <a:p>
            <a:r>
              <a:rPr lang="en-GB" dirty="0"/>
              <a:t>USA</a:t>
            </a:r>
          </a:p>
        </p:txBody>
      </p:sp>
      <p:pic>
        <p:nvPicPr>
          <p:cNvPr id="5" name="Picture 4"/>
          <p:cNvPicPr>
            <a:picLocks noChangeAspect="1"/>
          </p:cNvPicPr>
          <p:nvPr/>
        </p:nvPicPr>
        <p:blipFill>
          <a:blip r:embed="rId2"/>
          <a:stretch>
            <a:fillRect/>
          </a:stretch>
        </p:blipFill>
        <p:spPr>
          <a:xfrm>
            <a:off x="206828" y="914400"/>
            <a:ext cx="8632372" cy="5819937"/>
          </a:xfrm>
          <a:prstGeom prst="rect">
            <a:avLst/>
          </a:prstGeom>
        </p:spPr>
      </p:pic>
      <p:sp>
        <p:nvSpPr>
          <p:cNvPr id="4" name="Rounded Rectangle 3"/>
          <p:cNvSpPr/>
          <p:nvPr/>
        </p:nvSpPr>
        <p:spPr bwMode="auto">
          <a:xfrm>
            <a:off x="2438400" y="2133600"/>
            <a:ext cx="3429000" cy="6858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rgbClr val="FFFFFF"/>
                </a:solidFill>
                <a:latin typeface="Candara" panose="020E0502030303020204" pitchFamily="34" charset="0"/>
              </a:rPr>
              <a:t>Average credit 5 years before Crisis 11% GDP</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6172200" y="3048000"/>
            <a:ext cx="2286000" cy="9144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rgbClr val="FFFFFF"/>
                </a:solidFill>
                <a:latin typeface="Candara" panose="020E0502030303020204" pitchFamily="34" charset="0"/>
              </a:rPr>
              <a:t>Average after: 3.7% GDP</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43178732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“Walking Dead” of Private Debt</a:t>
            </a:r>
          </a:p>
        </p:txBody>
      </p:sp>
      <p:sp>
        <p:nvSpPr>
          <p:cNvPr id="3" name="Content Placeholder 2"/>
          <p:cNvSpPr>
            <a:spLocks noGrp="1"/>
          </p:cNvSpPr>
          <p:nvPr>
            <p:ph idx="1"/>
          </p:nvPr>
        </p:nvSpPr>
        <p:spPr/>
        <p:txBody>
          <a:bodyPr/>
          <a:lstStyle/>
          <a:p>
            <a:r>
              <a:rPr lang="en-GB" dirty="0"/>
              <a:t>Countries now in post-debt crisis with low credit-based demand</a:t>
            </a:r>
          </a:p>
        </p:txBody>
      </p:sp>
      <p:pic>
        <p:nvPicPr>
          <p:cNvPr id="4" name="Picture 3"/>
          <p:cNvPicPr>
            <a:picLocks noChangeAspect="1"/>
          </p:cNvPicPr>
          <p:nvPr/>
        </p:nvPicPr>
        <p:blipFill>
          <a:blip r:embed="rId2"/>
          <a:stretch>
            <a:fillRect/>
          </a:stretch>
        </p:blipFill>
        <p:spPr>
          <a:xfrm>
            <a:off x="194996" y="990600"/>
            <a:ext cx="8644204" cy="57746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17137759"/>
              </p:ext>
            </p:extLst>
          </p:nvPr>
        </p:nvGraphicFramePr>
        <p:xfrm>
          <a:off x="1143000" y="3124200"/>
          <a:ext cx="4876799"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756937978"/>
                    </a:ext>
                  </a:extLst>
                </a:gridCol>
                <a:gridCol w="1219200">
                  <a:extLst>
                    <a:ext uri="{9D8B030D-6E8A-4147-A177-3AD203B41FA5}">
                      <a16:colId xmlns:a16="http://schemas.microsoft.com/office/drawing/2014/main" val="826272389"/>
                    </a:ext>
                  </a:extLst>
                </a:gridCol>
                <a:gridCol w="1295400">
                  <a:extLst>
                    <a:ext uri="{9D8B030D-6E8A-4147-A177-3AD203B41FA5}">
                      <a16:colId xmlns:a16="http://schemas.microsoft.com/office/drawing/2014/main" val="108827093"/>
                    </a:ext>
                  </a:extLst>
                </a:gridCol>
                <a:gridCol w="914399">
                  <a:extLst>
                    <a:ext uri="{9D8B030D-6E8A-4147-A177-3AD203B41FA5}">
                      <a16:colId xmlns:a16="http://schemas.microsoft.com/office/drawing/2014/main" val="3242670720"/>
                    </a:ext>
                  </a:extLst>
                </a:gridCol>
              </a:tblGrid>
              <a:tr h="370840">
                <a:tc>
                  <a:txBody>
                    <a:bodyPr/>
                    <a:lstStyle/>
                    <a:p>
                      <a:r>
                        <a:rPr lang="en-GB" dirty="0">
                          <a:latin typeface="Candara" panose="020E0502030303020204" pitchFamily="34" charset="0"/>
                        </a:rPr>
                        <a:t>Country</a:t>
                      </a:r>
                    </a:p>
                  </a:txBody>
                  <a:tcPr/>
                </a:tc>
                <a:tc>
                  <a:txBody>
                    <a:bodyPr/>
                    <a:lstStyle/>
                    <a:p>
                      <a:r>
                        <a:rPr lang="en-GB" dirty="0">
                          <a:latin typeface="Candara" panose="020E0502030303020204" pitchFamily="34" charset="0"/>
                        </a:rPr>
                        <a:t>Crisis Date</a:t>
                      </a:r>
                    </a:p>
                  </a:txBody>
                  <a:tcPr/>
                </a:tc>
                <a:tc>
                  <a:txBody>
                    <a:bodyPr/>
                    <a:lstStyle/>
                    <a:p>
                      <a:r>
                        <a:rPr lang="en-GB" dirty="0">
                          <a:latin typeface="Candara" panose="020E0502030303020204" pitchFamily="34" charset="0"/>
                        </a:rPr>
                        <a:t>Peak debt</a:t>
                      </a:r>
                    </a:p>
                  </a:txBody>
                  <a:tcPr/>
                </a:tc>
                <a:tc>
                  <a:txBody>
                    <a:bodyPr/>
                    <a:lstStyle/>
                    <a:p>
                      <a:r>
                        <a:rPr lang="en-GB" dirty="0">
                          <a:latin typeface="Candara" panose="020E0502030303020204" pitchFamily="34" charset="0"/>
                        </a:rPr>
                        <a:t>Now</a:t>
                      </a:r>
                    </a:p>
                  </a:txBody>
                  <a:tcPr/>
                </a:tc>
                <a:extLst>
                  <a:ext uri="{0D108BD9-81ED-4DB2-BD59-A6C34878D82A}">
                    <a16:rowId xmlns:a16="http://schemas.microsoft.com/office/drawing/2014/main" val="4228469119"/>
                  </a:ext>
                </a:extLst>
              </a:tr>
              <a:tr h="370840">
                <a:tc>
                  <a:txBody>
                    <a:bodyPr/>
                    <a:lstStyle/>
                    <a:p>
                      <a:r>
                        <a:rPr lang="en-GB" dirty="0">
                          <a:latin typeface="Candara" panose="020E0502030303020204" pitchFamily="34" charset="0"/>
                        </a:rPr>
                        <a:t>USA</a:t>
                      </a:r>
                    </a:p>
                  </a:txBody>
                  <a:tcPr/>
                </a:tc>
                <a:tc>
                  <a:txBody>
                    <a:bodyPr/>
                    <a:lstStyle/>
                    <a:p>
                      <a:r>
                        <a:rPr lang="en-GB" dirty="0">
                          <a:latin typeface="Candara" panose="020E0502030303020204" pitchFamily="34" charset="0"/>
                        </a:rPr>
                        <a:t>2006.4</a:t>
                      </a:r>
                    </a:p>
                  </a:txBody>
                  <a:tcPr/>
                </a:tc>
                <a:tc>
                  <a:txBody>
                    <a:bodyPr/>
                    <a:lstStyle/>
                    <a:p>
                      <a:r>
                        <a:rPr lang="en-GB" dirty="0">
                          <a:solidFill>
                            <a:schemeClr val="tx1"/>
                          </a:solidFill>
                          <a:latin typeface="Candara" panose="020E0502030303020204" pitchFamily="34" charset="0"/>
                        </a:rPr>
                        <a:t>169</a:t>
                      </a:r>
                    </a:p>
                  </a:txBody>
                  <a:tcPr/>
                </a:tc>
                <a:tc>
                  <a:txBody>
                    <a:bodyPr/>
                    <a:lstStyle/>
                    <a:p>
                      <a:r>
                        <a:rPr lang="en-GB" dirty="0">
                          <a:solidFill>
                            <a:schemeClr val="tx1"/>
                          </a:solidFill>
                          <a:latin typeface="Candara" panose="020E0502030303020204" pitchFamily="34" charset="0"/>
                        </a:rPr>
                        <a:t>150</a:t>
                      </a:r>
                    </a:p>
                  </a:txBody>
                  <a:tcPr/>
                </a:tc>
                <a:extLst>
                  <a:ext uri="{0D108BD9-81ED-4DB2-BD59-A6C34878D82A}">
                    <a16:rowId xmlns:a16="http://schemas.microsoft.com/office/drawing/2014/main" val="1597022269"/>
                  </a:ext>
                </a:extLst>
              </a:tr>
              <a:tr h="370840">
                <a:tc>
                  <a:txBody>
                    <a:bodyPr/>
                    <a:lstStyle/>
                    <a:p>
                      <a:r>
                        <a:rPr lang="en-GB" dirty="0">
                          <a:latin typeface="Candara" panose="020E0502030303020204" pitchFamily="34" charset="0"/>
                        </a:rPr>
                        <a:t>UK</a:t>
                      </a:r>
                    </a:p>
                  </a:txBody>
                  <a:tcPr/>
                </a:tc>
                <a:tc>
                  <a:txBody>
                    <a:bodyPr/>
                    <a:lstStyle/>
                    <a:p>
                      <a:r>
                        <a:rPr lang="en-GB" dirty="0">
                          <a:latin typeface="Candara" panose="020E0502030303020204" pitchFamily="34" charset="0"/>
                        </a:rPr>
                        <a:t>2008.3</a:t>
                      </a:r>
                    </a:p>
                  </a:txBody>
                  <a:tcPr/>
                </a:tc>
                <a:tc>
                  <a:txBody>
                    <a:bodyPr/>
                    <a:lstStyle/>
                    <a:p>
                      <a:r>
                        <a:rPr lang="en-GB" dirty="0">
                          <a:solidFill>
                            <a:schemeClr val="tx1"/>
                          </a:solidFill>
                          <a:latin typeface="Candara" panose="020E0502030303020204" pitchFamily="34" charset="0"/>
                        </a:rPr>
                        <a:t>197</a:t>
                      </a:r>
                    </a:p>
                  </a:txBody>
                  <a:tcPr/>
                </a:tc>
                <a:tc>
                  <a:txBody>
                    <a:bodyPr/>
                    <a:lstStyle/>
                    <a:p>
                      <a:r>
                        <a:rPr lang="en-GB" dirty="0">
                          <a:solidFill>
                            <a:schemeClr val="tx1"/>
                          </a:solidFill>
                          <a:latin typeface="Candara" panose="020E0502030303020204" pitchFamily="34" charset="0"/>
                        </a:rPr>
                        <a:t>160</a:t>
                      </a:r>
                    </a:p>
                  </a:txBody>
                  <a:tcPr/>
                </a:tc>
                <a:extLst>
                  <a:ext uri="{0D108BD9-81ED-4DB2-BD59-A6C34878D82A}">
                    <a16:rowId xmlns:a16="http://schemas.microsoft.com/office/drawing/2014/main" val="3353199358"/>
                  </a:ext>
                </a:extLst>
              </a:tr>
              <a:tr h="370840">
                <a:tc>
                  <a:txBody>
                    <a:bodyPr/>
                    <a:lstStyle/>
                    <a:p>
                      <a:r>
                        <a:rPr lang="en-GB" dirty="0">
                          <a:latin typeface="Candara" panose="020E0502030303020204" pitchFamily="34" charset="0"/>
                        </a:rPr>
                        <a:t>Japan</a:t>
                      </a:r>
                    </a:p>
                  </a:txBody>
                  <a:tcPr/>
                </a:tc>
                <a:tc>
                  <a:txBody>
                    <a:bodyPr/>
                    <a:lstStyle/>
                    <a:p>
                      <a:r>
                        <a:rPr lang="en-GB" dirty="0">
                          <a:latin typeface="Candara" panose="020E0502030303020204" pitchFamily="34" charset="0"/>
                        </a:rPr>
                        <a:t>1990.25</a:t>
                      </a:r>
                    </a:p>
                  </a:txBody>
                  <a:tcPr/>
                </a:tc>
                <a:tc>
                  <a:txBody>
                    <a:bodyPr/>
                    <a:lstStyle/>
                    <a:p>
                      <a:r>
                        <a:rPr lang="en-GB" dirty="0">
                          <a:solidFill>
                            <a:schemeClr val="tx1"/>
                          </a:solidFill>
                          <a:latin typeface="Candara" panose="020E0502030303020204" pitchFamily="34" charset="0"/>
                        </a:rPr>
                        <a:t>221</a:t>
                      </a:r>
                    </a:p>
                  </a:txBody>
                  <a:tcPr/>
                </a:tc>
                <a:tc>
                  <a:txBody>
                    <a:bodyPr/>
                    <a:lstStyle/>
                    <a:p>
                      <a:r>
                        <a:rPr lang="en-GB" dirty="0">
                          <a:solidFill>
                            <a:schemeClr val="tx1"/>
                          </a:solidFill>
                          <a:latin typeface="Candara" panose="020E0502030303020204" pitchFamily="34" charset="0"/>
                        </a:rPr>
                        <a:t>167</a:t>
                      </a:r>
                    </a:p>
                  </a:txBody>
                  <a:tcPr/>
                </a:tc>
                <a:extLst>
                  <a:ext uri="{0D108BD9-81ED-4DB2-BD59-A6C34878D82A}">
                    <a16:rowId xmlns:a16="http://schemas.microsoft.com/office/drawing/2014/main" val="673231912"/>
                  </a:ext>
                </a:extLst>
              </a:tr>
              <a:tr h="370840">
                <a:tc>
                  <a:txBody>
                    <a:bodyPr/>
                    <a:lstStyle/>
                    <a:p>
                      <a:r>
                        <a:rPr lang="en-GB" dirty="0">
                          <a:latin typeface="Candara" panose="020E0502030303020204" pitchFamily="34" charset="0"/>
                        </a:rPr>
                        <a:t>Spain</a:t>
                      </a:r>
                    </a:p>
                  </a:txBody>
                  <a:tcPr/>
                </a:tc>
                <a:tc>
                  <a:txBody>
                    <a:bodyPr/>
                    <a:lstStyle/>
                    <a:p>
                      <a:r>
                        <a:rPr lang="en-GB" dirty="0">
                          <a:latin typeface="Candara" panose="020E0502030303020204" pitchFamily="34" charset="0"/>
                        </a:rPr>
                        <a:t>2006</a:t>
                      </a:r>
                    </a:p>
                  </a:txBody>
                  <a:tcPr/>
                </a:tc>
                <a:tc>
                  <a:txBody>
                    <a:bodyPr/>
                    <a:lstStyle/>
                    <a:p>
                      <a:r>
                        <a:rPr lang="en-GB" dirty="0">
                          <a:solidFill>
                            <a:schemeClr val="tx1"/>
                          </a:solidFill>
                          <a:latin typeface="Candara" panose="020E0502030303020204" pitchFamily="34" charset="0"/>
                        </a:rPr>
                        <a:t>217</a:t>
                      </a:r>
                    </a:p>
                  </a:txBody>
                  <a:tcPr/>
                </a:tc>
                <a:tc>
                  <a:txBody>
                    <a:bodyPr/>
                    <a:lstStyle/>
                    <a:p>
                      <a:r>
                        <a:rPr lang="en-GB" dirty="0">
                          <a:solidFill>
                            <a:schemeClr val="tx1"/>
                          </a:solidFill>
                          <a:latin typeface="Candara" panose="020E0502030303020204" pitchFamily="34" charset="0"/>
                        </a:rPr>
                        <a:t>172</a:t>
                      </a:r>
                    </a:p>
                  </a:txBody>
                  <a:tcPr/>
                </a:tc>
                <a:extLst>
                  <a:ext uri="{0D108BD9-81ED-4DB2-BD59-A6C34878D82A}">
                    <a16:rowId xmlns:a16="http://schemas.microsoft.com/office/drawing/2014/main" val="3518333693"/>
                  </a:ext>
                </a:extLst>
              </a:tr>
              <a:tr h="370840">
                <a:tc>
                  <a:txBody>
                    <a:bodyPr/>
                    <a:lstStyle/>
                    <a:p>
                      <a:r>
                        <a:rPr lang="en-GB" dirty="0">
                          <a:latin typeface="Candara" panose="020E0502030303020204" pitchFamily="34" charset="0"/>
                        </a:rPr>
                        <a:t>Ireland</a:t>
                      </a:r>
                    </a:p>
                  </a:txBody>
                  <a:tcPr/>
                </a:tc>
                <a:tc>
                  <a:txBody>
                    <a:bodyPr/>
                    <a:lstStyle/>
                    <a:p>
                      <a:r>
                        <a:rPr lang="en-GB" dirty="0">
                          <a:latin typeface="Candara" panose="020E0502030303020204" pitchFamily="34" charset="0"/>
                        </a:rPr>
                        <a:t>2006.5</a:t>
                      </a:r>
                    </a:p>
                  </a:txBody>
                  <a:tcPr/>
                </a:tc>
                <a:tc>
                  <a:txBody>
                    <a:bodyPr/>
                    <a:lstStyle/>
                    <a:p>
                      <a:r>
                        <a:rPr lang="en-GB" dirty="0">
                          <a:solidFill>
                            <a:schemeClr val="tx1"/>
                          </a:solidFill>
                          <a:latin typeface="Candara" panose="020E0502030303020204" pitchFamily="34" charset="0"/>
                        </a:rPr>
                        <a:t>330</a:t>
                      </a:r>
                    </a:p>
                  </a:txBody>
                  <a:tcPr/>
                </a:tc>
                <a:tc>
                  <a:txBody>
                    <a:bodyPr/>
                    <a:lstStyle/>
                    <a:p>
                      <a:r>
                        <a:rPr lang="en-GB" dirty="0">
                          <a:solidFill>
                            <a:schemeClr val="tx1"/>
                          </a:solidFill>
                          <a:latin typeface="Candara" panose="020E0502030303020204" pitchFamily="34" charset="0"/>
                        </a:rPr>
                        <a:t>257</a:t>
                      </a:r>
                    </a:p>
                  </a:txBody>
                  <a:tcPr/>
                </a:tc>
                <a:extLst>
                  <a:ext uri="{0D108BD9-81ED-4DB2-BD59-A6C34878D82A}">
                    <a16:rowId xmlns:a16="http://schemas.microsoft.com/office/drawing/2014/main" val="2044637084"/>
                  </a:ext>
                </a:extLst>
              </a:tr>
              <a:tr h="370840">
                <a:tc>
                  <a:txBody>
                    <a:bodyPr/>
                    <a:lstStyle/>
                    <a:p>
                      <a:r>
                        <a:rPr lang="en-GB" dirty="0">
                          <a:latin typeface="Candara" panose="020E0502030303020204" pitchFamily="34" charset="0"/>
                        </a:rPr>
                        <a:t>Netherlands</a:t>
                      </a:r>
                    </a:p>
                  </a:txBody>
                  <a:tcPr/>
                </a:tc>
                <a:tc>
                  <a:txBody>
                    <a:bodyPr/>
                    <a:lstStyle/>
                    <a:p>
                      <a:r>
                        <a:rPr lang="en-GB" dirty="0">
                          <a:latin typeface="Candara" panose="020E0502030303020204" pitchFamily="34" charset="0"/>
                        </a:rPr>
                        <a:t>2015.25</a:t>
                      </a:r>
                    </a:p>
                  </a:txBody>
                  <a:tcPr/>
                </a:tc>
                <a:tc>
                  <a:txBody>
                    <a:bodyPr/>
                    <a:lstStyle/>
                    <a:p>
                      <a:r>
                        <a:rPr lang="en-GB" dirty="0">
                          <a:solidFill>
                            <a:schemeClr val="tx1"/>
                          </a:solidFill>
                          <a:latin typeface="Candara" panose="020E0502030303020204" pitchFamily="34" charset="0"/>
                        </a:rPr>
                        <a:t>247</a:t>
                      </a:r>
                    </a:p>
                  </a:txBody>
                  <a:tcPr/>
                </a:tc>
                <a:tc>
                  <a:txBody>
                    <a:bodyPr/>
                    <a:lstStyle/>
                    <a:p>
                      <a:r>
                        <a:rPr lang="en-GB" dirty="0">
                          <a:solidFill>
                            <a:schemeClr val="tx1"/>
                          </a:solidFill>
                          <a:latin typeface="Candara" panose="020E0502030303020204" pitchFamily="34" charset="0"/>
                        </a:rPr>
                        <a:t>238</a:t>
                      </a:r>
                    </a:p>
                  </a:txBody>
                  <a:tcPr/>
                </a:tc>
                <a:extLst>
                  <a:ext uri="{0D108BD9-81ED-4DB2-BD59-A6C34878D82A}">
                    <a16:rowId xmlns:a16="http://schemas.microsoft.com/office/drawing/2014/main" val="1156736423"/>
                  </a:ext>
                </a:extLst>
              </a:tr>
              <a:tr h="370840">
                <a:tc>
                  <a:txBody>
                    <a:bodyPr/>
                    <a:lstStyle/>
                    <a:p>
                      <a:r>
                        <a:rPr lang="en-GB" dirty="0">
                          <a:latin typeface="Candara" panose="020E0502030303020204" pitchFamily="34" charset="0"/>
                        </a:rPr>
                        <a:t>Denmark</a:t>
                      </a:r>
                    </a:p>
                  </a:txBody>
                  <a:tcPr/>
                </a:tc>
                <a:tc>
                  <a:txBody>
                    <a:bodyPr/>
                    <a:lstStyle/>
                    <a:p>
                      <a:r>
                        <a:rPr lang="en-GB" dirty="0">
                          <a:latin typeface="Candara" panose="020E0502030303020204" pitchFamily="34" charset="0"/>
                        </a:rPr>
                        <a:t>2006</a:t>
                      </a:r>
                    </a:p>
                  </a:txBody>
                  <a:tcPr/>
                </a:tc>
                <a:tc>
                  <a:txBody>
                    <a:bodyPr/>
                    <a:lstStyle/>
                    <a:p>
                      <a:r>
                        <a:rPr lang="en-GB" dirty="0">
                          <a:solidFill>
                            <a:schemeClr val="tx1"/>
                          </a:solidFill>
                          <a:latin typeface="Candara" panose="020E0502030303020204" pitchFamily="34" charset="0"/>
                        </a:rPr>
                        <a:t>268</a:t>
                      </a:r>
                    </a:p>
                  </a:txBody>
                  <a:tcPr/>
                </a:tc>
                <a:tc>
                  <a:txBody>
                    <a:bodyPr/>
                    <a:lstStyle/>
                    <a:p>
                      <a:r>
                        <a:rPr lang="en-GB" dirty="0">
                          <a:solidFill>
                            <a:schemeClr val="tx1"/>
                          </a:solidFill>
                          <a:latin typeface="Candara" panose="020E0502030303020204" pitchFamily="34" charset="0"/>
                        </a:rPr>
                        <a:t>230</a:t>
                      </a:r>
                    </a:p>
                  </a:txBody>
                  <a:tcPr/>
                </a:tc>
                <a:extLst>
                  <a:ext uri="{0D108BD9-81ED-4DB2-BD59-A6C34878D82A}">
                    <a16:rowId xmlns:a16="http://schemas.microsoft.com/office/drawing/2014/main" val="1047621435"/>
                  </a:ext>
                </a:extLst>
              </a:tr>
            </a:tbl>
          </a:graphicData>
        </a:graphic>
      </p:graphicFrame>
    </p:spTree>
    <p:extLst>
      <p:ext uri="{BB962C8B-B14F-4D97-AF65-F5344CB8AC3E}">
        <p14:creationId xmlns:p14="http://schemas.microsoft.com/office/powerpoint/2010/main" val="419301250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“Walking Dead” of Private Debt</a:t>
            </a:r>
          </a:p>
        </p:txBody>
      </p:sp>
      <p:sp>
        <p:nvSpPr>
          <p:cNvPr id="3" name="Content Placeholder 2"/>
          <p:cNvSpPr>
            <a:spLocks noGrp="1"/>
          </p:cNvSpPr>
          <p:nvPr>
            <p:ph idx="1"/>
          </p:nvPr>
        </p:nvSpPr>
        <p:spPr>
          <a:xfrm>
            <a:off x="228600" y="685800"/>
            <a:ext cx="8763000" cy="381000"/>
          </a:xfrm>
        </p:spPr>
        <p:txBody>
          <a:bodyPr/>
          <a:lstStyle/>
          <a:p>
            <a:r>
              <a:rPr lang="en-GB" dirty="0"/>
              <a:t>Flat to negative credit-based demand</a:t>
            </a:r>
          </a:p>
        </p:txBody>
      </p:sp>
      <p:pic>
        <p:nvPicPr>
          <p:cNvPr id="4" name="Picture 3"/>
          <p:cNvPicPr>
            <a:picLocks noChangeAspect="1"/>
          </p:cNvPicPr>
          <p:nvPr/>
        </p:nvPicPr>
        <p:blipFill>
          <a:blip r:embed="rId2"/>
          <a:stretch>
            <a:fillRect/>
          </a:stretch>
        </p:blipFill>
        <p:spPr>
          <a:xfrm>
            <a:off x="228600" y="990600"/>
            <a:ext cx="8610600" cy="5715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27780033"/>
              </p:ext>
            </p:extLst>
          </p:nvPr>
        </p:nvGraphicFramePr>
        <p:xfrm>
          <a:off x="1143000" y="3124200"/>
          <a:ext cx="4343400" cy="2966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756937978"/>
                    </a:ext>
                  </a:extLst>
                </a:gridCol>
                <a:gridCol w="1447800">
                  <a:extLst>
                    <a:ext uri="{9D8B030D-6E8A-4147-A177-3AD203B41FA5}">
                      <a16:colId xmlns:a16="http://schemas.microsoft.com/office/drawing/2014/main" val="826272389"/>
                    </a:ext>
                  </a:extLst>
                </a:gridCol>
                <a:gridCol w="1371600">
                  <a:extLst>
                    <a:ext uri="{9D8B030D-6E8A-4147-A177-3AD203B41FA5}">
                      <a16:colId xmlns:a16="http://schemas.microsoft.com/office/drawing/2014/main" val="108827093"/>
                    </a:ext>
                  </a:extLst>
                </a:gridCol>
              </a:tblGrid>
              <a:tr h="370840">
                <a:tc>
                  <a:txBody>
                    <a:bodyPr/>
                    <a:lstStyle/>
                    <a:p>
                      <a:r>
                        <a:rPr lang="en-GB" dirty="0">
                          <a:latin typeface="Candara" panose="020E0502030303020204" pitchFamily="34" charset="0"/>
                        </a:rPr>
                        <a:t>Country</a:t>
                      </a:r>
                    </a:p>
                  </a:txBody>
                  <a:tcPr/>
                </a:tc>
                <a:tc>
                  <a:txBody>
                    <a:bodyPr/>
                    <a:lstStyle/>
                    <a:p>
                      <a:r>
                        <a:rPr lang="en-GB" dirty="0">
                          <a:latin typeface="Candara" panose="020E0502030303020204" pitchFamily="34" charset="0"/>
                        </a:rPr>
                        <a:t>10 years Pre</a:t>
                      </a:r>
                    </a:p>
                  </a:txBody>
                  <a:tcPr/>
                </a:tc>
                <a:tc>
                  <a:txBody>
                    <a:bodyPr/>
                    <a:lstStyle/>
                    <a:p>
                      <a:r>
                        <a:rPr lang="en-GB" dirty="0">
                          <a:latin typeface="Candara" panose="020E0502030303020204" pitchFamily="34" charset="0"/>
                        </a:rPr>
                        <a:t>Post % GDP</a:t>
                      </a:r>
                    </a:p>
                  </a:txBody>
                  <a:tcPr/>
                </a:tc>
                <a:extLst>
                  <a:ext uri="{0D108BD9-81ED-4DB2-BD59-A6C34878D82A}">
                    <a16:rowId xmlns:a16="http://schemas.microsoft.com/office/drawing/2014/main" val="4228469119"/>
                  </a:ext>
                </a:extLst>
              </a:tr>
              <a:tr h="370840">
                <a:tc>
                  <a:txBody>
                    <a:bodyPr/>
                    <a:lstStyle/>
                    <a:p>
                      <a:r>
                        <a:rPr lang="en-GB" dirty="0">
                          <a:latin typeface="Candara" panose="020E0502030303020204" pitchFamily="34" charset="0"/>
                        </a:rPr>
                        <a:t>USA</a:t>
                      </a:r>
                    </a:p>
                  </a:txBody>
                  <a:tcPr/>
                </a:tc>
                <a:tc>
                  <a:txBody>
                    <a:bodyPr/>
                    <a:lstStyle/>
                    <a:p>
                      <a:r>
                        <a:rPr lang="en-GB" dirty="0">
                          <a:latin typeface="Candara" panose="020E0502030303020204" pitchFamily="34" charset="0"/>
                        </a:rPr>
                        <a:t>10</a:t>
                      </a:r>
                    </a:p>
                  </a:txBody>
                  <a:tcPr/>
                </a:tc>
                <a:tc>
                  <a:txBody>
                    <a:bodyPr/>
                    <a:lstStyle/>
                    <a:p>
                      <a:r>
                        <a:rPr lang="en-GB" dirty="0">
                          <a:solidFill>
                            <a:schemeClr val="tx1"/>
                          </a:solidFill>
                          <a:latin typeface="Candara" panose="020E0502030303020204" pitchFamily="34" charset="0"/>
                        </a:rPr>
                        <a:t>4.4</a:t>
                      </a:r>
                    </a:p>
                  </a:txBody>
                  <a:tcPr/>
                </a:tc>
                <a:extLst>
                  <a:ext uri="{0D108BD9-81ED-4DB2-BD59-A6C34878D82A}">
                    <a16:rowId xmlns:a16="http://schemas.microsoft.com/office/drawing/2014/main" val="1597022269"/>
                  </a:ext>
                </a:extLst>
              </a:tr>
              <a:tr h="370840">
                <a:tc>
                  <a:txBody>
                    <a:bodyPr/>
                    <a:lstStyle/>
                    <a:p>
                      <a:r>
                        <a:rPr lang="en-GB" dirty="0">
                          <a:latin typeface="Candara" panose="020E0502030303020204" pitchFamily="34" charset="0"/>
                        </a:rPr>
                        <a:t>UK</a:t>
                      </a:r>
                    </a:p>
                  </a:txBody>
                  <a:tcPr/>
                </a:tc>
                <a:tc>
                  <a:txBody>
                    <a:bodyPr/>
                    <a:lstStyle/>
                    <a:p>
                      <a:r>
                        <a:rPr lang="en-GB" dirty="0">
                          <a:latin typeface="Candara" panose="020E0502030303020204" pitchFamily="34" charset="0"/>
                        </a:rPr>
                        <a:t>13.75</a:t>
                      </a:r>
                    </a:p>
                  </a:txBody>
                  <a:tcPr/>
                </a:tc>
                <a:tc>
                  <a:txBody>
                    <a:bodyPr/>
                    <a:lstStyle/>
                    <a:p>
                      <a:r>
                        <a:rPr lang="en-GB" dirty="0">
                          <a:solidFill>
                            <a:schemeClr val="tx1"/>
                          </a:solidFill>
                          <a:latin typeface="Candara" panose="020E0502030303020204" pitchFamily="34" charset="0"/>
                        </a:rPr>
                        <a:t>2.5</a:t>
                      </a:r>
                    </a:p>
                  </a:txBody>
                  <a:tcPr/>
                </a:tc>
                <a:extLst>
                  <a:ext uri="{0D108BD9-81ED-4DB2-BD59-A6C34878D82A}">
                    <a16:rowId xmlns:a16="http://schemas.microsoft.com/office/drawing/2014/main" val="3353199358"/>
                  </a:ext>
                </a:extLst>
              </a:tr>
              <a:tr h="370840">
                <a:tc>
                  <a:txBody>
                    <a:bodyPr/>
                    <a:lstStyle/>
                    <a:p>
                      <a:r>
                        <a:rPr lang="en-GB" dirty="0">
                          <a:latin typeface="Candara" panose="020E0502030303020204" pitchFamily="34" charset="0"/>
                        </a:rPr>
                        <a:t>Japan</a:t>
                      </a:r>
                    </a:p>
                  </a:txBody>
                  <a:tcPr/>
                </a:tc>
                <a:tc>
                  <a:txBody>
                    <a:bodyPr/>
                    <a:lstStyle/>
                    <a:p>
                      <a:r>
                        <a:rPr lang="en-GB" dirty="0">
                          <a:latin typeface="Candara" panose="020E0502030303020204" pitchFamily="34" charset="0"/>
                        </a:rPr>
                        <a:t>15.8</a:t>
                      </a:r>
                    </a:p>
                  </a:txBody>
                  <a:tcPr/>
                </a:tc>
                <a:tc>
                  <a:txBody>
                    <a:bodyPr/>
                    <a:lstStyle/>
                    <a:p>
                      <a:r>
                        <a:rPr lang="en-GB" dirty="0">
                          <a:solidFill>
                            <a:schemeClr val="tx1"/>
                          </a:solidFill>
                          <a:latin typeface="Candara" panose="020E0502030303020204" pitchFamily="34" charset="0"/>
                        </a:rPr>
                        <a:t>0.2</a:t>
                      </a:r>
                    </a:p>
                  </a:txBody>
                  <a:tcPr/>
                </a:tc>
                <a:extLst>
                  <a:ext uri="{0D108BD9-81ED-4DB2-BD59-A6C34878D82A}">
                    <a16:rowId xmlns:a16="http://schemas.microsoft.com/office/drawing/2014/main" val="673231912"/>
                  </a:ext>
                </a:extLst>
              </a:tr>
              <a:tr h="370840">
                <a:tc>
                  <a:txBody>
                    <a:bodyPr/>
                    <a:lstStyle/>
                    <a:p>
                      <a:r>
                        <a:rPr lang="en-GB" dirty="0">
                          <a:latin typeface="Candara" panose="020E0502030303020204" pitchFamily="34" charset="0"/>
                        </a:rPr>
                        <a:t>Spain</a:t>
                      </a:r>
                    </a:p>
                  </a:txBody>
                  <a:tcPr/>
                </a:tc>
                <a:tc>
                  <a:txBody>
                    <a:bodyPr/>
                    <a:lstStyle/>
                    <a:p>
                      <a:r>
                        <a:rPr lang="en-GB" dirty="0">
                          <a:latin typeface="Candara" panose="020E0502030303020204" pitchFamily="34" charset="0"/>
                        </a:rPr>
                        <a:t>17</a:t>
                      </a:r>
                    </a:p>
                  </a:txBody>
                  <a:tcPr/>
                </a:tc>
                <a:tc>
                  <a:txBody>
                    <a:bodyPr/>
                    <a:lstStyle/>
                    <a:p>
                      <a:r>
                        <a:rPr lang="en-GB" dirty="0">
                          <a:solidFill>
                            <a:schemeClr val="tx1"/>
                          </a:solidFill>
                          <a:latin typeface="Candara" panose="020E0502030303020204" pitchFamily="34" charset="0"/>
                        </a:rPr>
                        <a:t>1.8</a:t>
                      </a:r>
                    </a:p>
                  </a:txBody>
                  <a:tcPr/>
                </a:tc>
                <a:extLst>
                  <a:ext uri="{0D108BD9-81ED-4DB2-BD59-A6C34878D82A}">
                    <a16:rowId xmlns:a16="http://schemas.microsoft.com/office/drawing/2014/main" val="3518333693"/>
                  </a:ext>
                </a:extLst>
              </a:tr>
              <a:tr h="370840">
                <a:tc>
                  <a:txBody>
                    <a:bodyPr/>
                    <a:lstStyle/>
                    <a:p>
                      <a:r>
                        <a:rPr lang="en-GB" dirty="0">
                          <a:latin typeface="Candara" panose="020E0502030303020204" pitchFamily="34" charset="0"/>
                        </a:rPr>
                        <a:t>Ireland</a:t>
                      </a:r>
                    </a:p>
                  </a:txBody>
                  <a:tcPr/>
                </a:tc>
                <a:tc>
                  <a:txBody>
                    <a:bodyPr/>
                    <a:lstStyle/>
                    <a:p>
                      <a:r>
                        <a:rPr lang="en-GB" dirty="0">
                          <a:latin typeface="Candara" panose="020E0502030303020204" pitchFamily="34" charset="0"/>
                        </a:rPr>
                        <a:t>21.6</a:t>
                      </a:r>
                    </a:p>
                  </a:txBody>
                  <a:tcPr/>
                </a:tc>
                <a:tc>
                  <a:txBody>
                    <a:bodyPr/>
                    <a:lstStyle/>
                    <a:p>
                      <a:r>
                        <a:rPr lang="en-GB" dirty="0">
                          <a:solidFill>
                            <a:schemeClr val="tx1"/>
                          </a:solidFill>
                          <a:latin typeface="Candara" panose="020E0502030303020204" pitchFamily="34" charset="0"/>
                        </a:rPr>
                        <a:t>13</a:t>
                      </a:r>
                    </a:p>
                  </a:txBody>
                  <a:tcPr/>
                </a:tc>
                <a:extLst>
                  <a:ext uri="{0D108BD9-81ED-4DB2-BD59-A6C34878D82A}">
                    <a16:rowId xmlns:a16="http://schemas.microsoft.com/office/drawing/2014/main" val="2044637084"/>
                  </a:ext>
                </a:extLst>
              </a:tr>
              <a:tr h="370840">
                <a:tc>
                  <a:txBody>
                    <a:bodyPr/>
                    <a:lstStyle/>
                    <a:p>
                      <a:r>
                        <a:rPr lang="en-GB" dirty="0">
                          <a:latin typeface="Candara" panose="020E0502030303020204" pitchFamily="34" charset="0"/>
                        </a:rPr>
                        <a:t>Netherlands</a:t>
                      </a:r>
                    </a:p>
                  </a:txBody>
                  <a:tcPr/>
                </a:tc>
                <a:tc>
                  <a:txBody>
                    <a:bodyPr/>
                    <a:lstStyle/>
                    <a:p>
                      <a:r>
                        <a:rPr lang="en-GB" dirty="0">
                          <a:latin typeface="Candara" panose="020E0502030303020204" pitchFamily="34" charset="0"/>
                        </a:rPr>
                        <a:t>6.9</a:t>
                      </a:r>
                    </a:p>
                  </a:txBody>
                  <a:tcPr/>
                </a:tc>
                <a:tc>
                  <a:txBody>
                    <a:bodyPr/>
                    <a:lstStyle/>
                    <a:p>
                      <a:r>
                        <a:rPr lang="en-GB" dirty="0">
                          <a:solidFill>
                            <a:schemeClr val="tx1"/>
                          </a:solidFill>
                          <a:latin typeface="Candara" panose="020E0502030303020204" pitchFamily="34" charset="0"/>
                        </a:rPr>
                        <a:t>12</a:t>
                      </a:r>
                    </a:p>
                  </a:txBody>
                  <a:tcPr/>
                </a:tc>
                <a:extLst>
                  <a:ext uri="{0D108BD9-81ED-4DB2-BD59-A6C34878D82A}">
                    <a16:rowId xmlns:a16="http://schemas.microsoft.com/office/drawing/2014/main" val="1156736423"/>
                  </a:ext>
                </a:extLst>
              </a:tr>
              <a:tr h="370840">
                <a:tc>
                  <a:txBody>
                    <a:bodyPr/>
                    <a:lstStyle/>
                    <a:p>
                      <a:r>
                        <a:rPr lang="en-GB" dirty="0">
                          <a:latin typeface="Candara" panose="020E0502030303020204" pitchFamily="34" charset="0"/>
                        </a:rPr>
                        <a:t>Denmark</a:t>
                      </a:r>
                    </a:p>
                  </a:txBody>
                  <a:tcPr/>
                </a:tc>
                <a:tc>
                  <a:txBody>
                    <a:bodyPr/>
                    <a:lstStyle/>
                    <a:p>
                      <a:r>
                        <a:rPr lang="en-GB" dirty="0">
                          <a:latin typeface="Candara" panose="020E0502030303020204" pitchFamily="34" charset="0"/>
                        </a:rPr>
                        <a:t>12.7</a:t>
                      </a:r>
                    </a:p>
                  </a:txBody>
                  <a:tcPr/>
                </a:tc>
                <a:tc>
                  <a:txBody>
                    <a:bodyPr/>
                    <a:lstStyle/>
                    <a:p>
                      <a:r>
                        <a:rPr lang="en-GB" dirty="0">
                          <a:solidFill>
                            <a:schemeClr val="tx1"/>
                          </a:solidFill>
                          <a:latin typeface="Candara" panose="020E0502030303020204" pitchFamily="34" charset="0"/>
                        </a:rPr>
                        <a:t>8.7</a:t>
                      </a:r>
                    </a:p>
                  </a:txBody>
                  <a:tcPr/>
                </a:tc>
                <a:extLst>
                  <a:ext uri="{0D108BD9-81ED-4DB2-BD59-A6C34878D82A}">
                    <a16:rowId xmlns:a16="http://schemas.microsoft.com/office/drawing/2014/main" val="1047621435"/>
                  </a:ext>
                </a:extLst>
              </a:tr>
            </a:tbl>
          </a:graphicData>
        </a:graphic>
      </p:graphicFrame>
      <p:sp>
        <p:nvSpPr>
          <p:cNvPr id="6" name="Rounded Rectangle 5"/>
          <p:cNvSpPr/>
          <p:nvPr/>
        </p:nvSpPr>
        <p:spPr bwMode="auto">
          <a:xfrm>
            <a:off x="990600" y="5105400"/>
            <a:ext cx="4572000" cy="83820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rgbClr val="FFFFFF"/>
                </a:solidFill>
                <a:latin typeface="Candara" panose="020E0502030303020204" pitchFamily="34" charset="0"/>
              </a:rPr>
              <a:t>“Schrodinger’s Zombie”</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6280180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1" presetClass="exit" presetSubtype="0" fill="hold" grpId="1" nodeType="clickEffect">
                                  <p:stCondLst>
                                    <p:cond delay="0"/>
                                  </p:stCondLst>
                                  <p:iterate type="lt">
                                    <p:tmPct val="10000"/>
                                  </p:iterate>
                                  <p:childTnLst>
                                    <p:anim calcmode="lin" valueType="num">
                                      <p:cBhvr>
                                        <p:cTn id="34" dur="500"/>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p:tgtEl>
                                          <p:spTgt spid="6"/>
                                        </p:tgtEl>
                                        <p:attrNameLst>
                                          <p:attrName>ppt_y</p:attrName>
                                        </p:attrNameLst>
                                      </p:cBhvr>
                                      <p:tavLst>
                                        <p:tav tm="0">
                                          <p:val>
                                            <p:strVal val="ppt_y"/>
                                          </p:val>
                                        </p:tav>
                                        <p:tav tm="100000">
                                          <p:val>
                                            <p:strVal val="ppt_y"/>
                                          </p:val>
                                        </p:tav>
                                      </p:tavLst>
                                    </p:anim>
                                    <p:anim calcmode="lin" valueType="num">
                                      <p:cBhvr>
                                        <p:cTn id="36" dur="500"/>
                                        <p:tgtEl>
                                          <p:spTgt spid="6"/>
                                        </p:tgtEl>
                                        <p:attrNameLst>
                                          <p:attrName>ppt_h</p:attrName>
                                        </p:attrNameLst>
                                      </p:cBhvr>
                                      <p:tavLst>
                                        <p:tav tm="0">
                                          <p:val>
                                            <p:strVal val="ppt_h"/>
                                          </p:val>
                                        </p:tav>
                                        <p:tav tm="50000">
                                          <p:val>
                                            <p:strVal val="ppt_h+.01"/>
                                          </p:val>
                                        </p:tav>
                                        <p:tav tm="100000">
                                          <p:val>
                                            <p:strVal val="ppt_h/10"/>
                                          </p:val>
                                        </p:tav>
                                      </p:tavLst>
                                    </p:anim>
                                    <p:anim calcmode="lin" valueType="num">
                                      <p:cBhvr>
                                        <p:cTn id="37" dur="500"/>
                                        <p:tgtEl>
                                          <p:spTgt spid="6"/>
                                        </p:tgtEl>
                                        <p:attrNameLst>
                                          <p:attrName>ppt_w</p:attrName>
                                        </p:attrNameLst>
                                      </p:cBhvr>
                                      <p:tavLst>
                                        <p:tav tm="0">
                                          <p:val>
                                            <p:strVal val="ppt_w"/>
                                          </p:val>
                                        </p:tav>
                                        <p:tav tm="50000">
                                          <p:val>
                                            <p:strVal val="ppt_w+.01"/>
                                          </p:val>
                                        </p:tav>
                                        <p:tav tm="100000">
                                          <p:val>
                                            <p:strVal val="ppt_w/10"/>
                                          </p:val>
                                        </p:tav>
                                      </p:tavLst>
                                    </p:anim>
                                    <p:animEffect transition="out" filter="fade">
                                      <p:cBhvr>
                                        <p:cTn id="38" dur="500" tmFilter="0,0; .5, 0; 1, 1"/>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a:t>
            </a:r>
          </a:p>
        </p:txBody>
      </p:sp>
      <p:sp>
        <p:nvSpPr>
          <p:cNvPr id="3" name="Content Placeholder 2"/>
          <p:cNvSpPr>
            <a:spLocks noGrp="1"/>
          </p:cNvSpPr>
          <p:nvPr>
            <p:ph idx="1"/>
          </p:nvPr>
        </p:nvSpPr>
        <p:spPr/>
        <p:txBody>
          <a:bodyPr/>
          <a:lstStyle/>
          <a:p>
            <a:r>
              <a:rPr lang="en-GB" dirty="0"/>
              <a:t>Hansen 1939</a:t>
            </a:r>
          </a:p>
          <a:p>
            <a:pPr lvl="1"/>
            <a:r>
              <a:rPr lang="en-US" dirty="0"/>
              <a:t>“Not until the problem of full employment … from the long-run, secular standpoint was upon us, were we compelled to give serious consideration to those factors … which tend to make business recoveries weak .. and which tend to prolong and deepen the course of depressions.</a:t>
            </a:r>
          </a:p>
          <a:p>
            <a:pPr lvl="1"/>
            <a:r>
              <a:rPr lang="en-US" dirty="0"/>
              <a:t>This is the essence of secular stagnation—sick recoveries which die in their infancy and depressions which feed on themselves and leave a hard and seemingly immovable core of unemployment.” (Hansen, 1939, p. 4)</a:t>
            </a:r>
          </a:p>
          <a:p>
            <a:r>
              <a:rPr lang="en-US" dirty="0"/>
              <a:t>Hansen blamed “external factors”</a:t>
            </a:r>
          </a:p>
          <a:p>
            <a:pPr lvl="1"/>
            <a:r>
              <a:rPr lang="en-US" dirty="0"/>
              <a:t>Technological change &amp; population growth:</a:t>
            </a:r>
          </a:p>
          <a:p>
            <a:pPr lvl="2"/>
            <a:r>
              <a:rPr lang="en-US" dirty="0"/>
              <a:t>“Fundamental to an understanding of this problem are the changes in the "external" forces, if I may so describe them, which underlie economic progress—changes in the character of technological innovations, in the availability of new territory, and in the growth of population.” (Hansen, 1939, p. 4)</a:t>
            </a:r>
            <a:endParaRPr lang="en-GB" dirty="0"/>
          </a:p>
          <a:p>
            <a:pPr lvl="1"/>
            <a:endParaRPr lang="en-GB" dirty="0"/>
          </a:p>
        </p:txBody>
      </p:sp>
    </p:spTree>
    <p:extLst>
      <p:ext uri="{BB962C8B-B14F-4D97-AF65-F5344CB8AC3E}">
        <p14:creationId xmlns:p14="http://schemas.microsoft.com/office/powerpoint/2010/main" val="1767756276"/>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3352800"/>
          </a:xfrm>
        </p:spPr>
        <p:txBody>
          <a:bodyPr/>
          <a:lstStyle/>
          <a:p>
            <a:r>
              <a:rPr lang="en-GB" dirty="0"/>
              <a:t>Future Debt-Zombies: </a:t>
            </a:r>
          </a:p>
          <a:p>
            <a:pPr lvl="1"/>
            <a:r>
              <a:rPr lang="en-GB" dirty="0"/>
              <a:t>Countries with &gt;150% GDP private debt to GDP</a:t>
            </a:r>
          </a:p>
          <a:p>
            <a:pPr lvl="1"/>
            <a:r>
              <a:rPr lang="en-GB" dirty="0"/>
              <a:t>Where debt is growing quickly (above 10% of GDP per year)</a:t>
            </a:r>
          </a:p>
          <a:p>
            <a:pPr lvl="1"/>
            <a:r>
              <a:rPr lang="en-GB" dirty="0"/>
              <a:t>Can’t predict timing</a:t>
            </a:r>
          </a:p>
          <a:p>
            <a:pPr lvl="2"/>
            <a:r>
              <a:rPr lang="en-GB" dirty="0"/>
              <a:t>Can be delayed by government enticement into private debt</a:t>
            </a:r>
          </a:p>
          <a:p>
            <a:pPr lvl="3"/>
            <a:r>
              <a:rPr lang="en-GB" dirty="0"/>
              <a:t>Australia 2008 “First Home Vendors Boost”</a:t>
            </a:r>
          </a:p>
          <a:p>
            <a:pPr lvl="3"/>
            <a:r>
              <a:rPr lang="en-GB" dirty="0"/>
              <a:t>UK “Help to Sell”</a:t>
            </a:r>
          </a:p>
          <a:p>
            <a:pPr lvl="1"/>
            <a:r>
              <a:rPr lang="en-GB" dirty="0"/>
              <a:t>But inevitable since at high levels even stabilisation of debt/GDP ratio causes fall in aggregate demand &amp; income</a:t>
            </a:r>
          </a:p>
        </p:txBody>
      </p:sp>
    </p:spTree>
    <p:extLst>
      <p:ext uri="{BB962C8B-B14F-4D97-AF65-F5344CB8AC3E}">
        <p14:creationId xmlns:p14="http://schemas.microsoft.com/office/powerpoint/2010/main" val="2406887740"/>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985"/>
            <a:ext cx="8534400" cy="609600"/>
          </a:xfrm>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533400"/>
          </a:xfrm>
        </p:spPr>
        <p:txBody>
          <a:bodyPr/>
          <a:lstStyle/>
          <a:p>
            <a:r>
              <a:rPr lang="en-GB" dirty="0"/>
              <a:t>Low debt ratio</a:t>
            </a:r>
          </a:p>
        </p:txBody>
      </p:sp>
      <p:graphicFrame>
        <p:nvGraphicFramePr>
          <p:cNvPr id="5" name="Table 4"/>
          <p:cNvGraphicFramePr>
            <a:graphicFrameLocks noGrp="1"/>
          </p:cNvGraphicFramePr>
          <p:nvPr>
            <p:extLst>
              <p:ext uri="{D42A27DB-BD31-4B8C-83A1-F6EECF244321}">
                <p14:modId xmlns:p14="http://schemas.microsoft.com/office/powerpoint/2010/main" val="858607009"/>
              </p:ext>
            </p:extLst>
          </p:nvPr>
        </p:nvGraphicFramePr>
        <p:xfrm>
          <a:off x="114301" y="1371600"/>
          <a:ext cx="8991598" cy="3587496"/>
        </p:xfrm>
        <a:graphic>
          <a:graphicData uri="http://schemas.openxmlformats.org/drawingml/2006/table">
            <a:tbl>
              <a:tblPr firstRow="1" firstCol="1" bandRow="1">
                <a:tableStyleId>{5C22544A-7EE6-4342-B048-85BDC9FD1C3A}</a:tableStyleId>
              </a:tblPr>
              <a:tblGrid>
                <a:gridCol w="2743199">
                  <a:extLst>
                    <a:ext uri="{9D8B030D-6E8A-4147-A177-3AD203B41FA5}">
                      <a16:colId xmlns:a16="http://schemas.microsoft.com/office/drawing/2014/main" val="1870817467"/>
                    </a:ext>
                  </a:extLst>
                </a:gridCol>
                <a:gridCol w="750353">
                  <a:extLst>
                    <a:ext uri="{9D8B030D-6E8A-4147-A177-3AD203B41FA5}">
                      <a16:colId xmlns:a16="http://schemas.microsoft.com/office/drawing/2014/main" val="3740193656"/>
                    </a:ext>
                  </a:extLst>
                </a:gridCol>
                <a:gridCol w="916341">
                  <a:extLst>
                    <a:ext uri="{9D8B030D-6E8A-4147-A177-3AD203B41FA5}">
                      <a16:colId xmlns:a16="http://schemas.microsoft.com/office/drawing/2014/main" val="809524423"/>
                    </a:ext>
                  </a:extLst>
                </a:gridCol>
                <a:gridCol w="916341">
                  <a:extLst>
                    <a:ext uri="{9D8B030D-6E8A-4147-A177-3AD203B41FA5}">
                      <a16:colId xmlns:a16="http://schemas.microsoft.com/office/drawing/2014/main" val="557180280"/>
                    </a:ext>
                  </a:extLst>
                </a:gridCol>
                <a:gridCol w="916341">
                  <a:extLst>
                    <a:ext uri="{9D8B030D-6E8A-4147-A177-3AD203B41FA5}">
                      <a16:colId xmlns:a16="http://schemas.microsoft.com/office/drawing/2014/main" val="2211623987"/>
                    </a:ext>
                  </a:extLst>
                </a:gridCol>
                <a:gridCol w="916341">
                  <a:extLst>
                    <a:ext uri="{9D8B030D-6E8A-4147-A177-3AD203B41FA5}">
                      <a16:colId xmlns:a16="http://schemas.microsoft.com/office/drawing/2014/main" val="1553320719"/>
                    </a:ext>
                  </a:extLst>
                </a:gridCol>
                <a:gridCol w="916341">
                  <a:extLst>
                    <a:ext uri="{9D8B030D-6E8A-4147-A177-3AD203B41FA5}">
                      <a16:colId xmlns:a16="http://schemas.microsoft.com/office/drawing/2014/main" val="3258656737"/>
                    </a:ext>
                  </a:extLst>
                </a:gridCol>
                <a:gridCol w="916341">
                  <a:extLst>
                    <a:ext uri="{9D8B030D-6E8A-4147-A177-3AD203B41FA5}">
                      <a16:colId xmlns:a16="http://schemas.microsoft.com/office/drawing/2014/main" val="2347672940"/>
                    </a:ext>
                  </a:extLst>
                </a:gridCol>
              </a:tblGrid>
              <a:tr h="184150">
                <a:tc>
                  <a:txBody>
                    <a:bodyPr/>
                    <a:lstStyle/>
                    <a:p>
                      <a:pPr>
                        <a:lnSpc>
                          <a:spcPct val="107000"/>
                        </a:lnSpc>
                        <a:spcAft>
                          <a:spcPts val="0"/>
                        </a:spcAft>
                      </a:pPr>
                      <a:r>
                        <a:rPr lang="en-GB" sz="2000">
                          <a:effectLst/>
                          <a:latin typeface="Candara" panose="020E0502030303020204" pitchFamily="34" charset="0"/>
                        </a:rPr>
                        <a:t>GDP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4134533825"/>
                  </a:ext>
                </a:extLst>
              </a:tr>
              <a:tr h="184150">
                <a:tc>
                  <a:txBody>
                    <a:bodyPr/>
                    <a:lstStyle/>
                    <a:p>
                      <a:pPr>
                        <a:lnSpc>
                          <a:spcPct val="107000"/>
                        </a:lnSpc>
                        <a:spcAft>
                          <a:spcPts val="0"/>
                        </a:spcAft>
                      </a:pPr>
                      <a:r>
                        <a:rPr lang="en-GB" sz="2000">
                          <a:effectLst/>
                          <a:latin typeface="Candara" panose="020E0502030303020204" pitchFamily="34" charset="0"/>
                        </a:rPr>
                        <a:t>Debt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2532936899"/>
                  </a:ext>
                </a:extLst>
              </a:tr>
              <a:tr h="184150">
                <a:tc>
                  <a:txBody>
                    <a:bodyPr/>
                    <a:lstStyle/>
                    <a:p>
                      <a:pPr>
                        <a:lnSpc>
                          <a:spcPct val="107000"/>
                        </a:lnSpc>
                        <a:spcAft>
                          <a:spcPts val="0"/>
                        </a:spcAft>
                      </a:pPr>
                      <a:r>
                        <a:rPr lang="en-GB" sz="2000" dirty="0">
                          <a:effectLst/>
                          <a:latin typeface="Candara" panose="020E0502030303020204" pitchFamily="34" charset="0"/>
                        </a:rPr>
                        <a:t>Final Debt Growth</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3345813306"/>
                  </a:ext>
                </a:extLst>
              </a:tr>
              <a:tr h="184150">
                <a:tc>
                  <a:txBody>
                    <a:bodyPr/>
                    <a:lstStyle/>
                    <a:p>
                      <a:pPr>
                        <a:lnSpc>
                          <a:spcPct val="107000"/>
                        </a:lnSpc>
                        <a:spcAft>
                          <a:spcPts val="0"/>
                        </a:spcAft>
                      </a:pPr>
                      <a:r>
                        <a:rPr lang="en-GB" sz="2000">
                          <a:effectLst/>
                          <a:latin typeface="Candara" panose="020E0502030303020204" pitchFamily="34" charset="0"/>
                        </a:rPr>
                        <a:t>Initial Debt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2167783544"/>
                  </a:ext>
                </a:extLst>
              </a:tr>
              <a:tr h="184150">
                <a:tc>
                  <a:txBody>
                    <a:bodyPr/>
                    <a:lstStyle/>
                    <a:p>
                      <a:pPr>
                        <a:lnSpc>
                          <a:spcPct val="107000"/>
                        </a:lnSpc>
                        <a:spcAft>
                          <a:spcPts val="0"/>
                        </a:spcAft>
                      </a:pPr>
                      <a:r>
                        <a:rPr lang="en-GB" sz="2000">
                          <a:effectLst/>
                          <a:latin typeface="Candara" panose="020E0502030303020204" pitchFamily="34" charset="0"/>
                        </a:rPr>
                        <a:t>Years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2346368"/>
                  </a:ext>
                </a:extLst>
              </a:tr>
              <a:tr h="184150">
                <a:tc>
                  <a:txBody>
                    <a:bodyPr/>
                    <a:lstStyle/>
                    <a:p>
                      <a:pPr>
                        <a:lnSpc>
                          <a:spcPct val="107000"/>
                        </a:lnSpc>
                        <a:spcAft>
                          <a:spcPts val="0"/>
                        </a:spcAft>
                      </a:pPr>
                      <a:r>
                        <a:rPr lang="en-GB" sz="2000">
                          <a:effectLst/>
                          <a:latin typeface="Candara" panose="020E0502030303020204" pitchFamily="34" charset="0"/>
                        </a:rPr>
                        <a:t>GDP</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dirty="0">
                          <a:effectLst/>
                          <a:latin typeface="Candara" panose="020E0502030303020204" pitchFamily="34" charset="0"/>
                        </a:rPr>
                        <a:t>1000</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$1,331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$1,464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$1,611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$1,772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4859141"/>
                  </a:ext>
                </a:extLst>
              </a:tr>
              <a:tr h="184150">
                <a:tc>
                  <a:txBody>
                    <a:bodyPr/>
                    <a:lstStyle/>
                    <a:p>
                      <a:pPr>
                        <a:lnSpc>
                          <a:spcPct val="107000"/>
                        </a:lnSpc>
                        <a:spcAft>
                          <a:spcPts val="0"/>
                        </a:spcAft>
                      </a:pPr>
                      <a:r>
                        <a:rPr lang="en-GB" sz="2000">
                          <a:effectLst/>
                          <a:latin typeface="Candara" panose="020E0502030303020204" pitchFamily="34" charset="0"/>
                        </a:rPr>
                        <a:t>Debt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$600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$720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$864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$1,037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$1,244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$1,369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450340"/>
                  </a:ext>
                </a:extLst>
              </a:tr>
              <a:tr h="184150">
                <a:tc>
                  <a:txBody>
                    <a:bodyPr/>
                    <a:lstStyle/>
                    <a:p>
                      <a:pPr>
                        <a:lnSpc>
                          <a:spcPct val="107000"/>
                        </a:lnSpc>
                        <a:spcAft>
                          <a:spcPts val="0"/>
                        </a:spcAft>
                      </a:pPr>
                      <a:r>
                        <a:rPr lang="en-GB" sz="2000">
                          <a:effectLst/>
                          <a:latin typeface="Candara" panose="020E0502030303020204" pitchFamily="34" charset="0"/>
                        </a:rPr>
                        <a:t>Debt to GDP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60%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65%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71%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77%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77%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2669890"/>
                  </a:ext>
                </a:extLst>
              </a:tr>
              <a:tr h="184150">
                <a:tc>
                  <a:txBody>
                    <a:bodyPr/>
                    <a:lstStyle/>
                    <a:p>
                      <a:pPr>
                        <a:lnSpc>
                          <a:spcPct val="107000"/>
                        </a:lnSpc>
                        <a:spcAft>
                          <a:spcPts val="0"/>
                        </a:spcAft>
                      </a:pPr>
                      <a:r>
                        <a:rPr lang="en-GB" sz="2000">
                          <a:effectLst/>
                          <a:latin typeface="Candara" panose="020E0502030303020204" pitchFamily="34" charset="0"/>
                        </a:rPr>
                        <a:t>Credit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$144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$173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$207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89820205"/>
                  </a:ext>
                </a:extLst>
              </a:tr>
              <a:tr h="184150">
                <a:tc>
                  <a:txBody>
                    <a:bodyPr/>
                    <a:lstStyle/>
                    <a:p>
                      <a:pPr>
                        <a:lnSpc>
                          <a:spcPct val="107000"/>
                        </a:lnSpc>
                        <a:spcAft>
                          <a:spcPts val="0"/>
                        </a:spcAft>
                      </a:pPr>
                      <a:r>
                        <a:rPr lang="en-GB" sz="2000">
                          <a:effectLst/>
                          <a:latin typeface="Candara" panose="020E0502030303020204" pitchFamily="34" charset="0"/>
                        </a:rPr>
                        <a:t>Total Demand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$1,330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$1,475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$1,637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$1,818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$1,896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0905928"/>
                  </a:ext>
                </a:extLst>
              </a:tr>
              <a:tr h="184150">
                <a:tc>
                  <a:txBody>
                    <a:bodyPr/>
                    <a:lstStyle/>
                    <a:p>
                      <a:pPr>
                        <a:lnSpc>
                          <a:spcPct val="107000"/>
                        </a:lnSpc>
                        <a:spcAft>
                          <a:spcPts val="0"/>
                        </a:spcAft>
                      </a:pPr>
                      <a:r>
                        <a:rPr lang="en-GB" sz="2000">
                          <a:effectLst/>
                          <a:latin typeface="Candara" panose="020E0502030303020204" pitchFamily="34" charset="0"/>
                        </a:rPr>
                        <a:t>Demand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11.1%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dirty="0">
                          <a:effectLst/>
                          <a:latin typeface="Candara" panose="020E0502030303020204" pitchFamily="34" charset="0"/>
                        </a:rPr>
                        <a:t>4.3%</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99247254"/>
                  </a:ext>
                </a:extLst>
              </a:tr>
            </a:tbl>
          </a:graphicData>
        </a:graphic>
      </p:graphicFrame>
      <p:sp>
        <p:nvSpPr>
          <p:cNvPr id="6" name="Rounded Rectangle 5"/>
          <p:cNvSpPr/>
          <p:nvPr/>
        </p:nvSpPr>
        <p:spPr bwMode="auto">
          <a:xfrm>
            <a:off x="7315200" y="3629883"/>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7315200" y="4620483"/>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43930460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457200"/>
          </a:xfrm>
        </p:spPr>
        <p:txBody>
          <a:bodyPr/>
          <a:lstStyle/>
          <a:p>
            <a:r>
              <a:rPr lang="en-GB" dirty="0"/>
              <a:t>Medium debt ratio</a:t>
            </a:r>
          </a:p>
        </p:txBody>
      </p:sp>
      <p:graphicFrame>
        <p:nvGraphicFramePr>
          <p:cNvPr id="4" name="Table 3"/>
          <p:cNvGraphicFramePr>
            <a:graphicFrameLocks noGrp="1"/>
          </p:cNvGraphicFramePr>
          <p:nvPr>
            <p:extLst>
              <p:ext uri="{D42A27DB-BD31-4B8C-83A1-F6EECF244321}">
                <p14:modId xmlns:p14="http://schemas.microsoft.com/office/powerpoint/2010/main" val="1678519872"/>
              </p:ext>
            </p:extLst>
          </p:nvPr>
        </p:nvGraphicFramePr>
        <p:xfrm>
          <a:off x="0" y="1220724"/>
          <a:ext cx="9067796" cy="3587496"/>
        </p:xfrm>
        <a:graphic>
          <a:graphicData uri="http://schemas.openxmlformats.org/drawingml/2006/table">
            <a:tbl>
              <a:tblPr firstRow="1" firstCol="1" bandRow="1">
                <a:tableStyleId>{5C22544A-7EE6-4342-B048-85BDC9FD1C3A}</a:tableStyleId>
              </a:tblPr>
              <a:tblGrid>
                <a:gridCol w="2509237">
                  <a:extLst>
                    <a:ext uri="{9D8B030D-6E8A-4147-A177-3AD203B41FA5}">
                      <a16:colId xmlns:a16="http://schemas.microsoft.com/office/drawing/2014/main" val="1440917970"/>
                    </a:ext>
                  </a:extLst>
                </a:gridCol>
                <a:gridCol w="936937">
                  <a:extLst>
                    <a:ext uri="{9D8B030D-6E8A-4147-A177-3AD203B41FA5}">
                      <a16:colId xmlns:a16="http://schemas.microsoft.com/office/drawing/2014/main" val="392038208"/>
                    </a:ext>
                  </a:extLst>
                </a:gridCol>
                <a:gridCol w="936937">
                  <a:extLst>
                    <a:ext uri="{9D8B030D-6E8A-4147-A177-3AD203B41FA5}">
                      <a16:colId xmlns:a16="http://schemas.microsoft.com/office/drawing/2014/main" val="2460138302"/>
                    </a:ext>
                  </a:extLst>
                </a:gridCol>
                <a:gridCol w="936937">
                  <a:extLst>
                    <a:ext uri="{9D8B030D-6E8A-4147-A177-3AD203B41FA5}">
                      <a16:colId xmlns:a16="http://schemas.microsoft.com/office/drawing/2014/main" val="1565578750"/>
                    </a:ext>
                  </a:extLst>
                </a:gridCol>
                <a:gridCol w="936937">
                  <a:extLst>
                    <a:ext uri="{9D8B030D-6E8A-4147-A177-3AD203B41FA5}">
                      <a16:colId xmlns:a16="http://schemas.microsoft.com/office/drawing/2014/main" val="404520900"/>
                    </a:ext>
                  </a:extLst>
                </a:gridCol>
                <a:gridCol w="936937">
                  <a:extLst>
                    <a:ext uri="{9D8B030D-6E8A-4147-A177-3AD203B41FA5}">
                      <a16:colId xmlns:a16="http://schemas.microsoft.com/office/drawing/2014/main" val="2863980537"/>
                    </a:ext>
                  </a:extLst>
                </a:gridCol>
                <a:gridCol w="936937">
                  <a:extLst>
                    <a:ext uri="{9D8B030D-6E8A-4147-A177-3AD203B41FA5}">
                      <a16:colId xmlns:a16="http://schemas.microsoft.com/office/drawing/2014/main" val="4060873601"/>
                    </a:ext>
                  </a:extLst>
                </a:gridCol>
                <a:gridCol w="936937">
                  <a:extLst>
                    <a:ext uri="{9D8B030D-6E8A-4147-A177-3AD203B41FA5}">
                      <a16:colId xmlns:a16="http://schemas.microsoft.com/office/drawing/2014/main" val="2201897950"/>
                    </a:ext>
                  </a:extLst>
                </a:gridCol>
              </a:tblGrid>
              <a:tr h="184150">
                <a:tc>
                  <a:txBody>
                    <a:bodyPr/>
                    <a:lstStyle/>
                    <a:p>
                      <a:pPr>
                        <a:lnSpc>
                          <a:spcPct val="107000"/>
                        </a:lnSpc>
                        <a:spcAft>
                          <a:spcPts val="0"/>
                        </a:spcAft>
                      </a:pPr>
                      <a:r>
                        <a:rPr lang="en-GB" sz="2000">
                          <a:effectLst/>
                          <a:latin typeface="Candara" panose="020E0502030303020204" pitchFamily="34" charset="0"/>
                        </a:rPr>
                        <a:t>GDP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extLst>
                  <a:ext uri="{0D108BD9-81ED-4DB2-BD59-A6C34878D82A}">
                    <a16:rowId xmlns:a16="http://schemas.microsoft.com/office/drawing/2014/main" val="1707627967"/>
                  </a:ext>
                </a:extLst>
              </a:tr>
              <a:tr h="184150">
                <a:tc>
                  <a:txBody>
                    <a:bodyPr/>
                    <a:lstStyle/>
                    <a:p>
                      <a:pPr>
                        <a:lnSpc>
                          <a:spcPct val="107000"/>
                        </a:lnSpc>
                        <a:spcAft>
                          <a:spcPts val="0"/>
                        </a:spcAft>
                      </a:pPr>
                      <a:r>
                        <a:rPr lang="en-GB" sz="2000">
                          <a:effectLst/>
                          <a:latin typeface="Candara" panose="020E0502030303020204" pitchFamily="34" charset="0"/>
                        </a:rPr>
                        <a:t>Debt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dirty="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extLst>
                  <a:ext uri="{0D108BD9-81ED-4DB2-BD59-A6C34878D82A}">
                    <a16:rowId xmlns:a16="http://schemas.microsoft.com/office/drawing/2014/main" val="1720515184"/>
                  </a:ext>
                </a:extLst>
              </a:tr>
              <a:tr h="184150">
                <a:tc>
                  <a:txBody>
                    <a:bodyPr/>
                    <a:lstStyle/>
                    <a:p>
                      <a:pPr>
                        <a:lnSpc>
                          <a:spcPct val="107000"/>
                        </a:lnSpc>
                        <a:spcAft>
                          <a:spcPts val="0"/>
                        </a:spcAft>
                      </a:pPr>
                      <a:r>
                        <a:rPr lang="en-GB" sz="2000" dirty="0">
                          <a:effectLst/>
                          <a:latin typeface="Candara" panose="020E0502030303020204" pitchFamily="34" charset="0"/>
                        </a:rPr>
                        <a:t>Final Debt Growth</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extLst>
                  <a:ext uri="{0D108BD9-81ED-4DB2-BD59-A6C34878D82A}">
                    <a16:rowId xmlns:a16="http://schemas.microsoft.com/office/drawing/2014/main" val="78380553"/>
                  </a:ext>
                </a:extLst>
              </a:tr>
              <a:tr h="184150">
                <a:tc>
                  <a:txBody>
                    <a:bodyPr/>
                    <a:lstStyle/>
                    <a:p>
                      <a:pPr>
                        <a:lnSpc>
                          <a:spcPct val="107000"/>
                        </a:lnSpc>
                        <a:spcAft>
                          <a:spcPts val="0"/>
                        </a:spcAft>
                      </a:pPr>
                      <a:r>
                        <a:rPr lang="en-GB" sz="2000">
                          <a:effectLst/>
                          <a:latin typeface="Candara" panose="020E0502030303020204" pitchFamily="34" charset="0"/>
                        </a:rPr>
                        <a:t>Initial Debt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extLst>
                  <a:ext uri="{0D108BD9-81ED-4DB2-BD59-A6C34878D82A}">
                    <a16:rowId xmlns:a16="http://schemas.microsoft.com/office/drawing/2014/main" val="2135980941"/>
                  </a:ext>
                </a:extLst>
              </a:tr>
              <a:tr h="184150">
                <a:tc>
                  <a:txBody>
                    <a:bodyPr/>
                    <a:lstStyle/>
                    <a:p>
                      <a:pPr>
                        <a:lnSpc>
                          <a:spcPct val="107000"/>
                        </a:lnSpc>
                        <a:spcAft>
                          <a:spcPts val="0"/>
                        </a:spcAft>
                      </a:pPr>
                      <a:r>
                        <a:rPr lang="en-GB" sz="2000">
                          <a:effectLst/>
                          <a:latin typeface="Candara" panose="020E0502030303020204" pitchFamily="34" charset="0"/>
                        </a:rPr>
                        <a:t>Years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1435081"/>
                  </a:ext>
                </a:extLst>
              </a:tr>
              <a:tr h="184150">
                <a:tc>
                  <a:txBody>
                    <a:bodyPr/>
                    <a:lstStyle/>
                    <a:p>
                      <a:pPr>
                        <a:lnSpc>
                          <a:spcPct val="107000"/>
                        </a:lnSpc>
                        <a:spcAft>
                          <a:spcPts val="0"/>
                        </a:spcAft>
                      </a:pPr>
                      <a:r>
                        <a:rPr lang="en-GB" sz="2000">
                          <a:effectLst/>
                          <a:latin typeface="Candara" panose="020E0502030303020204" pitchFamily="34" charset="0"/>
                        </a:rPr>
                        <a:t>GDP</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$1,210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$1,331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$1,464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$1,611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$1,772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845972"/>
                  </a:ext>
                </a:extLst>
              </a:tr>
              <a:tr h="184150">
                <a:tc>
                  <a:txBody>
                    <a:bodyPr/>
                    <a:lstStyle/>
                    <a:p>
                      <a:pPr>
                        <a:lnSpc>
                          <a:spcPct val="107000"/>
                        </a:lnSpc>
                        <a:spcAft>
                          <a:spcPts val="0"/>
                        </a:spcAft>
                      </a:pPr>
                      <a:r>
                        <a:rPr lang="en-GB" sz="2000">
                          <a:effectLst/>
                          <a:latin typeface="Candara" panose="020E0502030303020204" pitchFamily="34" charset="0"/>
                        </a:rPr>
                        <a:t>Debt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$1,200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$1,440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$1,728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$2,074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$2,488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$2,737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3840687"/>
                  </a:ext>
                </a:extLst>
              </a:tr>
              <a:tr h="184150">
                <a:tc>
                  <a:txBody>
                    <a:bodyPr/>
                    <a:lstStyle/>
                    <a:p>
                      <a:pPr>
                        <a:lnSpc>
                          <a:spcPct val="107000"/>
                        </a:lnSpc>
                        <a:spcAft>
                          <a:spcPts val="0"/>
                        </a:spcAft>
                      </a:pPr>
                      <a:r>
                        <a:rPr lang="en-GB" sz="2000">
                          <a:effectLst/>
                          <a:latin typeface="Candara" panose="020E0502030303020204" pitchFamily="34" charset="0"/>
                        </a:rPr>
                        <a:t>Debt to GDP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109%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119%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130%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142%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155%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155%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7176681"/>
                  </a:ext>
                </a:extLst>
              </a:tr>
              <a:tr h="184150">
                <a:tc>
                  <a:txBody>
                    <a:bodyPr/>
                    <a:lstStyle/>
                    <a:p>
                      <a:pPr>
                        <a:lnSpc>
                          <a:spcPct val="107000"/>
                        </a:lnSpc>
                        <a:spcAft>
                          <a:spcPts val="0"/>
                        </a:spcAft>
                      </a:pPr>
                      <a:r>
                        <a:rPr lang="en-GB" sz="2000">
                          <a:effectLst/>
                          <a:latin typeface="Candara" panose="020E0502030303020204" pitchFamily="34" charset="0"/>
                        </a:rPr>
                        <a:t>Credit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2000">
                        <a:effectLst/>
                        <a:latin typeface="Candara" panose="020E0502030303020204" pitchFamily="34"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$240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$288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$346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$415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$249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440126"/>
                  </a:ext>
                </a:extLst>
              </a:tr>
              <a:tr h="184150">
                <a:tc gridSpan="2">
                  <a:txBody>
                    <a:bodyPr/>
                    <a:lstStyle/>
                    <a:p>
                      <a:pPr>
                        <a:lnSpc>
                          <a:spcPct val="107000"/>
                        </a:lnSpc>
                        <a:spcAft>
                          <a:spcPts val="0"/>
                        </a:spcAft>
                      </a:pPr>
                      <a:r>
                        <a:rPr lang="en-GB" sz="2000">
                          <a:effectLst/>
                          <a:latin typeface="Candara" panose="020E0502030303020204" pitchFamily="34" charset="0"/>
                        </a:rPr>
                        <a:t>Total Demand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$1,300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$1,450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$1,619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$1,810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$2,025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$2,020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5884176"/>
                  </a:ext>
                </a:extLst>
              </a:tr>
              <a:tr h="184150">
                <a:tc gridSpan="3">
                  <a:txBody>
                    <a:bodyPr/>
                    <a:lstStyle/>
                    <a:p>
                      <a:pPr>
                        <a:lnSpc>
                          <a:spcPct val="107000"/>
                        </a:lnSpc>
                        <a:spcAft>
                          <a:spcPts val="0"/>
                        </a:spcAft>
                      </a:pPr>
                      <a:r>
                        <a:rPr lang="en-GB" sz="2000">
                          <a:effectLst/>
                          <a:latin typeface="Candara" panose="020E0502030303020204" pitchFamily="34" charset="0"/>
                        </a:rPr>
                        <a:t>Demand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2000">
                          <a:effectLst/>
                          <a:latin typeface="Candara" panose="020E0502030303020204" pitchFamily="34" charset="0"/>
                        </a:rPr>
                        <a:t>11.5%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11.7%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11.8%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latin typeface="Candara" panose="020E0502030303020204" pitchFamily="34" charset="0"/>
                        </a:rPr>
                        <a:t>11.9%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latin typeface="Candara" panose="020E0502030303020204" pitchFamily="34" charset="0"/>
                        </a:rPr>
                        <a:t>-0.2%</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3360209"/>
                  </a:ext>
                </a:extLst>
              </a:tr>
            </a:tbl>
          </a:graphicData>
        </a:graphic>
      </p:graphicFrame>
      <p:sp>
        <p:nvSpPr>
          <p:cNvPr id="5" name="Rounded Rectangle 4"/>
          <p:cNvSpPr/>
          <p:nvPr/>
        </p:nvSpPr>
        <p:spPr bwMode="auto">
          <a:xfrm>
            <a:off x="7162800" y="3782283"/>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7162800" y="4419600"/>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287864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44928" y="713014"/>
            <a:ext cx="8746671" cy="506186"/>
          </a:xfrm>
        </p:spPr>
        <p:txBody>
          <a:bodyPr/>
          <a:lstStyle/>
          <a:p>
            <a:r>
              <a:rPr lang="en-GB" dirty="0"/>
              <a:t>High Debt Ratio</a:t>
            </a:r>
          </a:p>
        </p:txBody>
      </p:sp>
      <p:graphicFrame>
        <p:nvGraphicFramePr>
          <p:cNvPr id="4" name="Table 3"/>
          <p:cNvGraphicFramePr>
            <a:graphicFrameLocks noGrp="1"/>
          </p:cNvGraphicFramePr>
          <p:nvPr>
            <p:extLst>
              <p:ext uri="{D42A27DB-BD31-4B8C-83A1-F6EECF244321}">
                <p14:modId xmlns:p14="http://schemas.microsoft.com/office/powerpoint/2010/main" val="1346226475"/>
              </p:ext>
            </p:extLst>
          </p:nvPr>
        </p:nvGraphicFramePr>
        <p:xfrm>
          <a:off x="152403" y="1143000"/>
          <a:ext cx="8762999" cy="3587496"/>
        </p:xfrm>
        <a:graphic>
          <a:graphicData uri="http://schemas.openxmlformats.org/drawingml/2006/table">
            <a:tbl>
              <a:tblPr firstRow="1" firstCol="1" bandRow="1">
                <a:tableStyleId>{5C22544A-7EE6-4342-B048-85BDC9FD1C3A}</a:tableStyleId>
              </a:tblPr>
              <a:tblGrid>
                <a:gridCol w="2424891">
                  <a:extLst>
                    <a:ext uri="{9D8B030D-6E8A-4147-A177-3AD203B41FA5}">
                      <a16:colId xmlns:a16="http://schemas.microsoft.com/office/drawing/2014/main" val="2164960281"/>
                    </a:ext>
                  </a:extLst>
                </a:gridCol>
                <a:gridCol w="905444">
                  <a:extLst>
                    <a:ext uri="{9D8B030D-6E8A-4147-A177-3AD203B41FA5}">
                      <a16:colId xmlns:a16="http://schemas.microsoft.com/office/drawing/2014/main" val="797245319"/>
                    </a:ext>
                  </a:extLst>
                </a:gridCol>
                <a:gridCol w="905444">
                  <a:extLst>
                    <a:ext uri="{9D8B030D-6E8A-4147-A177-3AD203B41FA5}">
                      <a16:colId xmlns:a16="http://schemas.microsoft.com/office/drawing/2014/main" val="544593500"/>
                    </a:ext>
                  </a:extLst>
                </a:gridCol>
                <a:gridCol w="905444">
                  <a:extLst>
                    <a:ext uri="{9D8B030D-6E8A-4147-A177-3AD203B41FA5}">
                      <a16:colId xmlns:a16="http://schemas.microsoft.com/office/drawing/2014/main" val="520196998"/>
                    </a:ext>
                  </a:extLst>
                </a:gridCol>
                <a:gridCol w="905444">
                  <a:extLst>
                    <a:ext uri="{9D8B030D-6E8A-4147-A177-3AD203B41FA5}">
                      <a16:colId xmlns:a16="http://schemas.microsoft.com/office/drawing/2014/main" val="594586675"/>
                    </a:ext>
                  </a:extLst>
                </a:gridCol>
                <a:gridCol w="905444">
                  <a:extLst>
                    <a:ext uri="{9D8B030D-6E8A-4147-A177-3AD203B41FA5}">
                      <a16:colId xmlns:a16="http://schemas.microsoft.com/office/drawing/2014/main" val="1524105235"/>
                    </a:ext>
                  </a:extLst>
                </a:gridCol>
                <a:gridCol w="905444">
                  <a:extLst>
                    <a:ext uri="{9D8B030D-6E8A-4147-A177-3AD203B41FA5}">
                      <a16:colId xmlns:a16="http://schemas.microsoft.com/office/drawing/2014/main" val="2954376202"/>
                    </a:ext>
                  </a:extLst>
                </a:gridCol>
                <a:gridCol w="905444">
                  <a:extLst>
                    <a:ext uri="{9D8B030D-6E8A-4147-A177-3AD203B41FA5}">
                      <a16:colId xmlns:a16="http://schemas.microsoft.com/office/drawing/2014/main" val="3778514079"/>
                    </a:ext>
                  </a:extLst>
                </a:gridCol>
              </a:tblGrid>
              <a:tr h="184150">
                <a:tc>
                  <a:txBody>
                    <a:bodyPr/>
                    <a:lstStyle/>
                    <a:p>
                      <a:pPr>
                        <a:lnSpc>
                          <a:spcPct val="107000"/>
                        </a:lnSpc>
                        <a:spcAft>
                          <a:spcPts val="0"/>
                        </a:spcAft>
                      </a:pPr>
                      <a:r>
                        <a:rPr lang="en-GB" sz="2000">
                          <a:effectLst/>
                          <a:latin typeface="Candara" panose="020E0502030303020204" pitchFamily="34" charset="0"/>
                        </a:rPr>
                        <a:t>GDP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809746173"/>
                  </a:ext>
                </a:extLst>
              </a:tr>
              <a:tr h="184150">
                <a:tc>
                  <a:txBody>
                    <a:bodyPr/>
                    <a:lstStyle/>
                    <a:p>
                      <a:pPr>
                        <a:lnSpc>
                          <a:spcPct val="107000"/>
                        </a:lnSpc>
                        <a:spcAft>
                          <a:spcPts val="0"/>
                        </a:spcAft>
                      </a:pPr>
                      <a:r>
                        <a:rPr lang="en-GB" sz="2000">
                          <a:effectLst/>
                          <a:latin typeface="Candara" panose="020E0502030303020204" pitchFamily="34" charset="0"/>
                        </a:rPr>
                        <a:t>Debt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1253031829"/>
                  </a:ext>
                </a:extLst>
              </a:tr>
              <a:tr h="184150">
                <a:tc>
                  <a:txBody>
                    <a:bodyPr/>
                    <a:lstStyle/>
                    <a:p>
                      <a:pPr>
                        <a:lnSpc>
                          <a:spcPct val="107000"/>
                        </a:lnSpc>
                        <a:spcAft>
                          <a:spcPts val="0"/>
                        </a:spcAft>
                      </a:pPr>
                      <a:r>
                        <a:rPr lang="en-GB" sz="2000" dirty="0">
                          <a:effectLst/>
                          <a:latin typeface="Candara" panose="020E0502030303020204" pitchFamily="34" charset="0"/>
                        </a:rPr>
                        <a:t>Final Debt Growth</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973797605"/>
                  </a:ext>
                </a:extLst>
              </a:tr>
              <a:tr h="184150">
                <a:tc>
                  <a:txBody>
                    <a:bodyPr/>
                    <a:lstStyle/>
                    <a:p>
                      <a:pPr>
                        <a:lnSpc>
                          <a:spcPct val="107000"/>
                        </a:lnSpc>
                        <a:spcAft>
                          <a:spcPts val="0"/>
                        </a:spcAft>
                      </a:pPr>
                      <a:r>
                        <a:rPr lang="en-GB" sz="2000">
                          <a:effectLst/>
                          <a:latin typeface="Candara" panose="020E0502030303020204" pitchFamily="34" charset="0"/>
                        </a:rPr>
                        <a:t>Initial Debt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extLst>
                  <a:ext uri="{0D108BD9-81ED-4DB2-BD59-A6C34878D82A}">
                    <a16:rowId xmlns:a16="http://schemas.microsoft.com/office/drawing/2014/main" val="1504805497"/>
                  </a:ext>
                </a:extLst>
              </a:tr>
              <a:tr h="184150">
                <a:tc>
                  <a:txBody>
                    <a:bodyPr/>
                    <a:lstStyle/>
                    <a:p>
                      <a:pPr>
                        <a:lnSpc>
                          <a:spcPct val="107000"/>
                        </a:lnSpc>
                        <a:spcAft>
                          <a:spcPts val="0"/>
                        </a:spcAft>
                      </a:pPr>
                      <a:r>
                        <a:rPr lang="en-GB" sz="2000">
                          <a:effectLst/>
                          <a:latin typeface="Candara" panose="020E0502030303020204" pitchFamily="34" charset="0"/>
                        </a:rPr>
                        <a:t>Years</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dirty="0">
                          <a:effectLst/>
                          <a:latin typeface="Candara" panose="020E0502030303020204" pitchFamily="34" charset="0"/>
                        </a:rPr>
                        <a:t>3</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1279865"/>
                  </a:ext>
                </a:extLst>
              </a:tr>
              <a:tr h="184150">
                <a:tc>
                  <a:txBody>
                    <a:bodyPr/>
                    <a:lstStyle/>
                    <a:p>
                      <a:pPr>
                        <a:lnSpc>
                          <a:spcPct val="107000"/>
                        </a:lnSpc>
                        <a:spcAft>
                          <a:spcPts val="0"/>
                        </a:spcAft>
                      </a:pPr>
                      <a:r>
                        <a:rPr lang="en-GB" sz="2000">
                          <a:effectLst/>
                          <a:latin typeface="Candara" panose="020E0502030303020204" pitchFamily="34" charset="0"/>
                        </a:rPr>
                        <a:t>GDP</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$1,000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$1,100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$1,331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$1,464</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$1,611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$1,772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51351613"/>
                  </a:ext>
                </a:extLst>
              </a:tr>
              <a:tr h="184150">
                <a:tc>
                  <a:txBody>
                    <a:bodyPr/>
                    <a:lstStyle/>
                    <a:p>
                      <a:pPr>
                        <a:lnSpc>
                          <a:spcPct val="107000"/>
                        </a:lnSpc>
                        <a:spcAft>
                          <a:spcPts val="0"/>
                        </a:spcAft>
                      </a:pPr>
                      <a:r>
                        <a:rPr lang="en-GB" sz="2000">
                          <a:effectLst/>
                          <a:latin typeface="Candara" panose="020E0502030303020204" pitchFamily="34" charset="0"/>
                        </a:rPr>
                        <a:t>Debt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$1,500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$1,800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$2,160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$2,592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$3,110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$3,421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50572292"/>
                  </a:ext>
                </a:extLst>
              </a:tr>
              <a:tr h="184150">
                <a:tc>
                  <a:txBody>
                    <a:bodyPr/>
                    <a:lstStyle/>
                    <a:p>
                      <a:pPr>
                        <a:lnSpc>
                          <a:spcPct val="107000"/>
                        </a:lnSpc>
                        <a:spcAft>
                          <a:spcPts val="0"/>
                        </a:spcAft>
                      </a:pPr>
                      <a:r>
                        <a:rPr lang="en-GB" sz="2000">
                          <a:effectLst/>
                          <a:latin typeface="Candara" panose="020E0502030303020204" pitchFamily="34" charset="0"/>
                        </a:rPr>
                        <a:t>Debt to GDP Ratio</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125%</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136%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149%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162%</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177%</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193%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193%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1627837"/>
                  </a:ext>
                </a:extLst>
              </a:tr>
              <a:tr h="184150">
                <a:tc>
                  <a:txBody>
                    <a:bodyPr/>
                    <a:lstStyle/>
                    <a:p>
                      <a:pPr>
                        <a:lnSpc>
                          <a:spcPct val="107000"/>
                        </a:lnSpc>
                        <a:spcAft>
                          <a:spcPts val="0"/>
                        </a:spcAft>
                      </a:pPr>
                      <a:r>
                        <a:rPr lang="en-GB" sz="2000">
                          <a:effectLst/>
                          <a:latin typeface="Candara" panose="020E0502030303020204" pitchFamily="34" charset="0"/>
                        </a:rPr>
                        <a:t>Credit</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2000">
                        <a:effectLst/>
                        <a:latin typeface="Candara" panose="020E0502030303020204" pitchFamily="34"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$300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$360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dirty="0">
                          <a:effectLst/>
                          <a:latin typeface="Candara" panose="020E0502030303020204" pitchFamily="34" charset="0"/>
                        </a:rPr>
                        <a:t>$432</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$518</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$311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9899130"/>
                  </a:ext>
                </a:extLst>
              </a:tr>
              <a:tr h="184150">
                <a:tc gridSpan="2">
                  <a:txBody>
                    <a:bodyPr/>
                    <a:lstStyle/>
                    <a:p>
                      <a:pPr>
                        <a:lnSpc>
                          <a:spcPct val="107000"/>
                        </a:lnSpc>
                        <a:spcAft>
                          <a:spcPts val="0"/>
                        </a:spcAft>
                      </a:pPr>
                      <a:r>
                        <a:rPr lang="en-GB" sz="2000">
                          <a:effectLst/>
                          <a:latin typeface="Candara" panose="020E0502030303020204" pitchFamily="34" charset="0"/>
                        </a:rPr>
                        <a:t>Total Demand</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tc>
                  <a:txBody>
                    <a:bodyPr/>
                    <a:lstStyle/>
                    <a:p>
                      <a:pPr algn="r">
                        <a:lnSpc>
                          <a:spcPct val="107000"/>
                        </a:lnSpc>
                        <a:spcAft>
                          <a:spcPts val="0"/>
                        </a:spcAft>
                      </a:pPr>
                      <a:r>
                        <a:rPr lang="en-GB" sz="2000">
                          <a:effectLst/>
                          <a:latin typeface="Candara" panose="020E0502030303020204" pitchFamily="34" charset="0"/>
                        </a:rPr>
                        <a:t>$1,350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$1,510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$1,691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$1,896</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$2,129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$2,083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34744200"/>
                  </a:ext>
                </a:extLst>
              </a:tr>
              <a:tr h="184150">
                <a:tc gridSpan="3">
                  <a:txBody>
                    <a:bodyPr/>
                    <a:lstStyle/>
                    <a:p>
                      <a:pPr>
                        <a:lnSpc>
                          <a:spcPct val="107000"/>
                        </a:lnSpc>
                        <a:spcAft>
                          <a:spcPts val="0"/>
                        </a:spcAft>
                      </a:pPr>
                      <a:r>
                        <a:rPr lang="en-GB" sz="2000">
                          <a:effectLst/>
                          <a:latin typeface="Candara" panose="020E0502030303020204" pitchFamily="34" charset="0"/>
                        </a:rPr>
                        <a:t>Demand Growth Rate</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a:txBody>
                    <a:bodyPr/>
                    <a:lstStyle/>
                    <a:p>
                      <a:pPr algn="r">
                        <a:lnSpc>
                          <a:spcPct val="107000"/>
                        </a:lnSpc>
                        <a:spcAft>
                          <a:spcPts val="0"/>
                        </a:spcAft>
                      </a:pPr>
                      <a:r>
                        <a:rPr lang="en-GB" sz="2000">
                          <a:effectLst/>
                          <a:latin typeface="Candara" panose="020E0502030303020204" pitchFamily="34" charset="0"/>
                        </a:rPr>
                        <a:t>11.9%</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12.0%</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12.1%</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a:effectLst/>
                          <a:latin typeface="Candara" panose="020E0502030303020204" pitchFamily="34" charset="0"/>
                        </a:rPr>
                        <a:t>12.3%</a:t>
                      </a:r>
                      <a:endParaRPr lang="en-GB" sz="20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2000" dirty="0">
                          <a:effectLst/>
                          <a:latin typeface="Candara" panose="020E0502030303020204" pitchFamily="34" charset="0"/>
                        </a:rPr>
                        <a:t>-2.2%</a:t>
                      </a:r>
                      <a:endParaRPr lang="en-GB"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9117639"/>
                  </a:ext>
                </a:extLst>
              </a:tr>
            </a:tbl>
          </a:graphicData>
        </a:graphic>
      </p:graphicFrame>
      <p:sp>
        <p:nvSpPr>
          <p:cNvPr id="5" name="Rounded Rectangle 4"/>
          <p:cNvSpPr/>
          <p:nvPr/>
        </p:nvSpPr>
        <p:spPr bwMode="auto">
          <a:xfrm>
            <a:off x="7086600" y="3706083"/>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7086600" y="4343400"/>
            <a:ext cx="1828800" cy="408717"/>
          </a:xfrm>
          <a:prstGeom prst="roundRect">
            <a:avLst/>
          </a:prstGeom>
          <a:gradFill rotWithShape="0">
            <a:gsLst>
              <a:gs pos="63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Content Placeholder 2"/>
          <p:cNvSpPr txBox="1">
            <a:spLocks/>
          </p:cNvSpPr>
          <p:nvPr/>
        </p:nvSpPr>
        <p:spPr bwMode="auto">
          <a:xfrm>
            <a:off x="283028" y="5170211"/>
            <a:ext cx="8746671" cy="50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Future Debt Zombies include…</a:t>
            </a:r>
          </a:p>
        </p:txBody>
      </p:sp>
    </p:spTree>
    <p:extLst>
      <p:ext uri="{BB962C8B-B14F-4D97-AF65-F5344CB8AC3E}">
        <p14:creationId xmlns:p14="http://schemas.microsoft.com/office/powerpoint/2010/main" val="189855338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Future Debt Zombies</a:t>
            </a:r>
          </a:p>
        </p:txBody>
      </p:sp>
      <p:sp>
        <p:nvSpPr>
          <p:cNvPr id="3" name="Content Placeholder 2"/>
          <p:cNvSpPr>
            <a:spLocks noGrp="1"/>
          </p:cNvSpPr>
          <p:nvPr>
            <p:ph idx="1"/>
          </p:nvPr>
        </p:nvSpPr>
        <p:spPr>
          <a:xfrm>
            <a:off x="228600" y="685800"/>
            <a:ext cx="8763000" cy="457200"/>
          </a:xfrm>
        </p:spPr>
        <p:txBody>
          <a:bodyPr/>
          <a:lstStyle/>
          <a:p>
            <a:r>
              <a:rPr lang="en-GB" dirty="0"/>
              <a:t>A sample of 18 vulnerable countries…</a:t>
            </a:r>
          </a:p>
        </p:txBody>
      </p:sp>
      <p:pic>
        <p:nvPicPr>
          <p:cNvPr id="6" name="Picture 5"/>
          <p:cNvPicPr>
            <a:picLocks noChangeAspect="1"/>
          </p:cNvPicPr>
          <p:nvPr/>
        </p:nvPicPr>
        <p:blipFill>
          <a:blip r:embed="rId2"/>
          <a:stretch>
            <a:fillRect/>
          </a:stretch>
        </p:blipFill>
        <p:spPr>
          <a:xfrm>
            <a:off x="76200" y="914400"/>
            <a:ext cx="8763000" cy="562214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12533581"/>
              </p:ext>
            </p:extLst>
          </p:nvPr>
        </p:nvGraphicFramePr>
        <p:xfrm>
          <a:off x="990600" y="2895600"/>
          <a:ext cx="4191001" cy="2966720"/>
        </p:xfrm>
        <a:graphic>
          <a:graphicData uri="http://schemas.openxmlformats.org/drawingml/2006/table">
            <a:tbl>
              <a:tblPr firstRow="1" bandRow="1">
                <a:tableStyleId>{5C22544A-7EE6-4342-B048-85BDC9FD1C3A}</a:tableStyleId>
              </a:tblPr>
              <a:tblGrid>
                <a:gridCol w="1197429">
                  <a:extLst>
                    <a:ext uri="{9D8B030D-6E8A-4147-A177-3AD203B41FA5}">
                      <a16:colId xmlns:a16="http://schemas.microsoft.com/office/drawing/2014/main" val="756937978"/>
                    </a:ext>
                  </a:extLst>
                </a:gridCol>
                <a:gridCol w="1496786">
                  <a:extLst>
                    <a:ext uri="{9D8B030D-6E8A-4147-A177-3AD203B41FA5}">
                      <a16:colId xmlns:a16="http://schemas.microsoft.com/office/drawing/2014/main" val="826272389"/>
                    </a:ext>
                  </a:extLst>
                </a:gridCol>
                <a:gridCol w="1496786">
                  <a:extLst>
                    <a:ext uri="{9D8B030D-6E8A-4147-A177-3AD203B41FA5}">
                      <a16:colId xmlns:a16="http://schemas.microsoft.com/office/drawing/2014/main" val="108827093"/>
                    </a:ext>
                  </a:extLst>
                </a:gridCol>
              </a:tblGrid>
              <a:tr h="370840">
                <a:tc>
                  <a:txBody>
                    <a:bodyPr/>
                    <a:lstStyle/>
                    <a:p>
                      <a:r>
                        <a:rPr lang="en-GB" dirty="0">
                          <a:latin typeface="Candara" panose="020E0502030303020204" pitchFamily="34" charset="0"/>
                        </a:rPr>
                        <a:t>Country</a:t>
                      </a:r>
                    </a:p>
                  </a:txBody>
                  <a:tcPr/>
                </a:tc>
                <a:tc>
                  <a:txBody>
                    <a:bodyPr/>
                    <a:lstStyle/>
                    <a:p>
                      <a:r>
                        <a:rPr lang="en-GB" dirty="0">
                          <a:latin typeface="Candara" panose="020E0502030303020204" pitchFamily="34" charset="0"/>
                        </a:rPr>
                        <a:t>Debt Ratio %</a:t>
                      </a:r>
                    </a:p>
                  </a:txBody>
                  <a:tcPr/>
                </a:tc>
                <a:tc>
                  <a:txBody>
                    <a:bodyPr/>
                    <a:lstStyle/>
                    <a:p>
                      <a:r>
                        <a:rPr lang="en-GB" dirty="0">
                          <a:latin typeface="Candara" panose="020E0502030303020204" pitchFamily="34" charset="0"/>
                        </a:rPr>
                        <a:t>Credit % GDP</a:t>
                      </a:r>
                    </a:p>
                  </a:txBody>
                  <a:tcPr/>
                </a:tc>
                <a:extLst>
                  <a:ext uri="{0D108BD9-81ED-4DB2-BD59-A6C34878D82A}">
                    <a16:rowId xmlns:a16="http://schemas.microsoft.com/office/drawing/2014/main" val="4228469119"/>
                  </a:ext>
                </a:extLst>
              </a:tr>
              <a:tr h="370840">
                <a:tc>
                  <a:txBody>
                    <a:bodyPr/>
                    <a:lstStyle/>
                    <a:p>
                      <a:r>
                        <a:rPr lang="en-GB" dirty="0">
                          <a:latin typeface="Candara" panose="020E0502030303020204" pitchFamily="34" charset="0"/>
                        </a:rPr>
                        <a:t>China</a:t>
                      </a:r>
                    </a:p>
                  </a:txBody>
                  <a:tcPr/>
                </a:tc>
                <a:tc>
                  <a:txBody>
                    <a:bodyPr/>
                    <a:lstStyle/>
                    <a:p>
                      <a:r>
                        <a:rPr lang="en-GB" dirty="0">
                          <a:latin typeface="Candara" panose="020E0502030303020204" pitchFamily="34" charset="0"/>
                        </a:rPr>
                        <a:t>210</a:t>
                      </a:r>
                    </a:p>
                  </a:txBody>
                  <a:tcPr/>
                </a:tc>
                <a:tc>
                  <a:txBody>
                    <a:bodyPr/>
                    <a:lstStyle/>
                    <a:p>
                      <a:r>
                        <a:rPr lang="en-GB" dirty="0">
                          <a:solidFill>
                            <a:srgbClr val="FF0000"/>
                          </a:solidFill>
                          <a:latin typeface="Candara" panose="020E0502030303020204" pitchFamily="34" charset="0"/>
                        </a:rPr>
                        <a:t>29</a:t>
                      </a:r>
                    </a:p>
                  </a:txBody>
                  <a:tcPr/>
                </a:tc>
                <a:extLst>
                  <a:ext uri="{0D108BD9-81ED-4DB2-BD59-A6C34878D82A}">
                    <a16:rowId xmlns:a16="http://schemas.microsoft.com/office/drawing/2014/main" val="1597022269"/>
                  </a:ext>
                </a:extLst>
              </a:tr>
              <a:tr h="370840">
                <a:tc>
                  <a:txBody>
                    <a:bodyPr/>
                    <a:lstStyle/>
                    <a:p>
                      <a:r>
                        <a:rPr lang="en-GB" dirty="0">
                          <a:latin typeface="Candara" panose="020E0502030303020204" pitchFamily="34" charset="0"/>
                        </a:rPr>
                        <a:t>Sweden</a:t>
                      </a:r>
                    </a:p>
                  </a:txBody>
                  <a:tcPr/>
                </a:tc>
                <a:tc>
                  <a:txBody>
                    <a:bodyPr/>
                    <a:lstStyle/>
                    <a:p>
                      <a:r>
                        <a:rPr lang="en-GB" dirty="0">
                          <a:latin typeface="Candara" panose="020E0502030303020204" pitchFamily="34" charset="0"/>
                        </a:rPr>
                        <a:t>237</a:t>
                      </a:r>
                    </a:p>
                  </a:txBody>
                  <a:tcPr/>
                </a:tc>
                <a:tc>
                  <a:txBody>
                    <a:bodyPr/>
                    <a:lstStyle/>
                    <a:p>
                      <a:r>
                        <a:rPr lang="en-GB" dirty="0">
                          <a:solidFill>
                            <a:srgbClr val="FF0000"/>
                          </a:solidFill>
                          <a:latin typeface="Candara" panose="020E0502030303020204" pitchFamily="34" charset="0"/>
                        </a:rPr>
                        <a:t>15</a:t>
                      </a:r>
                    </a:p>
                  </a:txBody>
                  <a:tcPr/>
                </a:tc>
                <a:extLst>
                  <a:ext uri="{0D108BD9-81ED-4DB2-BD59-A6C34878D82A}">
                    <a16:rowId xmlns:a16="http://schemas.microsoft.com/office/drawing/2014/main" val="3353199358"/>
                  </a:ext>
                </a:extLst>
              </a:tr>
              <a:tr h="370840">
                <a:tc>
                  <a:txBody>
                    <a:bodyPr/>
                    <a:lstStyle/>
                    <a:p>
                      <a:r>
                        <a:rPr lang="en-GB" dirty="0">
                          <a:latin typeface="Candara" panose="020E0502030303020204" pitchFamily="34" charset="0"/>
                        </a:rPr>
                        <a:t>Canada</a:t>
                      </a:r>
                    </a:p>
                  </a:txBody>
                  <a:tcPr/>
                </a:tc>
                <a:tc>
                  <a:txBody>
                    <a:bodyPr/>
                    <a:lstStyle/>
                    <a:p>
                      <a:r>
                        <a:rPr lang="en-GB" dirty="0">
                          <a:latin typeface="Candara" panose="020E0502030303020204" pitchFamily="34" charset="0"/>
                        </a:rPr>
                        <a:t>210</a:t>
                      </a:r>
                    </a:p>
                  </a:txBody>
                  <a:tcPr/>
                </a:tc>
                <a:tc>
                  <a:txBody>
                    <a:bodyPr/>
                    <a:lstStyle/>
                    <a:p>
                      <a:r>
                        <a:rPr lang="en-GB" dirty="0">
                          <a:solidFill>
                            <a:srgbClr val="FF0000"/>
                          </a:solidFill>
                          <a:latin typeface="Candara" panose="020E0502030303020204" pitchFamily="34" charset="0"/>
                        </a:rPr>
                        <a:t>13</a:t>
                      </a:r>
                    </a:p>
                  </a:txBody>
                  <a:tcPr/>
                </a:tc>
                <a:extLst>
                  <a:ext uri="{0D108BD9-81ED-4DB2-BD59-A6C34878D82A}">
                    <a16:rowId xmlns:a16="http://schemas.microsoft.com/office/drawing/2014/main" val="673231912"/>
                  </a:ext>
                </a:extLst>
              </a:tr>
              <a:tr h="370840">
                <a:tc>
                  <a:txBody>
                    <a:bodyPr/>
                    <a:lstStyle/>
                    <a:p>
                      <a:r>
                        <a:rPr lang="en-GB" dirty="0">
                          <a:latin typeface="Candara" panose="020E0502030303020204" pitchFamily="34" charset="0"/>
                        </a:rPr>
                        <a:t>Korea</a:t>
                      </a:r>
                    </a:p>
                  </a:txBody>
                  <a:tcPr/>
                </a:tc>
                <a:tc>
                  <a:txBody>
                    <a:bodyPr/>
                    <a:lstStyle/>
                    <a:p>
                      <a:r>
                        <a:rPr lang="en-GB" dirty="0">
                          <a:latin typeface="Candara" panose="020E0502030303020204" pitchFamily="34" charset="0"/>
                        </a:rPr>
                        <a:t>194</a:t>
                      </a:r>
                    </a:p>
                  </a:txBody>
                  <a:tcPr/>
                </a:tc>
                <a:tc>
                  <a:txBody>
                    <a:bodyPr/>
                    <a:lstStyle/>
                    <a:p>
                      <a:r>
                        <a:rPr lang="en-GB" dirty="0">
                          <a:solidFill>
                            <a:srgbClr val="FF0000"/>
                          </a:solidFill>
                          <a:latin typeface="Candara" panose="020E0502030303020204" pitchFamily="34" charset="0"/>
                        </a:rPr>
                        <a:t>13</a:t>
                      </a:r>
                    </a:p>
                  </a:txBody>
                  <a:tcPr/>
                </a:tc>
                <a:extLst>
                  <a:ext uri="{0D108BD9-81ED-4DB2-BD59-A6C34878D82A}">
                    <a16:rowId xmlns:a16="http://schemas.microsoft.com/office/drawing/2014/main" val="3518333693"/>
                  </a:ext>
                </a:extLst>
              </a:tr>
              <a:tr h="370840">
                <a:tc>
                  <a:txBody>
                    <a:bodyPr/>
                    <a:lstStyle/>
                    <a:p>
                      <a:r>
                        <a:rPr lang="en-GB" dirty="0">
                          <a:latin typeface="Candara" panose="020E0502030303020204" pitchFamily="34" charset="0"/>
                        </a:rPr>
                        <a:t>Australia</a:t>
                      </a:r>
                    </a:p>
                  </a:txBody>
                  <a:tcPr/>
                </a:tc>
                <a:tc>
                  <a:txBody>
                    <a:bodyPr/>
                    <a:lstStyle/>
                    <a:p>
                      <a:r>
                        <a:rPr lang="en-GB" dirty="0">
                          <a:latin typeface="Candara" panose="020E0502030303020204" pitchFamily="34" charset="0"/>
                        </a:rPr>
                        <a:t>207</a:t>
                      </a:r>
                    </a:p>
                  </a:txBody>
                  <a:tcPr/>
                </a:tc>
                <a:tc>
                  <a:txBody>
                    <a:bodyPr/>
                    <a:lstStyle/>
                    <a:p>
                      <a:r>
                        <a:rPr lang="en-GB" dirty="0">
                          <a:solidFill>
                            <a:srgbClr val="FF0000"/>
                          </a:solidFill>
                          <a:latin typeface="Candara" panose="020E0502030303020204" pitchFamily="34" charset="0"/>
                        </a:rPr>
                        <a:t>11</a:t>
                      </a:r>
                    </a:p>
                  </a:txBody>
                  <a:tcPr/>
                </a:tc>
                <a:extLst>
                  <a:ext uri="{0D108BD9-81ED-4DB2-BD59-A6C34878D82A}">
                    <a16:rowId xmlns:a16="http://schemas.microsoft.com/office/drawing/2014/main" val="2044637084"/>
                  </a:ext>
                </a:extLst>
              </a:tr>
              <a:tr h="370840">
                <a:tc>
                  <a:txBody>
                    <a:bodyPr/>
                    <a:lstStyle/>
                    <a:p>
                      <a:r>
                        <a:rPr lang="en-GB" dirty="0">
                          <a:latin typeface="Candara" panose="020E0502030303020204" pitchFamily="34" charset="0"/>
                        </a:rPr>
                        <a:t>Norway</a:t>
                      </a:r>
                    </a:p>
                  </a:txBody>
                  <a:tcPr/>
                </a:tc>
                <a:tc>
                  <a:txBody>
                    <a:bodyPr/>
                    <a:lstStyle/>
                    <a:p>
                      <a:r>
                        <a:rPr lang="en-GB" dirty="0">
                          <a:latin typeface="Candara" panose="020E0502030303020204" pitchFamily="34" charset="0"/>
                        </a:rPr>
                        <a:t>234</a:t>
                      </a:r>
                    </a:p>
                  </a:txBody>
                  <a:tcPr/>
                </a:tc>
                <a:tc>
                  <a:txBody>
                    <a:bodyPr/>
                    <a:lstStyle/>
                    <a:p>
                      <a:r>
                        <a:rPr lang="en-GB" dirty="0">
                          <a:latin typeface="Candara" panose="020E0502030303020204" pitchFamily="34" charset="0"/>
                        </a:rPr>
                        <a:t>6</a:t>
                      </a:r>
                    </a:p>
                  </a:txBody>
                  <a:tcPr/>
                </a:tc>
                <a:extLst>
                  <a:ext uri="{0D108BD9-81ED-4DB2-BD59-A6C34878D82A}">
                    <a16:rowId xmlns:a16="http://schemas.microsoft.com/office/drawing/2014/main" val="1156736423"/>
                  </a:ext>
                </a:extLst>
              </a:tr>
              <a:tr h="370840">
                <a:tc>
                  <a:txBody>
                    <a:bodyPr/>
                    <a:lstStyle/>
                    <a:p>
                      <a:r>
                        <a:rPr lang="en-GB" dirty="0">
                          <a:latin typeface="Candara" panose="020E0502030303020204" pitchFamily="34" charset="0"/>
                        </a:rPr>
                        <a:t>France</a:t>
                      </a:r>
                    </a:p>
                  </a:txBody>
                  <a:tcPr/>
                </a:tc>
                <a:tc>
                  <a:txBody>
                    <a:bodyPr/>
                    <a:lstStyle/>
                    <a:p>
                      <a:r>
                        <a:rPr lang="en-GB" dirty="0">
                          <a:latin typeface="Candara" panose="020E0502030303020204" pitchFamily="34" charset="0"/>
                        </a:rPr>
                        <a:t>181</a:t>
                      </a:r>
                    </a:p>
                  </a:txBody>
                  <a:tcPr/>
                </a:tc>
                <a:tc>
                  <a:txBody>
                    <a:bodyPr/>
                    <a:lstStyle/>
                    <a:p>
                      <a:r>
                        <a:rPr lang="en-GB" dirty="0">
                          <a:latin typeface="Candara" panose="020E0502030303020204" pitchFamily="34" charset="0"/>
                        </a:rPr>
                        <a:t>5</a:t>
                      </a:r>
                    </a:p>
                  </a:txBody>
                  <a:tcPr/>
                </a:tc>
                <a:extLst>
                  <a:ext uri="{0D108BD9-81ED-4DB2-BD59-A6C34878D82A}">
                    <a16:rowId xmlns:a16="http://schemas.microsoft.com/office/drawing/2014/main" val="1047621435"/>
                  </a:ext>
                </a:extLst>
              </a:tr>
            </a:tbl>
          </a:graphicData>
        </a:graphic>
      </p:graphicFrame>
    </p:spTree>
    <p:extLst>
      <p:ext uri="{BB962C8B-B14F-4D97-AF65-F5344CB8AC3E}">
        <p14:creationId xmlns:p14="http://schemas.microsoft.com/office/powerpoint/2010/main" val="26125866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609600"/>
          </a:xfrm>
        </p:spPr>
        <p:txBody>
          <a:bodyPr/>
          <a:lstStyle/>
          <a:p>
            <a:r>
              <a:rPr lang="en-GB" dirty="0"/>
              <a:t>Canada: Debt crisis almost certain during life of Trudeau Government</a:t>
            </a:r>
          </a:p>
        </p:txBody>
      </p:sp>
      <p:pic>
        <p:nvPicPr>
          <p:cNvPr id="5" name="Picture 4"/>
          <p:cNvPicPr>
            <a:picLocks noChangeAspect="1"/>
          </p:cNvPicPr>
          <p:nvPr/>
        </p:nvPicPr>
        <p:blipFill>
          <a:blip r:embed="rId2"/>
          <a:stretch>
            <a:fillRect/>
          </a:stretch>
        </p:blipFill>
        <p:spPr>
          <a:xfrm>
            <a:off x="76200" y="974558"/>
            <a:ext cx="8763000" cy="5793288"/>
          </a:xfrm>
          <a:prstGeom prst="rect">
            <a:avLst/>
          </a:prstGeom>
        </p:spPr>
      </p:pic>
    </p:spTree>
    <p:extLst>
      <p:ext uri="{BB962C8B-B14F-4D97-AF65-F5344CB8AC3E}">
        <p14:creationId xmlns:p14="http://schemas.microsoft.com/office/powerpoint/2010/main" val="275593404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457200"/>
          </a:xfrm>
        </p:spPr>
        <p:txBody>
          <a:bodyPr/>
          <a:lstStyle/>
          <a:p>
            <a:r>
              <a:rPr lang="en-GB" dirty="0"/>
              <a:t>Australia : Debt crisis almost certain during life of ??? Government </a:t>
            </a:r>
          </a:p>
        </p:txBody>
      </p:sp>
      <p:pic>
        <p:nvPicPr>
          <p:cNvPr id="5" name="Picture 4"/>
          <p:cNvPicPr>
            <a:picLocks noChangeAspect="1"/>
          </p:cNvPicPr>
          <p:nvPr/>
        </p:nvPicPr>
        <p:blipFill>
          <a:blip r:embed="rId2"/>
          <a:stretch>
            <a:fillRect/>
          </a:stretch>
        </p:blipFill>
        <p:spPr>
          <a:xfrm>
            <a:off x="228600" y="914400"/>
            <a:ext cx="8610600" cy="5851221"/>
          </a:xfrm>
          <a:prstGeom prst="rect">
            <a:avLst/>
          </a:prstGeom>
        </p:spPr>
      </p:pic>
    </p:spTree>
    <p:extLst>
      <p:ext uri="{BB962C8B-B14F-4D97-AF65-F5344CB8AC3E}">
        <p14:creationId xmlns:p14="http://schemas.microsoft.com/office/powerpoint/2010/main" val="273873948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“Smoking Gun of Credit” &amp; Future Debt Zombies</a:t>
            </a:r>
          </a:p>
        </p:txBody>
      </p:sp>
      <p:sp>
        <p:nvSpPr>
          <p:cNvPr id="3" name="Content Placeholder 2"/>
          <p:cNvSpPr>
            <a:spLocks noGrp="1"/>
          </p:cNvSpPr>
          <p:nvPr>
            <p:ph idx="1"/>
          </p:nvPr>
        </p:nvSpPr>
        <p:spPr>
          <a:xfrm>
            <a:off x="228600" y="685800"/>
            <a:ext cx="8763000" cy="457200"/>
          </a:xfrm>
        </p:spPr>
        <p:txBody>
          <a:bodyPr/>
          <a:lstStyle/>
          <a:p>
            <a:r>
              <a:rPr lang="en-GB" dirty="0"/>
              <a:t>China: debt crisis inevitable, but form it will take???</a:t>
            </a:r>
          </a:p>
        </p:txBody>
      </p:sp>
      <p:pic>
        <p:nvPicPr>
          <p:cNvPr id="4" name="Picture 3"/>
          <p:cNvPicPr>
            <a:picLocks noChangeAspect="1"/>
          </p:cNvPicPr>
          <p:nvPr/>
        </p:nvPicPr>
        <p:blipFill>
          <a:blip r:embed="rId2"/>
          <a:stretch>
            <a:fillRect/>
          </a:stretch>
        </p:blipFill>
        <p:spPr>
          <a:xfrm>
            <a:off x="219242" y="914400"/>
            <a:ext cx="8619958" cy="5784022"/>
          </a:xfrm>
          <a:prstGeom prst="rect">
            <a:avLst/>
          </a:prstGeom>
        </p:spPr>
      </p:pic>
    </p:spTree>
    <p:extLst>
      <p:ext uri="{BB962C8B-B14F-4D97-AF65-F5344CB8AC3E}">
        <p14:creationId xmlns:p14="http://schemas.microsoft.com/office/powerpoint/2010/main" val="69969308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Modeling</a:t>
            </a:r>
            <a:r>
              <a:rPr lang="en-GB" dirty="0"/>
              <a:t> credit in capitalism</a:t>
            </a:r>
          </a:p>
        </p:txBody>
      </p:sp>
      <p:sp>
        <p:nvSpPr>
          <p:cNvPr id="3" name="Content Placeholder 2"/>
          <p:cNvSpPr>
            <a:spLocks noGrp="1"/>
          </p:cNvSpPr>
          <p:nvPr>
            <p:ph idx="1"/>
          </p:nvPr>
        </p:nvSpPr>
        <p:spPr>
          <a:xfrm>
            <a:off x="228600" y="685800"/>
            <a:ext cx="8763000" cy="2874250"/>
          </a:xfrm>
        </p:spPr>
        <p:txBody>
          <a:bodyPr/>
          <a:lstStyle/>
          <a:p>
            <a:r>
              <a:rPr lang="en-GB" dirty="0"/>
              <a:t>A “Lucas-critique-immune” modelling paradigm</a:t>
            </a:r>
          </a:p>
          <a:p>
            <a:pPr lvl="1"/>
            <a:r>
              <a:rPr lang="en-GB" dirty="0"/>
              <a:t>Derive macro models from strictly true identities</a:t>
            </a:r>
          </a:p>
          <a:p>
            <a:r>
              <a:rPr lang="en-GB" dirty="0"/>
              <a:t>My Minsky model can be derived by putting these 3 definitions in dynamic form:</a:t>
            </a:r>
          </a:p>
          <a:p>
            <a:pPr lvl="1"/>
            <a:r>
              <a:rPr lang="en-GB" dirty="0"/>
              <a:t>Employment rate L/N=</a:t>
            </a:r>
            <a:r>
              <a:rPr lang="en-GB" dirty="0">
                <a:latin typeface="Symbol" panose="05050102010706020507" pitchFamily="18" charset="2"/>
              </a:rPr>
              <a:t>l</a:t>
            </a:r>
            <a:r>
              <a:rPr lang="en-GB" dirty="0"/>
              <a:t>;</a:t>
            </a:r>
          </a:p>
          <a:p>
            <a:pPr lvl="1"/>
            <a:r>
              <a:rPr lang="en-GB" dirty="0"/>
              <a:t>Wages share of GDP W/Y=</a:t>
            </a:r>
            <a:r>
              <a:rPr lang="en-GB" dirty="0">
                <a:latin typeface="Symbol" panose="05050102010706020507" pitchFamily="18" charset="2"/>
              </a:rPr>
              <a:t>w</a:t>
            </a:r>
            <a:r>
              <a:rPr lang="en-GB" dirty="0"/>
              <a:t>;</a:t>
            </a:r>
          </a:p>
          <a:p>
            <a:pPr lvl="1"/>
            <a:r>
              <a:rPr lang="en-GB" dirty="0"/>
              <a:t>Private debt to GDP ratio d=D/Y</a:t>
            </a:r>
          </a:p>
          <a:p>
            <a:r>
              <a:rPr lang="en-GB" dirty="0"/>
              <a:t>Differentiate with respect to time and you get:</a:t>
            </a:r>
          </a:p>
          <a:p>
            <a:pPr lvl="1"/>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442879658"/>
              </p:ext>
            </p:extLst>
          </p:nvPr>
        </p:nvGraphicFramePr>
        <p:xfrm>
          <a:off x="5902324" y="3739018"/>
          <a:ext cx="3080633" cy="787400"/>
        </p:xfrm>
        <a:graphic>
          <a:graphicData uri="http://schemas.openxmlformats.org/presentationml/2006/ole">
            <mc:AlternateContent xmlns:mc="http://schemas.openxmlformats.org/markup-compatibility/2006">
              <mc:Choice xmlns:v="urn:schemas-microsoft-com:vml" Requires="v">
                <p:oleObj spid="_x0000_s75009" name="Equation" r:id="rId3" imgW="1536480" imgH="393480" progId="Equation.DSMT4">
                  <p:embed/>
                </p:oleObj>
              </mc:Choice>
              <mc:Fallback>
                <p:oleObj name="Equation" r:id="rId3" imgW="1536480" imgH="393480" progId="Equation.DSMT4">
                  <p:embed/>
                  <p:pic>
                    <p:nvPicPr>
                      <p:cNvPr id="4" name="Object 3"/>
                      <p:cNvPicPr/>
                      <p:nvPr/>
                    </p:nvPicPr>
                    <p:blipFill>
                      <a:blip r:embed="rId4"/>
                      <a:stretch>
                        <a:fillRect/>
                      </a:stretch>
                    </p:blipFill>
                    <p:spPr>
                      <a:xfrm>
                        <a:off x="5902324" y="3739018"/>
                        <a:ext cx="3080633" cy="787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14776559"/>
              </p:ext>
            </p:extLst>
          </p:nvPr>
        </p:nvGraphicFramePr>
        <p:xfrm>
          <a:off x="5902324" y="4708684"/>
          <a:ext cx="3039357" cy="900711"/>
        </p:xfrm>
        <a:graphic>
          <a:graphicData uri="http://schemas.openxmlformats.org/presentationml/2006/ole">
            <mc:AlternateContent xmlns:mc="http://schemas.openxmlformats.org/markup-compatibility/2006">
              <mc:Choice xmlns:v="urn:schemas-microsoft-com:vml" Requires="v">
                <p:oleObj spid="_x0000_s75010" name="Equation" r:id="rId5" imgW="1333440" imgH="393480" progId="Equation.DSMT4">
                  <p:embed/>
                </p:oleObj>
              </mc:Choice>
              <mc:Fallback>
                <p:oleObj name="Equation" r:id="rId5" imgW="1333440" imgH="393480" progId="Equation.DSMT4">
                  <p:embed/>
                  <p:pic>
                    <p:nvPicPr>
                      <p:cNvPr id="5" name="Object 4"/>
                      <p:cNvPicPr/>
                      <p:nvPr/>
                    </p:nvPicPr>
                    <p:blipFill>
                      <a:blip r:embed="rId6"/>
                      <a:stretch>
                        <a:fillRect/>
                      </a:stretch>
                    </p:blipFill>
                    <p:spPr>
                      <a:xfrm>
                        <a:off x="5902324" y="4708684"/>
                        <a:ext cx="3039357" cy="900711"/>
                      </a:xfrm>
                      <a:prstGeom prst="rect">
                        <a:avLst/>
                      </a:prstGeom>
                    </p:spPr>
                  </p:pic>
                </p:oleObj>
              </mc:Fallback>
            </mc:AlternateContent>
          </a:graphicData>
        </a:graphic>
      </p:graphicFrame>
      <p:sp>
        <p:nvSpPr>
          <p:cNvPr id="6" name="Content Placeholder 2"/>
          <p:cNvSpPr txBox="1">
            <a:spLocks/>
          </p:cNvSpPr>
          <p:nvPr/>
        </p:nvSpPr>
        <p:spPr bwMode="auto">
          <a:xfrm>
            <a:off x="228600" y="3563597"/>
            <a:ext cx="5638800" cy="113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“Employment will rise if economic growth exceeds the sum of population &amp; </a:t>
            </a:r>
            <a:r>
              <a:rPr lang="en-GB" kern="0" dirty="0" err="1">
                <a:effectLst/>
              </a:rPr>
              <a:t>labor</a:t>
            </a:r>
            <a:r>
              <a:rPr lang="en-GB" kern="0" dirty="0">
                <a:effectLst/>
              </a:rPr>
              <a:t> productivity growth”</a:t>
            </a:r>
          </a:p>
        </p:txBody>
      </p:sp>
      <p:sp>
        <p:nvSpPr>
          <p:cNvPr id="7" name="Content Placeholder 2"/>
          <p:cNvSpPr txBox="1">
            <a:spLocks/>
          </p:cNvSpPr>
          <p:nvPr/>
        </p:nvSpPr>
        <p:spPr bwMode="auto">
          <a:xfrm>
            <a:off x="159680" y="4704218"/>
            <a:ext cx="5370464" cy="9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“Wages share of output will rise if wage rise exceeds growth in </a:t>
            </a:r>
            <a:r>
              <a:rPr lang="en-GB" kern="0" dirty="0" err="1">
                <a:effectLst/>
              </a:rPr>
              <a:t>labor</a:t>
            </a:r>
            <a:r>
              <a:rPr lang="en-GB" kern="0" dirty="0">
                <a:effectLst/>
              </a:rPr>
              <a:t> productivity”</a:t>
            </a:r>
          </a:p>
        </p:txBody>
      </p:sp>
      <p:graphicFrame>
        <p:nvGraphicFramePr>
          <p:cNvPr id="8" name="Object 7"/>
          <p:cNvGraphicFramePr>
            <a:graphicFrameLocks noChangeAspect="1"/>
          </p:cNvGraphicFramePr>
          <p:nvPr>
            <p:extLst>
              <p:ext uri="{D42A27DB-BD31-4B8C-83A1-F6EECF244321}">
                <p14:modId xmlns:p14="http://schemas.microsoft.com/office/powerpoint/2010/main" val="636470517"/>
              </p:ext>
            </p:extLst>
          </p:nvPr>
        </p:nvGraphicFramePr>
        <p:xfrm>
          <a:off x="5902324" y="5578140"/>
          <a:ext cx="2867935" cy="939339"/>
        </p:xfrm>
        <a:graphic>
          <a:graphicData uri="http://schemas.openxmlformats.org/presentationml/2006/ole">
            <mc:AlternateContent xmlns:mc="http://schemas.openxmlformats.org/markup-compatibility/2006">
              <mc:Choice xmlns:v="urn:schemas-microsoft-com:vml" Requires="v">
                <p:oleObj spid="_x0000_s75011" name="Equation" r:id="rId7" imgW="1206360" imgH="393480" progId="Equation.DSMT4">
                  <p:embed/>
                </p:oleObj>
              </mc:Choice>
              <mc:Fallback>
                <p:oleObj name="Equation" r:id="rId7" imgW="1206360" imgH="393480" progId="Equation.DSMT4">
                  <p:embed/>
                  <p:pic>
                    <p:nvPicPr>
                      <p:cNvPr id="8" name="Object 7"/>
                      <p:cNvPicPr/>
                      <p:nvPr/>
                    </p:nvPicPr>
                    <p:blipFill>
                      <a:blip r:embed="rId8"/>
                      <a:stretch>
                        <a:fillRect/>
                      </a:stretch>
                    </p:blipFill>
                    <p:spPr>
                      <a:xfrm>
                        <a:off x="5902324" y="5578140"/>
                        <a:ext cx="2867935" cy="939339"/>
                      </a:xfrm>
                      <a:prstGeom prst="rect">
                        <a:avLst/>
                      </a:prstGeom>
                    </p:spPr>
                  </p:pic>
                </p:oleObj>
              </mc:Fallback>
            </mc:AlternateContent>
          </a:graphicData>
        </a:graphic>
      </p:graphicFrame>
      <p:sp>
        <p:nvSpPr>
          <p:cNvPr id="9" name="Content Placeholder 2"/>
          <p:cNvSpPr txBox="1">
            <a:spLocks/>
          </p:cNvSpPr>
          <p:nvPr/>
        </p:nvSpPr>
        <p:spPr bwMode="auto">
          <a:xfrm>
            <a:off x="166960" y="5592988"/>
            <a:ext cx="5370464" cy="9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“Debt ratio will rise if rate of growth of debt exceeds rate of growth of GDP”</a:t>
            </a:r>
          </a:p>
        </p:txBody>
      </p:sp>
    </p:spTree>
    <p:extLst>
      <p:ext uri="{BB962C8B-B14F-4D97-AF65-F5344CB8AC3E}">
        <p14:creationId xmlns:p14="http://schemas.microsoft.com/office/powerpoint/2010/main" val="139134779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build="p" bldLvl="5"/>
      <p:bldP spid="9"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Modeling</a:t>
            </a:r>
            <a:r>
              <a:rPr lang="en-GB" dirty="0"/>
              <a:t> credit in capitalism</a:t>
            </a:r>
          </a:p>
        </p:txBody>
      </p:sp>
      <p:sp>
        <p:nvSpPr>
          <p:cNvPr id="3" name="Content Placeholder 2"/>
          <p:cNvSpPr>
            <a:spLocks noGrp="1"/>
          </p:cNvSpPr>
          <p:nvPr>
            <p:ph idx="1"/>
          </p:nvPr>
        </p:nvSpPr>
        <p:spPr>
          <a:xfrm>
            <a:off x="228600" y="685799"/>
            <a:ext cx="8763000" cy="414473"/>
          </a:xfrm>
        </p:spPr>
        <p:txBody>
          <a:bodyPr/>
          <a:lstStyle/>
          <a:p>
            <a:r>
              <a:rPr lang="en-GB" dirty="0"/>
              <a:t>Operationalise with simplest possible linear expressions</a:t>
            </a:r>
          </a:p>
        </p:txBody>
      </p:sp>
      <p:graphicFrame>
        <p:nvGraphicFramePr>
          <p:cNvPr id="7" name="Object 6"/>
          <p:cNvGraphicFramePr>
            <a:graphicFrameLocks noChangeAspect="1"/>
          </p:cNvGraphicFramePr>
          <p:nvPr>
            <p:extLst>
              <p:ext uri="{D42A27DB-BD31-4B8C-83A1-F6EECF244321}">
                <p14:modId xmlns:p14="http://schemas.microsoft.com/office/powerpoint/2010/main" val="3386482532"/>
              </p:ext>
            </p:extLst>
          </p:nvPr>
        </p:nvGraphicFramePr>
        <p:xfrm>
          <a:off x="381000" y="3081987"/>
          <a:ext cx="8153400" cy="3469193"/>
        </p:xfrm>
        <a:graphic>
          <a:graphicData uri="http://schemas.openxmlformats.org/presentationml/2006/ole">
            <mc:AlternateContent xmlns:mc="http://schemas.openxmlformats.org/markup-compatibility/2006">
              <mc:Choice xmlns:v="urn:schemas-microsoft-com:vml" Requires="v">
                <p:oleObj spid="_x0000_s76945" name="Equation" r:id="rId3" imgW="4711680" imgH="2006280" progId="Equation.DSMT4">
                  <p:embed/>
                </p:oleObj>
              </mc:Choice>
              <mc:Fallback>
                <p:oleObj name="Equation" r:id="rId3" imgW="4711680" imgH="2006280" progId="Equation.DSMT4">
                  <p:embed/>
                  <p:pic>
                    <p:nvPicPr>
                      <p:cNvPr id="7" name="Object 6"/>
                      <p:cNvPicPr>
                        <a:picLocks noChangeAspect="1" noChangeArrowheads="1"/>
                      </p:cNvPicPr>
                      <p:nvPr/>
                    </p:nvPicPr>
                    <p:blipFill>
                      <a:blip r:embed="rId4"/>
                      <a:srcRect/>
                      <a:stretch>
                        <a:fillRect/>
                      </a:stretch>
                    </p:blipFill>
                    <p:spPr bwMode="auto">
                      <a:xfrm>
                        <a:off x="381000" y="3081987"/>
                        <a:ext cx="8153400" cy="3469193"/>
                      </a:xfrm>
                      <a:prstGeom prst="rect">
                        <a:avLst/>
                      </a:prstGeom>
                      <a:noFill/>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648185"/>
            <a:ext cx="2161159" cy="2129493"/>
          </a:xfrm>
          <a:prstGeom prst="rect">
            <a:avLst/>
          </a:prstGeom>
        </p:spPr>
      </p:pic>
      <p:sp>
        <p:nvSpPr>
          <p:cNvPr id="9" name="Rounded Rectangle 8"/>
          <p:cNvSpPr/>
          <p:nvPr/>
        </p:nvSpPr>
        <p:spPr bwMode="auto">
          <a:xfrm>
            <a:off x="685800" y="358138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ounded Rectangle 9"/>
          <p:cNvSpPr/>
          <p:nvPr/>
        </p:nvSpPr>
        <p:spPr bwMode="auto">
          <a:xfrm>
            <a:off x="1981200" y="30602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2624687" y="304800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685800" y="457198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Rounded Rectangle 12"/>
          <p:cNvSpPr/>
          <p:nvPr/>
        </p:nvSpPr>
        <p:spPr bwMode="auto">
          <a:xfrm>
            <a:off x="1600200" y="457198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4" name="Rounded Rectangle 13"/>
          <p:cNvSpPr/>
          <p:nvPr/>
        </p:nvSpPr>
        <p:spPr bwMode="auto">
          <a:xfrm>
            <a:off x="4953000" y="556258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Rounded Rectangle 14"/>
          <p:cNvSpPr/>
          <p:nvPr/>
        </p:nvSpPr>
        <p:spPr bwMode="auto">
          <a:xfrm>
            <a:off x="6248400" y="5095145"/>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6" name="Rounded Rectangle 15"/>
          <p:cNvSpPr/>
          <p:nvPr/>
        </p:nvSpPr>
        <p:spPr bwMode="auto">
          <a:xfrm>
            <a:off x="6858000" y="5099790"/>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Content Placeholder 2"/>
          <p:cNvSpPr txBox="1">
            <a:spLocks/>
          </p:cNvSpPr>
          <p:nvPr/>
        </p:nvSpPr>
        <p:spPr bwMode="auto">
          <a:xfrm>
            <a:off x="228600" y="2395657"/>
            <a:ext cx="8763000" cy="42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We get this system </a:t>
            </a:r>
            <a:r>
              <a:rPr lang="en-GB" i="1" kern="0" dirty="0">
                <a:effectLst/>
              </a:rPr>
              <a:t>with intrinsic nonlinearities</a:t>
            </a:r>
            <a:r>
              <a:rPr lang="en-GB" kern="0" dirty="0">
                <a:effectLst/>
              </a:rPr>
              <a:t>:</a:t>
            </a:r>
          </a:p>
        </p:txBody>
      </p:sp>
      <p:graphicFrame>
        <p:nvGraphicFramePr>
          <p:cNvPr id="19" name="Object 18"/>
          <p:cNvGraphicFramePr>
            <a:graphicFrameLocks noChangeAspect="1"/>
          </p:cNvGraphicFramePr>
          <p:nvPr>
            <p:extLst>
              <p:ext uri="{D42A27DB-BD31-4B8C-83A1-F6EECF244321}">
                <p14:modId xmlns:p14="http://schemas.microsoft.com/office/powerpoint/2010/main" val="4076416568"/>
              </p:ext>
            </p:extLst>
          </p:nvPr>
        </p:nvGraphicFramePr>
        <p:xfrm>
          <a:off x="600644" y="990600"/>
          <a:ext cx="694756" cy="1483398"/>
        </p:xfrm>
        <a:graphic>
          <a:graphicData uri="http://schemas.openxmlformats.org/presentationml/2006/ole">
            <mc:AlternateContent xmlns:mc="http://schemas.openxmlformats.org/markup-compatibility/2006">
              <mc:Choice xmlns:v="urn:schemas-microsoft-com:vml" Requires="v">
                <p:oleObj spid="_x0000_s76946" name="Equation" r:id="rId6" imgW="380880" imgH="812520" progId="Equation.DSMT4">
                  <p:embed/>
                </p:oleObj>
              </mc:Choice>
              <mc:Fallback>
                <p:oleObj name="Equation" r:id="rId6" imgW="380880" imgH="812520" progId="Equation.DSMT4">
                  <p:embed/>
                  <p:pic>
                    <p:nvPicPr>
                      <p:cNvPr id="7" name="Object 6"/>
                      <p:cNvPicPr>
                        <a:picLocks noChangeAspect="1" noChangeArrowheads="1"/>
                      </p:cNvPicPr>
                      <p:nvPr/>
                    </p:nvPicPr>
                    <p:blipFill>
                      <a:blip r:embed="rId7"/>
                      <a:srcRect/>
                      <a:stretch>
                        <a:fillRect/>
                      </a:stretch>
                    </p:blipFill>
                    <p:spPr bwMode="auto">
                      <a:xfrm>
                        <a:off x="600644" y="990600"/>
                        <a:ext cx="694756" cy="1483398"/>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8805561"/>
              </p:ext>
            </p:extLst>
          </p:nvPr>
        </p:nvGraphicFramePr>
        <p:xfrm>
          <a:off x="7286625" y="1104443"/>
          <a:ext cx="1019175" cy="1255713"/>
        </p:xfrm>
        <a:graphic>
          <a:graphicData uri="http://schemas.openxmlformats.org/presentationml/2006/ole">
            <mc:AlternateContent xmlns:mc="http://schemas.openxmlformats.org/markup-compatibility/2006">
              <mc:Choice xmlns:v="urn:schemas-microsoft-com:vml" Requires="v">
                <p:oleObj spid="_x0000_s76947" name="Equation" r:id="rId8" imgW="660240" imgH="812520" progId="Equation.DSMT4">
                  <p:embed/>
                </p:oleObj>
              </mc:Choice>
              <mc:Fallback>
                <p:oleObj name="Equation" r:id="rId8" imgW="660240" imgH="812520" progId="Equation.DSMT4">
                  <p:embed/>
                  <p:pic>
                    <p:nvPicPr>
                      <p:cNvPr id="19" name="Object 18"/>
                      <p:cNvPicPr>
                        <a:picLocks noChangeAspect="1" noChangeArrowheads="1"/>
                      </p:cNvPicPr>
                      <p:nvPr/>
                    </p:nvPicPr>
                    <p:blipFill>
                      <a:blip r:embed="rId9"/>
                      <a:srcRect/>
                      <a:stretch>
                        <a:fillRect/>
                      </a:stretch>
                    </p:blipFill>
                    <p:spPr bwMode="auto">
                      <a:xfrm>
                        <a:off x="7286625" y="1104443"/>
                        <a:ext cx="1019175" cy="125571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236715377"/>
              </p:ext>
            </p:extLst>
          </p:nvPr>
        </p:nvGraphicFramePr>
        <p:xfrm>
          <a:off x="1539875" y="1134216"/>
          <a:ext cx="2574925" cy="1196166"/>
        </p:xfrm>
        <a:graphic>
          <a:graphicData uri="http://schemas.openxmlformats.org/presentationml/2006/ole">
            <mc:AlternateContent xmlns:mc="http://schemas.openxmlformats.org/markup-compatibility/2006">
              <mc:Choice xmlns:v="urn:schemas-microsoft-com:vml" Requires="v">
                <p:oleObj spid="_x0000_s76948" name="Equation" r:id="rId10" imgW="1422360" imgH="660240" progId="Equation.DSMT4">
                  <p:embed/>
                </p:oleObj>
              </mc:Choice>
              <mc:Fallback>
                <p:oleObj name="Equation" r:id="rId10" imgW="1422360" imgH="660240" progId="Equation.DSMT4">
                  <p:embed/>
                  <p:pic>
                    <p:nvPicPr>
                      <p:cNvPr id="19" name="Object 18"/>
                      <p:cNvPicPr>
                        <a:picLocks noChangeAspect="1" noChangeArrowheads="1"/>
                      </p:cNvPicPr>
                      <p:nvPr/>
                    </p:nvPicPr>
                    <p:blipFill>
                      <a:blip r:embed="rId11"/>
                      <a:srcRect/>
                      <a:stretch>
                        <a:fillRect/>
                      </a:stretch>
                    </p:blipFill>
                    <p:spPr bwMode="auto">
                      <a:xfrm>
                        <a:off x="1539875" y="1134216"/>
                        <a:ext cx="2574925" cy="1196166"/>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53885407"/>
              </p:ext>
            </p:extLst>
          </p:nvPr>
        </p:nvGraphicFramePr>
        <p:xfrm>
          <a:off x="4367212" y="1134605"/>
          <a:ext cx="2414588" cy="1195388"/>
        </p:xfrm>
        <a:graphic>
          <a:graphicData uri="http://schemas.openxmlformats.org/presentationml/2006/ole">
            <mc:AlternateContent xmlns:mc="http://schemas.openxmlformats.org/markup-compatibility/2006">
              <mc:Choice xmlns:v="urn:schemas-microsoft-com:vml" Requires="v">
                <p:oleObj spid="_x0000_s76949" name="Equation" r:id="rId12" imgW="1333440" imgH="660240" progId="Equation.DSMT4">
                  <p:embed/>
                </p:oleObj>
              </mc:Choice>
              <mc:Fallback>
                <p:oleObj name="Equation" r:id="rId12" imgW="1333440" imgH="660240" progId="Equation.DSMT4">
                  <p:embed/>
                  <p:pic>
                    <p:nvPicPr>
                      <p:cNvPr id="21" name="Object 20"/>
                      <p:cNvPicPr>
                        <a:picLocks noChangeAspect="1" noChangeArrowheads="1"/>
                      </p:cNvPicPr>
                      <p:nvPr/>
                    </p:nvPicPr>
                    <p:blipFill>
                      <a:blip r:embed="rId13"/>
                      <a:srcRect/>
                      <a:stretch>
                        <a:fillRect/>
                      </a:stretch>
                    </p:blipFill>
                    <p:spPr bwMode="auto">
                      <a:xfrm>
                        <a:off x="4367212" y="1134605"/>
                        <a:ext cx="2414588" cy="1195388"/>
                      </a:xfrm>
                      <a:prstGeom prst="rect">
                        <a:avLst/>
                      </a:prstGeom>
                      <a:noFill/>
                    </p:spPr>
                  </p:pic>
                </p:oleObj>
              </mc:Fallback>
            </mc:AlternateContent>
          </a:graphicData>
        </a:graphic>
      </p:graphicFrame>
    </p:spTree>
    <p:extLst>
      <p:ext uri="{BB962C8B-B14F-4D97-AF65-F5344CB8AC3E}">
        <p14:creationId xmlns:p14="http://schemas.microsoft.com/office/powerpoint/2010/main" val="29120447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000"/>
                                        <p:tgtEl>
                                          <p:spTgt spid="2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3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26" presetClass="emph" presetSubtype="0" repeatCount="3000" fill="hold"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childTnLst>
                          </p:cTn>
                        </p:par>
                        <p:par>
                          <p:cTn id="41" fill="hold">
                            <p:stCondLst>
                              <p:cond delay="1500"/>
                            </p:stCondLst>
                            <p:childTnLst>
                              <p:par>
                                <p:cTn id="42" presetID="45" presetClass="exit" presetSubtype="0" fill="hold" nodeType="afterEffect">
                                  <p:stCondLst>
                                    <p:cond delay="0"/>
                                  </p:stCondLst>
                                  <p:childTnLst>
                                    <p:animEffect transition="out" filter="fade">
                                      <p:cBhvr>
                                        <p:cTn id="43" dur="2000"/>
                                        <p:tgtEl>
                                          <p:spTgt spid="8"/>
                                        </p:tgtEl>
                                      </p:cBhvr>
                                    </p:animEffect>
                                    <p:anim calcmode="lin" valueType="num">
                                      <p:cBhvr>
                                        <p:cTn id="44"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 dur="2000"/>
                                        <p:tgtEl>
                                          <p:spTgt spid="8"/>
                                        </p:tgtEl>
                                        <p:attrNameLst>
                                          <p:attrName>ppt_h</p:attrName>
                                        </p:attrNameLst>
                                      </p:cBhvr>
                                      <p:tavLst>
                                        <p:tav tm="0">
                                          <p:val>
                                            <p:strVal val="ppt_h"/>
                                          </p:val>
                                        </p:tav>
                                        <p:tav tm="100000">
                                          <p:val>
                                            <p:strVal val="ppt_h"/>
                                          </p:val>
                                        </p:tav>
                                      </p:tavLst>
                                    </p:anim>
                                    <p:set>
                                      <p:cBhvr>
                                        <p:cTn id="46" dur="1" fill="hold">
                                          <p:stCondLst>
                                            <p:cond delay="1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down)">
                                      <p:cBhvr>
                                        <p:cTn id="83" dur="580">
                                          <p:stCondLst>
                                            <p:cond delay="0"/>
                                          </p:stCondLst>
                                        </p:cTn>
                                        <p:tgtEl>
                                          <p:spTgt spid="11"/>
                                        </p:tgtEl>
                                      </p:cBhvr>
                                    </p:animEffect>
                                    <p:anim calcmode="lin" valueType="num">
                                      <p:cBhvr>
                                        <p:cTn id="8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9" dur="26">
                                          <p:stCondLst>
                                            <p:cond delay="650"/>
                                          </p:stCondLst>
                                        </p:cTn>
                                        <p:tgtEl>
                                          <p:spTgt spid="11"/>
                                        </p:tgtEl>
                                      </p:cBhvr>
                                      <p:to x="100000" y="60000"/>
                                    </p:animScale>
                                    <p:animScale>
                                      <p:cBhvr>
                                        <p:cTn id="90" dur="166" decel="50000">
                                          <p:stCondLst>
                                            <p:cond delay="676"/>
                                          </p:stCondLst>
                                        </p:cTn>
                                        <p:tgtEl>
                                          <p:spTgt spid="11"/>
                                        </p:tgtEl>
                                      </p:cBhvr>
                                      <p:to x="100000" y="100000"/>
                                    </p:animScale>
                                    <p:animScale>
                                      <p:cBhvr>
                                        <p:cTn id="91" dur="26">
                                          <p:stCondLst>
                                            <p:cond delay="1312"/>
                                          </p:stCondLst>
                                        </p:cTn>
                                        <p:tgtEl>
                                          <p:spTgt spid="11"/>
                                        </p:tgtEl>
                                      </p:cBhvr>
                                      <p:to x="100000" y="80000"/>
                                    </p:animScale>
                                    <p:animScale>
                                      <p:cBhvr>
                                        <p:cTn id="92" dur="166" decel="50000">
                                          <p:stCondLst>
                                            <p:cond delay="1338"/>
                                          </p:stCondLst>
                                        </p:cTn>
                                        <p:tgtEl>
                                          <p:spTgt spid="11"/>
                                        </p:tgtEl>
                                      </p:cBhvr>
                                      <p:to x="100000" y="100000"/>
                                    </p:animScale>
                                    <p:animScale>
                                      <p:cBhvr>
                                        <p:cTn id="93" dur="26">
                                          <p:stCondLst>
                                            <p:cond delay="1642"/>
                                          </p:stCondLst>
                                        </p:cTn>
                                        <p:tgtEl>
                                          <p:spTgt spid="11"/>
                                        </p:tgtEl>
                                      </p:cBhvr>
                                      <p:to x="100000" y="90000"/>
                                    </p:animScale>
                                    <p:animScale>
                                      <p:cBhvr>
                                        <p:cTn id="94" dur="166" decel="50000">
                                          <p:stCondLst>
                                            <p:cond delay="1668"/>
                                          </p:stCondLst>
                                        </p:cTn>
                                        <p:tgtEl>
                                          <p:spTgt spid="11"/>
                                        </p:tgtEl>
                                      </p:cBhvr>
                                      <p:to x="100000" y="100000"/>
                                    </p:animScale>
                                    <p:animScale>
                                      <p:cBhvr>
                                        <p:cTn id="95" dur="26">
                                          <p:stCondLst>
                                            <p:cond delay="1808"/>
                                          </p:stCondLst>
                                        </p:cTn>
                                        <p:tgtEl>
                                          <p:spTgt spid="11"/>
                                        </p:tgtEl>
                                      </p:cBhvr>
                                      <p:to x="100000" y="95000"/>
                                    </p:animScale>
                                    <p:animScale>
                                      <p:cBhvr>
                                        <p:cTn id="96" dur="166" decel="50000">
                                          <p:stCondLst>
                                            <p:cond delay="1834"/>
                                          </p:stCondLst>
                                        </p:cTn>
                                        <p:tgtEl>
                                          <p:spTgt spid="11"/>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0"/>
                                        </p:tgtEl>
                                      </p:cBhvr>
                                    </p:animEffect>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9"/>
                                        </p:tgtEl>
                                      </p:cBhvr>
                                    </p:animEffect>
                                    <p:set>
                                      <p:cBhvr>
                                        <p:cTn id="104" dur="1" fill="hold">
                                          <p:stCondLst>
                                            <p:cond delay="499"/>
                                          </p:stCondLst>
                                        </p:cTn>
                                        <p:tgtEl>
                                          <p:spTgt spid="9"/>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1"/>
                                        </p:tgtEl>
                                      </p:cBhvr>
                                    </p:animEffect>
                                    <p:set>
                                      <p:cBhvr>
                                        <p:cTn id="107" dur="1" fill="hold">
                                          <p:stCondLst>
                                            <p:cond delay="499"/>
                                          </p:stCondLst>
                                        </p:cTn>
                                        <p:tgtEl>
                                          <p:spTgt spid="1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80">
                                          <p:stCondLst>
                                            <p:cond delay="0"/>
                                          </p:stCondLst>
                                        </p:cTn>
                                        <p:tgtEl>
                                          <p:spTgt spid="12"/>
                                        </p:tgtEl>
                                      </p:cBhvr>
                                    </p:animEffect>
                                    <p:anim calcmode="lin" valueType="num">
                                      <p:cBhvr>
                                        <p:cTn id="1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8" dur="26">
                                          <p:stCondLst>
                                            <p:cond delay="650"/>
                                          </p:stCondLst>
                                        </p:cTn>
                                        <p:tgtEl>
                                          <p:spTgt spid="12"/>
                                        </p:tgtEl>
                                      </p:cBhvr>
                                      <p:to x="100000" y="60000"/>
                                    </p:animScale>
                                    <p:animScale>
                                      <p:cBhvr>
                                        <p:cTn id="119" dur="166" decel="50000">
                                          <p:stCondLst>
                                            <p:cond delay="676"/>
                                          </p:stCondLst>
                                        </p:cTn>
                                        <p:tgtEl>
                                          <p:spTgt spid="12"/>
                                        </p:tgtEl>
                                      </p:cBhvr>
                                      <p:to x="100000" y="100000"/>
                                    </p:animScale>
                                    <p:animScale>
                                      <p:cBhvr>
                                        <p:cTn id="120" dur="26">
                                          <p:stCondLst>
                                            <p:cond delay="1312"/>
                                          </p:stCondLst>
                                        </p:cTn>
                                        <p:tgtEl>
                                          <p:spTgt spid="12"/>
                                        </p:tgtEl>
                                      </p:cBhvr>
                                      <p:to x="100000" y="80000"/>
                                    </p:animScale>
                                    <p:animScale>
                                      <p:cBhvr>
                                        <p:cTn id="121" dur="166" decel="50000">
                                          <p:stCondLst>
                                            <p:cond delay="1338"/>
                                          </p:stCondLst>
                                        </p:cTn>
                                        <p:tgtEl>
                                          <p:spTgt spid="12"/>
                                        </p:tgtEl>
                                      </p:cBhvr>
                                      <p:to x="100000" y="100000"/>
                                    </p:animScale>
                                    <p:animScale>
                                      <p:cBhvr>
                                        <p:cTn id="122" dur="26">
                                          <p:stCondLst>
                                            <p:cond delay="1642"/>
                                          </p:stCondLst>
                                        </p:cTn>
                                        <p:tgtEl>
                                          <p:spTgt spid="12"/>
                                        </p:tgtEl>
                                      </p:cBhvr>
                                      <p:to x="100000" y="90000"/>
                                    </p:animScale>
                                    <p:animScale>
                                      <p:cBhvr>
                                        <p:cTn id="123" dur="166" decel="50000">
                                          <p:stCondLst>
                                            <p:cond delay="1668"/>
                                          </p:stCondLst>
                                        </p:cTn>
                                        <p:tgtEl>
                                          <p:spTgt spid="12"/>
                                        </p:tgtEl>
                                      </p:cBhvr>
                                      <p:to x="100000" y="100000"/>
                                    </p:animScale>
                                    <p:animScale>
                                      <p:cBhvr>
                                        <p:cTn id="124" dur="26">
                                          <p:stCondLst>
                                            <p:cond delay="1808"/>
                                          </p:stCondLst>
                                        </p:cTn>
                                        <p:tgtEl>
                                          <p:spTgt spid="12"/>
                                        </p:tgtEl>
                                      </p:cBhvr>
                                      <p:to x="100000" y="95000"/>
                                    </p:animScale>
                                    <p:animScale>
                                      <p:cBhvr>
                                        <p:cTn id="125" dur="166" decel="50000">
                                          <p:stCondLst>
                                            <p:cond delay="1834"/>
                                          </p:stCondLst>
                                        </p:cTn>
                                        <p:tgtEl>
                                          <p:spTgt spid="12"/>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wipe(down)">
                                      <p:cBhvr>
                                        <p:cTn id="128" dur="580">
                                          <p:stCondLst>
                                            <p:cond delay="0"/>
                                          </p:stCondLst>
                                        </p:cTn>
                                        <p:tgtEl>
                                          <p:spTgt spid="13"/>
                                        </p:tgtEl>
                                      </p:cBhvr>
                                    </p:animEffect>
                                    <p:anim calcmode="lin" valueType="num">
                                      <p:cBhvr>
                                        <p:cTn id="1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4" dur="26">
                                          <p:stCondLst>
                                            <p:cond delay="650"/>
                                          </p:stCondLst>
                                        </p:cTn>
                                        <p:tgtEl>
                                          <p:spTgt spid="13"/>
                                        </p:tgtEl>
                                      </p:cBhvr>
                                      <p:to x="100000" y="60000"/>
                                    </p:animScale>
                                    <p:animScale>
                                      <p:cBhvr>
                                        <p:cTn id="135" dur="166" decel="50000">
                                          <p:stCondLst>
                                            <p:cond delay="676"/>
                                          </p:stCondLst>
                                        </p:cTn>
                                        <p:tgtEl>
                                          <p:spTgt spid="13"/>
                                        </p:tgtEl>
                                      </p:cBhvr>
                                      <p:to x="100000" y="100000"/>
                                    </p:animScale>
                                    <p:animScale>
                                      <p:cBhvr>
                                        <p:cTn id="136" dur="26">
                                          <p:stCondLst>
                                            <p:cond delay="1312"/>
                                          </p:stCondLst>
                                        </p:cTn>
                                        <p:tgtEl>
                                          <p:spTgt spid="13"/>
                                        </p:tgtEl>
                                      </p:cBhvr>
                                      <p:to x="100000" y="80000"/>
                                    </p:animScale>
                                    <p:animScale>
                                      <p:cBhvr>
                                        <p:cTn id="137" dur="166" decel="50000">
                                          <p:stCondLst>
                                            <p:cond delay="1338"/>
                                          </p:stCondLst>
                                        </p:cTn>
                                        <p:tgtEl>
                                          <p:spTgt spid="13"/>
                                        </p:tgtEl>
                                      </p:cBhvr>
                                      <p:to x="100000" y="100000"/>
                                    </p:animScale>
                                    <p:animScale>
                                      <p:cBhvr>
                                        <p:cTn id="138" dur="26">
                                          <p:stCondLst>
                                            <p:cond delay="1642"/>
                                          </p:stCondLst>
                                        </p:cTn>
                                        <p:tgtEl>
                                          <p:spTgt spid="13"/>
                                        </p:tgtEl>
                                      </p:cBhvr>
                                      <p:to x="100000" y="90000"/>
                                    </p:animScale>
                                    <p:animScale>
                                      <p:cBhvr>
                                        <p:cTn id="139" dur="166" decel="50000">
                                          <p:stCondLst>
                                            <p:cond delay="1668"/>
                                          </p:stCondLst>
                                        </p:cTn>
                                        <p:tgtEl>
                                          <p:spTgt spid="13"/>
                                        </p:tgtEl>
                                      </p:cBhvr>
                                      <p:to x="100000" y="100000"/>
                                    </p:animScale>
                                    <p:animScale>
                                      <p:cBhvr>
                                        <p:cTn id="140" dur="26">
                                          <p:stCondLst>
                                            <p:cond delay="1808"/>
                                          </p:stCondLst>
                                        </p:cTn>
                                        <p:tgtEl>
                                          <p:spTgt spid="13"/>
                                        </p:tgtEl>
                                      </p:cBhvr>
                                      <p:to x="100000" y="95000"/>
                                    </p:animScale>
                                    <p:animScale>
                                      <p:cBhvr>
                                        <p:cTn id="141" dur="166" decel="50000">
                                          <p:stCondLst>
                                            <p:cond delay="1834"/>
                                          </p:stCondLst>
                                        </p:cTn>
                                        <p:tgtEl>
                                          <p:spTgt spid="13"/>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13"/>
                                        </p:tgtEl>
                                      </p:cBhvr>
                                    </p:animEffect>
                                    <p:set>
                                      <p:cBhvr>
                                        <p:cTn id="146" dur="1" fill="hold">
                                          <p:stCondLst>
                                            <p:cond delay="499"/>
                                          </p:stCondLst>
                                        </p:cTn>
                                        <p:tgtEl>
                                          <p:spTgt spid="1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12"/>
                                        </p:tgtEl>
                                      </p:cBhvr>
                                    </p:animEffect>
                                    <p:set>
                                      <p:cBhvr>
                                        <p:cTn id="151" dur="1" fill="hold">
                                          <p:stCondLst>
                                            <p:cond delay="499"/>
                                          </p:stCondLst>
                                        </p:cTn>
                                        <p:tgtEl>
                                          <p:spTgt spid="12"/>
                                        </p:tgtEl>
                                        <p:attrNameLst>
                                          <p:attrName>style.visibility</p:attrName>
                                        </p:attrNameLst>
                                      </p:cBhvr>
                                      <p:to>
                                        <p:strVal val="hidden"/>
                                      </p:to>
                                    </p:set>
                                  </p:childTnLst>
                                </p:cTn>
                              </p:par>
                              <p:par>
                                <p:cTn id="152" presetID="26" presetClass="entr" presetSubtype="0" fill="hold" grpId="0" nodeType="with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wipe(down)">
                                      <p:cBhvr>
                                        <p:cTn id="154" dur="580">
                                          <p:stCondLst>
                                            <p:cond delay="0"/>
                                          </p:stCondLst>
                                        </p:cTn>
                                        <p:tgtEl>
                                          <p:spTgt spid="14"/>
                                        </p:tgtEl>
                                      </p:cBhvr>
                                    </p:animEffect>
                                    <p:anim calcmode="lin" valueType="num">
                                      <p:cBhvr>
                                        <p:cTn id="1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0" dur="26">
                                          <p:stCondLst>
                                            <p:cond delay="650"/>
                                          </p:stCondLst>
                                        </p:cTn>
                                        <p:tgtEl>
                                          <p:spTgt spid="14"/>
                                        </p:tgtEl>
                                      </p:cBhvr>
                                      <p:to x="100000" y="60000"/>
                                    </p:animScale>
                                    <p:animScale>
                                      <p:cBhvr>
                                        <p:cTn id="161" dur="166" decel="50000">
                                          <p:stCondLst>
                                            <p:cond delay="676"/>
                                          </p:stCondLst>
                                        </p:cTn>
                                        <p:tgtEl>
                                          <p:spTgt spid="14"/>
                                        </p:tgtEl>
                                      </p:cBhvr>
                                      <p:to x="100000" y="100000"/>
                                    </p:animScale>
                                    <p:animScale>
                                      <p:cBhvr>
                                        <p:cTn id="162" dur="26">
                                          <p:stCondLst>
                                            <p:cond delay="1312"/>
                                          </p:stCondLst>
                                        </p:cTn>
                                        <p:tgtEl>
                                          <p:spTgt spid="14"/>
                                        </p:tgtEl>
                                      </p:cBhvr>
                                      <p:to x="100000" y="80000"/>
                                    </p:animScale>
                                    <p:animScale>
                                      <p:cBhvr>
                                        <p:cTn id="163" dur="166" decel="50000">
                                          <p:stCondLst>
                                            <p:cond delay="1338"/>
                                          </p:stCondLst>
                                        </p:cTn>
                                        <p:tgtEl>
                                          <p:spTgt spid="14"/>
                                        </p:tgtEl>
                                      </p:cBhvr>
                                      <p:to x="100000" y="100000"/>
                                    </p:animScale>
                                    <p:animScale>
                                      <p:cBhvr>
                                        <p:cTn id="164" dur="26">
                                          <p:stCondLst>
                                            <p:cond delay="1642"/>
                                          </p:stCondLst>
                                        </p:cTn>
                                        <p:tgtEl>
                                          <p:spTgt spid="14"/>
                                        </p:tgtEl>
                                      </p:cBhvr>
                                      <p:to x="100000" y="90000"/>
                                    </p:animScale>
                                    <p:animScale>
                                      <p:cBhvr>
                                        <p:cTn id="165" dur="166" decel="50000">
                                          <p:stCondLst>
                                            <p:cond delay="1668"/>
                                          </p:stCondLst>
                                        </p:cTn>
                                        <p:tgtEl>
                                          <p:spTgt spid="14"/>
                                        </p:tgtEl>
                                      </p:cBhvr>
                                      <p:to x="100000" y="100000"/>
                                    </p:animScale>
                                    <p:animScale>
                                      <p:cBhvr>
                                        <p:cTn id="166" dur="26">
                                          <p:stCondLst>
                                            <p:cond delay="1808"/>
                                          </p:stCondLst>
                                        </p:cTn>
                                        <p:tgtEl>
                                          <p:spTgt spid="14"/>
                                        </p:tgtEl>
                                      </p:cBhvr>
                                      <p:to x="100000" y="95000"/>
                                    </p:animScale>
                                    <p:animScale>
                                      <p:cBhvr>
                                        <p:cTn id="167" dur="166" decel="50000">
                                          <p:stCondLst>
                                            <p:cond delay="1834"/>
                                          </p:stCondLst>
                                        </p:cTn>
                                        <p:tgtEl>
                                          <p:spTgt spid="14"/>
                                        </p:tgtEl>
                                      </p:cBhvr>
                                      <p:to x="100000" y="100000"/>
                                    </p:animScale>
                                  </p:childTnLst>
                                </p:cTn>
                              </p:par>
                              <p:par>
                                <p:cTn id="168" presetID="26" presetClass="entr" presetSubtype="0" fill="hold" grpId="0" nodeType="with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wipe(down)">
                                      <p:cBhvr>
                                        <p:cTn id="170" dur="580">
                                          <p:stCondLst>
                                            <p:cond delay="0"/>
                                          </p:stCondLst>
                                        </p:cTn>
                                        <p:tgtEl>
                                          <p:spTgt spid="15"/>
                                        </p:tgtEl>
                                      </p:cBhvr>
                                    </p:animEffect>
                                    <p:anim calcmode="lin" valueType="num">
                                      <p:cBhvr>
                                        <p:cTn id="1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6" dur="26">
                                          <p:stCondLst>
                                            <p:cond delay="650"/>
                                          </p:stCondLst>
                                        </p:cTn>
                                        <p:tgtEl>
                                          <p:spTgt spid="15"/>
                                        </p:tgtEl>
                                      </p:cBhvr>
                                      <p:to x="100000" y="60000"/>
                                    </p:animScale>
                                    <p:animScale>
                                      <p:cBhvr>
                                        <p:cTn id="177" dur="166" decel="50000">
                                          <p:stCondLst>
                                            <p:cond delay="676"/>
                                          </p:stCondLst>
                                        </p:cTn>
                                        <p:tgtEl>
                                          <p:spTgt spid="15"/>
                                        </p:tgtEl>
                                      </p:cBhvr>
                                      <p:to x="100000" y="100000"/>
                                    </p:animScale>
                                    <p:animScale>
                                      <p:cBhvr>
                                        <p:cTn id="178" dur="26">
                                          <p:stCondLst>
                                            <p:cond delay="1312"/>
                                          </p:stCondLst>
                                        </p:cTn>
                                        <p:tgtEl>
                                          <p:spTgt spid="15"/>
                                        </p:tgtEl>
                                      </p:cBhvr>
                                      <p:to x="100000" y="80000"/>
                                    </p:animScale>
                                    <p:animScale>
                                      <p:cBhvr>
                                        <p:cTn id="179" dur="166" decel="50000">
                                          <p:stCondLst>
                                            <p:cond delay="1338"/>
                                          </p:stCondLst>
                                        </p:cTn>
                                        <p:tgtEl>
                                          <p:spTgt spid="15"/>
                                        </p:tgtEl>
                                      </p:cBhvr>
                                      <p:to x="100000" y="100000"/>
                                    </p:animScale>
                                    <p:animScale>
                                      <p:cBhvr>
                                        <p:cTn id="180" dur="26">
                                          <p:stCondLst>
                                            <p:cond delay="1642"/>
                                          </p:stCondLst>
                                        </p:cTn>
                                        <p:tgtEl>
                                          <p:spTgt spid="15"/>
                                        </p:tgtEl>
                                      </p:cBhvr>
                                      <p:to x="100000" y="90000"/>
                                    </p:animScale>
                                    <p:animScale>
                                      <p:cBhvr>
                                        <p:cTn id="181" dur="166" decel="50000">
                                          <p:stCondLst>
                                            <p:cond delay="1668"/>
                                          </p:stCondLst>
                                        </p:cTn>
                                        <p:tgtEl>
                                          <p:spTgt spid="15"/>
                                        </p:tgtEl>
                                      </p:cBhvr>
                                      <p:to x="100000" y="100000"/>
                                    </p:animScale>
                                    <p:animScale>
                                      <p:cBhvr>
                                        <p:cTn id="182" dur="26">
                                          <p:stCondLst>
                                            <p:cond delay="1808"/>
                                          </p:stCondLst>
                                        </p:cTn>
                                        <p:tgtEl>
                                          <p:spTgt spid="15"/>
                                        </p:tgtEl>
                                      </p:cBhvr>
                                      <p:to x="100000" y="95000"/>
                                    </p:animScale>
                                    <p:animScale>
                                      <p:cBhvr>
                                        <p:cTn id="183" dur="166" decel="50000">
                                          <p:stCondLst>
                                            <p:cond delay="1834"/>
                                          </p:stCondLst>
                                        </p:cTn>
                                        <p:tgtEl>
                                          <p:spTgt spid="15"/>
                                        </p:tgtEl>
                                      </p:cBhvr>
                                      <p:to x="100000" y="100000"/>
                                    </p:animScale>
                                  </p:childTnLst>
                                </p:cTn>
                              </p:par>
                              <p:par>
                                <p:cTn id="184" presetID="26" presetClass="entr" presetSubtype="0" fill="hold" grpId="0" nodeType="withEffect">
                                  <p:stCondLst>
                                    <p:cond delay="0"/>
                                  </p:stCondLst>
                                  <p:childTnLst>
                                    <p:set>
                                      <p:cBhvr>
                                        <p:cTn id="185" dur="1" fill="hold">
                                          <p:stCondLst>
                                            <p:cond delay="0"/>
                                          </p:stCondLst>
                                        </p:cTn>
                                        <p:tgtEl>
                                          <p:spTgt spid="16"/>
                                        </p:tgtEl>
                                        <p:attrNameLst>
                                          <p:attrName>style.visibility</p:attrName>
                                        </p:attrNameLst>
                                      </p:cBhvr>
                                      <p:to>
                                        <p:strVal val="visible"/>
                                      </p:to>
                                    </p:set>
                                    <p:animEffect transition="in" filter="wipe(down)">
                                      <p:cBhvr>
                                        <p:cTn id="186" dur="580">
                                          <p:stCondLst>
                                            <p:cond delay="0"/>
                                          </p:stCondLst>
                                        </p:cTn>
                                        <p:tgtEl>
                                          <p:spTgt spid="16"/>
                                        </p:tgtEl>
                                      </p:cBhvr>
                                    </p:animEffect>
                                    <p:anim calcmode="lin" valueType="num">
                                      <p:cBhvr>
                                        <p:cTn id="18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2" dur="26">
                                          <p:stCondLst>
                                            <p:cond delay="650"/>
                                          </p:stCondLst>
                                        </p:cTn>
                                        <p:tgtEl>
                                          <p:spTgt spid="16"/>
                                        </p:tgtEl>
                                      </p:cBhvr>
                                      <p:to x="100000" y="60000"/>
                                    </p:animScale>
                                    <p:animScale>
                                      <p:cBhvr>
                                        <p:cTn id="193" dur="166" decel="50000">
                                          <p:stCondLst>
                                            <p:cond delay="676"/>
                                          </p:stCondLst>
                                        </p:cTn>
                                        <p:tgtEl>
                                          <p:spTgt spid="16"/>
                                        </p:tgtEl>
                                      </p:cBhvr>
                                      <p:to x="100000" y="100000"/>
                                    </p:animScale>
                                    <p:animScale>
                                      <p:cBhvr>
                                        <p:cTn id="194" dur="26">
                                          <p:stCondLst>
                                            <p:cond delay="1312"/>
                                          </p:stCondLst>
                                        </p:cTn>
                                        <p:tgtEl>
                                          <p:spTgt spid="16"/>
                                        </p:tgtEl>
                                      </p:cBhvr>
                                      <p:to x="100000" y="80000"/>
                                    </p:animScale>
                                    <p:animScale>
                                      <p:cBhvr>
                                        <p:cTn id="195" dur="166" decel="50000">
                                          <p:stCondLst>
                                            <p:cond delay="1338"/>
                                          </p:stCondLst>
                                        </p:cTn>
                                        <p:tgtEl>
                                          <p:spTgt spid="16"/>
                                        </p:tgtEl>
                                      </p:cBhvr>
                                      <p:to x="100000" y="100000"/>
                                    </p:animScale>
                                    <p:animScale>
                                      <p:cBhvr>
                                        <p:cTn id="196" dur="26">
                                          <p:stCondLst>
                                            <p:cond delay="1642"/>
                                          </p:stCondLst>
                                        </p:cTn>
                                        <p:tgtEl>
                                          <p:spTgt spid="16"/>
                                        </p:tgtEl>
                                      </p:cBhvr>
                                      <p:to x="100000" y="90000"/>
                                    </p:animScale>
                                    <p:animScale>
                                      <p:cBhvr>
                                        <p:cTn id="197" dur="166" decel="50000">
                                          <p:stCondLst>
                                            <p:cond delay="1668"/>
                                          </p:stCondLst>
                                        </p:cTn>
                                        <p:tgtEl>
                                          <p:spTgt spid="16"/>
                                        </p:tgtEl>
                                      </p:cBhvr>
                                      <p:to x="100000" y="100000"/>
                                    </p:animScale>
                                    <p:animScale>
                                      <p:cBhvr>
                                        <p:cTn id="198" dur="26">
                                          <p:stCondLst>
                                            <p:cond delay="1808"/>
                                          </p:stCondLst>
                                        </p:cTn>
                                        <p:tgtEl>
                                          <p:spTgt spid="16"/>
                                        </p:tgtEl>
                                      </p:cBhvr>
                                      <p:to x="100000" y="95000"/>
                                    </p:animScale>
                                    <p:animScale>
                                      <p:cBhvr>
                                        <p:cTn id="199" dur="166" decel="50000">
                                          <p:stCondLst>
                                            <p:cond delay="1834"/>
                                          </p:stCondLst>
                                        </p:cTn>
                                        <p:tgtEl>
                                          <p:spTgt spid="16"/>
                                        </p:tgtEl>
                                      </p:cBhvr>
                                      <p:to x="100000" y="100000"/>
                                    </p:animScale>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1" nodeType="clickEffect">
                                  <p:stCondLst>
                                    <p:cond delay="0"/>
                                  </p:stCondLst>
                                  <p:childTnLst>
                                    <p:animEffect transition="out" filter="fade">
                                      <p:cBhvr>
                                        <p:cTn id="203" dur="500"/>
                                        <p:tgtEl>
                                          <p:spTgt spid="15"/>
                                        </p:tgtEl>
                                      </p:cBhvr>
                                    </p:animEffect>
                                    <p:set>
                                      <p:cBhvr>
                                        <p:cTn id="204" dur="1" fill="hold">
                                          <p:stCondLst>
                                            <p:cond delay="499"/>
                                          </p:stCondLst>
                                        </p:cTn>
                                        <p:tgtEl>
                                          <p:spTgt spid="15"/>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14"/>
                                        </p:tgtEl>
                                      </p:cBhvr>
                                    </p:animEffect>
                                    <p:set>
                                      <p:cBhvr>
                                        <p:cTn id="207" dur="1" fill="hold">
                                          <p:stCondLst>
                                            <p:cond delay="499"/>
                                          </p:stCondLst>
                                        </p:cTn>
                                        <p:tgtEl>
                                          <p:spTgt spid="14"/>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16"/>
                                        </p:tgtEl>
                                      </p:cBhvr>
                                    </p:animEffect>
                                    <p:set>
                                      <p:cBhvr>
                                        <p:cTn id="21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1039" y="1066800"/>
            <a:ext cx="8920303" cy="5410200"/>
          </a:xfrm>
          <a:prstGeom prst="rect">
            <a:avLst/>
          </a:prstGeom>
        </p:spPr>
      </p:pic>
      <p:sp>
        <p:nvSpPr>
          <p:cNvPr id="2" name="Title 1"/>
          <p:cNvSpPr>
            <a:spLocks noGrp="1"/>
          </p:cNvSpPr>
          <p:nvPr>
            <p:ph type="title"/>
          </p:nvPr>
        </p:nvSpPr>
        <p:spPr/>
        <p:txBody>
          <a:bodyPr/>
          <a:lstStyle/>
          <a:p>
            <a:r>
              <a:rPr lang="en-GB" dirty="0"/>
              <a:t>Secular Stagnation Mark I</a:t>
            </a:r>
          </a:p>
        </p:txBody>
      </p:sp>
      <p:sp>
        <p:nvSpPr>
          <p:cNvPr id="3" name="Content Placeholder 2"/>
          <p:cNvSpPr>
            <a:spLocks noGrp="1"/>
          </p:cNvSpPr>
          <p:nvPr>
            <p:ph idx="1"/>
          </p:nvPr>
        </p:nvSpPr>
        <p:spPr>
          <a:xfrm>
            <a:off x="228600" y="685800"/>
            <a:ext cx="8763000" cy="457200"/>
          </a:xfrm>
        </p:spPr>
        <p:txBody>
          <a:bodyPr/>
          <a:lstStyle/>
          <a:p>
            <a:r>
              <a:rPr lang="en-GB" dirty="0"/>
              <a:t>His timing was a bit off…</a:t>
            </a:r>
          </a:p>
        </p:txBody>
      </p:sp>
      <p:sp>
        <p:nvSpPr>
          <p:cNvPr id="4" name="Right Arrow 3"/>
          <p:cNvSpPr/>
          <p:nvPr/>
        </p:nvSpPr>
        <p:spPr bwMode="auto">
          <a:xfrm>
            <a:off x="4572000" y="2773435"/>
            <a:ext cx="3962400" cy="457200"/>
          </a:xfrm>
          <a:prstGeom prst="rightArrow">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Hansen’s expectation</a:t>
            </a:r>
          </a:p>
        </p:txBody>
      </p:sp>
      <p:sp>
        <p:nvSpPr>
          <p:cNvPr id="7" name="Right Arrow 6"/>
          <p:cNvSpPr/>
          <p:nvPr/>
        </p:nvSpPr>
        <p:spPr bwMode="auto">
          <a:xfrm rot="2299007">
            <a:off x="4048945" y="3688147"/>
            <a:ext cx="4212700" cy="1229397"/>
          </a:xfrm>
          <a:custGeom>
            <a:avLst/>
            <a:gdLst>
              <a:gd name="connsiteX0" fmla="*/ 0 w 3962400"/>
              <a:gd name="connsiteY0" fmla="*/ 123099 h 492395"/>
              <a:gd name="connsiteX1" fmla="*/ 3716203 w 3962400"/>
              <a:gd name="connsiteY1" fmla="*/ 123099 h 492395"/>
              <a:gd name="connsiteX2" fmla="*/ 3716203 w 3962400"/>
              <a:gd name="connsiteY2" fmla="*/ 0 h 492395"/>
              <a:gd name="connsiteX3" fmla="*/ 3962400 w 3962400"/>
              <a:gd name="connsiteY3" fmla="*/ 246198 h 492395"/>
              <a:gd name="connsiteX4" fmla="*/ 3716203 w 3962400"/>
              <a:gd name="connsiteY4" fmla="*/ 492395 h 492395"/>
              <a:gd name="connsiteX5" fmla="*/ 3716203 w 3962400"/>
              <a:gd name="connsiteY5" fmla="*/ 369296 h 492395"/>
              <a:gd name="connsiteX6" fmla="*/ 0 w 3962400"/>
              <a:gd name="connsiteY6" fmla="*/ 369296 h 492395"/>
              <a:gd name="connsiteX7" fmla="*/ 0 w 3962400"/>
              <a:gd name="connsiteY7" fmla="*/ 123099 h 492395"/>
              <a:gd name="connsiteX0" fmla="*/ 0 w 3962400"/>
              <a:gd name="connsiteY0" fmla="*/ 123099 h 996623"/>
              <a:gd name="connsiteX1" fmla="*/ 3716203 w 3962400"/>
              <a:gd name="connsiteY1" fmla="*/ 123099 h 996623"/>
              <a:gd name="connsiteX2" fmla="*/ 3716203 w 3962400"/>
              <a:gd name="connsiteY2" fmla="*/ 0 h 996623"/>
              <a:gd name="connsiteX3" fmla="*/ 3962400 w 3962400"/>
              <a:gd name="connsiteY3" fmla="*/ 246198 h 996623"/>
              <a:gd name="connsiteX4" fmla="*/ 3716203 w 3962400"/>
              <a:gd name="connsiteY4" fmla="*/ 492395 h 996623"/>
              <a:gd name="connsiteX5" fmla="*/ 3716203 w 3962400"/>
              <a:gd name="connsiteY5" fmla="*/ 369296 h 996623"/>
              <a:gd name="connsiteX6" fmla="*/ 2058856 w 3962400"/>
              <a:gd name="connsiteY6" fmla="*/ 996609 h 996623"/>
              <a:gd name="connsiteX7" fmla="*/ 0 w 3962400"/>
              <a:gd name="connsiteY7" fmla="*/ 369296 h 996623"/>
              <a:gd name="connsiteX8" fmla="*/ 0 w 3962400"/>
              <a:gd name="connsiteY8" fmla="*/ 123099 h 996623"/>
              <a:gd name="connsiteX0" fmla="*/ 0 w 3962400"/>
              <a:gd name="connsiteY0" fmla="*/ 123099 h 996623"/>
              <a:gd name="connsiteX1" fmla="*/ 2085586 w 3962400"/>
              <a:gd name="connsiteY1" fmla="*/ 616274 h 996623"/>
              <a:gd name="connsiteX2" fmla="*/ 3716203 w 3962400"/>
              <a:gd name="connsiteY2" fmla="*/ 123099 h 996623"/>
              <a:gd name="connsiteX3" fmla="*/ 3716203 w 3962400"/>
              <a:gd name="connsiteY3" fmla="*/ 0 h 996623"/>
              <a:gd name="connsiteX4" fmla="*/ 3962400 w 3962400"/>
              <a:gd name="connsiteY4" fmla="*/ 246198 h 996623"/>
              <a:gd name="connsiteX5" fmla="*/ 3716203 w 3962400"/>
              <a:gd name="connsiteY5" fmla="*/ 492395 h 996623"/>
              <a:gd name="connsiteX6" fmla="*/ 3716203 w 3962400"/>
              <a:gd name="connsiteY6" fmla="*/ 369296 h 996623"/>
              <a:gd name="connsiteX7" fmla="*/ 2058856 w 3962400"/>
              <a:gd name="connsiteY7" fmla="*/ 996609 h 996623"/>
              <a:gd name="connsiteX8" fmla="*/ 0 w 3962400"/>
              <a:gd name="connsiteY8" fmla="*/ 369296 h 996623"/>
              <a:gd name="connsiteX9" fmla="*/ 0 w 3962400"/>
              <a:gd name="connsiteY9" fmla="*/ 123099 h 996623"/>
              <a:gd name="connsiteX0" fmla="*/ 0 w 3962400"/>
              <a:gd name="connsiteY0" fmla="*/ 243024 h 1116548"/>
              <a:gd name="connsiteX1" fmla="*/ 2085586 w 3962400"/>
              <a:gd name="connsiteY1" fmla="*/ 736199 h 1116548"/>
              <a:gd name="connsiteX2" fmla="*/ 3716203 w 3962400"/>
              <a:gd name="connsiteY2" fmla="*/ 243024 h 1116548"/>
              <a:gd name="connsiteX3" fmla="*/ 3453802 w 3962400"/>
              <a:gd name="connsiteY3" fmla="*/ 0 h 1116548"/>
              <a:gd name="connsiteX4" fmla="*/ 3962400 w 3962400"/>
              <a:gd name="connsiteY4" fmla="*/ 366123 h 1116548"/>
              <a:gd name="connsiteX5" fmla="*/ 3716203 w 3962400"/>
              <a:gd name="connsiteY5" fmla="*/ 612320 h 1116548"/>
              <a:gd name="connsiteX6" fmla="*/ 3716203 w 3962400"/>
              <a:gd name="connsiteY6" fmla="*/ 489221 h 1116548"/>
              <a:gd name="connsiteX7" fmla="*/ 2058856 w 3962400"/>
              <a:gd name="connsiteY7" fmla="*/ 1116534 h 1116548"/>
              <a:gd name="connsiteX8" fmla="*/ 0 w 3962400"/>
              <a:gd name="connsiteY8" fmla="*/ 489221 h 1116548"/>
              <a:gd name="connsiteX9" fmla="*/ 0 w 3962400"/>
              <a:gd name="connsiteY9" fmla="*/ 243024 h 1116548"/>
              <a:gd name="connsiteX0" fmla="*/ 0 w 4212700"/>
              <a:gd name="connsiteY0" fmla="*/ 243024 h 1116548"/>
              <a:gd name="connsiteX1" fmla="*/ 2085586 w 4212700"/>
              <a:gd name="connsiteY1" fmla="*/ 736199 h 1116548"/>
              <a:gd name="connsiteX2" fmla="*/ 3716203 w 4212700"/>
              <a:gd name="connsiteY2" fmla="*/ 243024 h 1116548"/>
              <a:gd name="connsiteX3" fmla="*/ 3453802 w 4212700"/>
              <a:gd name="connsiteY3" fmla="*/ 0 h 1116548"/>
              <a:gd name="connsiteX4" fmla="*/ 4212700 w 4212700"/>
              <a:gd name="connsiteY4" fmla="*/ 56574 h 1116548"/>
              <a:gd name="connsiteX5" fmla="*/ 3716203 w 4212700"/>
              <a:gd name="connsiteY5" fmla="*/ 612320 h 1116548"/>
              <a:gd name="connsiteX6" fmla="*/ 3716203 w 4212700"/>
              <a:gd name="connsiteY6" fmla="*/ 489221 h 1116548"/>
              <a:gd name="connsiteX7" fmla="*/ 2058856 w 4212700"/>
              <a:gd name="connsiteY7" fmla="*/ 1116534 h 1116548"/>
              <a:gd name="connsiteX8" fmla="*/ 0 w 4212700"/>
              <a:gd name="connsiteY8" fmla="*/ 489221 h 1116548"/>
              <a:gd name="connsiteX9" fmla="*/ 0 w 4212700"/>
              <a:gd name="connsiteY9" fmla="*/ 243024 h 1116548"/>
              <a:gd name="connsiteX0" fmla="*/ 0 w 4212700"/>
              <a:gd name="connsiteY0" fmla="*/ 243024 h 1116548"/>
              <a:gd name="connsiteX1" fmla="*/ 2085586 w 4212700"/>
              <a:gd name="connsiteY1" fmla="*/ 736199 h 1116548"/>
              <a:gd name="connsiteX2" fmla="*/ 3716203 w 4212700"/>
              <a:gd name="connsiteY2" fmla="*/ 243024 h 1116548"/>
              <a:gd name="connsiteX3" fmla="*/ 3453802 w 4212700"/>
              <a:gd name="connsiteY3" fmla="*/ 0 h 1116548"/>
              <a:gd name="connsiteX4" fmla="*/ 4212700 w 4212700"/>
              <a:gd name="connsiteY4" fmla="*/ 56574 h 1116548"/>
              <a:gd name="connsiteX5" fmla="*/ 4180386 w 4212700"/>
              <a:gd name="connsiteY5" fmla="*/ 684547 h 1116548"/>
              <a:gd name="connsiteX6" fmla="*/ 3716203 w 4212700"/>
              <a:gd name="connsiteY6" fmla="*/ 489221 h 1116548"/>
              <a:gd name="connsiteX7" fmla="*/ 2058856 w 4212700"/>
              <a:gd name="connsiteY7" fmla="*/ 1116534 h 1116548"/>
              <a:gd name="connsiteX8" fmla="*/ 0 w 4212700"/>
              <a:gd name="connsiteY8" fmla="*/ 489221 h 1116548"/>
              <a:gd name="connsiteX9" fmla="*/ 0 w 4212700"/>
              <a:gd name="connsiteY9" fmla="*/ 243024 h 1116548"/>
              <a:gd name="connsiteX0" fmla="*/ 0 w 4212700"/>
              <a:gd name="connsiteY0" fmla="*/ 243024 h 1116546"/>
              <a:gd name="connsiteX1" fmla="*/ 2085586 w 4212700"/>
              <a:gd name="connsiteY1" fmla="*/ 736199 h 1116546"/>
              <a:gd name="connsiteX2" fmla="*/ 3716203 w 4212700"/>
              <a:gd name="connsiteY2" fmla="*/ 243024 h 1116546"/>
              <a:gd name="connsiteX3" fmla="*/ 3453802 w 4212700"/>
              <a:gd name="connsiteY3" fmla="*/ 0 h 1116546"/>
              <a:gd name="connsiteX4" fmla="*/ 4212700 w 4212700"/>
              <a:gd name="connsiteY4" fmla="*/ 56574 h 1116546"/>
              <a:gd name="connsiteX5" fmla="*/ 4180386 w 4212700"/>
              <a:gd name="connsiteY5" fmla="*/ 684547 h 1116546"/>
              <a:gd name="connsiteX6" fmla="*/ 3952622 w 4212700"/>
              <a:gd name="connsiteY6" fmla="*/ 374238 h 1116546"/>
              <a:gd name="connsiteX7" fmla="*/ 2058856 w 4212700"/>
              <a:gd name="connsiteY7" fmla="*/ 1116534 h 1116546"/>
              <a:gd name="connsiteX8" fmla="*/ 0 w 4212700"/>
              <a:gd name="connsiteY8" fmla="*/ 489221 h 1116546"/>
              <a:gd name="connsiteX9" fmla="*/ 0 w 4212700"/>
              <a:gd name="connsiteY9" fmla="*/ 243024 h 1116546"/>
              <a:gd name="connsiteX0" fmla="*/ 0 w 4212700"/>
              <a:gd name="connsiteY0" fmla="*/ 355875 h 1229397"/>
              <a:gd name="connsiteX1" fmla="*/ 2085586 w 4212700"/>
              <a:gd name="connsiteY1" fmla="*/ 849050 h 1229397"/>
              <a:gd name="connsiteX2" fmla="*/ 3716203 w 4212700"/>
              <a:gd name="connsiteY2" fmla="*/ 355875 h 1229397"/>
              <a:gd name="connsiteX3" fmla="*/ 3556204 w 4212700"/>
              <a:gd name="connsiteY3" fmla="*/ 0 h 1229397"/>
              <a:gd name="connsiteX4" fmla="*/ 4212700 w 4212700"/>
              <a:gd name="connsiteY4" fmla="*/ 169425 h 1229397"/>
              <a:gd name="connsiteX5" fmla="*/ 4180386 w 4212700"/>
              <a:gd name="connsiteY5" fmla="*/ 797398 h 1229397"/>
              <a:gd name="connsiteX6" fmla="*/ 3952622 w 4212700"/>
              <a:gd name="connsiteY6" fmla="*/ 487089 h 1229397"/>
              <a:gd name="connsiteX7" fmla="*/ 2058856 w 4212700"/>
              <a:gd name="connsiteY7" fmla="*/ 1229385 h 1229397"/>
              <a:gd name="connsiteX8" fmla="*/ 0 w 4212700"/>
              <a:gd name="connsiteY8" fmla="*/ 602072 h 1229397"/>
              <a:gd name="connsiteX9" fmla="*/ 0 w 4212700"/>
              <a:gd name="connsiteY9" fmla="*/ 355875 h 122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2700" h="1229397">
                <a:moveTo>
                  <a:pt x="0" y="355875"/>
                </a:moveTo>
                <a:cubicBezTo>
                  <a:pt x="683476" y="353913"/>
                  <a:pt x="1402110" y="851012"/>
                  <a:pt x="2085586" y="849050"/>
                </a:cubicBezTo>
                <a:lnTo>
                  <a:pt x="3716203" y="355875"/>
                </a:lnTo>
                <a:lnTo>
                  <a:pt x="3556204" y="0"/>
                </a:lnTo>
                <a:lnTo>
                  <a:pt x="4212700" y="169425"/>
                </a:lnTo>
                <a:lnTo>
                  <a:pt x="4180386" y="797398"/>
                </a:lnTo>
                <a:lnTo>
                  <a:pt x="3952622" y="487089"/>
                </a:lnTo>
                <a:cubicBezTo>
                  <a:pt x="3399815" y="483610"/>
                  <a:pt x="2611663" y="1232864"/>
                  <a:pt x="2058856" y="1229385"/>
                </a:cubicBezTo>
                <a:lnTo>
                  <a:pt x="0" y="602072"/>
                </a:lnTo>
                <a:lnTo>
                  <a:pt x="0" y="355875"/>
                </a:lnTo>
                <a:close/>
              </a:path>
            </a:pathLst>
          </a:cu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What</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actually happened</a:t>
            </a:r>
            <a:endPar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9088383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ppt_w/2"/>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feasible outcomes</a:t>
            </a:r>
          </a:p>
        </p:txBody>
      </p:sp>
      <p:sp>
        <p:nvSpPr>
          <p:cNvPr id="3" name="Content Placeholder 2"/>
          <p:cNvSpPr>
            <a:spLocks noGrp="1"/>
          </p:cNvSpPr>
          <p:nvPr>
            <p:ph idx="1"/>
          </p:nvPr>
        </p:nvSpPr>
        <p:spPr>
          <a:xfrm>
            <a:off x="228600" y="685800"/>
            <a:ext cx="8763000" cy="381000"/>
          </a:xfrm>
        </p:spPr>
        <p:txBody>
          <a:bodyPr/>
          <a:lstStyle/>
          <a:p>
            <a:r>
              <a:rPr lang="en-GB" dirty="0"/>
              <a:t>(1) Convergence to “good” equilibrium</a:t>
            </a:r>
          </a:p>
        </p:txBody>
      </p:sp>
      <p:pic>
        <p:nvPicPr>
          <p:cNvPr id="5" name="Picture 4"/>
          <p:cNvPicPr>
            <a:picLocks noChangeAspect="1"/>
          </p:cNvPicPr>
          <p:nvPr/>
        </p:nvPicPr>
        <p:blipFill>
          <a:blip r:embed="rId2"/>
          <a:stretch>
            <a:fillRect/>
          </a:stretch>
        </p:blipFill>
        <p:spPr>
          <a:xfrm>
            <a:off x="137587" y="990599"/>
            <a:ext cx="8433435" cy="5654675"/>
          </a:xfrm>
          <a:prstGeom prst="rect">
            <a:avLst/>
          </a:prstGeom>
        </p:spPr>
      </p:pic>
      <p:pic>
        <p:nvPicPr>
          <p:cNvPr id="6" name="Picture 5"/>
          <p:cNvPicPr>
            <a:picLocks noChangeAspect="1"/>
          </p:cNvPicPr>
          <p:nvPr/>
        </p:nvPicPr>
        <p:blipFill>
          <a:blip r:embed="rId3"/>
          <a:stretch>
            <a:fillRect/>
          </a:stretch>
        </p:blipFill>
        <p:spPr>
          <a:xfrm>
            <a:off x="75352" y="990599"/>
            <a:ext cx="8535248" cy="5654675"/>
          </a:xfrm>
          <a:prstGeom prst="rect">
            <a:avLst/>
          </a:prstGeom>
        </p:spPr>
      </p:pic>
      <p:pic>
        <p:nvPicPr>
          <p:cNvPr id="7" name="Picture 6"/>
          <p:cNvPicPr>
            <a:picLocks noChangeAspect="1"/>
          </p:cNvPicPr>
          <p:nvPr/>
        </p:nvPicPr>
        <p:blipFill>
          <a:blip r:embed="rId4"/>
          <a:stretch>
            <a:fillRect/>
          </a:stretch>
        </p:blipFill>
        <p:spPr>
          <a:xfrm>
            <a:off x="76200" y="990599"/>
            <a:ext cx="8552216" cy="5654675"/>
          </a:xfrm>
          <a:prstGeom prst="rect">
            <a:avLst/>
          </a:prstGeom>
        </p:spPr>
      </p:pic>
      <p:pic>
        <p:nvPicPr>
          <p:cNvPr id="8" name="Picture 7"/>
          <p:cNvPicPr>
            <a:picLocks noChangeAspect="1"/>
          </p:cNvPicPr>
          <p:nvPr/>
        </p:nvPicPr>
        <p:blipFill>
          <a:blip r:embed="rId5"/>
          <a:stretch>
            <a:fillRect/>
          </a:stretch>
        </p:blipFill>
        <p:spPr>
          <a:xfrm>
            <a:off x="677166" y="1070791"/>
            <a:ext cx="6485633" cy="5761174"/>
          </a:xfrm>
          <a:prstGeom prst="rect">
            <a:avLst/>
          </a:prstGeom>
        </p:spPr>
      </p:pic>
    </p:spTree>
    <p:extLst>
      <p:ext uri="{BB962C8B-B14F-4D97-AF65-F5344CB8AC3E}">
        <p14:creationId xmlns:p14="http://schemas.microsoft.com/office/powerpoint/2010/main" val="299033866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0"/>
                                        <p:tgtEl>
                                          <p:spTgt spid="6"/>
                                        </p:tgtEl>
                                      </p:cBhvr>
                                    </p:animEffect>
                                  </p:childTnLst>
                                </p:cTn>
                              </p:par>
                              <p:par>
                                <p:cTn id="13" presetID="22" presetClass="exit" presetSubtype="8" fill="hold" nodeType="withEffect">
                                  <p:stCondLst>
                                    <p:cond delay="0"/>
                                  </p:stCondLst>
                                  <p:childTnLst>
                                    <p:animEffect transition="out" filter="wipe(left)">
                                      <p:cBhvr>
                                        <p:cTn id="14" dur="3000"/>
                                        <p:tgtEl>
                                          <p:spTgt spid="5"/>
                                        </p:tgtEl>
                                      </p:cBhvr>
                                    </p:animEffect>
                                    <p:set>
                                      <p:cBhvr>
                                        <p:cTn id="15" dur="1" fill="hold">
                                          <p:stCondLst>
                                            <p:cond delay="2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3000"/>
                                        <p:tgtEl>
                                          <p:spTgt spid="7"/>
                                        </p:tgtEl>
                                      </p:cBhvr>
                                    </p:animEffect>
                                  </p:childTnLst>
                                </p:cTn>
                              </p:par>
                              <p:par>
                                <p:cTn id="21" presetID="22" presetClass="exit" presetSubtype="8" fill="hold" nodeType="withEffect">
                                  <p:stCondLst>
                                    <p:cond delay="0"/>
                                  </p:stCondLst>
                                  <p:childTnLst>
                                    <p:animEffect transition="out" filter="wipe(left)">
                                      <p:cBhvr>
                                        <p:cTn id="22" dur="3000"/>
                                        <p:tgtEl>
                                          <p:spTgt spid="6"/>
                                        </p:tgtEl>
                                      </p:cBhvr>
                                    </p:animEffect>
                                    <p:set>
                                      <p:cBhvr>
                                        <p:cTn id="23" dur="1" fill="hold">
                                          <p:stCondLst>
                                            <p:cond delay="2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0"/>
                                        <p:tgtEl>
                                          <p:spTgt spid="8"/>
                                        </p:tgtEl>
                                      </p:cBhvr>
                                    </p:animEffect>
                                  </p:childTnLst>
                                </p:cTn>
                              </p:par>
                              <p:par>
                                <p:cTn id="29" presetID="22" presetClass="exit" presetSubtype="4" fill="hold" nodeType="withEffect">
                                  <p:stCondLst>
                                    <p:cond delay="0"/>
                                  </p:stCondLst>
                                  <p:childTnLst>
                                    <p:animEffect transition="out" filter="wipe(down)">
                                      <p:cBhvr>
                                        <p:cTn id="30" dur="3000"/>
                                        <p:tgtEl>
                                          <p:spTgt spid="7"/>
                                        </p:tgtEl>
                                      </p:cBhvr>
                                    </p:animEffect>
                                    <p:set>
                                      <p:cBhvr>
                                        <p:cTn id="31"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feasible outcomes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(2) Convergence to “bad” equilibrium </a:t>
            </a:r>
            <a:r>
              <a:rPr lang="en-GB" b="1" i="1" dirty="0"/>
              <a:t>after apparent “moderation”</a:t>
            </a:r>
            <a:endParaRPr lang="en-US" b="1" i="1" dirty="0"/>
          </a:p>
        </p:txBody>
      </p:sp>
      <p:pic>
        <p:nvPicPr>
          <p:cNvPr id="4" name="Picture 3"/>
          <p:cNvPicPr>
            <a:picLocks noChangeAspect="1"/>
          </p:cNvPicPr>
          <p:nvPr/>
        </p:nvPicPr>
        <p:blipFill>
          <a:blip r:embed="rId2"/>
          <a:stretch>
            <a:fillRect/>
          </a:stretch>
        </p:blipFill>
        <p:spPr>
          <a:xfrm>
            <a:off x="352223" y="1066800"/>
            <a:ext cx="8094085" cy="5638800"/>
          </a:xfrm>
          <a:prstGeom prst="rect">
            <a:avLst/>
          </a:prstGeom>
        </p:spPr>
      </p:pic>
      <p:pic>
        <p:nvPicPr>
          <p:cNvPr id="5" name="Picture 4"/>
          <p:cNvPicPr>
            <a:picLocks noChangeAspect="1"/>
          </p:cNvPicPr>
          <p:nvPr/>
        </p:nvPicPr>
        <p:blipFill>
          <a:blip r:embed="rId3"/>
          <a:stretch>
            <a:fillRect/>
          </a:stretch>
        </p:blipFill>
        <p:spPr>
          <a:xfrm>
            <a:off x="289988" y="1066800"/>
            <a:ext cx="8191800" cy="5638800"/>
          </a:xfrm>
          <a:prstGeom prst="rect">
            <a:avLst/>
          </a:prstGeom>
        </p:spPr>
      </p:pic>
      <p:pic>
        <p:nvPicPr>
          <p:cNvPr id="6" name="Picture 5"/>
          <p:cNvPicPr>
            <a:picLocks noChangeAspect="1"/>
          </p:cNvPicPr>
          <p:nvPr/>
        </p:nvPicPr>
        <p:blipFill>
          <a:blip r:embed="rId4"/>
          <a:stretch>
            <a:fillRect/>
          </a:stretch>
        </p:blipFill>
        <p:spPr>
          <a:xfrm>
            <a:off x="228600" y="1066800"/>
            <a:ext cx="8305801" cy="5638800"/>
          </a:xfrm>
          <a:prstGeom prst="rect">
            <a:avLst/>
          </a:prstGeom>
        </p:spPr>
      </p:pic>
      <p:pic>
        <p:nvPicPr>
          <p:cNvPr id="7" name="Picture 6"/>
          <p:cNvPicPr>
            <a:picLocks noChangeAspect="1"/>
          </p:cNvPicPr>
          <p:nvPr/>
        </p:nvPicPr>
        <p:blipFill>
          <a:blip r:embed="rId5"/>
          <a:stretch>
            <a:fillRect/>
          </a:stretch>
        </p:blipFill>
        <p:spPr>
          <a:xfrm>
            <a:off x="685800" y="1066800"/>
            <a:ext cx="6309313" cy="5604550"/>
          </a:xfrm>
          <a:prstGeom prst="rect">
            <a:avLst/>
          </a:prstGeom>
        </p:spPr>
      </p:pic>
    </p:spTree>
    <p:extLst>
      <p:ext uri="{BB962C8B-B14F-4D97-AF65-F5344CB8AC3E}">
        <p14:creationId xmlns:p14="http://schemas.microsoft.com/office/powerpoint/2010/main" val="57925752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par>
                                <p:cTn id="13" presetID="22" presetClass="exit" presetSubtype="8" fill="hold" nodeType="withEffect">
                                  <p:stCondLst>
                                    <p:cond delay="0"/>
                                  </p:stCondLst>
                                  <p:childTnLst>
                                    <p:animEffect transition="out" filter="wipe(left)">
                                      <p:cBhvr>
                                        <p:cTn id="14" dur="3000"/>
                                        <p:tgtEl>
                                          <p:spTgt spid="4"/>
                                        </p:tgtEl>
                                      </p:cBhvr>
                                    </p:animEffect>
                                    <p:set>
                                      <p:cBhvr>
                                        <p:cTn id="15" dur="1" fill="hold">
                                          <p:stCondLst>
                                            <p:cond delay="2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4000"/>
                                        <p:tgtEl>
                                          <p:spTgt spid="6"/>
                                        </p:tgtEl>
                                      </p:cBhvr>
                                    </p:animEffect>
                                  </p:childTnLst>
                                </p:cTn>
                              </p:par>
                              <p:par>
                                <p:cTn id="21" presetID="22" presetClass="exit" presetSubtype="8" fill="hold" nodeType="withEffect">
                                  <p:stCondLst>
                                    <p:cond delay="0"/>
                                  </p:stCondLst>
                                  <p:childTnLst>
                                    <p:animEffect transition="out" filter="wipe(left)">
                                      <p:cBhvr>
                                        <p:cTn id="22" dur="3000"/>
                                        <p:tgtEl>
                                          <p:spTgt spid="5"/>
                                        </p:tgtEl>
                                      </p:cBhvr>
                                    </p:animEffect>
                                    <p:set>
                                      <p:cBhvr>
                                        <p:cTn id="23" dur="1" fill="hold">
                                          <p:stCondLst>
                                            <p:cond delay="2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0"/>
                                        <p:tgtEl>
                                          <p:spTgt spid="7"/>
                                        </p:tgtEl>
                                      </p:cBhvr>
                                    </p:animEffect>
                                  </p:childTnLst>
                                </p:cTn>
                              </p:par>
                              <p:par>
                                <p:cTn id="29" presetID="22" presetClass="exit" presetSubtype="4" fill="hold" nodeType="withEffect">
                                  <p:stCondLst>
                                    <p:cond delay="0"/>
                                  </p:stCondLst>
                                  <p:childTnLst>
                                    <p:animEffect transition="out" filter="wipe(down)">
                                      <p:cBhvr>
                                        <p:cTn id="30" dur="3000"/>
                                        <p:tgtEl>
                                          <p:spTgt spid="6"/>
                                        </p:tgtEl>
                                      </p:cBhvr>
                                    </p:animEffect>
                                    <p:set>
                                      <p:cBhvr>
                                        <p:cTn id="31"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We’ve seen this before—in complex systems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Property of Lorenz “chaotic” model of fluid flow</a:t>
            </a:r>
            <a:endParaRPr lang="en-US" dirty="0"/>
          </a:p>
        </p:txBody>
      </p:sp>
      <p:pic>
        <p:nvPicPr>
          <p:cNvPr id="4" name="Picture 3"/>
          <p:cNvPicPr>
            <a:picLocks noChangeAspect="1"/>
          </p:cNvPicPr>
          <p:nvPr/>
        </p:nvPicPr>
        <p:blipFill>
          <a:blip r:embed="rId2"/>
          <a:stretch>
            <a:fillRect/>
          </a:stretch>
        </p:blipFill>
        <p:spPr>
          <a:xfrm>
            <a:off x="304800" y="1066800"/>
            <a:ext cx="6410325" cy="3238500"/>
          </a:xfrm>
          <a:prstGeom prst="rect">
            <a:avLst/>
          </a:prstGeom>
        </p:spPr>
      </p:pic>
      <p:pic>
        <p:nvPicPr>
          <p:cNvPr id="5" name="Picture 4"/>
          <p:cNvPicPr>
            <a:picLocks noChangeAspect="1"/>
          </p:cNvPicPr>
          <p:nvPr/>
        </p:nvPicPr>
        <p:blipFill>
          <a:blip r:embed="rId3"/>
          <a:stretch>
            <a:fillRect/>
          </a:stretch>
        </p:blipFill>
        <p:spPr>
          <a:xfrm>
            <a:off x="304800" y="1066800"/>
            <a:ext cx="7131110" cy="5638800"/>
          </a:xfrm>
          <a:prstGeom prst="rect">
            <a:avLst/>
          </a:prstGeom>
        </p:spPr>
      </p:pic>
      <p:pic>
        <p:nvPicPr>
          <p:cNvPr id="6" name="Picture 5"/>
          <p:cNvPicPr>
            <a:picLocks noChangeAspect="1"/>
          </p:cNvPicPr>
          <p:nvPr/>
        </p:nvPicPr>
        <p:blipFill>
          <a:blip r:embed="rId4"/>
          <a:stretch>
            <a:fillRect/>
          </a:stretch>
        </p:blipFill>
        <p:spPr>
          <a:xfrm>
            <a:off x="107890" y="938213"/>
            <a:ext cx="6621626" cy="5691187"/>
          </a:xfrm>
          <a:prstGeom prst="rect">
            <a:avLst/>
          </a:prstGeom>
        </p:spPr>
      </p:pic>
      <p:cxnSp>
        <p:nvCxnSpPr>
          <p:cNvPr id="8" name="Straight Arrow Connector 7"/>
          <p:cNvCxnSpPr/>
          <p:nvPr/>
        </p:nvCxnSpPr>
        <p:spPr bwMode="auto">
          <a:xfrm flipV="1">
            <a:off x="762000" y="5105400"/>
            <a:ext cx="0" cy="91440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9" name="Straight Arrow Connector 8"/>
          <p:cNvCxnSpPr/>
          <p:nvPr/>
        </p:nvCxnSpPr>
        <p:spPr bwMode="auto">
          <a:xfrm>
            <a:off x="762000" y="5105400"/>
            <a:ext cx="1295400" cy="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2" name="Straight Arrow Connector 11"/>
          <p:cNvCxnSpPr/>
          <p:nvPr/>
        </p:nvCxnSpPr>
        <p:spPr bwMode="auto">
          <a:xfrm flipH="1" flipV="1">
            <a:off x="2057400" y="4876800"/>
            <a:ext cx="6545" cy="22860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4" name="Straight Arrow Connector 13"/>
          <p:cNvCxnSpPr/>
          <p:nvPr/>
        </p:nvCxnSpPr>
        <p:spPr bwMode="auto">
          <a:xfrm>
            <a:off x="2086852" y="4898772"/>
            <a:ext cx="325369" cy="4207"/>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cxnSp>
        <p:nvCxnSpPr>
          <p:cNvPr id="16" name="Straight Arrow Connector 15"/>
          <p:cNvCxnSpPr/>
          <p:nvPr/>
        </p:nvCxnSpPr>
        <p:spPr bwMode="auto">
          <a:xfrm flipH="1" flipV="1">
            <a:off x="2401001" y="4773953"/>
            <a:ext cx="6079" cy="12365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sp>
        <p:nvSpPr>
          <p:cNvPr id="19" name="Rectangle 3"/>
          <p:cNvSpPr txBox="1">
            <a:spLocks noChangeArrowheads="1"/>
          </p:cNvSpPr>
          <p:nvPr/>
        </p:nvSpPr>
        <p:spPr bwMode="auto">
          <a:xfrm>
            <a:off x="3359344" y="4438650"/>
            <a:ext cx="29652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US" i="1" kern="0" dirty="0">
                <a:effectLst/>
              </a:rPr>
              <a:t>Convergence to laminar flow…</a:t>
            </a:r>
            <a:endParaRPr lang="en-US" kern="0" dirty="0">
              <a:effectLst/>
            </a:endParaRPr>
          </a:p>
        </p:txBody>
      </p:sp>
      <p:sp>
        <p:nvSpPr>
          <p:cNvPr id="20" name="Rectangle 3"/>
          <p:cNvSpPr txBox="1">
            <a:spLocks noChangeArrowheads="1"/>
          </p:cNvSpPr>
          <p:nvPr/>
        </p:nvSpPr>
        <p:spPr bwMode="auto">
          <a:xfrm>
            <a:off x="1905000" y="1828800"/>
            <a:ext cx="317445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US" i="1" kern="0" dirty="0">
                <a:effectLst/>
              </a:rPr>
              <a:t>Decreasing followed by increasing turbulence</a:t>
            </a:r>
            <a:endParaRPr lang="en-US" kern="0" dirty="0">
              <a:effectLst/>
            </a:endParaRPr>
          </a:p>
        </p:txBody>
      </p:sp>
      <p:cxnSp>
        <p:nvCxnSpPr>
          <p:cNvPr id="21" name="Straight Arrow Connector 20"/>
          <p:cNvCxnSpPr/>
          <p:nvPr/>
        </p:nvCxnSpPr>
        <p:spPr bwMode="auto">
          <a:xfrm>
            <a:off x="2441305" y="4772025"/>
            <a:ext cx="107655" cy="0"/>
          </a:xfrm>
          <a:prstGeom prst="straightConnector1">
            <a:avLst/>
          </a:prstGeom>
          <a:gradFill rotWithShape="0">
            <a:gsLst>
              <a:gs pos="0">
                <a:schemeClr val="bg1"/>
              </a:gs>
              <a:gs pos="100000">
                <a:schemeClr val="accent1"/>
              </a:gs>
            </a:gsLst>
            <a:path path="rect">
              <a:fillToRect l="50000" t="50000" r="50000" b="50000"/>
            </a:path>
          </a:gradFill>
          <a:ln w="38100" cap="sq" cmpd="sng" algn="ctr">
            <a:solidFill>
              <a:srgbClr val="FFC000"/>
            </a:solidFill>
            <a:prstDash val="solid"/>
            <a:round/>
            <a:headEnd type="none" w="med" len="med"/>
            <a:tailEnd type="triangle"/>
          </a:ln>
          <a:effectLst/>
        </p:spPr>
      </p:cxnSp>
      <p:sp>
        <p:nvSpPr>
          <p:cNvPr id="15" name="Rectangle 3"/>
          <p:cNvSpPr txBox="1">
            <a:spLocks noChangeArrowheads="1"/>
          </p:cNvSpPr>
          <p:nvPr/>
        </p:nvSpPr>
        <p:spPr bwMode="auto">
          <a:xfrm>
            <a:off x="7132647" y="762000"/>
            <a:ext cx="1971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a:lnSpc>
                <a:spcPct val="90000"/>
              </a:lnSpc>
            </a:pPr>
            <a:r>
              <a:rPr lang="en-GB" kern="0" dirty="0">
                <a:effectLst/>
              </a:rPr>
              <a:t>This behaviour cannot be generated by standard equilibrium-oriented “linear” model</a:t>
            </a:r>
          </a:p>
          <a:p>
            <a:pPr>
              <a:lnSpc>
                <a:spcPct val="90000"/>
              </a:lnSpc>
            </a:pPr>
            <a:r>
              <a:rPr lang="en-GB" kern="0" dirty="0">
                <a:effectLst/>
              </a:rPr>
              <a:t>Inherent nonlinearity &amp; non-equilibrium dynamics are essential</a:t>
            </a:r>
            <a:endParaRPr lang="en-US" kern="0" dirty="0">
              <a:effectLst/>
            </a:endParaRPr>
          </a:p>
        </p:txBody>
      </p:sp>
    </p:spTree>
    <p:extLst>
      <p:ext uri="{BB962C8B-B14F-4D97-AF65-F5344CB8AC3E}">
        <p14:creationId xmlns:p14="http://schemas.microsoft.com/office/powerpoint/2010/main" val="72395259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250"/>
                                        <p:tgtEl>
                                          <p:spTgt spid="6"/>
                                        </p:tgtEl>
                                      </p:cBhvr>
                                    </p:animEffect>
                                  </p:childTnLst>
                                </p:cTn>
                              </p:par>
                              <p:par>
                                <p:cTn id="15" presetID="22" presetClass="exit" presetSubtype="8" fill="hold" nodeType="withEffect">
                                  <p:stCondLst>
                                    <p:cond delay="0"/>
                                  </p:stCondLst>
                                  <p:childTnLst>
                                    <p:animEffect transition="out" filter="wipe(left)">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7"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ppt_w/2"/>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17"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ppt_h/2"/>
                                          </p:val>
                                        </p:tav>
                                        <p:tav tm="100000">
                                          <p:val>
                                            <p:strVal val="#ppt_y"/>
                                          </p:val>
                                        </p:tav>
                                      </p:tavLst>
                                    </p:anim>
                                    <p:anim calcmode="lin" valueType="num">
                                      <p:cBhvr>
                                        <p:cTn id="38" dur="500" fill="hold"/>
                                        <p:tgtEl>
                                          <p:spTgt spid="12"/>
                                        </p:tgtEl>
                                        <p:attrNameLst>
                                          <p:attrName>ppt_w</p:attrName>
                                        </p:attrNameLst>
                                      </p:cBhvr>
                                      <p:tavLst>
                                        <p:tav tm="0">
                                          <p:val>
                                            <p:strVal val="#ppt_w"/>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ppt_w/2"/>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4"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ppt_h/2"/>
                                          </p:val>
                                        </p:tav>
                                        <p:tav tm="100000">
                                          <p:val>
                                            <p:strVal val="#ppt_y"/>
                                          </p:val>
                                        </p:tav>
                                      </p:tavLst>
                                    </p:anim>
                                    <p:anim calcmode="lin" valueType="num">
                                      <p:cBhvr>
                                        <p:cTn id="52" dur="500" fill="hold"/>
                                        <p:tgtEl>
                                          <p:spTgt spid="16"/>
                                        </p:tgtEl>
                                        <p:attrNameLst>
                                          <p:attrName>ppt_w</p:attrName>
                                        </p:attrNameLst>
                                      </p:cBhvr>
                                      <p:tavLst>
                                        <p:tav tm="0">
                                          <p:val>
                                            <p:strVal val="#ppt_w"/>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childTnLst>
                                </p:cTn>
                              </p:par>
                            </p:childTnLst>
                          </p:cTn>
                        </p:par>
                        <p:par>
                          <p:cTn id="54" fill="hold">
                            <p:stCondLst>
                              <p:cond delay="2500"/>
                            </p:stCondLst>
                            <p:childTnLst>
                              <p:par>
                                <p:cTn id="55" presetID="17"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ppt_w/2"/>
                                          </p:val>
                                        </p:tav>
                                        <p:tav tm="100000">
                                          <p:val>
                                            <p:strVal val="#ppt_x"/>
                                          </p:val>
                                        </p:tav>
                                      </p:tavLst>
                                    </p:anim>
                                    <p:anim calcmode="lin" valueType="num">
                                      <p:cBhvr>
                                        <p:cTn id="58" dur="500" fill="hold"/>
                                        <p:tgtEl>
                                          <p:spTgt spid="21"/>
                                        </p:tgtEl>
                                        <p:attrNameLst>
                                          <p:attrName>ppt_y</p:attrName>
                                        </p:attrNameLst>
                                      </p:cBhvr>
                                      <p:tavLst>
                                        <p:tav tm="0">
                                          <p:val>
                                            <p:strVal val="#ppt_y"/>
                                          </p:val>
                                        </p:tav>
                                        <p:tav tm="100000">
                                          <p:val>
                                            <p:strVal val="#ppt_y"/>
                                          </p:val>
                                        </p:tav>
                                      </p:tavLst>
                                    </p:anim>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1"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up)">
                                      <p:cBhvr>
                                        <p:cTn id="65" dur="500"/>
                                        <p:tgtEl>
                                          <p:spTgt spid="1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4000"/>
                                        <p:tgtEl>
                                          <p:spTgt spid="5"/>
                                        </p:tgtEl>
                                      </p:cBhvr>
                                    </p:animEffect>
                                  </p:childTnLst>
                                </p:cTn>
                              </p:par>
                              <p:par>
                                <p:cTn id="71" presetID="53" presetClass="exit" presetSubtype="32" fill="hold" grpId="2" nodeType="withEffect">
                                  <p:stCondLst>
                                    <p:cond delay="0"/>
                                  </p:stCondLst>
                                  <p:childTnLst>
                                    <p:anim calcmode="lin" valueType="num">
                                      <p:cBhvr>
                                        <p:cTn id="72" dur="500"/>
                                        <p:tgtEl>
                                          <p:spTgt spid="19">
                                            <p:txEl>
                                              <p:pRg st="0" end="0"/>
                                            </p:txEl>
                                          </p:spTgt>
                                        </p:tgtEl>
                                        <p:attrNameLst>
                                          <p:attrName>ppt_w</p:attrName>
                                        </p:attrNameLst>
                                      </p:cBhvr>
                                      <p:tavLst>
                                        <p:tav tm="0">
                                          <p:val>
                                            <p:strVal val="ppt_w"/>
                                          </p:val>
                                        </p:tav>
                                        <p:tav tm="100000">
                                          <p:val>
                                            <p:fltVal val="0"/>
                                          </p:val>
                                        </p:tav>
                                      </p:tavLst>
                                    </p:anim>
                                    <p:anim calcmode="lin" valueType="num">
                                      <p:cBhvr>
                                        <p:cTn id="73"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74" dur="500"/>
                                        <p:tgtEl>
                                          <p:spTgt spid="19">
                                            <p:txEl>
                                              <p:pRg st="0" end="0"/>
                                            </p:txEl>
                                          </p:spTgt>
                                        </p:tgtEl>
                                      </p:cBhvr>
                                    </p:animEffect>
                                    <p:set>
                                      <p:cBhvr>
                                        <p:cTn id="75" dur="1" fill="hold">
                                          <p:stCondLst>
                                            <p:cond delay="499"/>
                                          </p:stCondLst>
                                        </p:cTn>
                                        <p:tgtEl>
                                          <p:spTgt spid="19">
                                            <p:txEl>
                                              <p:pRg st="0" end="0"/>
                                            </p:txEl>
                                          </p:spTgt>
                                        </p:tgtEl>
                                        <p:attrNameLst>
                                          <p:attrName>style.visibility</p:attrName>
                                        </p:attrNameLst>
                                      </p:cBhvr>
                                      <p:to>
                                        <p:strVal val="hidden"/>
                                      </p:to>
                                    </p:set>
                                  </p:childTnLst>
                                </p:cTn>
                              </p:par>
                              <p:par>
                                <p:cTn id="76" presetID="53" presetClass="exit" presetSubtype="32" fill="hold" nodeType="withEffect">
                                  <p:stCondLst>
                                    <p:cond delay="0"/>
                                  </p:stCondLst>
                                  <p:childTnLst>
                                    <p:anim calcmode="lin" valueType="num">
                                      <p:cBhvr>
                                        <p:cTn id="77" dur="500"/>
                                        <p:tgtEl>
                                          <p:spTgt spid="6"/>
                                        </p:tgtEl>
                                        <p:attrNameLst>
                                          <p:attrName>ppt_w</p:attrName>
                                        </p:attrNameLst>
                                      </p:cBhvr>
                                      <p:tavLst>
                                        <p:tav tm="0">
                                          <p:val>
                                            <p:strVal val="ppt_w"/>
                                          </p:val>
                                        </p:tav>
                                        <p:tav tm="100000">
                                          <p:val>
                                            <p:fltVal val="0"/>
                                          </p:val>
                                        </p:tav>
                                      </p:tavLst>
                                    </p:anim>
                                    <p:anim calcmode="lin" valueType="num">
                                      <p:cBhvr>
                                        <p:cTn id="78" dur="500"/>
                                        <p:tgtEl>
                                          <p:spTgt spid="6"/>
                                        </p:tgtEl>
                                        <p:attrNameLst>
                                          <p:attrName>ppt_h</p:attrName>
                                        </p:attrNameLst>
                                      </p:cBhvr>
                                      <p:tavLst>
                                        <p:tav tm="0">
                                          <p:val>
                                            <p:strVal val="ppt_h"/>
                                          </p:val>
                                        </p:tav>
                                        <p:tav tm="100000">
                                          <p:val>
                                            <p:fltVal val="0"/>
                                          </p:val>
                                        </p:tav>
                                      </p:tavLst>
                                    </p:anim>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9"/>
                                        </p:tgtEl>
                                        <p:attrNameLst>
                                          <p:attrName>ppt_w</p:attrName>
                                        </p:attrNameLst>
                                      </p:cBhvr>
                                      <p:tavLst>
                                        <p:tav tm="0">
                                          <p:val>
                                            <p:strVal val="ppt_w"/>
                                          </p:val>
                                        </p:tav>
                                        <p:tav tm="100000">
                                          <p:val>
                                            <p:fltVal val="0"/>
                                          </p:val>
                                        </p:tav>
                                      </p:tavLst>
                                    </p:anim>
                                    <p:anim calcmode="lin" valueType="num">
                                      <p:cBhvr>
                                        <p:cTn id="88" dur="500"/>
                                        <p:tgtEl>
                                          <p:spTgt spid="9"/>
                                        </p:tgtEl>
                                        <p:attrNameLst>
                                          <p:attrName>ppt_h</p:attrName>
                                        </p:attrNameLst>
                                      </p:cBhvr>
                                      <p:tavLst>
                                        <p:tav tm="0">
                                          <p:val>
                                            <p:strVal val="ppt_h"/>
                                          </p:val>
                                        </p:tav>
                                        <p:tav tm="100000">
                                          <p:val>
                                            <p:fltVal val="0"/>
                                          </p:val>
                                        </p:tav>
                                      </p:tavLst>
                                    </p:anim>
                                    <p:animEffect transition="out" filter="fade">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500"/>
                                        <p:tgtEl>
                                          <p:spTgt spid="12"/>
                                        </p:tgtEl>
                                        <p:attrNameLst>
                                          <p:attrName>ppt_w</p:attrName>
                                        </p:attrNameLst>
                                      </p:cBhvr>
                                      <p:tavLst>
                                        <p:tav tm="0">
                                          <p:val>
                                            <p:strVal val="ppt_w"/>
                                          </p:val>
                                        </p:tav>
                                        <p:tav tm="100000">
                                          <p:val>
                                            <p:fltVal val="0"/>
                                          </p:val>
                                        </p:tav>
                                      </p:tavLst>
                                    </p:anim>
                                    <p:anim calcmode="lin" valueType="num">
                                      <p:cBhvr>
                                        <p:cTn id="93" dur="500"/>
                                        <p:tgtEl>
                                          <p:spTgt spid="12"/>
                                        </p:tgtEl>
                                        <p:attrNameLst>
                                          <p:attrName>ppt_h</p:attrName>
                                        </p:attrNameLst>
                                      </p:cBhvr>
                                      <p:tavLst>
                                        <p:tav tm="0">
                                          <p:val>
                                            <p:strVal val="ppt_h"/>
                                          </p:val>
                                        </p:tav>
                                        <p:tav tm="100000">
                                          <p:val>
                                            <p:fltVal val="0"/>
                                          </p:val>
                                        </p:tav>
                                      </p:tavLst>
                                    </p:anim>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14"/>
                                        </p:tgtEl>
                                        <p:attrNameLst>
                                          <p:attrName>ppt_w</p:attrName>
                                        </p:attrNameLst>
                                      </p:cBhvr>
                                      <p:tavLst>
                                        <p:tav tm="0">
                                          <p:val>
                                            <p:strVal val="ppt_w"/>
                                          </p:val>
                                        </p:tav>
                                        <p:tav tm="100000">
                                          <p:val>
                                            <p:fltVal val="0"/>
                                          </p:val>
                                        </p:tav>
                                      </p:tavLst>
                                    </p:anim>
                                    <p:anim calcmode="lin" valueType="num">
                                      <p:cBhvr>
                                        <p:cTn id="98" dur="500"/>
                                        <p:tgtEl>
                                          <p:spTgt spid="14"/>
                                        </p:tgtEl>
                                        <p:attrNameLst>
                                          <p:attrName>ppt_h</p:attrName>
                                        </p:attrNameLst>
                                      </p:cBhvr>
                                      <p:tavLst>
                                        <p:tav tm="0">
                                          <p:val>
                                            <p:strVal val="ppt_h"/>
                                          </p:val>
                                        </p:tav>
                                        <p:tav tm="100000">
                                          <p:val>
                                            <p:fltVal val="0"/>
                                          </p:val>
                                        </p:tav>
                                      </p:tavLst>
                                    </p:anim>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16"/>
                                        </p:tgtEl>
                                        <p:attrNameLst>
                                          <p:attrName>ppt_w</p:attrName>
                                        </p:attrNameLst>
                                      </p:cBhvr>
                                      <p:tavLst>
                                        <p:tav tm="0">
                                          <p:val>
                                            <p:strVal val="ppt_w"/>
                                          </p:val>
                                        </p:tav>
                                        <p:tav tm="100000">
                                          <p:val>
                                            <p:fltVal val="0"/>
                                          </p:val>
                                        </p:tav>
                                      </p:tavLst>
                                    </p:anim>
                                    <p:anim calcmode="lin" valueType="num">
                                      <p:cBhvr>
                                        <p:cTn id="103" dur="500"/>
                                        <p:tgtEl>
                                          <p:spTgt spid="16"/>
                                        </p:tgtEl>
                                        <p:attrNameLst>
                                          <p:attrName>ppt_h</p:attrName>
                                        </p:attrNameLst>
                                      </p:cBhvr>
                                      <p:tavLst>
                                        <p:tav tm="0">
                                          <p:val>
                                            <p:strVal val="ppt_h"/>
                                          </p:val>
                                        </p:tav>
                                        <p:tav tm="100000">
                                          <p:val>
                                            <p:fltVal val="0"/>
                                          </p:val>
                                        </p:tav>
                                      </p:tavLst>
                                    </p:anim>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21"/>
                                        </p:tgtEl>
                                        <p:attrNameLst>
                                          <p:attrName>ppt_w</p:attrName>
                                        </p:attrNameLst>
                                      </p:cBhvr>
                                      <p:tavLst>
                                        <p:tav tm="0">
                                          <p:val>
                                            <p:strVal val="ppt_w"/>
                                          </p:val>
                                        </p:tav>
                                        <p:tav tm="100000">
                                          <p:val>
                                            <p:fltVal val="0"/>
                                          </p:val>
                                        </p:tav>
                                      </p:tavLst>
                                    </p:anim>
                                    <p:anim calcmode="lin" valueType="num">
                                      <p:cBhvr>
                                        <p:cTn id="108" dur="500"/>
                                        <p:tgtEl>
                                          <p:spTgt spid="21"/>
                                        </p:tgtEl>
                                        <p:attrNameLst>
                                          <p:attrName>ppt_h</p:attrName>
                                        </p:attrNameLst>
                                      </p:cBhvr>
                                      <p:tavLst>
                                        <p:tav tm="0">
                                          <p:val>
                                            <p:strVal val="ppt_h"/>
                                          </p:val>
                                        </p:tav>
                                        <p:tav tm="100000">
                                          <p:val>
                                            <p:fltVal val="0"/>
                                          </p:val>
                                        </p:tav>
                                      </p:tavLst>
                                    </p:anim>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1" nodeType="clickEffect">
                                  <p:stCondLst>
                                    <p:cond delay="0"/>
                                  </p:stCondLst>
                                  <p:childTnLst>
                                    <p:set>
                                      <p:cBhvr>
                                        <p:cTn id="114" dur="1" fill="hold">
                                          <p:stCondLst>
                                            <p:cond delay="0"/>
                                          </p:stCondLst>
                                        </p:cTn>
                                        <p:tgtEl>
                                          <p:spTgt spid="20">
                                            <p:txEl>
                                              <p:pRg st="0" end="0"/>
                                            </p:txEl>
                                          </p:spTgt>
                                        </p:tgtEl>
                                        <p:attrNameLst>
                                          <p:attrName>style.visibility</p:attrName>
                                        </p:attrNameLst>
                                      </p:cBhvr>
                                      <p:to>
                                        <p:strVal val="visible"/>
                                      </p:to>
                                    </p:set>
                                    <p:animEffect transition="in" filter="wipe(up)">
                                      <p:cBhvr>
                                        <p:cTn id="115" dur="500"/>
                                        <p:tgtEl>
                                          <p:spTgt spid="20">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1" nodeType="clickEffect">
                                  <p:stCondLst>
                                    <p:cond delay="0"/>
                                  </p:stCondLst>
                                  <p:childTnLst>
                                    <p:set>
                                      <p:cBhvr>
                                        <p:cTn id="119" dur="1" fill="hold">
                                          <p:stCondLst>
                                            <p:cond delay="0"/>
                                          </p:stCondLst>
                                        </p:cTn>
                                        <p:tgtEl>
                                          <p:spTgt spid="15">
                                            <p:txEl>
                                              <p:pRg st="0" end="0"/>
                                            </p:txEl>
                                          </p:spTgt>
                                        </p:tgtEl>
                                        <p:attrNameLst>
                                          <p:attrName>style.visibility</p:attrName>
                                        </p:attrNameLst>
                                      </p:cBhvr>
                                      <p:to>
                                        <p:strVal val="visible"/>
                                      </p:to>
                                    </p:set>
                                    <p:animEffect transition="in" filter="wipe(up)">
                                      <p:cBhvr>
                                        <p:cTn id="120" dur="500"/>
                                        <p:tgtEl>
                                          <p:spTgt spid="15">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1" nodeType="clickEffect">
                                  <p:stCondLst>
                                    <p:cond delay="0"/>
                                  </p:stCondLst>
                                  <p:childTnLst>
                                    <p:set>
                                      <p:cBhvr>
                                        <p:cTn id="124" dur="1" fill="hold">
                                          <p:stCondLst>
                                            <p:cond delay="0"/>
                                          </p:stCondLst>
                                        </p:cTn>
                                        <p:tgtEl>
                                          <p:spTgt spid="15">
                                            <p:txEl>
                                              <p:pRg st="1" end="1"/>
                                            </p:txEl>
                                          </p:spTgt>
                                        </p:tgtEl>
                                        <p:attrNameLst>
                                          <p:attrName>style.visibility</p:attrName>
                                        </p:attrNameLst>
                                      </p:cBhvr>
                                      <p:to>
                                        <p:strVal val="visible"/>
                                      </p:to>
                                    </p:set>
                                    <p:animEffect transition="in" filter="wipe(up)">
                                      <p:cBhvr>
                                        <p:cTn id="1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5">
        <p:tmplLst>
          <p:tmpl lvl="1">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19" grpId="1" build="p" bldLvl="5"/>
      <p:bldP spid="19" grpId="2" build="allAtOnce"/>
      <p:bldP spid="20" grpId="0" build="p" bldLvl="5">
        <p:tmplLst>
          <p:tmpl lvl="1">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0" grpId="1" build="p" bldLvl="5"/>
      <p:bldP spid="15" grpId="0" build="p" bldLvl="5">
        <p:tmplLst>
          <p:tmpl lvl="1">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5" grpId="1"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Modeling</a:t>
            </a:r>
            <a:r>
              <a:rPr lang="en-GB" dirty="0"/>
              <a:t> credit in capitalism</a:t>
            </a:r>
          </a:p>
        </p:txBody>
      </p:sp>
      <p:sp>
        <p:nvSpPr>
          <p:cNvPr id="3" name="Content Placeholder 2"/>
          <p:cNvSpPr>
            <a:spLocks noGrp="1"/>
          </p:cNvSpPr>
          <p:nvPr>
            <p:ph idx="1"/>
          </p:nvPr>
        </p:nvSpPr>
        <p:spPr>
          <a:xfrm>
            <a:off x="228600" y="685800"/>
            <a:ext cx="8763000" cy="609600"/>
          </a:xfrm>
        </p:spPr>
        <p:txBody>
          <a:bodyPr/>
          <a:lstStyle/>
          <a:p>
            <a:pPr marL="342900" lvl="2" indent="-342900"/>
            <a:r>
              <a:rPr lang="en-GB" dirty="0"/>
              <a:t>Solving for </a:t>
            </a:r>
            <a:r>
              <a:rPr lang="en-GB" b="1" i="1" dirty="0" err="1">
                <a:latin typeface="Symbol" panose="05050102010706020507" pitchFamily="18" charset="2"/>
              </a:rPr>
              <a:t>p</a:t>
            </a:r>
            <a:r>
              <a:rPr lang="en-GB" b="1" i="1" baseline="-25000" dirty="0" err="1"/>
              <a:t>Eq</a:t>
            </a:r>
            <a:r>
              <a:rPr lang="en-GB" dirty="0"/>
              <a:t>, </a:t>
            </a:r>
            <a:r>
              <a:rPr lang="en-GB" b="1" i="1" dirty="0" err="1">
                <a:latin typeface="Symbol" panose="05050102010706020507" pitchFamily="18" charset="2"/>
              </a:rPr>
              <a:t>w</a:t>
            </a:r>
            <a:r>
              <a:rPr lang="en-GB" b="1" i="1" baseline="-25000" dirty="0" err="1"/>
              <a:t>Eq</a:t>
            </a:r>
            <a:r>
              <a:rPr lang="en-GB" dirty="0"/>
              <a:t> and </a:t>
            </a:r>
            <a:r>
              <a:rPr lang="en-GB" b="1" i="1" dirty="0" err="1"/>
              <a:t>d</a:t>
            </a:r>
            <a:r>
              <a:rPr lang="en-GB" b="1" i="1" baseline="-25000" dirty="0" err="1"/>
              <a:t>Eq</a:t>
            </a:r>
            <a:r>
              <a:rPr lang="en-GB" dirty="0"/>
              <a:t> yields:</a:t>
            </a:r>
          </a:p>
          <a:p>
            <a:endParaRPr lang="en-GB" dirty="0"/>
          </a:p>
        </p:txBody>
      </p:sp>
      <p:graphicFrame>
        <p:nvGraphicFramePr>
          <p:cNvPr id="4" name="Object 3"/>
          <p:cNvGraphicFramePr>
            <a:graphicFrameLocks noChangeAspect="1"/>
          </p:cNvGraphicFramePr>
          <p:nvPr>
            <p:extLst/>
          </p:nvPr>
        </p:nvGraphicFramePr>
        <p:xfrm>
          <a:off x="381000" y="1143000"/>
          <a:ext cx="4668837" cy="2771775"/>
        </p:xfrm>
        <a:graphic>
          <a:graphicData uri="http://schemas.openxmlformats.org/presentationml/2006/ole">
            <mc:AlternateContent xmlns:mc="http://schemas.openxmlformats.org/markup-compatibility/2006">
              <mc:Choice xmlns:v="urn:schemas-microsoft-com:vml" Requires="v">
                <p:oleObj spid="_x0000_s77994" name="Equation" r:id="rId3" imgW="3098520" imgH="1841400" progId="Equation.DSMT4">
                  <p:embed/>
                </p:oleObj>
              </mc:Choice>
              <mc:Fallback>
                <p:oleObj name="Equation" r:id="rId3" imgW="3098520" imgH="1841400" progId="Equation.DSMT4">
                  <p:embed/>
                  <p:pic>
                    <p:nvPicPr>
                      <p:cNvPr id="4" name="Object 3"/>
                      <p:cNvPicPr>
                        <a:picLocks noChangeAspect="1" noChangeArrowheads="1"/>
                      </p:cNvPicPr>
                      <p:nvPr/>
                    </p:nvPicPr>
                    <p:blipFill>
                      <a:blip r:embed="rId4"/>
                      <a:srcRect/>
                      <a:stretch>
                        <a:fillRect/>
                      </a:stretch>
                    </p:blipFill>
                    <p:spPr bwMode="auto">
                      <a:xfrm>
                        <a:off x="381000" y="1143000"/>
                        <a:ext cx="4668837" cy="2771775"/>
                      </a:xfrm>
                      <a:prstGeom prst="rect">
                        <a:avLst/>
                      </a:prstGeom>
                      <a:noFill/>
                    </p:spPr>
                  </p:pic>
                </p:oleObj>
              </mc:Fallback>
            </mc:AlternateContent>
          </a:graphicData>
        </a:graphic>
      </p:graphicFrame>
      <p:sp>
        <p:nvSpPr>
          <p:cNvPr id="5" name="Content Placeholder 2"/>
          <p:cNvSpPr txBox="1">
            <a:spLocks/>
          </p:cNvSpPr>
          <p:nvPr/>
        </p:nvSpPr>
        <p:spPr bwMode="auto">
          <a:xfrm>
            <a:off x="228600" y="38862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Wages share is a residual:</a:t>
            </a:r>
          </a:p>
        </p:txBody>
      </p:sp>
      <p:graphicFrame>
        <p:nvGraphicFramePr>
          <p:cNvPr id="6" name="Object 5"/>
          <p:cNvGraphicFramePr>
            <a:graphicFrameLocks noChangeAspect="1"/>
          </p:cNvGraphicFramePr>
          <p:nvPr>
            <p:extLst/>
          </p:nvPr>
        </p:nvGraphicFramePr>
        <p:xfrm>
          <a:off x="533400" y="4384649"/>
          <a:ext cx="2959693" cy="584251"/>
        </p:xfrm>
        <a:graphic>
          <a:graphicData uri="http://schemas.openxmlformats.org/presentationml/2006/ole">
            <mc:AlternateContent xmlns:mc="http://schemas.openxmlformats.org/markup-compatibility/2006">
              <mc:Choice xmlns:v="urn:schemas-microsoft-com:vml" Requires="v">
                <p:oleObj spid="_x0000_s77995" name="Equation" r:id="rId5" imgW="1218960" imgH="241200" progId="Equation.DSMT4">
                  <p:embed/>
                </p:oleObj>
              </mc:Choice>
              <mc:Fallback>
                <p:oleObj name="Equation" r:id="rId5" imgW="1218960" imgH="241200" progId="Equation.DSMT4">
                  <p:embed/>
                  <p:pic>
                    <p:nvPicPr>
                      <p:cNvPr id="6" name="Object 5"/>
                      <p:cNvPicPr/>
                      <p:nvPr/>
                    </p:nvPicPr>
                    <p:blipFill>
                      <a:blip r:embed="rId6"/>
                      <a:stretch>
                        <a:fillRect/>
                      </a:stretch>
                    </p:blipFill>
                    <p:spPr>
                      <a:xfrm>
                        <a:off x="533400" y="4384649"/>
                        <a:ext cx="2959693" cy="584251"/>
                      </a:xfrm>
                      <a:prstGeom prst="rect">
                        <a:avLst/>
                      </a:prstGeom>
                    </p:spPr>
                  </p:pic>
                </p:oleObj>
              </mc:Fallback>
            </mc:AlternateContent>
          </a:graphicData>
        </a:graphic>
      </p:graphicFrame>
      <p:sp>
        <p:nvSpPr>
          <p:cNvPr id="8" name="Content Placeholder 2"/>
          <p:cNvSpPr txBox="1">
            <a:spLocks/>
          </p:cNvSpPr>
          <p:nvPr/>
        </p:nvSpPr>
        <p:spPr bwMode="auto">
          <a:xfrm>
            <a:off x="228600" y="5105399"/>
            <a:ext cx="8763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Inequality stabilises if debt ratio</a:t>
            </a:r>
            <a:r>
              <a:rPr lang="en-GB" kern="0" dirty="0">
                <a:effectLst/>
                <a:sym typeface="Symbol" panose="05050102010706020507" pitchFamily="18" charset="2"/>
              </a:rPr>
              <a:t> converges to stable equilibrium</a:t>
            </a:r>
          </a:p>
          <a:p>
            <a:r>
              <a:rPr lang="en-GB" kern="0" dirty="0">
                <a:effectLst/>
                <a:sym typeface="Symbol" panose="05050102010706020507" pitchFamily="18" charset="2"/>
              </a:rPr>
              <a:t>Inequality rises if debt ratio continues to rise</a:t>
            </a:r>
          </a:p>
          <a:p>
            <a:r>
              <a:rPr lang="en-GB" kern="0" dirty="0">
                <a:effectLst/>
                <a:sym typeface="Symbol" panose="05050102010706020507" pitchFamily="18" charset="2"/>
              </a:rPr>
              <a:t>Rising inequality as a sign of systemic breakdown</a:t>
            </a:r>
          </a:p>
          <a:p>
            <a:r>
              <a:rPr lang="en-GB" kern="0" dirty="0">
                <a:effectLst/>
                <a:sym typeface="Symbol" panose="05050102010706020507" pitchFamily="18" charset="2"/>
              </a:rPr>
              <a:t>Paradoxes as well: higher investment </a:t>
            </a:r>
            <a:r>
              <a:rPr lang="en-GB" kern="0" dirty="0" err="1">
                <a:effectLst/>
                <a:sym typeface="Symbol" panose="05050102010706020507" pitchFamily="18" charset="2"/>
              </a:rPr>
              <a:t>propensitylower</a:t>
            </a:r>
            <a:r>
              <a:rPr lang="en-GB" kern="0" dirty="0">
                <a:effectLst/>
                <a:sym typeface="Symbol" panose="05050102010706020507" pitchFamily="18" charset="2"/>
              </a:rPr>
              <a:t> growth</a:t>
            </a:r>
          </a:p>
        </p:txBody>
      </p:sp>
    </p:spTree>
    <p:extLst>
      <p:ext uri="{BB962C8B-B14F-4D97-AF65-F5344CB8AC3E}">
        <p14:creationId xmlns:p14="http://schemas.microsoft.com/office/powerpoint/2010/main" val="115410551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up)">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up)">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P spid="8" grpId="0" build="p" bldLvl="4"/>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04800" y="1143000"/>
            <a:ext cx="3857625" cy="5667375"/>
          </a:xfrm>
          <a:prstGeom prst="rect">
            <a:avLst/>
          </a:prstGeom>
        </p:spPr>
      </p:pic>
      <p:pic>
        <p:nvPicPr>
          <p:cNvPr id="17" name="Picture 16"/>
          <p:cNvPicPr>
            <a:picLocks noChangeAspect="1"/>
          </p:cNvPicPr>
          <p:nvPr/>
        </p:nvPicPr>
        <p:blipFill>
          <a:blip r:embed="rId3"/>
          <a:stretch>
            <a:fillRect/>
          </a:stretch>
        </p:blipFill>
        <p:spPr>
          <a:xfrm>
            <a:off x="5210175" y="1114425"/>
            <a:ext cx="3857625" cy="5667375"/>
          </a:xfrm>
          <a:prstGeom prst="rect">
            <a:avLst/>
          </a:prstGeom>
        </p:spPr>
      </p:pic>
      <p:sp>
        <p:nvSpPr>
          <p:cNvPr id="2" name="Title 1"/>
          <p:cNvSpPr>
            <a:spLocks noGrp="1"/>
          </p:cNvSpPr>
          <p:nvPr>
            <p:ph type="title"/>
          </p:nvPr>
        </p:nvSpPr>
        <p:spPr/>
        <p:txBody>
          <a:bodyPr/>
          <a:lstStyle/>
          <a:p>
            <a:r>
              <a:rPr lang="en-GB" dirty="0" err="1"/>
              <a:t>Modeling</a:t>
            </a:r>
            <a:r>
              <a:rPr lang="en-GB" dirty="0"/>
              <a:t> credit in capitalism</a:t>
            </a:r>
          </a:p>
        </p:txBody>
      </p:sp>
      <p:sp>
        <p:nvSpPr>
          <p:cNvPr id="3" name="Content Placeholder 2"/>
          <p:cNvSpPr>
            <a:spLocks noGrp="1"/>
          </p:cNvSpPr>
          <p:nvPr>
            <p:ph idx="1"/>
          </p:nvPr>
        </p:nvSpPr>
        <p:spPr>
          <a:xfrm>
            <a:off x="228600" y="685800"/>
            <a:ext cx="8763000" cy="457200"/>
          </a:xfrm>
        </p:spPr>
        <p:txBody>
          <a:bodyPr/>
          <a:lstStyle/>
          <a:p>
            <a:r>
              <a:rPr lang="en-GB" dirty="0"/>
              <a:t>Higher propensity to invest—higher debt level—lower growth</a:t>
            </a:r>
          </a:p>
        </p:txBody>
      </p:sp>
      <p:sp>
        <p:nvSpPr>
          <p:cNvPr id="6" name="Content Placeholder 2"/>
          <p:cNvSpPr txBox="1">
            <a:spLocks/>
          </p:cNvSpPr>
          <p:nvPr/>
        </p:nvSpPr>
        <p:spPr bwMode="auto">
          <a:xfrm>
            <a:off x="1981200" y="990600"/>
            <a:ext cx="288358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Strong sensitivity of debt to slope of investment function</a:t>
            </a:r>
          </a:p>
        </p:txBody>
      </p:sp>
      <p:sp>
        <p:nvSpPr>
          <p:cNvPr id="7" name="Rounded Rectangle 6"/>
          <p:cNvSpPr/>
          <p:nvPr/>
        </p:nvSpPr>
        <p:spPr bwMode="auto">
          <a:xfrm>
            <a:off x="136732" y="1445002"/>
            <a:ext cx="819981"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 name="Rounded Rectangle 7"/>
          <p:cNvSpPr/>
          <p:nvPr/>
        </p:nvSpPr>
        <p:spPr bwMode="auto">
          <a:xfrm>
            <a:off x="3200400" y="4215613"/>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ounded Rectangle 8"/>
          <p:cNvSpPr/>
          <p:nvPr/>
        </p:nvSpPr>
        <p:spPr bwMode="auto">
          <a:xfrm>
            <a:off x="5210175" y="1445714"/>
            <a:ext cx="6519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ounded Rectangle 9"/>
          <p:cNvSpPr/>
          <p:nvPr/>
        </p:nvSpPr>
        <p:spPr bwMode="auto">
          <a:xfrm>
            <a:off x="8211796" y="4242186"/>
            <a:ext cx="4233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Rounded Rectangle 10"/>
          <p:cNvSpPr/>
          <p:nvPr/>
        </p:nvSpPr>
        <p:spPr bwMode="auto">
          <a:xfrm>
            <a:off x="1614444" y="4980410"/>
            <a:ext cx="925898"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2" name="Rounded Rectangle 11"/>
          <p:cNvSpPr/>
          <p:nvPr/>
        </p:nvSpPr>
        <p:spPr bwMode="auto">
          <a:xfrm>
            <a:off x="6520054" y="4927986"/>
            <a:ext cx="830589"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8" name="Content Placeholder 2"/>
          <p:cNvSpPr txBox="1">
            <a:spLocks/>
          </p:cNvSpPr>
          <p:nvPr/>
        </p:nvSpPr>
        <p:spPr bwMode="auto">
          <a:xfrm>
            <a:off x="2441753" y="2464794"/>
            <a:ext cx="266364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Bankers benefit at expense of capitalists, workers</a:t>
            </a:r>
          </a:p>
        </p:txBody>
      </p:sp>
      <p:sp>
        <p:nvSpPr>
          <p:cNvPr id="19" name="Content Placeholder 2"/>
          <p:cNvSpPr txBox="1">
            <a:spLocks/>
          </p:cNvSpPr>
          <p:nvPr/>
        </p:nvSpPr>
        <p:spPr bwMode="auto">
          <a:xfrm>
            <a:off x="2451633" y="4678408"/>
            <a:ext cx="266364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a:effectLst/>
              </a:rPr>
              <a:t>Higher desire to invest, lower growth rate</a:t>
            </a:r>
          </a:p>
        </p:txBody>
      </p:sp>
      <p:sp>
        <p:nvSpPr>
          <p:cNvPr id="20" name="Rounded Rectangle 19"/>
          <p:cNvSpPr/>
          <p:nvPr/>
        </p:nvSpPr>
        <p:spPr bwMode="auto">
          <a:xfrm>
            <a:off x="1888429" y="6297018"/>
            <a:ext cx="651913"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1" name="Rounded Rectangle 20"/>
          <p:cNvSpPr/>
          <p:nvPr/>
        </p:nvSpPr>
        <p:spPr bwMode="auto">
          <a:xfrm>
            <a:off x="6841693" y="6319005"/>
            <a:ext cx="594588" cy="462795"/>
          </a:xfrm>
          <a:prstGeom prst="roundRect">
            <a:avLst/>
          </a:prstGeom>
          <a:gradFill flip="none" rotWithShape="1">
            <a:gsLst>
              <a:gs pos="59000">
                <a:srgbClr val="FFC000">
                  <a:alpha val="7000"/>
                </a:srgbClr>
              </a:gs>
              <a:gs pos="80000">
                <a:srgbClr val="FF4700"/>
              </a:gs>
              <a:gs pos="93000">
                <a:srgbClr val="FF0000">
                  <a:alpha val="0"/>
                </a:srgbClr>
              </a:gs>
            </a:gsLst>
            <a:path path="circle">
              <a:fillToRect l="50000" t="50000" r="50000" b="50000"/>
            </a:path>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85343248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6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par>
                          <p:cTn id="29" fill="hold">
                            <p:stCondLst>
                              <p:cond delay="2000"/>
                            </p:stCondLst>
                            <p:childTnLst>
                              <p:par>
                                <p:cTn id="30" presetID="26"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6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par>
                          <p:cTn id="69" fill="hold">
                            <p:stCondLst>
                              <p:cond delay="2000"/>
                            </p:stCondLst>
                            <p:childTnLst>
                              <p:par>
                                <p:cTn id="70" presetID="26"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80">
                                          <p:stCondLst>
                                            <p:cond delay="0"/>
                                          </p:stCondLst>
                                        </p:cTn>
                                        <p:tgtEl>
                                          <p:spTgt spid="10"/>
                                        </p:tgtEl>
                                      </p:cBhvr>
                                    </p:animEffect>
                                    <p:anim calcmode="lin" valueType="num">
                                      <p:cBhvr>
                                        <p:cTn id="7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8" dur="26">
                                          <p:stCondLst>
                                            <p:cond delay="650"/>
                                          </p:stCondLst>
                                        </p:cTn>
                                        <p:tgtEl>
                                          <p:spTgt spid="10"/>
                                        </p:tgtEl>
                                      </p:cBhvr>
                                      <p:to x="100000" y="60000"/>
                                    </p:animScale>
                                    <p:animScale>
                                      <p:cBhvr>
                                        <p:cTn id="79" dur="166" decel="50000">
                                          <p:stCondLst>
                                            <p:cond delay="676"/>
                                          </p:stCondLst>
                                        </p:cTn>
                                        <p:tgtEl>
                                          <p:spTgt spid="10"/>
                                        </p:tgtEl>
                                      </p:cBhvr>
                                      <p:to x="100000" y="100000"/>
                                    </p:animScale>
                                    <p:animScale>
                                      <p:cBhvr>
                                        <p:cTn id="80" dur="26">
                                          <p:stCondLst>
                                            <p:cond delay="1312"/>
                                          </p:stCondLst>
                                        </p:cTn>
                                        <p:tgtEl>
                                          <p:spTgt spid="10"/>
                                        </p:tgtEl>
                                      </p:cBhvr>
                                      <p:to x="100000" y="80000"/>
                                    </p:animScale>
                                    <p:animScale>
                                      <p:cBhvr>
                                        <p:cTn id="81" dur="166" decel="50000">
                                          <p:stCondLst>
                                            <p:cond delay="1338"/>
                                          </p:stCondLst>
                                        </p:cTn>
                                        <p:tgtEl>
                                          <p:spTgt spid="10"/>
                                        </p:tgtEl>
                                      </p:cBhvr>
                                      <p:to x="100000" y="100000"/>
                                    </p:animScale>
                                    <p:animScale>
                                      <p:cBhvr>
                                        <p:cTn id="82" dur="26">
                                          <p:stCondLst>
                                            <p:cond delay="1642"/>
                                          </p:stCondLst>
                                        </p:cTn>
                                        <p:tgtEl>
                                          <p:spTgt spid="10"/>
                                        </p:tgtEl>
                                      </p:cBhvr>
                                      <p:to x="100000" y="90000"/>
                                    </p:animScale>
                                    <p:animScale>
                                      <p:cBhvr>
                                        <p:cTn id="83" dur="166" decel="50000">
                                          <p:stCondLst>
                                            <p:cond delay="1668"/>
                                          </p:stCondLst>
                                        </p:cTn>
                                        <p:tgtEl>
                                          <p:spTgt spid="10"/>
                                        </p:tgtEl>
                                      </p:cBhvr>
                                      <p:to x="100000" y="100000"/>
                                    </p:animScale>
                                    <p:animScale>
                                      <p:cBhvr>
                                        <p:cTn id="84" dur="26">
                                          <p:stCondLst>
                                            <p:cond delay="1808"/>
                                          </p:stCondLst>
                                        </p:cTn>
                                        <p:tgtEl>
                                          <p:spTgt spid="10"/>
                                        </p:tgtEl>
                                      </p:cBhvr>
                                      <p:to x="100000" y="95000"/>
                                    </p:animScale>
                                    <p:animScale>
                                      <p:cBhvr>
                                        <p:cTn id="85" dur="166" decel="50000">
                                          <p:stCondLst>
                                            <p:cond delay="1834"/>
                                          </p:stCondLst>
                                        </p:cTn>
                                        <p:tgtEl>
                                          <p:spTgt spid="1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8">
                                            <p:txEl>
                                              <p:pRg st="0" end="0"/>
                                            </p:txEl>
                                          </p:spTgt>
                                        </p:tgtEl>
                                        <p:attrNameLst>
                                          <p:attrName>style.visibility</p:attrName>
                                        </p:attrNameLst>
                                      </p:cBhvr>
                                      <p:to>
                                        <p:strVal val="visible"/>
                                      </p:to>
                                    </p:set>
                                    <p:animEffect transition="in" filter="wipe(up)">
                                      <p:cBhvr>
                                        <p:cTn id="90" dur="500"/>
                                        <p:tgtEl>
                                          <p:spTgt spid="18">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80">
                                          <p:stCondLst>
                                            <p:cond delay="0"/>
                                          </p:stCondLst>
                                        </p:cTn>
                                        <p:tgtEl>
                                          <p:spTgt spid="11"/>
                                        </p:tgtEl>
                                      </p:cBhvr>
                                    </p:animEffect>
                                    <p:anim calcmode="lin" valueType="num">
                                      <p:cBhvr>
                                        <p:cTn id="9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
                                        </p:tgtEl>
                                      </p:cBhvr>
                                      <p:to x="100000" y="60000"/>
                                    </p:animScale>
                                    <p:animScale>
                                      <p:cBhvr>
                                        <p:cTn id="102" dur="166" decel="50000">
                                          <p:stCondLst>
                                            <p:cond delay="676"/>
                                          </p:stCondLst>
                                        </p:cTn>
                                        <p:tgtEl>
                                          <p:spTgt spid="11"/>
                                        </p:tgtEl>
                                      </p:cBhvr>
                                      <p:to x="100000" y="100000"/>
                                    </p:animScale>
                                    <p:animScale>
                                      <p:cBhvr>
                                        <p:cTn id="103" dur="26">
                                          <p:stCondLst>
                                            <p:cond delay="1312"/>
                                          </p:stCondLst>
                                        </p:cTn>
                                        <p:tgtEl>
                                          <p:spTgt spid="11"/>
                                        </p:tgtEl>
                                      </p:cBhvr>
                                      <p:to x="100000" y="80000"/>
                                    </p:animScale>
                                    <p:animScale>
                                      <p:cBhvr>
                                        <p:cTn id="104" dur="166" decel="50000">
                                          <p:stCondLst>
                                            <p:cond delay="1338"/>
                                          </p:stCondLst>
                                        </p:cTn>
                                        <p:tgtEl>
                                          <p:spTgt spid="11"/>
                                        </p:tgtEl>
                                      </p:cBhvr>
                                      <p:to x="100000" y="100000"/>
                                    </p:animScale>
                                    <p:animScale>
                                      <p:cBhvr>
                                        <p:cTn id="105" dur="26">
                                          <p:stCondLst>
                                            <p:cond delay="1642"/>
                                          </p:stCondLst>
                                        </p:cTn>
                                        <p:tgtEl>
                                          <p:spTgt spid="11"/>
                                        </p:tgtEl>
                                      </p:cBhvr>
                                      <p:to x="100000" y="90000"/>
                                    </p:animScale>
                                    <p:animScale>
                                      <p:cBhvr>
                                        <p:cTn id="106" dur="166" decel="50000">
                                          <p:stCondLst>
                                            <p:cond delay="1668"/>
                                          </p:stCondLst>
                                        </p:cTn>
                                        <p:tgtEl>
                                          <p:spTgt spid="11"/>
                                        </p:tgtEl>
                                      </p:cBhvr>
                                      <p:to x="100000" y="100000"/>
                                    </p:animScale>
                                    <p:animScale>
                                      <p:cBhvr>
                                        <p:cTn id="107" dur="26">
                                          <p:stCondLst>
                                            <p:cond delay="1808"/>
                                          </p:stCondLst>
                                        </p:cTn>
                                        <p:tgtEl>
                                          <p:spTgt spid="11"/>
                                        </p:tgtEl>
                                      </p:cBhvr>
                                      <p:to x="100000" y="95000"/>
                                    </p:animScale>
                                    <p:animScale>
                                      <p:cBhvr>
                                        <p:cTn id="108" dur="166" decel="50000">
                                          <p:stCondLst>
                                            <p:cond delay="1834"/>
                                          </p:stCondLst>
                                        </p:cTn>
                                        <p:tgtEl>
                                          <p:spTgt spid="11"/>
                                        </p:tgtEl>
                                      </p:cBhvr>
                                      <p:to x="100000" y="100000"/>
                                    </p:animScale>
                                  </p:childTnLst>
                                </p:cTn>
                              </p:par>
                            </p:childTnLst>
                          </p:cTn>
                        </p:par>
                        <p:par>
                          <p:cTn id="109" fill="hold">
                            <p:stCondLst>
                              <p:cond delay="2000"/>
                            </p:stCondLst>
                            <p:childTnLst>
                              <p:par>
                                <p:cTn id="110" presetID="26" presetClass="entr" presetSubtype="0"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80">
                                          <p:stCondLst>
                                            <p:cond delay="0"/>
                                          </p:stCondLst>
                                        </p:cTn>
                                        <p:tgtEl>
                                          <p:spTgt spid="12"/>
                                        </p:tgtEl>
                                      </p:cBhvr>
                                    </p:animEffect>
                                    <p:anim calcmode="lin" valueType="num">
                                      <p:cBhvr>
                                        <p:cTn id="1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8" dur="26">
                                          <p:stCondLst>
                                            <p:cond delay="650"/>
                                          </p:stCondLst>
                                        </p:cTn>
                                        <p:tgtEl>
                                          <p:spTgt spid="12"/>
                                        </p:tgtEl>
                                      </p:cBhvr>
                                      <p:to x="100000" y="60000"/>
                                    </p:animScale>
                                    <p:animScale>
                                      <p:cBhvr>
                                        <p:cTn id="119" dur="166" decel="50000">
                                          <p:stCondLst>
                                            <p:cond delay="676"/>
                                          </p:stCondLst>
                                        </p:cTn>
                                        <p:tgtEl>
                                          <p:spTgt spid="12"/>
                                        </p:tgtEl>
                                      </p:cBhvr>
                                      <p:to x="100000" y="100000"/>
                                    </p:animScale>
                                    <p:animScale>
                                      <p:cBhvr>
                                        <p:cTn id="120" dur="26">
                                          <p:stCondLst>
                                            <p:cond delay="1312"/>
                                          </p:stCondLst>
                                        </p:cTn>
                                        <p:tgtEl>
                                          <p:spTgt spid="12"/>
                                        </p:tgtEl>
                                      </p:cBhvr>
                                      <p:to x="100000" y="80000"/>
                                    </p:animScale>
                                    <p:animScale>
                                      <p:cBhvr>
                                        <p:cTn id="121" dur="166" decel="50000">
                                          <p:stCondLst>
                                            <p:cond delay="1338"/>
                                          </p:stCondLst>
                                        </p:cTn>
                                        <p:tgtEl>
                                          <p:spTgt spid="12"/>
                                        </p:tgtEl>
                                      </p:cBhvr>
                                      <p:to x="100000" y="100000"/>
                                    </p:animScale>
                                    <p:animScale>
                                      <p:cBhvr>
                                        <p:cTn id="122" dur="26">
                                          <p:stCondLst>
                                            <p:cond delay="1642"/>
                                          </p:stCondLst>
                                        </p:cTn>
                                        <p:tgtEl>
                                          <p:spTgt spid="12"/>
                                        </p:tgtEl>
                                      </p:cBhvr>
                                      <p:to x="100000" y="90000"/>
                                    </p:animScale>
                                    <p:animScale>
                                      <p:cBhvr>
                                        <p:cTn id="123" dur="166" decel="50000">
                                          <p:stCondLst>
                                            <p:cond delay="1668"/>
                                          </p:stCondLst>
                                        </p:cTn>
                                        <p:tgtEl>
                                          <p:spTgt spid="12"/>
                                        </p:tgtEl>
                                      </p:cBhvr>
                                      <p:to x="100000" y="100000"/>
                                    </p:animScale>
                                    <p:animScale>
                                      <p:cBhvr>
                                        <p:cTn id="124" dur="26">
                                          <p:stCondLst>
                                            <p:cond delay="1808"/>
                                          </p:stCondLst>
                                        </p:cTn>
                                        <p:tgtEl>
                                          <p:spTgt spid="12"/>
                                        </p:tgtEl>
                                      </p:cBhvr>
                                      <p:to x="100000" y="95000"/>
                                    </p:animScale>
                                    <p:animScale>
                                      <p:cBhvr>
                                        <p:cTn id="125" dur="166" decel="50000">
                                          <p:stCondLst>
                                            <p:cond delay="1834"/>
                                          </p:stCondLst>
                                        </p:cTn>
                                        <p:tgtEl>
                                          <p:spTgt spid="1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9">
                                            <p:txEl>
                                              <p:pRg st="0" end="0"/>
                                            </p:txEl>
                                          </p:spTgt>
                                        </p:tgtEl>
                                        <p:attrNameLst>
                                          <p:attrName>style.visibility</p:attrName>
                                        </p:attrNameLst>
                                      </p:cBhvr>
                                      <p:to>
                                        <p:strVal val="visible"/>
                                      </p:to>
                                    </p:set>
                                    <p:animEffect transition="in" filter="wipe(up)">
                                      <p:cBhvr>
                                        <p:cTn id="130" dur="500"/>
                                        <p:tgtEl>
                                          <p:spTgt spid="19">
                                            <p:txEl>
                                              <p:pRg st="0" end="0"/>
                                            </p:txEl>
                                          </p:spTgt>
                                        </p:tgtEl>
                                      </p:cBhvr>
                                    </p:animEffect>
                                  </p:childTnLst>
                                </p:cTn>
                              </p:par>
                            </p:childTnLst>
                          </p:cTn>
                        </p:par>
                        <p:par>
                          <p:cTn id="131" fill="hold">
                            <p:stCondLst>
                              <p:cond delay="500"/>
                            </p:stCondLst>
                            <p:childTnLst>
                              <p:par>
                                <p:cTn id="132" presetID="26" presetClass="entr" presetSubtype="0" fill="hold" grpId="0" nodeType="after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ipe(down)">
                                      <p:cBhvr>
                                        <p:cTn id="134" dur="580">
                                          <p:stCondLst>
                                            <p:cond delay="0"/>
                                          </p:stCondLst>
                                        </p:cTn>
                                        <p:tgtEl>
                                          <p:spTgt spid="20"/>
                                        </p:tgtEl>
                                      </p:cBhvr>
                                    </p:animEffect>
                                    <p:anim calcmode="lin" valueType="num">
                                      <p:cBhvr>
                                        <p:cTn id="13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0" dur="26">
                                          <p:stCondLst>
                                            <p:cond delay="650"/>
                                          </p:stCondLst>
                                        </p:cTn>
                                        <p:tgtEl>
                                          <p:spTgt spid="20"/>
                                        </p:tgtEl>
                                      </p:cBhvr>
                                      <p:to x="100000" y="60000"/>
                                    </p:animScale>
                                    <p:animScale>
                                      <p:cBhvr>
                                        <p:cTn id="141" dur="166" decel="50000">
                                          <p:stCondLst>
                                            <p:cond delay="676"/>
                                          </p:stCondLst>
                                        </p:cTn>
                                        <p:tgtEl>
                                          <p:spTgt spid="20"/>
                                        </p:tgtEl>
                                      </p:cBhvr>
                                      <p:to x="100000" y="100000"/>
                                    </p:animScale>
                                    <p:animScale>
                                      <p:cBhvr>
                                        <p:cTn id="142" dur="26">
                                          <p:stCondLst>
                                            <p:cond delay="1312"/>
                                          </p:stCondLst>
                                        </p:cTn>
                                        <p:tgtEl>
                                          <p:spTgt spid="20"/>
                                        </p:tgtEl>
                                      </p:cBhvr>
                                      <p:to x="100000" y="80000"/>
                                    </p:animScale>
                                    <p:animScale>
                                      <p:cBhvr>
                                        <p:cTn id="143" dur="166" decel="50000">
                                          <p:stCondLst>
                                            <p:cond delay="1338"/>
                                          </p:stCondLst>
                                        </p:cTn>
                                        <p:tgtEl>
                                          <p:spTgt spid="20"/>
                                        </p:tgtEl>
                                      </p:cBhvr>
                                      <p:to x="100000" y="100000"/>
                                    </p:animScale>
                                    <p:animScale>
                                      <p:cBhvr>
                                        <p:cTn id="144" dur="26">
                                          <p:stCondLst>
                                            <p:cond delay="1642"/>
                                          </p:stCondLst>
                                        </p:cTn>
                                        <p:tgtEl>
                                          <p:spTgt spid="20"/>
                                        </p:tgtEl>
                                      </p:cBhvr>
                                      <p:to x="100000" y="90000"/>
                                    </p:animScale>
                                    <p:animScale>
                                      <p:cBhvr>
                                        <p:cTn id="145" dur="166" decel="50000">
                                          <p:stCondLst>
                                            <p:cond delay="1668"/>
                                          </p:stCondLst>
                                        </p:cTn>
                                        <p:tgtEl>
                                          <p:spTgt spid="20"/>
                                        </p:tgtEl>
                                      </p:cBhvr>
                                      <p:to x="100000" y="100000"/>
                                    </p:animScale>
                                    <p:animScale>
                                      <p:cBhvr>
                                        <p:cTn id="146" dur="26">
                                          <p:stCondLst>
                                            <p:cond delay="1808"/>
                                          </p:stCondLst>
                                        </p:cTn>
                                        <p:tgtEl>
                                          <p:spTgt spid="20"/>
                                        </p:tgtEl>
                                      </p:cBhvr>
                                      <p:to x="100000" y="95000"/>
                                    </p:animScale>
                                    <p:animScale>
                                      <p:cBhvr>
                                        <p:cTn id="147" dur="166" decel="50000">
                                          <p:stCondLst>
                                            <p:cond delay="1834"/>
                                          </p:stCondLst>
                                        </p:cTn>
                                        <p:tgtEl>
                                          <p:spTgt spid="20"/>
                                        </p:tgtEl>
                                      </p:cBhvr>
                                      <p:to x="100000" y="100000"/>
                                    </p:animScale>
                                  </p:childTnLst>
                                </p:cTn>
                              </p:par>
                            </p:childTnLst>
                          </p:cTn>
                        </p:par>
                        <p:par>
                          <p:cTn id="148" fill="hold">
                            <p:stCondLst>
                              <p:cond delay="2500"/>
                            </p:stCondLst>
                            <p:childTnLst>
                              <p:par>
                                <p:cTn id="149" presetID="26"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wipe(down)">
                                      <p:cBhvr>
                                        <p:cTn id="151" dur="580">
                                          <p:stCondLst>
                                            <p:cond delay="0"/>
                                          </p:stCondLst>
                                        </p:cTn>
                                        <p:tgtEl>
                                          <p:spTgt spid="21"/>
                                        </p:tgtEl>
                                      </p:cBhvr>
                                    </p:animEffect>
                                    <p:anim calcmode="lin" valueType="num">
                                      <p:cBhvr>
                                        <p:cTn id="15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7" dur="26">
                                          <p:stCondLst>
                                            <p:cond delay="650"/>
                                          </p:stCondLst>
                                        </p:cTn>
                                        <p:tgtEl>
                                          <p:spTgt spid="21"/>
                                        </p:tgtEl>
                                      </p:cBhvr>
                                      <p:to x="100000" y="60000"/>
                                    </p:animScale>
                                    <p:animScale>
                                      <p:cBhvr>
                                        <p:cTn id="158" dur="166" decel="50000">
                                          <p:stCondLst>
                                            <p:cond delay="676"/>
                                          </p:stCondLst>
                                        </p:cTn>
                                        <p:tgtEl>
                                          <p:spTgt spid="21"/>
                                        </p:tgtEl>
                                      </p:cBhvr>
                                      <p:to x="100000" y="100000"/>
                                    </p:animScale>
                                    <p:animScale>
                                      <p:cBhvr>
                                        <p:cTn id="159" dur="26">
                                          <p:stCondLst>
                                            <p:cond delay="1312"/>
                                          </p:stCondLst>
                                        </p:cTn>
                                        <p:tgtEl>
                                          <p:spTgt spid="21"/>
                                        </p:tgtEl>
                                      </p:cBhvr>
                                      <p:to x="100000" y="80000"/>
                                    </p:animScale>
                                    <p:animScale>
                                      <p:cBhvr>
                                        <p:cTn id="160" dur="166" decel="50000">
                                          <p:stCondLst>
                                            <p:cond delay="1338"/>
                                          </p:stCondLst>
                                        </p:cTn>
                                        <p:tgtEl>
                                          <p:spTgt spid="21"/>
                                        </p:tgtEl>
                                      </p:cBhvr>
                                      <p:to x="100000" y="100000"/>
                                    </p:animScale>
                                    <p:animScale>
                                      <p:cBhvr>
                                        <p:cTn id="161" dur="26">
                                          <p:stCondLst>
                                            <p:cond delay="1642"/>
                                          </p:stCondLst>
                                        </p:cTn>
                                        <p:tgtEl>
                                          <p:spTgt spid="21"/>
                                        </p:tgtEl>
                                      </p:cBhvr>
                                      <p:to x="100000" y="90000"/>
                                    </p:animScale>
                                    <p:animScale>
                                      <p:cBhvr>
                                        <p:cTn id="162" dur="166" decel="50000">
                                          <p:stCondLst>
                                            <p:cond delay="1668"/>
                                          </p:stCondLst>
                                        </p:cTn>
                                        <p:tgtEl>
                                          <p:spTgt spid="21"/>
                                        </p:tgtEl>
                                      </p:cBhvr>
                                      <p:to x="100000" y="100000"/>
                                    </p:animScale>
                                    <p:animScale>
                                      <p:cBhvr>
                                        <p:cTn id="163" dur="26">
                                          <p:stCondLst>
                                            <p:cond delay="1808"/>
                                          </p:stCondLst>
                                        </p:cTn>
                                        <p:tgtEl>
                                          <p:spTgt spid="21"/>
                                        </p:tgtEl>
                                      </p:cBhvr>
                                      <p:to x="100000" y="95000"/>
                                    </p:animScale>
                                    <p:animScale>
                                      <p:cBhvr>
                                        <p:cTn id="16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P spid="7" grpId="0" animBg="1"/>
      <p:bldP spid="8" grpId="0" animBg="1"/>
      <p:bldP spid="9" grpId="0" animBg="1"/>
      <p:bldP spid="10" grpId="0" animBg="1"/>
      <p:bldP spid="11" grpId="0" animBg="1"/>
      <p:bldP spid="12" grpId="0" animBg="1"/>
      <p:bldP spid="18" grpId="0" build="p" bldLvl="4"/>
      <p:bldP spid="19" grpId="0" build="p" bldLvl="4"/>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complex systems model…</a:t>
            </a:r>
            <a:endParaRPr lang="en-US" dirty="0"/>
          </a:p>
        </p:txBody>
      </p:sp>
      <p:sp>
        <p:nvSpPr>
          <p:cNvPr id="3" name="Content Placeholder 2"/>
          <p:cNvSpPr>
            <a:spLocks noGrp="1"/>
          </p:cNvSpPr>
          <p:nvPr>
            <p:ph idx="1"/>
          </p:nvPr>
        </p:nvSpPr>
        <p:spPr>
          <a:xfrm>
            <a:off x="228600" y="685800"/>
            <a:ext cx="8763000" cy="598002"/>
          </a:xfrm>
        </p:spPr>
        <p:txBody>
          <a:bodyPr/>
          <a:lstStyle/>
          <a:p>
            <a:r>
              <a:rPr lang="en-GB" dirty="0"/>
              <a:t>With price dynamics &amp; variable interest rate</a:t>
            </a:r>
          </a:p>
        </p:txBody>
      </p:sp>
      <p:graphicFrame>
        <p:nvGraphicFramePr>
          <p:cNvPr id="4" name="Object 3"/>
          <p:cNvGraphicFramePr>
            <a:graphicFrameLocks noChangeAspect="1"/>
          </p:cNvGraphicFramePr>
          <p:nvPr>
            <p:extLst/>
          </p:nvPr>
        </p:nvGraphicFramePr>
        <p:xfrm>
          <a:off x="1371600" y="1014413"/>
          <a:ext cx="6592888" cy="5653087"/>
        </p:xfrm>
        <a:graphic>
          <a:graphicData uri="http://schemas.openxmlformats.org/presentationml/2006/ole">
            <mc:AlternateContent xmlns:mc="http://schemas.openxmlformats.org/markup-compatibility/2006">
              <mc:Choice xmlns:v="urn:schemas-microsoft-com:vml" Requires="v">
                <p:oleObj spid="_x0000_s78925" name="Equation" r:id="rId3" imgW="3911400" imgH="3352680" progId="Equation.DSMT4">
                  <p:embed/>
                </p:oleObj>
              </mc:Choice>
              <mc:Fallback>
                <p:oleObj name="Equation" r:id="rId3" imgW="3911400" imgH="3352680" progId="Equation.DSMT4">
                  <p:embed/>
                  <p:pic>
                    <p:nvPicPr>
                      <p:cNvPr id="4" name="Object 3"/>
                      <p:cNvPicPr/>
                      <p:nvPr/>
                    </p:nvPicPr>
                    <p:blipFill>
                      <a:blip r:embed="rId4"/>
                      <a:stretch>
                        <a:fillRect/>
                      </a:stretch>
                    </p:blipFill>
                    <p:spPr>
                      <a:xfrm>
                        <a:off x="1371600" y="1014413"/>
                        <a:ext cx="6592888" cy="5653087"/>
                      </a:xfrm>
                      <a:prstGeom prst="rect">
                        <a:avLst/>
                      </a:prstGeom>
                    </p:spPr>
                  </p:pic>
                </p:oleObj>
              </mc:Fallback>
            </mc:AlternateContent>
          </a:graphicData>
        </a:graphic>
      </p:graphicFrame>
      <p:sp>
        <p:nvSpPr>
          <p:cNvPr id="5" name="Rounded Rectangle 4"/>
          <p:cNvSpPr/>
          <p:nvPr/>
        </p:nvSpPr>
        <p:spPr bwMode="auto">
          <a:xfrm>
            <a:off x="1828800" y="1600201"/>
            <a:ext cx="5334000" cy="533399"/>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Inflation-adjusted nominal interest</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rate</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6" name="Rounded Rectangle 5"/>
          <p:cNvSpPr/>
          <p:nvPr/>
        </p:nvSpPr>
        <p:spPr bwMode="auto">
          <a:xfrm>
            <a:off x="1828800" y="2216150"/>
            <a:ext cx="5334000" cy="67945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1</a:t>
            </a:r>
            <a:r>
              <a:rPr kumimoji="0" lang="en-GB" sz="2400" b="0" i="0" u="none" strike="noStrike" cap="none" normalizeH="0" baseline="30000" dirty="0">
                <a:ln>
                  <a:noFill/>
                </a:ln>
                <a:solidFill>
                  <a:srgbClr val="FFFFFF"/>
                </a:solidFill>
                <a:effectLst>
                  <a:outerShdw blurRad="38100" dist="38100" dir="2700000" algn="tl">
                    <a:srgbClr val="000000">
                      <a:alpha val="43137"/>
                    </a:srgbClr>
                  </a:outerShdw>
                </a:effectLst>
                <a:latin typeface="Candara" panose="020E0502030303020204" pitchFamily="34" charset="0"/>
              </a:rPr>
              <a:t>st</a:t>
            </a: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 order time lag determines inflation</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7" name="Rounded Rectangle 6"/>
          <p:cNvSpPr/>
          <p:nvPr/>
        </p:nvSpPr>
        <p:spPr bwMode="auto">
          <a:xfrm>
            <a:off x="2438400" y="3816350"/>
            <a:ext cx="4397830" cy="679450"/>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 affects wages</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share</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8" name="Rounded Rectangle 7"/>
          <p:cNvSpPr/>
          <p:nvPr/>
        </p:nvSpPr>
        <p:spPr bwMode="auto">
          <a:xfrm>
            <a:off x="2438400" y="4599309"/>
            <a:ext cx="5602288" cy="1115691"/>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Inflation affects debt growth</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sp>
        <p:nvSpPr>
          <p:cNvPr id="9" name="Rounded Rectangle 8"/>
          <p:cNvSpPr/>
          <p:nvPr/>
        </p:nvSpPr>
        <p:spPr bwMode="auto">
          <a:xfrm>
            <a:off x="1295400" y="5721348"/>
            <a:ext cx="5334000" cy="984252"/>
          </a:xfrm>
          <a:prstGeom prst="roundRect">
            <a:avLst/>
          </a:prstGeom>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rPr>
              <a:t>Lagged interest rate reaction</a:t>
            </a:r>
            <a:r>
              <a:rPr kumimoji="0" lang="en-GB" sz="2400" b="0" i="0" u="none" strike="noStrike" cap="none" normalizeH="0" dirty="0">
                <a:ln>
                  <a:noFill/>
                </a:ln>
                <a:solidFill>
                  <a:srgbClr val="FFFFFF"/>
                </a:solidFill>
                <a:effectLst>
                  <a:outerShdw blurRad="38100" dist="38100" dir="2700000" algn="tl">
                    <a:srgbClr val="000000">
                      <a:alpha val="43137"/>
                    </a:srgbClr>
                  </a:outerShdw>
                </a:effectLst>
                <a:latin typeface="Candara" panose="020E0502030303020204" pitchFamily="34" charset="0"/>
              </a:rPr>
              <a:t> to inflation</a:t>
            </a:r>
            <a:endParaRPr kumimoji="0" lang="en-US" sz="2400" b="0" i="0" u="none" strike="noStrike" cap="none" normalizeH="0" baseline="0" dirty="0">
              <a:ln>
                <a:noFill/>
              </a:ln>
              <a:solidFill>
                <a:srgbClr val="FFFFFF"/>
              </a:solidFill>
              <a:effectLst>
                <a:outerShdw blurRad="38100" dist="38100" dir="2700000" algn="tl">
                  <a:srgbClr val="000000">
                    <a:alpha val="43137"/>
                  </a:srgbClr>
                </a:outerShdw>
              </a:effectLst>
              <a:latin typeface="Candara" panose="020E0502030303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971253"/>
            <a:ext cx="2161159" cy="2129493"/>
          </a:xfrm>
          <a:prstGeom prst="rect">
            <a:avLst/>
          </a:prstGeom>
        </p:spPr>
      </p:pic>
    </p:spTree>
    <p:extLst>
      <p:ext uri="{BB962C8B-B14F-4D97-AF65-F5344CB8AC3E}">
        <p14:creationId xmlns:p14="http://schemas.microsoft.com/office/powerpoint/2010/main" val="1342018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6" presetClass="emph" presetSubtype="0" repeatCount="3000" fill="hold" nodeType="with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cTn>
                              </p:par>
                              <p:par>
                                <p:cTn id="24" presetID="54" presetClass="path" presetSubtype="0" accel="50000" decel="50000" fill="hold" nodeType="withEffect">
                                  <p:stCondLst>
                                    <p:cond delay="0"/>
                                  </p:stCondLst>
                                  <p:childTnLst>
                                    <p:animMotion origin="layout" path="M -2.22222E-6 -2.59259E-6 C 0.004 -0.0081 0.01806 -0.01597 0.02292 -0.01597 C 0.054 -0.01597 0.08594 0.10903 0.08594 0.23403 C 0.08594 0.17107 0.10191 0.10903 0.11702 0.10903 C 0.13299 0.10903 0.14809 0.17199 0.14809 0.23403 C 0.14809 0.20301 0.15608 0.17107 0.16406 0.17107 C 0.17205 0.17107 0.18004 0.20209 0.18004 0.23403 C 0.18004 0.21806 0.18403 0.20301 0.18802 0.20301 C 0.19202 0.20301 0.19601 0.21898 0.19601 0.23403 C 0.19601 0.22593 0.19809 0.21806 0.2 0.21806 C 0.20104 0.21806 0.204 0.22616 0.204 0.23403 C 0.204 0.2301 0.20504 0.22593 0.20608 0.22593 C 0.20608 0.22685 0.20816 0.22986 0.20816 0.23403 C 0.20816 0.23195 0.20816 0.2301 0.2092 0.2301 C 0.2092 0.23102 0.21025 0.23218 0.21025 0.23403 C 0.21025 0.2331 0.21025 0.23195 0.21025 0.23102 C 0.21129 0.23102 0.21129 0.23195 0.21129 0.2331 C 0.21233 0.2331 0.21233 0.23218 0.21233 0.23102 C 0.21337 0.23102 0.21337 0.23195 0.21337 0.2331 " pathEditMode="relative" rAng="0" ptsTypes="AAAAAAAAAAAAAAAAAAA">
                                      <p:cBhvr>
                                        <p:cTn id="25" dur="2000" fill="hold"/>
                                        <p:tgtEl>
                                          <p:spTgt spid="10"/>
                                        </p:tgtEl>
                                        <p:attrNameLst>
                                          <p:attrName>ppt_x</p:attrName>
                                          <p:attrName>ppt_y</p:attrName>
                                        </p:attrNameLst>
                                      </p:cBhvr>
                                      <p:rCtr x="10660" y="10903"/>
                                    </p:animMotion>
                                  </p:childTnLst>
                                </p:cTn>
                              </p:par>
                              <p:par>
                                <p:cTn id="26" presetID="45"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26" presetClass="exit" presetSubtype="0" fill="hold" nodeType="afterEffect">
                                  <p:stCondLst>
                                    <p:cond delay="0"/>
                                  </p:stCondLst>
                                  <p:childTnLst>
                                    <p:animEffect transition="out" filter="wipe(down)">
                                      <p:cBhvr>
                                        <p:cTn id="33" dur="180" accel="50000">
                                          <p:stCondLst>
                                            <p:cond delay="1820"/>
                                          </p:stCondLst>
                                        </p:cTn>
                                        <p:tgtEl>
                                          <p:spTgt spid="10"/>
                                        </p:tgtEl>
                                      </p:cBhvr>
                                    </p:animEffect>
                                    <p:anim calcmode="lin" valueType="num">
                                      <p:cBhvr>
                                        <p:cTn id="34"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41" dur="26">
                                          <p:stCondLst>
                                            <p:cond delay="620"/>
                                          </p:stCondLst>
                                        </p:cTn>
                                        <p:tgtEl>
                                          <p:spTgt spid="10"/>
                                        </p:tgtEl>
                                      </p:cBhvr>
                                      <p:to x="100000" y="60000"/>
                                    </p:animScale>
                                    <p:animScale>
                                      <p:cBhvr>
                                        <p:cTn id="42" dur="166" decel="50000">
                                          <p:stCondLst>
                                            <p:cond delay="64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set>
                                      <p:cBhvr>
                                        <p:cTn id="49" dur="1" fill="hold">
                                          <p:stCondLst>
                                            <p:cond delay="19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26"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par>
                                <p:cTn id="94" presetID="26" presetClass="entr" presetSubtype="0" fill="hold" grpId="0"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down)">
                                      <p:cBhvr>
                                        <p:cTn id="96" dur="580">
                                          <p:stCondLst>
                                            <p:cond delay="0"/>
                                          </p:stCondLst>
                                        </p:cTn>
                                        <p:tgtEl>
                                          <p:spTgt spid="7"/>
                                        </p:tgtEl>
                                      </p:cBhvr>
                                    </p:animEffect>
                                    <p:anim calcmode="lin" valueType="num">
                                      <p:cBhvr>
                                        <p:cTn id="9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2" dur="26">
                                          <p:stCondLst>
                                            <p:cond delay="650"/>
                                          </p:stCondLst>
                                        </p:cTn>
                                        <p:tgtEl>
                                          <p:spTgt spid="7"/>
                                        </p:tgtEl>
                                      </p:cBhvr>
                                      <p:to x="100000" y="60000"/>
                                    </p:animScale>
                                    <p:animScale>
                                      <p:cBhvr>
                                        <p:cTn id="103" dur="166" decel="50000">
                                          <p:stCondLst>
                                            <p:cond delay="676"/>
                                          </p:stCondLst>
                                        </p:cTn>
                                        <p:tgtEl>
                                          <p:spTgt spid="7"/>
                                        </p:tgtEl>
                                      </p:cBhvr>
                                      <p:to x="100000" y="100000"/>
                                    </p:animScale>
                                    <p:animScale>
                                      <p:cBhvr>
                                        <p:cTn id="104" dur="26">
                                          <p:stCondLst>
                                            <p:cond delay="1312"/>
                                          </p:stCondLst>
                                        </p:cTn>
                                        <p:tgtEl>
                                          <p:spTgt spid="7"/>
                                        </p:tgtEl>
                                      </p:cBhvr>
                                      <p:to x="100000" y="80000"/>
                                    </p:animScale>
                                    <p:animScale>
                                      <p:cBhvr>
                                        <p:cTn id="105" dur="166" decel="50000">
                                          <p:stCondLst>
                                            <p:cond delay="1338"/>
                                          </p:stCondLst>
                                        </p:cTn>
                                        <p:tgtEl>
                                          <p:spTgt spid="7"/>
                                        </p:tgtEl>
                                      </p:cBhvr>
                                      <p:to x="100000" y="100000"/>
                                    </p:animScale>
                                    <p:animScale>
                                      <p:cBhvr>
                                        <p:cTn id="106" dur="26">
                                          <p:stCondLst>
                                            <p:cond delay="1642"/>
                                          </p:stCondLst>
                                        </p:cTn>
                                        <p:tgtEl>
                                          <p:spTgt spid="7"/>
                                        </p:tgtEl>
                                      </p:cBhvr>
                                      <p:to x="100000" y="90000"/>
                                    </p:animScale>
                                    <p:animScale>
                                      <p:cBhvr>
                                        <p:cTn id="107" dur="166" decel="50000">
                                          <p:stCondLst>
                                            <p:cond delay="1668"/>
                                          </p:stCondLst>
                                        </p:cTn>
                                        <p:tgtEl>
                                          <p:spTgt spid="7"/>
                                        </p:tgtEl>
                                      </p:cBhvr>
                                      <p:to x="100000" y="100000"/>
                                    </p:animScale>
                                    <p:animScale>
                                      <p:cBhvr>
                                        <p:cTn id="108" dur="26">
                                          <p:stCondLst>
                                            <p:cond delay="1808"/>
                                          </p:stCondLst>
                                        </p:cTn>
                                        <p:tgtEl>
                                          <p:spTgt spid="7"/>
                                        </p:tgtEl>
                                      </p:cBhvr>
                                      <p:to x="100000" y="95000"/>
                                    </p:animScale>
                                    <p:animScale>
                                      <p:cBhvr>
                                        <p:cTn id="109" dur="166" decel="50000">
                                          <p:stCondLst>
                                            <p:cond delay="1834"/>
                                          </p:stCondLst>
                                        </p:cTn>
                                        <p:tgtEl>
                                          <p:spTgt spid="7"/>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7"/>
                                        </p:tgtEl>
                                      </p:cBhvr>
                                    </p:animEffect>
                                    <p:set>
                                      <p:cBhvr>
                                        <p:cTn id="114" dur="1" fill="hold">
                                          <p:stCondLst>
                                            <p:cond delay="499"/>
                                          </p:stCondLst>
                                        </p:cTn>
                                        <p:tgtEl>
                                          <p:spTgt spid="7"/>
                                        </p:tgtEl>
                                        <p:attrNameLst>
                                          <p:attrName>style.visibility</p:attrName>
                                        </p:attrNameLst>
                                      </p:cBhvr>
                                      <p:to>
                                        <p:strVal val="hidden"/>
                                      </p:to>
                                    </p:set>
                                  </p:childTnLst>
                                </p:cTn>
                              </p:par>
                              <p:par>
                                <p:cTn id="115" presetID="26"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down)">
                                      <p:cBhvr>
                                        <p:cTn id="117" dur="580">
                                          <p:stCondLst>
                                            <p:cond delay="0"/>
                                          </p:stCondLst>
                                        </p:cTn>
                                        <p:tgtEl>
                                          <p:spTgt spid="8"/>
                                        </p:tgtEl>
                                      </p:cBhvr>
                                    </p:animEffect>
                                    <p:anim calcmode="lin" valueType="num">
                                      <p:cBhvr>
                                        <p:cTn id="1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3" dur="26">
                                          <p:stCondLst>
                                            <p:cond delay="650"/>
                                          </p:stCondLst>
                                        </p:cTn>
                                        <p:tgtEl>
                                          <p:spTgt spid="8"/>
                                        </p:tgtEl>
                                      </p:cBhvr>
                                      <p:to x="100000" y="60000"/>
                                    </p:animScale>
                                    <p:animScale>
                                      <p:cBhvr>
                                        <p:cTn id="124" dur="166" decel="50000">
                                          <p:stCondLst>
                                            <p:cond delay="676"/>
                                          </p:stCondLst>
                                        </p:cTn>
                                        <p:tgtEl>
                                          <p:spTgt spid="8"/>
                                        </p:tgtEl>
                                      </p:cBhvr>
                                      <p:to x="100000" y="100000"/>
                                    </p:animScale>
                                    <p:animScale>
                                      <p:cBhvr>
                                        <p:cTn id="125" dur="26">
                                          <p:stCondLst>
                                            <p:cond delay="1312"/>
                                          </p:stCondLst>
                                        </p:cTn>
                                        <p:tgtEl>
                                          <p:spTgt spid="8"/>
                                        </p:tgtEl>
                                      </p:cBhvr>
                                      <p:to x="100000" y="80000"/>
                                    </p:animScale>
                                    <p:animScale>
                                      <p:cBhvr>
                                        <p:cTn id="126" dur="166" decel="50000">
                                          <p:stCondLst>
                                            <p:cond delay="1338"/>
                                          </p:stCondLst>
                                        </p:cTn>
                                        <p:tgtEl>
                                          <p:spTgt spid="8"/>
                                        </p:tgtEl>
                                      </p:cBhvr>
                                      <p:to x="100000" y="100000"/>
                                    </p:animScale>
                                    <p:animScale>
                                      <p:cBhvr>
                                        <p:cTn id="127" dur="26">
                                          <p:stCondLst>
                                            <p:cond delay="1642"/>
                                          </p:stCondLst>
                                        </p:cTn>
                                        <p:tgtEl>
                                          <p:spTgt spid="8"/>
                                        </p:tgtEl>
                                      </p:cBhvr>
                                      <p:to x="100000" y="90000"/>
                                    </p:animScale>
                                    <p:animScale>
                                      <p:cBhvr>
                                        <p:cTn id="128" dur="166" decel="50000">
                                          <p:stCondLst>
                                            <p:cond delay="1668"/>
                                          </p:stCondLst>
                                        </p:cTn>
                                        <p:tgtEl>
                                          <p:spTgt spid="8"/>
                                        </p:tgtEl>
                                      </p:cBhvr>
                                      <p:to x="100000" y="100000"/>
                                    </p:animScale>
                                    <p:animScale>
                                      <p:cBhvr>
                                        <p:cTn id="129" dur="26">
                                          <p:stCondLst>
                                            <p:cond delay="1808"/>
                                          </p:stCondLst>
                                        </p:cTn>
                                        <p:tgtEl>
                                          <p:spTgt spid="8"/>
                                        </p:tgtEl>
                                      </p:cBhvr>
                                      <p:to x="100000" y="95000"/>
                                    </p:animScale>
                                    <p:animScale>
                                      <p:cBhvr>
                                        <p:cTn id="130" dur="166" decel="50000">
                                          <p:stCondLst>
                                            <p:cond delay="1834"/>
                                          </p:stCondLst>
                                        </p:cTn>
                                        <p:tgtEl>
                                          <p:spTgt spid="8"/>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8"/>
                                        </p:tgtEl>
                                      </p:cBhvr>
                                    </p:animEffect>
                                    <p:set>
                                      <p:cBhvr>
                                        <p:cTn id="135" dur="1" fill="hold">
                                          <p:stCondLst>
                                            <p:cond delay="499"/>
                                          </p:stCondLst>
                                        </p:cTn>
                                        <p:tgtEl>
                                          <p:spTgt spid="8"/>
                                        </p:tgtEl>
                                        <p:attrNameLst>
                                          <p:attrName>style.visibility</p:attrName>
                                        </p:attrNameLst>
                                      </p:cBhvr>
                                      <p:to>
                                        <p:strVal val="hidden"/>
                                      </p:to>
                                    </p:set>
                                  </p:childTnLst>
                                </p:cTn>
                              </p:par>
                              <p:par>
                                <p:cTn id="136" presetID="26" presetClass="entr" presetSubtype="0" fill="hold" grpId="0" nodeType="withEffect">
                                  <p:stCondLst>
                                    <p:cond delay="0"/>
                                  </p:stCondLst>
                                  <p:childTnLst>
                                    <p:set>
                                      <p:cBhvr>
                                        <p:cTn id="137" dur="1" fill="hold">
                                          <p:stCondLst>
                                            <p:cond delay="0"/>
                                          </p:stCondLst>
                                        </p:cTn>
                                        <p:tgtEl>
                                          <p:spTgt spid="9"/>
                                        </p:tgtEl>
                                        <p:attrNameLst>
                                          <p:attrName>style.visibility</p:attrName>
                                        </p:attrNameLst>
                                      </p:cBhvr>
                                      <p:to>
                                        <p:strVal val="visible"/>
                                      </p:to>
                                    </p:set>
                                    <p:animEffect transition="in" filter="wipe(down)">
                                      <p:cBhvr>
                                        <p:cTn id="138" dur="580">
                                          <p:stCondLst>
                                            <p:cond delay="0"/>
                                          </p:stCondLst>
                                        </p:cTn>
                                        <p:tgtEl>
                                          <p:spTgt spid="9"/>
                                        </p:tgtEl>
                                      </p:cBhvr>
                                    </p:animEffect>
                                    <p:anim calcmode="lin" valueType="num">
                                      <p:cBhvr>
                                        <p:cTn id="1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4" dur="26">
                                          <p:stCondLst>
                                            <p:cond delay="650"/>
                                          </p:stCondLst>
                                        </p:cTn>
                                        <p:tgtEl>
                                          <p:spTgt spid="9"/>
                                        </p:tgtEl>
                                      </p:cBhvr>
                                      <p:to x="100000" y="60000"/>
                                    </p:animScale>
                                    <p:animScale>
                                      <p:cBhvr>
                                        <p:cTn id="145" dur="166" decel="50000">
                                          <p:stCondLst>
                                            <p:cond delay="676"/>
                                          </p:stCondLst>
                                        </p:cTn>
                                        <p:tgtEl>
                                          <p:spTgt spid="9"/>
                                        </p:tgtEl>
                                      </p:cBhvr>
                                      <p:to x="100000" y="100000"/>
                                    </p:animScale>
                                    <p:animScale>
                                      <p:cBhvr>
                                        <p:cTn id="146" dur="26">
                                          <p:stCondLst>
                                            <p:cond delay="1312"/>
                                          </p:stCondLst>
                                        </p:cTn>
                                        <p:tgtEl>
                                          <p:spTgt spid="9"/>
                                        </p:tgtEl>
                                      </p:cBhvr>
                                      <p:to x="100000" y="80000"/>
                                    </p:animScale>
                                    <p:animScale>
                                      <p:cBhvr>
                                        <p:cTn id="147" dur="166" decel="50000">
                                          <p:stCondLst>
                                            <p:cond delay="1338"/>
                                          </p:stCondLst>
                                        </p:cTn>
                                        <p:tgtEl>
                                          <p:spTgt spid="9"/>
                                        </p:tgtEl>
                                      </p:cBhvr>
                                      <p:to x="100000" y="100000"/>
                                    </p:animScale>
                                    <p:animScale>
                                      <p:cBhvr>
                                        <p:cTn id="148" dur="26">
                                          <p:stCondLst>
                                            <p:cond delay="1642"/>
                                          </p:stCondLst>
                                        </p:cTn>
                                        <p:tgtEl>
                                          <p:spTgt spid="9"/>
                                        </p:tgtEl>
                                      </p:cBhvr>
                                      <p:to x="100000" y="90000"/>
                                    </p:animScale>
                                    <p:animScale>
                                      <p:cBhvr>
                                        <p:cTn id="149" dur="166" decel="50000">
                                          <p:stCondLst>
                                            <p:cond delay="1668"/>
                                          </p:stCondLst>
                                        </p:cTn>
                                        <p:tgtEl>
                                          <p:spTgt spid="9"/>
                                        </p:tgtEl>
                                      </p:cBhvr>
                                      <p:to x="100000" y="100000"/>
                                    </p:animScale>
                                    <p:animScale>
                                      <p:cBhvr>
                                        <p:cTn id="150" dur="26">
                                          <p:stCondLst>
                                            <p:cond delay="1808"/>
                                          </p:stCondLst>
                                        </p:cTn>
                                        <p:tgtEl>
                                          <p:spTgt spid="9"/>
                                        </p:tgtEl>
                                      </p:cBhvr>
                                      <p:to x="100000" y="95000"/>
                                    </p:animScale>
                                    <p:animScale>
                                      <p:cBhvr>
                                        <p:cTn id="151" dur="166" decel="50000">
                                          <p:stCondLst>
                                            <p:cond delay="1834"/>
                                          </p:stCondLst>
                                        </p:cTn>
                                        <p:tgtEl>
                                          <p:spTgt spid="9"/>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9"/>
                                        </p:tgtEl>
                                      </p:cBhvr>
                                    </p:animEffect>
                                    <p:set>
                                      <p:cBhvr>
                                        <p:cTn id="15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complex systems model…</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a:t>The same model in Open Source system dynamics program </a:t>
            </a:r>
            <a:r>
              <a:rPr lang="en-GB" dirty="0">
                <a:hlinkClick r:id="rId3"/>
              </a:rPr>
              <a:t>Minsky</a:t>
            </a:r>
            <a:r>
              <a:rPr lang="en-GB" dirty="0"/>
              <a:t>:</a:t>
            </a:r>
            <a:endParaRPr lang="en-US"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304974987"/>
              </p:ext>
            </p:extLst>
          </p:nvPr>
        </p:nvGraphicFramePr>
        <p:xfrm>
          <a:off x="6180138" y="177800"/>
          <a:ext cx="1820862" cy="442913"/>
        </p:xfrm>
        <a:graphic>
          <a:graphicData uri="http://schemas.openxmlformats.org/presentationml/2006/ole">
            <mc:AlternateContent xmlns:mc="http://schemas.openxmlformats.org/markup-compatibility/2006">
              <mc:Choice xmlns:v="urn:schemas-microsoft-com:vml" Requires="v">
                <p:oleObj spid="_x0000_s79949" name="Packager Shell Object" showAsIcon="1" r:id="rId4" imgW="1443600" imgH="350640" progId="Package">
                  <p:embed/>
                </p:oleObj>
              </mc:Choice>
              <mc:Fallback>
                <p:oleObj name="Packager Shell Object" showAsIcon="1" r:id="rId4" imgW="1443600" imgH="350640" progId="Package">
                  <p:embed/>
                  <p:pic>
                    <p:nvPicPr>
                      <p:cNvPr id="5" name="Object 4">
                        <a:hlinkClick r:id="" action="ppaction://ole?verb=0"/>
                      </p:cNvPr>
                      <p:cNvPicPr/>
                      <p:nvPr/>
                    </p:nvPicPr>
                    <p:blipFill>
                      <a:blip r:embed="rId5"/>
                      <a:stretch>
                        <a:fillRect/>
                      </a:stretch>
                    </p:blipFill>
                    <p:spPr>
                      <a:xfrm>
                        <a:off x="6180138" y="177800"/>
                        <a:ext cx="1820862" cy="442913"/>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5895" y="1066800"/>
            <a:ext cx="8510587" cy="5699456"/>
          </a:xfrm>
          <a:prstGeom prst="rect">
            <a:avLst/>
          </a:prstGeom>
        </p:spPr>
      </p:pic>
    </p:spTree>
    <p:extLst>
      <p:ext uri="{BB962C8B-B14F-4D97-AF65-F5344CB8AC3E}">
        <p14:creationId xmlns:p14="http://schemas.microsoft.com/office/powerpoint/2010/main" val="80967077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a:xfrm>
            <a:off x="228600" y="685800"/>
            <a:ext cx="8763000" cy="762000"/>
          </a:xfrm>
        </p:spPr>
        <p:txBody>
          <a:bodyPr/>
          <a:lstStyle/>
          <a:p>
            <a:r>
              <a:rPr lang="en-GB" dirty="0"/>
              <a:t>We’re suffering from </a:t>
            </a:r>
            <a:r>
              <a:rPr lang="en-GB" b="1" i="1" dirty="0"/>
              <a:t>credit stagnation</a:t>
            </a:r>
            <a:r>
              <a:rPr lang="en-GB" dirty="0"/>
              <a:t>, not “</a:t>
            </a:r>
            <a:r>
              <a:rPr lang="en-GB" i="1" dirty="0"/>
              <a:t>secular stagnation</a:t>
            </a:r>
            <a:r>
              <a:rPr lang="en-GB" dirty="0"/>
              <a:t>”</a:t>
            </a:r>
          </a:p>
          <a:p>
            <a:r>
              <a:rPr lang="en-GB" b="1" i="1" dirty="0"/>
              <a:t>Summers is as wrong now as Hansen was then…</a:t>
            </a:r>
          </a:p>
        </p:txBody>
      </p:sp>
      <p:pic>
        <p:nvPicPr>
          <p:cNvPr id="6" name="Picture 5"/>
          <p:cNvPicPr>
            <a:picLocks noChangeAspect="1"/>
          </p:cNvPicPr>
          <p:nvPr/>
        </p:nvPicPr>
        <p:blipFill>
          <a:blip r:embed="rId2"/>
          <a:stretch>
            <a:fillRect/>
          </a:stretch>
        </p:blipFill>
        <p:spPr>
          <a:xfrm>
            <a:off x="76200" y="1234915"/>
            <a:ext cx="8839200" cy="5638800"/>
          </a:xfrm>
          <a:prstGeom prst="rect">
            <a:avLst/>
          </a:prstGeom>
        </p:spPr>
      </p:pic>
    </p:spTree>
    <p:extLst>
      <p:ext uri="{BB962C8B-B14F-4D97-AF65-F5344CB8AC3E}">
        <p14:creationId xmlns:p14="http://schemas.microsoft.com/office/powerpoint/2010/main" val="38283208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Debt to GDP Ratios in France </a:t>
            </a:r>
          </a:p>
        </p:txBody>
      </p:sp>
      <p:sp>
        <p:nvSpPr>
          <p:cNvPr id="3" name="Content Placeholder 2"/>
          <p:cNvSpPr>
            <a:spLocks noGrp="1"/>
          </p:cNvSpPr>
          <p:nvPr>
            <p:ph idx="1"/>
          </p:nvPr>
        </p:nvSpPr>
        <p:spPr>
          <a:xfrm>
            <a:off x="228600" y="685800"/>
            <a:ext cx="8763000" cy="609600"/>
          </a:xfrm>
        </p:spPr>
        <p:txBody>
          <a:bodyPr/>
          <a:lstStyle/>
          <a:p>
            <a:r>
              <a:rPr lang="en-GB" dirty="0"/>
              <a:t>France</a:t>
            </a:r>
          </a:p>
        </p:txBody>
      </p:sp>
      <p:pic>
        <p:nvPicPr>
          <p:cNvPr id="4" name="Picture 3"/>
          <p:cNvPicPr>
            <a:picLocks noChangeAspect="1"/>
          </p:cNvPicPr>
          <p:nvPr/>
        </p:nvPicPr>
        <p:blipFill>
          <a:blip r:embed="rId2"/>
          <a:stretch>
            <a:fillRect/>
          </a:stretch>
        </p:blipFill>
        <p:spPr>
          <a:xfrm>
            <a:off x="152400" y="838200"/>
            <a:ext cx="8686800" cy="5934483"/>
          </a:xfrm>
          <a:prstGeom prst="rect">
            <a:avLst/>
          </a:prstGeom>
        </p:spPr>
      </p:pic>
    </p:spTree>
    <p:extLst>
      <p:ext uri="{BB962C8B-B14F-4D97-AF65-F5344CB8AC3E}">
        <p14:creationId xmlns:p14="http://schemas.microsoft.com/office/powerpoint/2010/main" val="35338233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&amp; Unemployment in France</a:t>
            </a:r>
          </a:p>
        </p:txBody>
      </p:sp>
      <p:sp>
        <p:nvSpPr>
          <p:cNvPr id="3" name="Content Placeholder 2"/>
          <p:cNvSpPr>
            <a:spLocks noGrp="1"/>
          </p:cNvSpPr>
          <p:nvPr>
            <p:ph idx="1"/>
          </p:nvPr>
        </p:nvSpPr>
        <p:spPr>
          <a:xfrm>
            <a:off x="228600" y="685800"/>
            <a:ext cx="8763000" cy="533400"/>
          </a:xfrm>
        </p:spPr>
        <p:txBody>
          <a:bodyPr/>
          <a:lstStyle/>
          <a:p>
            <a:r>
              <a:rPr lang="en-GB" dirty="0"/>
              <a:t>Credit and Unemployment France…</a:t>
            </a:r>
          </a:p>
        </p:txBody>
      </p:sp>
      <p:pic>
        <p:nvPicPr>
          <p:cNvPr id="4" name="Picture 3"/>
          <p:cNvPicPr>
            <a:picLocks noChangeAspect="1"/>
          </p:cNvPicPr>
          <p:nvPr/>
        </p:nvPicPr>
        <p:blipFill>
          <a:blip r:embed="rId2"/>
          <a:stretch>
            <a:fillRect/>
          </a:stretch>
        </p:blipFill>
        <p:spPr>
          <a:xfrm>
            <a:off x="76200" y="914400"/>
            <a:ext cx="8763000" cy="5689635"/>
          </a:xfrm>
          <a:prstGeom prst="rect">
            <a:avLst/>
          </a:prstGeom>
        </p:spPr>
      </p:pic>
    </p:spTree>
    <p:extLst>
      <p:ext uri="{BB962C8B-B14F-4D97-AF65-F5344CB8AC3E}">
        <p14:creationId xmlns:p14="http://schemas.microsoft.com/office/powerpoint/2010/main" val="411213277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a:xfrm>
            <a:off x="228600" y="685800"/>
            <a:ext cx="8763000" cy="6096000"/>
          </a:xfrm>
        </p:spPr>
        <p:txBody>
          <a:bodyPr/>
          <a:lstStyle/>
          <a:p>
            <a:r>
              <a:rPr lang="en-GB" dirty="0"/>
              <a:t>80 years later, along comes Larry:</a:t>
            </a:r>
          </a:p>
          <a:p>
            <a:pPr lvl="1"/>
            <a:r>
              <a:rPr lang="en-GB" dirty="0"/>
              <a:t>“a decline in the full-employment real interest rate (</a:t>
            </a:r>
            <a:r>
              <a:rPr lang="en-GB" b="1" i="1" dirty="0"/>
              <a:t>FERIR</a:t>
            </a:r>
            <a:r>
              <a:rPr lang="en-GB" dirty="0"/>
              <a:t>) coupled with low inflation could indefinitely prevent the attainment of full  employment…”</a:t>
            </a:r>
          </a:p>
          <a:p>
            <a:r>
              <a:rPr lang="en-GB" dirty="0"/>
              <a:t>This is after the financial crisis, which, </a:t>
            </a:r>
            <a:r>
              <a:rPr lang="en-GB" b="1" i="1" dirty="0"/>
              <a:t>of course</a:t>
            </a:r>
            <a:r>
              <a:rPr lang="en-GB" dirty="0"/>
              <a:t>, is no longer an issue:</a:t>
            </a:r>
          </a:p>
          <a:p>
            <a:pPr lvl="1"/>
            <a:r>
              <a:rPr lang="en-GB" dirty="0"/>
              <a:t>“If a financial crisis represents a kind of power failure, one would expect growth to accelerate </a:t>
            </a:r>
            <a:r>
              <a:rPr lang="en-GB" b="1" i="1" dirty="0"/>
              <a:t>after its resolution </a:t>
            </a:r>
            <a:r>
              <a:rPr lang="en-GB" i="1" dirty="0"/>
              <a:t>as those who could not express demand because of a lack of credit were enabled to do so</a:t>
            </a:r>
            <a:r>
              <a:rPr lang="en-GB" dirty="0"/>
              <a:t>…</a:t>
            </a:r>
          </a:p>
          <a:p>
            <a:pPr lvl="1"/>
            <a:r>
              <a:rPr lang="en-GB" dirty="0"/>
              <a:t>How might one understand why growth would remain anaemic </a:t>
            </a:r>
            <a:r>
              <a:rPr lang="en-GB" b="1" i="1" dirty="0"/>
              <a:t>in the absence of major financial concerns</a:t>
            </a:r>
            <a:r>
              <a:rPr lang="en-GB" i="1" dirty="0"/>
              <a:t>?</a:t>
            </a:r>
            <a:r>
              <a:rPr lang="en-GB" dirty="0"/>
              <a:t> Suppose that a substantial shock took place … and that this tended to raise private saving propensities and reduce investment propensities…</a:t>
            </a:r>
          </a:p>
          <a:p>
            <a:pPr lvl="1"/>
            <a:r>
              <a:rPr lang="en-GB" dirty="0"/>
              <a:t>one would expect interest rates to fall … until the saving and investment rate were equated at the full-employment level of output…</a:t>
            </a:r>
          </a:p>
          <a:p>
            <a:pPr lvl="1"/>
            <a:r>
              <a:rPr lang="en-GB" dirty="0"/>
              <a:t>But this presupposes full flexibility of interest rates…”</a:t>
            </a:r>
          </a:p>
        </p:txBody>
      </p:sp>
    </p:spTree>
    <p:extLst>
      <p:ext uri="{BB962C8B-B14F-4D97-AF65-F5344CB8AC3E}">
        <p14:creationId xmlns:p14="http://schemas.microsoft.com/office/powerpoint/2010/main" val="4055228366"/>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a:xfrm>
            <a:off x="228600" y="685800"/>
            <a:ext cx="8763000" cy="533400"/>
          </a:xfrm>
        </p:spPr>
        <p:txBody>
          <a:bodyPr/>
          <a:lstStyle/>
          <a:p>
            <a:r>
              <a:rPr lang="en-GB" dirty="0"/>
              <a:t>Finance clearly irrelevant when Hansen &amp; Summers extemporised…</a:t>
            </a:r>
          </a:p>
        </p:txBody>
      </p:sp>
      <p:pic>
        <p:nvPicPr>
          <p:cNvPr id="5" name="Picture 4"/>
          <p:cNvPicPr>
            <a:picLocks noChangeAspect="1"/>
          </p:cNvPicPr>
          <p:nvPr/>
        </p:nvPicPr>
        <p:blipFill>
          <a:blip r:embed="rId2"/>
          <a:stretch>
            <a:fillRect/>
          </a:stretch>
        </p:blipFill>
        <p:spPr>
          <a:xfrm>
            <a:off x="76200" y="990600"/>
            <a:ext cx="8839200" cy="5638800"/>
          </a:xfrm>
          <a:prstGeom prst="rect">
            <a:avLst/>
          </a:prstGeom>
        </p:spPr>
      </p:pic>
    </p:spTree>
    <p:extLst>
      <p:ext uri="{BB962C8B-B14F-4D97-AF65-F5344CB8AC3E}">
        <p14:creationId xmlns:p14="http://schemas.microsoft.com/office/powerpoint/2010/main" val="195304939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p:txBody>
          <a:bodyPr/>
          <a:lstStyle/>
          <a:p>
            <a:r>
              <a:rPr lang="en-GB" dirty="0"/>
              <a:t>Back to Larry’s </a:t>
            </a:r>
            <a:r>
              <a:rPr lang="en-GB" b="1" i="1" dirty="0"/>
              <a:t>FERIR</a:t>
            </a:r>
            <a:r>
              <a:rPr lang="en-GB" dirty="0"/>
              <a:t> brainwave:</a:t>
            </a:r>
          </a:p>
          <a:p>
            <a:r>
              <a:rPr lang="en-GB" dirty="0"/>
              <a:t>“A variety of structural changes … suggest that </a:t>
            </a:r>
            <a:r>
              <a:rPr lang="en-GB" b="1" i="1" dirty="0"/>
              <a:t>FERIR</a:t>
            </a:r>
            <a:r>
              <a:rPr lang="en-GB" dirty="0"/>
              <a:t> levels may have declined substantially. These include:</a:t>
            </a:r>
          </a:p>
          <a:p>
            <a:pPr lvl="1"/>
            <a:r>
              <a:rPr lang="en-GB" dirty="0"/>
              <a:t>Slower population and possibly technological growth means a reduction in the demand for new capital goods to equip new or more productive workers…”</a:t>
            </a:r>
          </a:p>
          <a:p>
            <a:r>
              <a:rPr lang="en-GB" dirty="0"/>
              <a:t>And the cure for a </a:t>
            </a:r>
            <a:r>
              <a:rPr lang="en-GB" b="1" i="1" dirty="0"/>
              <a:t>FERIR</a:t>
            </a:r>
            <a:r>
              <a:rPr lang="en-GB" dirty="0"/>
              <a:t> is?</a:t>
            </a:r>
          </a:p>
          <a:p>
            <a:pPr lvl="1"/>
            <a:r>
              <a:rPr lang="en-GB" dirty="0"/>
              <a:t>“some major exogenous event will occur that raises spending or lowers saving…”; or</a:t>
            </a:r>
          </a:p>
          <a:p>
            <a:pPr lvl="1"/>
            <a:r>
              <a:rPr lang="en-GB" dirty="0"/>
              <a:t>“In the long run, as the economy’s supply potential declines, the </a:t>
            </a:r>
            <a:r>
              <a:rPr lang="en-GB" b="1" i="1" dirty="0"/>
              <a:t>FERIR</a:t>
            </a:r>
            <a:r>
              <a:rPr lang="en-GB" dirty="0"/>
              <a:t> rises, restoring equilibrium – albeit not a very good one.”</a:t>
            </a:r>
          </a:p>
          <a:p>
            <a:r>
              <a:rPr lang="en-GB" dirty="0"/>
              <a:t>So a </a:t>
            </a:r>
            <a:r>
              <a:rPr lang="en-GB" b="1" i="1" dirty="0"/>
              <a:t>FERIR</a:t>
            </a:r>
            <a:r>
              <a:rPr lang="en-GB" dirty="0"/>
              <a:t> is really, really important!</a:t>
            </a:r>
          </a:p>
          <a:p>
            <a:r>
              <a:rPr lang="en-GB" dirty="0"/>
              <a:t>Um, but what is it though?…</a:t>
            </a:r>
          </a:p>
          <a:p>
            <a:endParaRPr lang="en-GB" dirty="0"/>
          </a:p>
        </p:txBody>
      </p:sp>
    </p:spTree>
    <p:extLst>
      <p:ext uri="{BB962C8B-B14F-4D97-AF65-F5344CB8AC3E}">
        <p14:creationId xmlns:p14="http://schemas.microsoft.com/office/powerpoint/2010/main" val="586425435"/>
      </p:ext>
    </p:extLst>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a:xfrm>
            <a:off x="228600" y="685800"/>
            <a:ext cx="8763000" cy="6019800"/>
          </a:xfrm>
        </p:spPr>
        <p:txBody>
          <a:bodyPr/>
          <a:lstStyle/>
          <a:p>
            <a:r>
              <a:rPr lang="en-GB" dirty="0">
                <a:hlinkClick r:id="rId2"/>
              </a:rPr>
              <a:t>The </a:t>
            </a:r>
            <a:r>
              <a:rPr lang="en-GB" b="1" i="1" dirty="0">
                <a:hlinkClick r:id="rId2"/>
              </a:rPr>
              <a:t>FERIR </a:t>
            </a:r>
            <a:r>
              <a:rPr lang="en-GB" dirty="0">
                <a:hlinkClick r:id="rId2"/>
              </a:rPr>
              <a:t>was recently discovered by </a:t>
            </a:r>
            <a:r>
              <a:rPr lang="en-GB" b="1" i="1" dirty="0">
                <a:hlinkClick r:id="rId2"/>
              </a:rPr>
              <a:t>MIT</a:t>
            </a:r>
            <a:r>
              <a:rPr lang="en-GB" dirty="0">
                <a:hlinkClick r:id="rId2"/>
              </a:rPr>
              <a:t>’s</a:t>
            </a:r>
            <a:r>
              <a:rPr lang="en-GB" b="1" i="1" dirty="0">
                <a:hlinkClick r:id="rId2"/>
              </a:rPr>
              <a:t> </a:t>
            </a:r>
            <a:r>
              <a:rPr lang="en-GB" dirty="0">
                <a:hlinkClick r:id="rId2"/>
              </a:rPr>
              <a:t>fabled </a:t>
            </a:r>
            <a:r>
              <a:rPr lang="en-GB" b="1" i="1" dirty="0">
                <a:hlinkClick r:id="rId2"/>
              </a:rPr>
              <a:t>CERN</a:t>
            </a:r>
            <a:r>
              <a:rPr lang="en-GB" baseline="30000" dirty="0">
                <a:hlinkClick r:id="rId2"/>
              </a:rPr>
              <a:t>*</a:t>
            </a:r>
            <a:r>
              <a:rPr lang="en-GB" dirty="0">
                <a:hlinkClick r:id="rId2"/>
              </a:rPr>
              <a:t> laboratory</a:t>
            </a:r>
            <a:endParaRPr lang="en-GB" dirty="0"/>
          </a:p>
          <a:p>
            <a:pPr lvl="1"/>
            <a:r>
              <a:rPr lang="en-GB" b="1" i="1" dirty="0"/>
              <a:t>CERN </a:t>
            </a:r>
            <a:r>
              <a:rPr lang="en-GB" dirty="0"/>
              <a:t>stands for “</a:t>
            </a:r>
            <a:r>
              <a:rPr lang="en-GB" b="1" i="1" dirty="0"/>
              <a:t>C</a:t>
            </a:r>
            <a:r>
              <a:rPr lang="en-GB" i="1" dirty="0"/>
              <a:t>razy </a:t>
            </a:r>
            <a:r>
              <a:rPr lang="en-GB" b="1" i="1" dirty="0"/>
              <a:t>E</a:t>
            </a:r>
            <a:r>
              <a:rPr lang="en-GB" i="1" dirty="0"/>
              <a:t>conomic </a:t>
            </a:r>
            <a:r>
              <a:rPr lang="en-GB" b="1" i="1" dirty="0"/>
              <a:t>R</a:t>
            </a:r>
            <a:r>
              <a:rPr lang="en-GB" i="1" dirty="0"/>
              <a:t>ationalisations of </a:t>
            </a:r>
            <a:r>
              <a:rPr lang="en-GB" i="1" dirty="0" err="1"/>
              <a:t>a</a:t>
            </a:r>
            <a:r>
              <a:rPr lang="en-GB" b="1" i="1" dirty="0" err="1"/>
              <a:t>N</a:t>
            </a:r>
            <a:r>
              <a:rPr lang="en-GB" i="1" dirty="0" err="1"/>
              <a:t>omalies</a:t>
            </a:r>
            <a:r>
              <a:rPr lang="en-GB" dirty="0"/>
              <a:t>”</a:t>
            </a:r>
          </a:p>
          <a:p>
            <a:r>
              <a:rPr lang="en-GB" dirty="0"/>
              <a:t>A “</a:t>
            </a:r>
            <a:r>
              <a:rPr lang="en-GB" b="1" i="1" dirty="0"/>
              <a:t>FERIR</a:t>
            </a:r>
            <a:r>
              <a:rPr lang="en-GB" dirty="0"/>
              <a:t>” (“</a:t>
            </a:r>
            <a:r>
              <a:rPr lang="en-GB" i="1" dirty="0"/>
              <a:t>Full-Employment Real Interest Rate</a:t>
            </a:r>
            <a:r>
              <a:rPr lang="en-GB" dirty="0"/>
              <a:t>”) is an antiparticle to a “</a:t>
            </a:r>
            <a:r>
              <a:rPr lang="en-GB" b="1" i="1" dirty="0"/>
              <a:t>NAIRU</a:t>
            </a:r>
            <a:r>
              <a:rPr lang="en-GB" dirty="0"/>
              <a:t>” (“</a:t>
            </a:r>
            <a:r>
              <a:rPr lang="en-GB" i="1" dirty="0"/>
              <a:t>Non-Accelerating Inflation Rate of Unemployment</a:t>
            </a:r>
            <a:r>
              <a:rPr lang="en-GB" dirty="0"/>
              <a:t>”)</a:t>
            </a:r>
          </a:p>
          <a:p>
            <a:r>
              <a:rPr lang="en-GB" b="1" i="1" dirty="0"/>
              <a:t>FERIR</a:t>
            </a:r>
            <a:r>
              <a:rPr lang="en-GB" dirty="0"/>
              <a:t> created when a </a:t>
            </a:r>
            <a:r>
              <a:rPr lang="en-GB" b="1" i="1" dirty="0"/>
              <a:t>NAIRU</a:t>
            </a:r>
            <a:r>
              <a:rPr lang="en-GB" dirty="0"/>
              <a:t> interacts with a </a:t>
            </a:r>
            <a:r>
              <a:rPr lang="en-GB" b="1" i="1" dirty="0"/>
              <a:t>GFC</a:t>
            </a:r>
            <a:r>
              <a:rPr lang="en-GB" dirty="0"/>
              <a:t> (“</a:t>
            </a:r>
            <a:r>
              <a:rPr lang="en-GB" i="1" dirty="0"/>
              <a:t>Global Financial Crisis</a:t>
            </a:r>
            <a:r>
              <a:rPr lang="en-GB" dirty="0"/>
              <a:t>”) in CERN’s economic particle equilibrator (the “</a:t>
            </a:r>
            <a:r>
              <a:rPr lang="en-GB" i="1" dirty="0" err="1"/>
              <a:t>DSGEin</a:t>
            </a:r>
            <a:r>
              <a:rPr lang="en-GB" i="1" dirty="0"/>
              <a:t>”)</a:t>
            </a:r>
            <a:endParaRPr lang="en-GB" dirty="0"/>
          </a:p>
          <a:p>
            <a:pPr lvl="1"/>
            <a:r>
              <a:rPr lang="en-GB" b="1" i="1" dirty="0" err="1"/>
              <a:t>DSGEin</a:t>
            </a:r>
            <a:r>
              <a:rPr lang="en-GB" b="1" i="1" dirty="0"/>
              <a:t> </a:t>
            </a:r>
            <a:r>
              <a:rPr lang="en-GB" dirty="0"/>
              <a:t>crashed—since it assumed that </a:t>
            </a:r>
            <a:r>
              <a:rPr lang="en-GB" b="1" i="1" dirty="0"/>
              <a:t>GFC’s</a:t>
            </a:r>
            <a:r>
              <a:rPr lang="en-GB" dirty="0"/>
              <a:t> don’t exist</a:t>
            </a:r>
          </a:p>
          <a:p>
            <a:pPr lvl="1"/>
            <a:r>
              <a:rPr lang="en-GB" b="1" i="1" dirty="0"/>
              <a:t>GFC</a:t>
            </a:r>
            <a:r>
              <a:rPr lang="en-GB" i="1" dirty="0"/>
              <a:t> came from orthogonal universe called </a:t>
            </a:r>
            <a:r>
              <a:rPr lang="en-GB" b="1" i="1" dirty="0"/>
              <a:t>TRW</a:t>
            </a:r>
            <a:r>
              <a:rPr lang="en-GB" i="1" dirty="0"/>
              <a:t> (“The Real World”)</a:t>
            </a:r>
          </a:p>
          <a:p>
            <a:r>
              <a:rPr lang="en-GB" dirty="0"/>
              <a:t>Equilibration with a </a:t>
            </a:r>
            <a:r>
              <a:rPr lang="en-GB" b="1" i="1" dirty="0"/>
              <a:t>GFC</a:t>
            </a:r>
            <a:r>
              <a:rPr lang="en-GB" dirty="0"/>
              <a:t> caused the </a:t>
            </a:r>
            <a:r>
              <a:rPr lang="en-GB" b="1" i="1" dirty="0"/>
              <a:t>NAIRU</a:t>
            </a:r>
            <a:r>
              <a:rPr lang="en-GB" dirty="0"/>
              <a:t> to decay…</a:t>
            </a:r>
          </a:p>
          <a:p>
            <a:pPr lvl="1"/>
            <a:r>
              <a:rPr lang="en-GB" dirty="0"/>
              <a:t>And to emit a </a:t>
            </a:r>
            <a:r>
              <a:rPr lang="en-GB" b="1" i="1" dirty="0"/>
              <a:t>ZLB</a:t>
            </a:r>
            <a:r>
              <a:rPr lang="en-GB" dirty="0"/>
              <a:t> (“</a:t>
            </a:r>
            <a:r>
              <a:rPr lang="en-GB" i="1" dirty="0"/>
              <a:t>Zero Lower Bound</a:t>
            </a:r>
            <a:r>
              <a:rPr lang="en-GB" dirty="0"/>
              <a:t>”) and a </a:t>
            </a:r>
            <a:r>
              <a:rPr lang="en-GB" b="1" i="1" dirty="0"/>
              <a:t>FERIR</a:t>
            </a:r>
          </a:p>
          <a:p>
            <a:r>
              <a:rPr lang="en-GB" dirty="0"/>
              <a:t>The long-lived </a:t>
            </a:r>
            <a:r>
              <a:rPr lang="en-GB" b="1" i="1" dirty="0"/>
              <a:t>ZLB</a:t>
            </a:r>
            <a:r>
              <a:rPr lang="en-GB" dirty="0"/>
              <a:t> particle inverts all other standard particles, so that</a:t>
            </a:r>
          </a:p>
          <a:p>
            <a:pPr lvl="1"/>
            <a:r>
              <a:rPr lang="en-GB" b="1" i="1" dirty="0"/>
              <a:t>HMD</a:t>
            </a:r>
            <a:r>
              <a:rPr lang="en-GB" dirty="0"/>
              <a:t>s (“Helicopter Money Drops”) which were mad, are now sane</a:t>
            </a:r>
          </a:p>
          <a:p>
            <a:pPr lvl="1"/>
            <a:r>
              <a:rPr lang="en-GB" b="1" i="1" dirty="0"/>
              <a:t>Growth</a:t>
            </a:r>
            <a:r>
              <a:rPr lang="en-GB" dirty="0"/>
              <a:t>, which was high, is now low</a:t>
            </a:r>
            <a:endParaRPr lang="en-GB" b="1" i="1" dirty="0"/>
          </a:p>
          <a:p>
            <a:pPr lvl="1"/>
            <a:r>
              <a:rPr lang="en-GB" b="1" i="1" dirty="0"/>
              <a:t>CB</a:t>
            </a:r>
            <a:r>
              <a:rPr lang="en-GB" dirty="0"/>
              <a:t>s (“</a:t>
            </a:r>
            <a:r>
              <a:rPr lang="en-GB" i="1" dirty="0"/>
              <a:t>Central Banks</a:t>
            </a:r>
            <a:r>
              <a:rPr lang="en-GB" dirty="0"/>
              <a:t>”) which prevent inflation, now </a:t>
            </a:r>
            <a:r>
              <a:rPr lang="en-GB" b="1" i="1" dirty="0"/>
              <a:t>try</a:t>
            </a:r>
            <a:r>
              <a:rPr lang="en-GB" dirty="0"/>
              <a:t> to cause it; &amp;</a:t>
            </a:r>
          </a:p>
          <a:p>
            <a:pPr lvl="1"/>
            <a:r>
              <a:rPr lang="en-GB" b="1" i="1" dirty="0"/>
              <a:t>Inflation</a:t>
            </a:r>
            <a:r>
              <a:rPr lang="en-GB" dirty="0"/>
              <a:t>, which was bad &amp; everywhere, is now good &amp; nowhere</a:t>
            </a:r>
          </a:p>
          <a:p>
            <a:r>
              <a:rPr lang="en-GB" dirty="0"/>
              <a:t>Footnote *: </a:t>
            </a:r>
            <a:r>
              <a:rPr lang="en-GB" b="1" i="1" dirty="0"/>
              <a:t>CERN</a:t>
            </a:r>
            <a:r>
              <a:rPr lang="en-GB" dirty="0"/>
              <a:t> has been reported to </a:t>
            </a:r>
            <a:r>
              <a:rPr lang="en-GB" b="1" i="1" dirty="0"/>
              <a:t>COCOA</a:t>
            </a:r>
            <a:r>
              <a:rPr lang="en-GB" dirty="0"/>
              <a:t> (the “Campaign to Outlaw Contrived and Outrageous Acronyms”)</a:t>
            </a:r>
          </a:p>
        </p:txBody>
      </p:sp>
    </p:spTree>
    <p:extLst>
      <p:ext uri="{BB962C8B-B14F-4D97-AF65-F5344CB8AC3E}">
        <p14:creationId xmlns:p14="http://schemas.microsoft.com/office/powerpoint/2010/main" val="2694946774"/>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II</a:t>
            </a:r>
          </a:p>
        </p:txBody>
      </p:sp>
      <p:sp>
        <p:nvSpPr>
          <p:cNvPr id="3" name="Content Placeholder 2"/>
          <p:cNvSpPr>
            <a:spLocks noGrp="1"/>
          </p:cNvSpPr>
          <p:nvPr>
            <p:ph idx="1"/>
          </p:nvPr>
        </p:nvSpPr>
        <p:spPr>
          <a:xfrm>
            <a:off x="228600" y="685800"/>
            <a:ext cx="8763000" cy="838200"/>
          </a:xfrm>
        </p:spPr>
        <p:txBody>
          <a:bodyPr/>
          <a:lstStyle/>
          <a:p>
            <a:r>
              <a:rPr lang="en-GB" dirty="0"/>
              <a:t>Of course, there was no empirical data that might have alerted </a:t>
            </a:r>
            <a:r>
              <a:rPr lang="en-GB" b="1" i="1" dirty="0"/>
              <a:t>CERN</a:t>
            </a:r>
            <a:r>
              <a:rPr lang="en-GB" dirty="0"/>
              <a:t> to the possible importance of the </a:t>
            </a:r>
            <a:r>
              <a:rPr lang="en-GB" b="1" i="1" dirty="0"/>
              <a:t>CREDIT</a:t>
            </a:r>
            <a:r>
              <a:rPr lang="en-GB" dirty="0"/>
              <a:t> particle…</a:t>
            </a:r>
          </a:p>
        </p:txBody>
      </p:sp>
      <p:pic>
        <p:nvPicPr>
          <p:cNvPr id="4" name="Picture 3"/>
          <p:cNvPicPr>
            <a:picLocks noChangeAspect="1"/>
          </p:cNvPicPr>
          <p:nvPr/>
        </p:nvPicPr>
        <p:blipFill>
          <a:blip r:embed="rId2"/>
          <a:stretch>
            <a:fillRect/>
          </a:stretch>
        </p:blipFill>
        <p:spPr>
          <a:xfrm>
            <a:off x="381000" y="1219200"/>
            <a:ext cx="8458200" cy="5438775"/>
          </a:xfrm>
          <a:prstGeom prst="rect">
            <a:avLst/>
          </a:prstGeom>
        </p:spPr>
      </p:pic>
    </p:spTree>
    <p:extLst>
      <p:ext uri="{BB962C8B-B14F-4D97-AF65-F5344CB8AC3E}">
        <p14:creationId xmlns:p14="http://schemas.microsoft.com/office/powerpoint/2010/main" val="46985233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Secular Stagnation Mark I</a:t>
            </a:r>
          </a:p>
        </p:txBody>
      </p:sp>
      <p:sp>
        <p:nvSpPr>
          <p:cNvPr id="3" name="Content Placeholder 2"/>
          <p:cNvSpPr>
            <a:spLocks noGrp="1"/>
          </p:cNvSpPr>
          <p:nvPr>
            <p:ph idx="1"/>
          </p:nvPr>
        </p:nvSpPr>
        <p:spPr>
          <a:xfrm>
            <a:off x="228600" y="685800"/>
            <a:ext cx="8763000" cy="457200"/>
          </a:xfrm>
        </p:spPr>
        <p:txBody>
          <a:bodyPr/>
          <a:lstStyle/>
          <a:p>
            <a:r>
              <a:rPr lang="en-GB" dirty="0"/>
              <a:t>Just like there was nothing to alert Hansen in 1934</a:t>
            </a:r>
          </a:p>
        </p:txBody>
      </p:sp>
      <p:pic>
        <p:nvPicPr>
          <p:cNvPr id="4" name="Picture 3"/>
          <p:cNvPicPr>
            <a:picLocks noChangeAspect="1"/>
          </p:cNvPicPr>
          <p:nvPr/>
        </p:nvPicPr>
        <p:blipFill>
          <a:blip r:embed="rId2"/>
          <a:stretch>
            <a:fillRect/>
          </a:stretch>
        </p:blipFill>
        <p:spPr>
          <a:xfrm>
            <a:off x="228600" y="990600"/>
            <a:ext cx="8610600" cy="5791200"/>
          </a:xfrm>
          <a:prstGeom prst="rect">
            <a:avLst/>
          </a:prstGeom>
        </p:spPr>
      </p:pic>
    </p:spTree>
    <p:extLst>
      <p:ext uri="{BB962C8B-B14F-4D97-AF65-F5344CB8AC3E}">
        <p14:creationId xmlns:p14="http://schemas.microsoft.com/office/powerpoint/2010/main" val="265034846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6"/>
  <p:tag name="TPOS" val="2"/>
</p:tagLst>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FFFF"/>
            </a:solidFill>
            <a:effectLst>
              <a:outerShdw blurRad="38100" dist="38100" dir="2700000" algn="tl">
                <a:srgbClr val="000000">
                  <a:alpha val="43137"/>
                </a:srgbClr>
              </a:outerShdw>
            </a:effectLst>
            <a:latin typeface="Candara" panose="020E0502030303020204"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36000" tIns="46038" rIns="36000" bIns="46038" numCol="1" anchor="t" anchorCtr="0" compatLnSpc="1">
        <a:prstTxWarp prst="textNoShape">
          <a:avLst/>
        </a:prstTxWarp>
      </a:bodyPr>
      <a:lstStyle>
        <a:defPPr>
          <a:defRPr kern="0" dirty="0" smtClean="0">
            <a:effectLst/>
          </a:defRPr>
        </a:defPPr>
      </a:lstStyle>
    </a:tx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61273</TotalTime>
  <Words>2477</Words>
  <Application>Microsoft Office PowerPoint</Application>
  <PresentationFormat>On-screen Show (4:3)</PresentationFormat>
  <Paragraphs>557</Paragraphs>
  <Slides>39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0" baseType="lpstr">
      <vt:lpstr>Arial Unicode MS</vt:lpstr>
      <vt:lpstr>Arial</vt:lpstr>
      <vt:lpstr>Calibri</vt:lpstr>
      <vt:lpstr>Candara</vt:lpstr>
      <vt:lpstr>Comic Sans MS</vt:lpstr>
      <vt:lpstr>Consolas</vt:lpstr>
      <vt:lpstr>Symbol</vt:lpstr>
      <vt:lpstr>Times New Roman</vt:lpstr>
      <vt:lpstr>Blank Presentation</vt:lpstr>
      <vt:lpstr>Equation</vt:lpstr>
      <vt:lpstr>Package</vt:lpstr>
      <vt:lpstr>Inequality, Debt and Credit Stagnation</vt:lpstr>
      <vt:lpstr>Secular Stagnation Mark I</vt:lpstr>
      <vt:lpstr>Secular Stagnation Mark I</vt:lpstr>
      <vt:lpstr>Secular Stagnation Mark II</vt:lpstr>
      <vt:lpstr>Secular Stagnation Mark II</vt:lpstr>
      <vt:lpstr>Secular Stagnation Mark II</vt:lpstr>
      <vt:lpstr>Secular Stagnation Mark II</vt:lpstr>
      <vt:lpstr>Secular Stagnation Mark II</vt:lpstr>
      <vt:lpstr>Secular Stagnation Mark I</vt:lpstr>
      <vt:lpstr>Secular Stagnation Mark II</vt:lpstr>
      <vt:lpstr>Let’s leave MIT, CERN and TSM for TRW…</vt:lpstr>
      <vt:lpstr>Integrating Credit into Income  Expenditure</vt:lpstr>
      <vt:lpstr>Credit and Income  Expenditure</vt:lpstr>
      <vt:lpstr>Credit and Income  Expenditure</vt:lpstr>
      <vt:lpstr>Credit and Income  Expenditure</vt:lpstr>
      <vt:lpstr>The “Smoking Gun of Credit” &amp; Walking Dead of Debt</vt:lpstr>
      <vt:lpstr>The “Smoking Gun of Credit” &amp; Walking Dead of Debt</vt:lpstr>
      <vt:lpstr>The “Walking Dead” of Private Debt</vt:lpstr>
      <vt:lpstr>The “Walking Dead” of Private Debt</vt:lpstr>
      <vt:lpstr>The “Smoking Gun of Credit” &amp; Future Debt Zombies</vt:lpstr>
      <vt:lpstr>The “Smoking Gun of Credit” &amp; Future Debt Zombies</vt:lpstr>
      <vt:lpstr>The “Smoking Gun of Credit” &amp; Future Debt Zombies</vt:lpstr>
      <vt:lpstr>The “Smoking Gun of Credit” &amp; Future Debt Zombies</vt:lpstr>
      <vt:lpstr>Some Future Debt Zombies</vt:lpstr>
      <vt:lpstr>The “Smoking Gun of Credit” &amp; Future Debt Zombies</vt:lpstr>
      <vt:lpstr>The “Smoking Gun of Credit” &amp; Future Debt Zombies</vt:lpstr>
      <vt:lpstr>The “Smoking Gun of Credit” &amp; Future Debt Zombies</vt:lpstr>
      <vt:lpstr>Modeling credit in capitalism</vt:lpstr>
      <vt:lpstr>Modeling credit in capitalism</vt:lpstr>
      <vt:lpstr>Two feasible outcomes</vt:lpstr>
      <vt:lpstr>Two feasible outcomes</vt:lpstr>
      <vt:lpstr>We’ve seen this before—in complex systems</vt:lpstr>
      <vt:lpstr>Modeling credit in capitalism</vt:lpstr>
      <vt:lpstr>Modeling credit in capitalism</vt:lpstr>
      <vt:lpstr>Simple complex systems model…</vt:lpstr>
      <vt:lpstr>Simple complex systems model…</vt:lpstr>
      <vt:lpstr>Conclusion</vt:lpstr>
      <vt:lpstr>Debt to GDP Ratios in France </vt:lpstr>
      <vt:lpstr>Credit &amp; Unemployment in France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3091</cp:revision>
  <cp:lastPrinted>2016-01-13T18:22:39Z</cp:lastPrinted>
  <dcterms:created xsi:type="dcterms:W3CDTF">1601-01-01T00:00:00Z</dcterms:created>
  <dcterms:modified xsi:type="dcterms:W3CDTF">2016-07-04T12:29:20Z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