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460" r:id="rId2"/>
    <p:sldId id="443" r:id="rId3"/>
    <p:sldId id="449" r:id="rId4"/>
    <p:sldId id="450" r:id="rId5"/>
    <p:sldId id="451" r:id="rId6"/>
    <p:sldId id="444" r:id="rId7"/>
    <p:sldId id="459" r:id="rId8"/>
    <p:sldId id="458" r:id="rId9"/>
    <p:sldId id="428" r:id="rId10"/>
    <p:sldId id="427" r:id="rId11"/>
    <p:sldId id="429" r:id="rId12"/>
    <p:sldId id="430" r:id="rId13"/>
    <p:sldId id="431" r:id="rId14"/>
    <p:sldId id="453" r:id="rId15"/>
    <p:sldId id="454" r:id="rId16"/>
    <p:sldId id="455" r:id="rId17"/>
    <p:sldId id="456" r:id="rId18"/>
    <p:sldId id="462" r:id="rId19"/>
    <p:sldId id="457" r:id="rId20"/>
    <p:sldId id="432" r:id="rId21"/>
    <p:sldId id="433" r:id="rId22"/>
    <p:sldId id="434" r:id="rId23"/>
    <p:sldId id="435" r:id="rId24"/>
    <p:sldId id="436" r:id="rId25"/>
    <p:sldId id="437" r:id="rId26"/>
    <p:sldId id="438" r:id="rId27"/>
    <p:sldId id="439" r:id="rId28"/>
    <p:sldId id="440" r:id="rId29"/>
    <p:sldId id="441" r:id="rId30"/>
    <p:sldId id="442" r:id="rId31"/>
    <p:sldId id="447" r:id="rId32"/>
    <p:sldId id="445" r:id="rId33"/>
    <p:sldId id="446" r:id="rId34"/>
    <p:sldId id="461" r:id="rId35"/>
  </p:sldIdLst>
  <p:sldSz cx="9144000" cy="6858000" type="screen4x3"/>
  <p:notesSz cx="7102475" cy="10233025"/>
  <p:custDataLst>
    <p:tags r:id="rId38"/>
  </p:custDataLst>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33CC"/>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32" autoAdjust="0"/>
  </p:normalViewPr>
  <p:slideViewPr>
    <p:cSldViewPr>
      <p:cViewPr varScale="1">
        <p:scale>
          <a:sx n="168" d="100"/>
          <a:sy n="168" d="100"/>
        </p:scale>
        <p:origin x="1752" y="138"/>
      </p:cViewPr>
      <p:guideLst>
        <p:guide orient="horz" pos="2160"/>
        <p:guide pos="2880"/>
      </p:guideLst>
    </p:cSldViewPr>
  </p:slideViewPr>
  <p:outlineViewPr>
    <p:cViewPr>
      <p:scale>
        <a:sx n="33" d="100"/>
        <a:sy n="33" d="100"/>
      </p:scale>
      <p:origin x="0" y="1388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899"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effectLst/>
                <a:latin typeface="Arial" charset="0"/>
              </a:defRPr>
            </a:lvl1pPr>
          </a:lstStyle>
          <a:p>
            <a:pPr>
              <a:defRPr/>
            </a:pPr>
            <a:endParaRPr lang="en-US" dirty="0"/>
          </a:p>
        </p:txBody>
      </p:sp>
      <p:sp>
        <p:nvSpPr>
          <p:cNvPr id="80900"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901"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effectLst/>
                <a:latin typeface="Arial" charset="0"/>
              </a:defRPr>
            </a:lvl1pPr>
          </a:lstStyle>
          <a:p>
            <a:pPr>
              <a:defRPr/>
            </a:pPr>
            <a:fld id="{DCF68248-9CF8-4C97-85DE-A465E3059044}" type="slidenum">
              <a:rPr lang="en-US"/>
              <a:pPr>
                <a:defRPr/>
              </a:pPr>
              <a:t>‹#›</a:t>
            </a:fld>
            <a:endParaRPr lang="en-US" dirty="0"/>
          </a:p>
        </p:txBody>
      </p:sp>
    </p:spTree>
    <p:extLst>
      <p:ext uri="{BB962C8B-B14F-4D97-AF65-F5344CB8AC3E}">
        <p14:creationId xmlns:p14="http://schemas.microsoft.com/office/powerpoint/2010/main" val="421517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pPr>
              <a:defRPr/>
            </a:pPr>
            <a:fld id="{9E34526D-5DA6-4550-8B1E-86C3EBDC57B9}" type="datetimeFigureOut">
              <a:rPr lang="en-AU"/>
              <a:pPr>
                <a:defRPr/>
              </a:pPr>
              <a:t>17/04/2016</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pPr>
              <a:defRPr/>
            </a:pPr>
            <a:fld id="{FE3429AE-B378-4A83-B84B-5F104916AE3D}" type="slidenum">
              <a:rPr lang="en-AU"/>
              <a:pPr>
                <a:defRPr/>
              </a:pPr>
              <a:t>‹#›</a:t>
            </a:fld>
            <a:endParaRPr lang="en-AU" dirty="0"/>
          </a:p>
        </p:txBody>
      </p:sp>
    </p:spTree>
    <p:extLst>
      <p:ext uri="{BB962C8B-B14F-4D97-AF65-F5344CB8AC3E}">
        <p14:creationId xmlns:p14="http://schemas.microsoft.com/office/powerpoint/2010/main" val="1825863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685800" y="6529388"/>
            <a:ext cx="3505200" cy="327025"/>
          </a:xfrm>
          <a:prstGeom prst="rect">
            <a:avLst/>
          </a:prstGeom>
          <a:solidFill>
            <a:schemeClr val="hlink"/>
          </a:solidFill>
          <a:ln w="9525">
            <a:noFill/>
            <a:miter lim="800000"/>
            <a:headEnd/>
            <a:tailEnd/>
          </a:ln>
          <a:effectLst/>
        </p:spPr>
        <p:txBody>
          <a:bodyPr/>
          <a:lstStyle/>
          <a:p>
            <a:pPr>
              <a:defRPr/>
            </a:pPr>
            <a:endParaRPr lang="en-AU" dirty="0"/>
          </a:p>
        </p:txBody>
      </p:sp>
      <p:sp>
        <p:nvSpPr>
          <p:cNvPr id="5" name="Rectangle 3"/>
          <p:cNvSpPr>
            <a:spLocks noChangeArrowheads="1"/>
          </p:cNvSpPr>
          <p:nvPr/>
        </p:nvSpPr>
        <p:spPr bwMode="invGray">
          <a:xfrm>
            <a:off x="685800" y="2311400"/>
            <a:ext cx="8456613" cy="1117600"/>
          </a:xfrm>
          <a:prstGeom prst="rect">
            <a:avLst/>
          </a:prstGeom>
          <a:solidFill>
            <a:schemeClr val="hlink"/>
          </a:solidFill>
          <a:ln w="9525">
            <a:noFill/>
            <a:miter lim="800000"/>
            <a:headEnd/>
            <a:tailEnd/>
          </a:ln>
          <a:effectLst/>
        </p:spPr>
        <p:txBody>
          <a:bodyPr/>
          <a:lstStyle/>
          <a:p>
            <a:pPr>
              <a:defRPr/>
            </a:pPr>
            <a:endParaRPr lang="en-AU" dirty="0">
              <a:latin typeface="Arial Unicode MS" pitchFamily="34" charset="-128"/>
              <a:ea typeface="Arial Unicode MS" pitchFamily="34" charset="-128"/>
              <a:cs typeface="Arial Unicode MS" pitchFamily="34" charset="-128"/>
            </a:endParaRPr>
          </a:p>
        </p:txBody>
      </p:sp>
      <p:sp>
        <p:nvSpPr>
          <p:cNvPr id="6" name="Oval 4"/>
          <p:cNvSpPr>
            <a:spLocks noChangeArrowheads="1"/>
          </p:cNvSpPr>
          <p:nvPr/>
        </p:nvSpPr>
        <p:spPr bwMode="invGray">
          <a:xfrm>
            <a:off x="881063" y="119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7" name="Oval 5"/>
          <p:cNvSpPr>
            <a:spLocks noChangeArrowheads="1"/>
          </p:cNvSpPr>
          <p:nvPr/>
        </p:nvSpPr>
        <p:spPr bwMode="invGray">
          <a:xfrm>
            <a:off x="881063" y="347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8" name="Oval 6"/>
          <p:cNvSpPr>
            <a:spLocks noChangeArrowheads="1"/>
          </p:cNvSpPr>
          <p:nvPr/>
        </p:nvSpPr>
        <p:spPr bwMode="invGray">
          <a:xfrm>
            <a:off x="881063" y="573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9" name="Oval 7"/>
          <p:cNvSpPr>
            <a:spLocks noChangeArrowheads="1"/>
          </p:cNvSpPr>
          <p:nvPr/>
        </p:nvSpPr>
        <p:spPr bwMode="invGray">
          <a:xfrm>
            <a:off x="881063" y="10334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0" name="Oval 8"/>
          <p:cNvSpPr>
            <a:spLocks noChangeArrowheads="1"/>
          </p:cNvSpPr>
          <p:nvPr/>
        </p:nvSpPr>
        <p:spPr bwMode="invGray">
          <a:xfrm>
            <a:off x="881063" y="1262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1" name="Oval 9"/>
          <p:cNvSpPr>
            <a:spLocks noChangeArrowheads="1"/>
          </p:cNvSpPr>
          <p:nvPr/>
        </p:nvSpPr>
        <p:spPr bwMode="invGray">
          <a:xfrm>
            <a:off x="881063" y="1490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2" name="Oval 10"/>
          <p:cNvSpPr>
            <a:spLocks noChangeArrowheads="1"/>
          </p:cNvSpPr>
          <p:nvPr/>
        </p:nvSpPr>
        <p:spPr bwMode="invGray">
          <a:xfrm>
            <a:off x="881063" y="1716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13" name="Oval 11"/>
          <p:cNvSpPr>
            <a:spLocks noChangeArrowheads="1"/>
          </p:cNvSpPr>
          <p:nvPr/>
        </p:nvSpPr>
        <p:spPr bwMode="invGray">
          <a:xfrm>
            <a:off x="881063" y="1947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14" name="Oval 12"/>
          <p:cNvSpPr>
            <a:spLocks noChangeArrowheads="1"/>
          </p:cNvSpPr>
          <p:nvPr/>
        </p:nvSpPr>
        <p:spPr bwMode="invGray">
          <a:xfrm>
            <a:off x="881063" y="2176463"/>
            <a:ext cx="66675" cy="65087"/>
          </a:xfrm>
          <a:prstGeom prst="ellipse">
            <a:avLst/>
          </a:prstGeom>
          <a:solidFill>
            <a:schemeClr val="tx2"/>
          </a:solidFill>
          <a:ln w="9525">
            <a:noFill/>
            <a:round/>
            <a:headEnd/>
            <a:tailEnd/>
          </a:ln>
          <a:effectLst/>
        </p:spPr>
        <p:txBody>
          <a:bodyPr/>
          <a:lstStyle/>
          <a:p>
            <a:pPr>
              <a:defRPr/>
            </a:pPr>
            <a:endParaRPr lang="en-AU" dirty="0"/>
          </a:p>
        </p:txBody>
      </p:sp>
      <p:grpSp>
        <p:nvGrpSpPr>
          <p:cNvPr id="15" name="Group 13"/>
          <p:cNvGrpSpPr>
            <a:grpSpLocks/>
          </p:cNvGrpSpPr>
          <p:nvPr/>
        </p:nvGrpSpPr>
        <p:grpSpPr bwMode="auto">
          <a:xfrm>
            <a:off x="4538663" y="6669088"/>
            <a:ext cx="4332287" cy="66675"/>
            <a:chOff x="2859" y="4202"/>
            <a:chExt cx="2729" cy="41"/>
          </a:xfrm>
        </p:grpSpPr>
        <p:sp>
          <p:nvSpPr>
            <p:cNvPr id="16" name="Oval 14"/>
            <p:cNvSpPr>
              <a:spLocks noChangeArrowheads="1"/>
            </p:cNvSpPr>
            <p:nvPr userDrawn="1"/>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7" name="Oval 15"/>
            <p:cNvSpPr>
              <a:spLocks noChangeArrowheads="1"/>
            </p:cNvSpPr>
            <p:nvPr userDrawn="1"/>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8" name="Oval 16"/>
            <p:cNvSpPr>
              <a:spLocks noChangeArrowheads="1"/>
            </p:cNvSpPr>
            <p:nvPr userDrawn="1"/>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19" name="Oval 17"/>
            <p:cNvSpPr>
              <a:spLocks noChangeArrowheads="1"/>
            </p:cNvSpPr>
            <p:nvPr userDrawn="1"/>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20" name="Oval 18"/>
            <p:cNvSpPr>
              <a:spLocks noChangeArrowheads="1"/>
            </p:cNvSpPr>
            <p:nvPr userDrawn="1"/>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1" name="Oval 19"/>
            <p:cNvSpPr>
              <a:spLocks noChangeArrowheads="1"/>
            </p:cNvSpPr>
            <p:nvPr userDrawn="1"/>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2" name="Oval 20"/>
            <p:cNvSpPr>
              <a:spLocks noChangeArrowheads="1"/>
            </p:cNvSpPr>
            <p:nvPr userDrawn="1"/>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3" name="Oval 21"/>
            <p:cNvSpPr>
              <a:spLocks noChangeArrowheads="1"/>
            </p:cNvSpPr>
            <p:nvPr userDrawn="1"/>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AU" dirty="0"/>
            </a:p>
          </p:txBody>
        </p:sp>
      </p:grpSp>
      <p:sp>
        <p:nvSpPr>
          <p:cNvPr id="24" name="Oval 22"/>
          <p:cNvSpPr>
            <a:spLocks noChangeArrowheads="1"/>
          </p:cNvSpPr>
          <p:nvPr/>
        </p:nvSpPr>
        <p:spPr bwMode="invGray">
          <a:xfrm>
            <a:off x="881063" y="804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7191" name="Rectangle 23"/>
          <p:cNvSpPr>
            <a:spLocks noGrp="1" noChangeArrowheads="1"/>
          </p:cNvSpPr>
          <p:nvPr>
            <p:ph type="ctrTitle" sz="quarter"/>
          </p:nvPr>
        </p:nvSpPr>
        <p:spPr>
          <a:xfrm>
            <a:off x="685800" y="2286000"/>
            <a:ext cx="7772400" cy="1143000"/>
          </a:xfrm>
          <a:noFill/>
          <a:ln w="9525">
            <a:noFill/>
          </a:ln>
        </p:spPr>
        <p:txBody>
          <a:bodyPr/>
          <a:lstStyle>
            <a:lvl1pPr>
              <a:defRPr b="1">
                <a:solidFill>
                  <a:srgbClr val="FF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7192" name="Rectangle 24"/>
          <p:cNvSpPr>
            <a:spLocks noGrp="1" noChangeArrowheads="1"/>
          </p:cNvSpPr>
          <p:nvPr>
            <p:ph type="subTitle" sz="quarter" idx="1"/>
          </p:nvPr>
        </p:nvSpPr>
        <p:spPr>
          <a:xfrm>
            <a:off x="2057400" y="4114800"/>
            <a:ext cx="6400800" cy="1752600"/>
          </a:xfrm>
        </p:spPr>
        <p:txBody>
          <a:bodyPr/>
          <a:lstStyle>
            <a:lvl1pPr marL="0" indent="0" algn="ctr">
              <a:buFontTx/>
              <a:buNone/>
              <a:defRPr sz="2800">
                <a:latin typeface="Arial Unicode MS" pitchFamily="34" charset="-128"/>
                <a:ea typeface="Arial Unicode MS" pitchFamily="34" charset="-128"/>
                <a:cs typeface="Arial Unicode MS" pitchFamily="34" charset="-128"/>
              </a:defRPr>
            </a:lvl1pPr>
          </a:lstStyle>
          <a:p>
            <a:r>
              <a:rPr lang="en-US" dirty="0"/>
              <a:t>Click to edit Master subtitle style</a:t>
            </a:r>
          </a:p>
        </p:txBody>
      </p:sp>
    </p:spTree>
    <p:extLst>
      <p:ext uri="{BB962C8B-B14F-4D97-AF65-F5344CB8AC3E}">
        <p14:creationId xmlns:p14="http://schemas.microsoft.com/office/powerpoint/2010/main" val="2469569719"/>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CFCB1B64-DE18-4F2E-BD0B-C202039BBCB6}" type="slidenum">
              <a:rPr lang="en-US"/>
              <a:pPr>
                <a:defRPr/>
              </a:pPr>
              <a:t>‹#›</a:t>
            </a:fld>
            <a:endParaRPr lang="en-US" dirty="0"/>
          </a:p>
        </p:txBody>
      </p:sp>
    </p:spTree>
    <p:extLst>
      <p:ext uri="{BB962C8B-B14F-4D97-AF65-F5344CB8AC3E}">
        <p14:creationId xmlns:p14="http://schemas.microsoft.com/office/powerpoint/2010/main" val="3020360140"/>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
            <a:ext cx="2190750" cy="61722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28600" y="76200"/>
            <a:ext cx="64198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A510F18B-123F-470F-B612-B0610618A297}" type="slidenum">
              <a:rPr lang="en-US"/>
              <a:pPr>
                <a:defRPr/>
              </a:pPr>
              <a:t>‹#›</a:t>
            </a:fld>
            <a:endParaRPr lang="en-US" dirty="0"/>
          </a:p>
        </p:txBody>
      </p:sp>
    </p:spTree>
    <p:extLst>
      <p:ext uri="{BB962C8B-B14F-4D97-AF65-F5344CB8AC3E}">
        <p14:creationId xmlns:p14="http://schemas.microsoft.com/office/powerpoint/2010/main" val="3106967697"/>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p>
            <a:r>
              <a:rPr lang="en-US"/>
              <a:t>Click to edit Master title style</a:t>
            </a:r>
            <a:endParaRPr lang="en-AU"/>
          </a:p>
        </p:txBody>
      </p:sp>
      <p:sp>
        <p:nvSpPr>
          <p:cNvPr id="3" name="Table Placeholder 2"/>
          <p:cNvSpPr>
            <a:spLocks noGrp="1"/>
          </p:cNvSpPr>
          <p:nvPr>
            <p:ph type="tbl" idx="1"/>
          </p:nvPr>
        </p:nvSpPr>
        <p:spPr>
          <a:xfrm>
            <a:off x="228600" y="838200"/>
            <a:ext cx="8763000" cy="5410200"/>
          </a:xfrm>
        </p:spPr>
        <p:txBody>
          <a:bodyPr/>
          <a:lstStyle/>
          <a:p>
            <a:pPr lvl="0"/>
            <a:endParaRPr lang="en-AU" noProof="0" dirty="0"/>
          </a:p>
        </p:txBody>
      </p:sp>
    </p:spTree>
    <p:extLst>
      <p:ext uri="{BB962C8B-B14F-4D97-AF65-F5344CB8AC3E}">
        <p14:creationId xmlns:p14="http://schemas.microsoft.com/office/powerpoint/2010/main" val="225790980"/>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itchFamily="34" charset="0"/>
                <a:ea typeface="Arial Unicode MS" pitchFamily="34" charset="-128"/>
                <a:cs typeface="Arial Unicode MS" pitchFamily="34" charset="-128"/>
              </a:defRPr>
            </a:lvl1pPr>
          </a:lstStyle>
          <a:p>
            <a:r>
              <a:rPr lang="en-US"/>
              <a:t>Click to edit Master title style</a:t>
            </a:r>
            <a:endParaRPr lang="en-AU"/>
          </a:p>
        </p:txBody>
      </p:sp>
      <p:sp>
        <p:nvSpPr>
          <p:cNvPr id="3" name="Content Placeholder 2"/>
          <p:cNvSpPr>
            <a:spLocks noGrp="1"/>
          </p:cNvSpPr>
          <p:nvPr>
            <p:ph idx="1"/>
          </p:nvPr>
        </p:nvSpPr>
        <p:spPr>
          <a:xfrm>
            <a:off x="228600" y="685800"/>
            <a:ext cx="8763000" cy="5791200"/>
          </a:xfrm>
        </p:spPr>
        <p:txBody>
          <a:bodyPr lIns="36000" rIns="36000"/>
          <a:lstStyle>
            <a:lvl1pPr defTabSz="720000">
              <a:spcBef>
                <a:spcPts val="200"/>
              </a:spcBef>
              <a:tabLst>
                <a:tab pos="180000" algn="l"/>
              </a:tabLst>
              <a:defRPr sz="2200" spc="-10" baseline="0">
                <a:latin typeface="Candara" pitchFamily="34" charset="0"/>
                <a:ea typeface="Arial Unicode MS" pitchFamily="34" charset="-128"/>
                <a:cs typeface="Consolas" pitchFamily="49" charset="0"/>
              </a:defRPr>
            </a:lvl1pPr>
            <a:lvl2pPr defTabSz="720000">
              <a:spcBef>
                <a:spcPts val="200"/>
              </a:spcBef>
              <a:tabLst>
                <a:tab pos="72000" algn="l"/>
                <a:tab pos="180000" algn="l"/>
              </a:tabLst>
              <a:defRPr sz="2200" spc="-10" baseline="0">
                <a:latin typeface="Candara" pitchFamily="34" charset="0"/>
                <a:ea typeface="Arial Unicode MS" pitchFamily="34" charset="-128"/>
                <a:cs typeface="Consolas" pitchFamily="49" charset="0"/>
              </a:defRPr>
            </a:lvl2pPr>
            <a:lvl3pPr defTabSz="720000">
              <a:spcBef>
                <a:spcPts val="200"/>
              </a:spcBef>
              <a:tabLst>
                <a:tab pos="180000" algn="l"/>
              </a:tabLst>
              <a:defRPr sz="2200" spc="-10" baseline="0">
                <a:latin typeface="Candara" pitchFamily="34" charset="0"/>
                <a:ea typeface="Arial Unicode MS" pitchFamily="34" charset="-128"/>
                <a:cs typeface="Consolas" pitchFamily="49" charset="0"/>
              </a:defRPr>
            </a:lvl3pPr>
            <a:lvl4pPr defTabSz="720000">
              <a:spcBef>
                <a:spcPts val="200"/>
              </a:spcBef>
              <a:tabLst>
                <a:tab pos="180000" algn="l"/>
              </a:tabLst>
              <a:defRPr sz="2200" spc="-10" baseline="0">
                <a:latin typeface="Candara" pitchFamily="34" charset="0"/>
                <a:ea typeface="Arial Unicode MS" pitchFamily="34" charset="-128"/>
                <a:cs typeface="Consolas" pitchFamily="49" charset="0"/>
              </a:defRPr>
            </a:lvl4pPr>
            <a:lvl5pPr defTabSz="720000">
              <a:spcBef>
                <a:spcPts val="200"/>
              </a:spcBef>
              <a:tabLst>
                <a:tab pos="180000" algn="l"/>
              </a:tabLst>
              <a:defRPr sz="2200" spc="-10" baseline="0">
                <a:latin typeface="Candara" pitchFamily="34" charset="0"/>
                <a:ea typeface="Arial Unicode MS" pitchFamily="34" charset="-128"/>
                <a:cs typeface="Consolas"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66299418"/>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E2D2DF13-8CFB-4508-8359-71833830E9D2}" type="slidenum">
              <a:rPr lang="en-US"/>
              <a:pPr>
                <a:defRPr/>
              </a:pPr>
              <a:t>‹#›</a:t>
            </a:fld>
            <a:endParaRPr lang="en-US" dirty="0"/>
          </a:p>
        </p:txBody>
      </p:sp>
    </p:spTree>
    <p:extLst>
      <p:ext uri="{BB962C8B-B14F-4D97-AF65-F5344CB8AC3E}">
        <p14:creationId xmlns:p14="http://schemas.microsoft.com/office/powerpoint/2010/main" val="3479416768"/>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286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63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3FC1CF01-BFC7-4AD4-AE32-8037002A0337}" type="slidenum">
              <a:rPr lang="en-US"/>
              <a:pPr>
                <a:defRPr/>
              </a:pPr>
              <a:t>‹#›</a:t>
            </a:fld>
            <a:endParaRPr lang="en-US" dirty="0"/>
          </a:p>
        </p:txBody>
      </p:sp>
    </p:spTree>
    <p:extLst>
      <p:ext uri="{BB962C8B-B14F-4D97-AF65-F5344CB8AC3E}">
        <p14:creationId xmlns:p14="http://schemas.microsoft.com/office/powerpoint/2010/main" val="792463021"/>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C995810-B73F-46E0-BB69-7CA624E6DA51}" type="slidenum">
              <a:rPr lang="en-US"/>
              <a:pPr>
                <a:defRPr/>
              </a:pPr>
              <a:t>‹#›</a:t>
            </a:fld>
            <a:endParaRPr lang="en-US" dirty="0"/>
          </a:p>
        </p:txBody>
      </p:sp>
    </p:spTree>
    <p:extLst>
      <p:ext uri="{BB962C8B-B14F-4D97-AF65-F5344CB8AC3E}">
        <p14:creationId xmlns:p14="http://schemas.microsoft.com/office/powerpoint/2010/main" val="2826718772"/>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491825688"/>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D098F887-9D11-4B8E-9AC0-EDDDDF8E94F0}" type="slidenum">
              <a:rPr lang="en-US"/>
              <a:pPr>
                <a:defRPr/>
              </a:pPr>
              <a:t>‹#›</a:t>
            </a:fld>
            <a:endParaRPr lang="en-US" dirty="0"/>
          </a:p>
        </p:txBody>
      </p:sp>
    </p:spTree>
    <p:extLst>
      <p:ext uri="{BB962C8B-B14F-4D97-AF65-F5344CB8AC3E}">
        <p14:creationId xmlns:p14="http://schemas.microsoft.com/office/powerpoint/2010/main" val="4157374797"/>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3B142D5-86DE-423B-87D9-C4064713796D}" type="slidenum">
              <a:rPr lang="en-US"/>
              <a:pPr>
                <a:defRPr/>
              </a:pPr>
              <a:t>‹#›</a:t>
            </a:fld>
            <a:endParaRPr lang="en-US" dirty="0"/>
          </a:p>
        </p:txBody>
      </p:sp>
    </p:spTree>
    <p:extLst>
      <p:ext uri="{BB962C8B-B14F-4D97-AF65-F5344CB8AC3E}">
        <p14:creationId xmlns:p14="http://schemas.microsoft.com/office/powerpoint/2010/main" val="4237205952"/>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5477158"/>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76200"/>
            <a:ext cx="8534400" cy="609600"/>
          </a:xfrm>
          <a:prstGeom prst="rect">
            <a:avLst/>
          </a:prstGeom>
          <a:solidFill>
            <a:srgbClr val="FFFF66"/>
          </a:solidFill>
          <a:ln w="25400" cap="sq">
            <a:solidFill>
              <a:srgbClr val="339966"/>
            </a:solidFill>
            <a:miter lim="800000"/>
            <a:headEnd type="none" w="sm" len="sm"/>
            <a:tailEnd type="none" w="sm" len="sm"/>
          </a:ln>
          <a:effectLst/>
        </p:spPr>
        <p:txBody>
          <a:bodyPr wrap="none" anchor="ctr"/>
          <a:lstStyle/>
          <a:p>
            <a:pPr>
              <a:defRPr/>
            </a:pPr>
            <a:endParaRPr lang="en-AU" dirty="0"/>
          </a:p>
        </p:txBody>
      </p:sp>
      <p:sp>
        <p:nvSpPr>
          <p:cNvPr id="6147" name="Rectangle 3"/>
          <p:cNvSpPr>
            <a:spLocks noGrp="1" noChangeArrowheads="1"/>
          </p:cNvSpPr>
          <p:nvPr>
            <p:ph type="title"/>
          </p:nvPr>
        </p:nvSpPr>
        <p:spPr bwMode="auto">
          <a:xfrm>
            <a:off x="304800" y="76200"/>
            <a:ext cx="8534400" cy="609600"/>
          </a:xfrm>
          <a:prstGeom prst="rect">
            <a:avLst/>
          </a:prstGeom>
          <a:solidFill>
            <a:srgbClr val="FFFF99">
              <a:alpha val="50195"/>
            </a:srgbClr>
          </a:solidFill>
          <a:ln w="1270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auto">
          <a:xfrm>
            <a:off x="228600" y="8382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489" r:id="rId1"/>
    <p:sldLayoutId id="2147484485" r:id="rId2"/>
    <p:sldLayoutId id="2147484490" r:id="rId3"/>
    <p:sldLayoutId id="2147484491" r:id="rId4"/>
    <p:sldLayoutId id="2147484492" r:id="rId5"/>
    <p:sldLayoutId id="2147484486" r:id="rId6"/>
    <p:sldLayoutId id="2147484493" r:id="rId7"/>
    <p:sldLayoutId id="2147484494" r:id="rId8"/>
    <p:sldLayoutId id="2147484487" r:id="rId9"/>
    <p:sldLayoutId id="2147484495" r:id="rId10"/>
    <p:sldLayoutId id="2147484496" r:id="rId11"/>
    <p:sldLayoutId id="2147484488" r:id="rId12"/>
  </p:sldLayoutIdLst>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up)">
                                      <p:cBhvr>
                                        <p:cTn id="17" dur="5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up)">
                                      <p:cBhvr>
                                        <p:cTn id="22" dur="5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up)">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8">
                                            <p:txEl>
                                              <p:pRg st="4" end="4"/>
                                            </p:txEl>
                                          </p:spTgt>
                                        </p:tgtEl>
                                        <p:attrNameLst>
                                          <p:attrName>style.visibility</p:attrName>
                                        </p:attrNameLst>
                                      </p:cBhvr>
                                      <p:to>
                                        <p:strVal val="visible"/>
                                      </p:to>
                                    </p:set>
                                    <p:animEffect transition="in" filter="wipe(up)">
                                      <p:cBhvr>
                                        <p:cTn id="32"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build="p" bldLvl="5">
        <p:tmplLst>
          <p:tmpl lvl="1">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Lst>
      </p:bldP>
    </p:bldLst>
  </p:timing>
  <p:txStyles>
    <p:titleStyle>
      <a:lvl1pPr algn="l" rtl="0" eaLnBrk="0" fontAlgn="base" hangingPunct="0">
        <a:spcBef>
          <a:spcPct val="0"/>
        </a:spcBef>
        <a:spcAft>
          <a:spcPct val="0"/>
        </a:spcAft>
        <a:defRPr kumimoji="1" sz="2800">
          <a:solidFill>
            <a:srgbClr val="003399"/>
          </a:solidFill>
          <a:latin typeface="+mj-lt"/>
          <a:ea typeface="+mj-ea"/>
          <a:cs typeface="+mj-cs"/>
        </a:defRPr>
      </a:lvl1pPr>
      <a:lvl2pPr algn="l" rtl="0" eaLnBrk="0" fontAlgn="base" hangingPunct="0">
        <a:spcBef>
          <a:spcPct val="0"/>
        </a:spcBef>
        <a:spcAft>
          <a:spcPct val="0"/>
        </a:spcAft>
        <a:defRPr kumimoji="1" sz="2800">
          <a:solidFill>
            <a:srgbClr val="003399"/>
          </a:solidFill>
          <a:latin typeface="Comic Sans MS" pitchFamily="66" charset="0"/>
        </a:defRPr>
      </a:lvl2pPr>
      <a:lvl3pPr algn="l" rtl="0" eaLnBrk="0" fontAlgn="base" hangingPunct="0">
        <a:spcBef>
          <a:spcPct val="0"/>
        </a:spcBef>
        <a:spcAft>
          <a:spcPct val="0"/>
        </a:spcAft>
        <a:defRPr kumimoji="1" sz="2800">
          <a:solidFill>
            <a:srgbClr val="003399"/>
          </a:solidFill>
          <a:latin typeface="Comic Sans MS" pitchFamily="66" charset="0"/>
        </a:defRPr>
      </a:lvl3pPr>
      <a:lvl4pPr algn="l" rtl="0" eaLnBrk="0" fontAlgn="base" hangingPunct="0">
        <a:spcBef>
          <a:spcPct val="0"/>
        </a:spcBef>
        <a:spcAft>
          <a:spcPct val="0"/>
        </a:spcAft>
        <a:defRPr kumimoji="1" sz="2800">
          <a:solidFill>
            <a:srgbClr val="003399"/>
          </a:solidFill>
          <a:latin typeface="Comic Sans MS" pitchFamily="66" charset="0"/>
        </a:defRPr>
      </a:lvl4pPr>
      <a:lvl5pPr algn="l" rtl="0" eaLnBrk="0" fontAlgn="base" hangingPunct="0">
        <a:spcBef>
          <a:spcPct val="0"/>
        </a:spcBef>
        <a:spcAft>
          <a:spcPct val="0"/>
        </a:spcAft>
        <a:defRPr kumimoji="1" sz="2800">
          <a:solidFill>
            <a:srgbClr val="003399"/>
          </a:solidFill>
          <a:latin typeface="Comic Sans MS" pitchFamily="66" charset="0"/>
        </a:defRPr>
      </a:lvl5pPr>
      <a:lvl6pPr marL="457200" algn="l" rtl="0" eaLnBrk="0" fontAlgn="base" hangingPunct="0">
        <a:spcBef>
          <a:spcPct val="0"/>
        </a:spcBef>
        <a:spcAft>
          <a:spcPct val="0"/>
        </a:spcAft>
        <a:defRPr kumimoji="1" sz="2800">
          <a:solidFill>
            <a:srgbClr val="003399"/>
          </a:solidFill>
          <a:latin typeface="Comic Sans MS" pitchFamily="66" charset="0"/>
        </a:defRPr>
      </a:lvl6pPr>
      <a:lvl7pPr marL="914400" algn="l" rtl="0" eaLnBrk="0" fontAlgn="base" hangingPunct="0">
        <a:spcBef>
          <a:spcPct val="0"/>
        </a:spcBef>
        <a:spcAft>
          <a:spcPct val="0"/>
        </a:spcAft>
        <a:defRPr kumimoji="1" sz="2800">
          <a:solidFill>
            <a:srgbClr val="003399"/>
          </a:solidFill>
          <a:latin typeface="Comic Sans MS" pitchFamily="66" charset="0"/>
        </a:defRPr>
      </a:lvl7pPr>
      <a:lvl8pPr marL="1371600" algn="l" rtl="0" eaLnBrk="0" fontAlgn="base" hangingPunct="0">
        <a:spcBef>
          <a:spcPct val="0"/>
        </a:spcBef>
        <a:spcAft>
          <a:spcPct val="0"/>
        </a:spcAft>
        <a:defRPr kumimoji="1" sz="2800">
          <a:solidFill>
            <a:srgbClr val="003399"/>
          </a:solidFill>
          <a:latin typeface="Comic Sans MS" pitchFamily="66" charset="0"/>
        </a:defRPr>
      </a:lvl8pPr>
      <a:lvl9pPr marL="1828800" algn="l" rtl="0" eaLnBrk="0" fontAlgn="base" hangingPunct="0">
        <a:spcBef>
          <a:spcPct val="0"/>
        </a:spcBef>
        <a:spcAft>
          <a:spcPct val="0"/>
        </a:spcAft>
        <a:defRPr kumimoji="1" sz="2800">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400">
          <a:solidFill>
            <a:schemeClr val="tx1"/>
          </a:solidFill>
          <a:latin typeface="+mn-lt"/>
        </a:defRPr>
      </a:lvl4pPr>
      <a:lvl5pPr marL="2057400" indent="-228600" algn="l" rtl="0" eaLnBrk="0" fontAlgn="base" hangingPunct="0">
        <a:spcBef>
          <a:spcPct val="20000"/>
        </a:spcBef>
        <a:spcAft>
          <a:spcPct val="0"/>
        </a:spcAft>
        <a:buChar char="•"/>
        <a:defRPr kumimoji="1" sz="2400">
          <a:solidFill>
            <a:schemeClr val="tx1"/>
          </a:solidFill>
          <a:latin typeface="+mn-lt"/>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deaeconomics.org/" TargetMode="External"/><Relationship Id="rId7" Type="http://schemas.openxmlformats.org/officeDocument/2006/relationships/image" Target="../media/image2.gif"/><Relationship Id="rId2" Type="http://schemas.openxmlformats.org/officeDocument/2006/relationships/hyperlink" Target="http://fass.kingston.ac.uk/faculty/school-of-economics-history-and-politic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btdeflation.com/blogs" TargetMode="External"/><Relationship Id="rId4" Type="http://schemas.openxmlformats.org/officeDocument/2006/relationships/hyperlink" Target="https://sourceforge.net/p/minsky/"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0.bin"/><Relationship Id="rId18" Type="http://schemas.openxmlformats.org/officeDocument/2006/relationships/image" Target="../media/image24.wmf"/><Relationship Id="rId26" Type="http://schemas.openxmlformats.org/officeDocument/2006/relationships/image" Target="../media/image28.wmf"/><Relationship Id="rId3" Type="http://schemas.openxmlformats.org/officeDocument/2006/relationships/oleObject" Target="../embeddings/oleObject5.bin"/><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21.wmf"/><Relationship Id="rId17" Type="http://schemas.openxmlformats.org/officeDocument/2006/relationships/oleObject" Target="../embeddings/oleObject12.bin"/><Relationship Id="rId25"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9.bin"/><Relationship Id="rId24" Type="http://schemas.openxmlformats.org/officeDocument/2006/relationships/image" Target="../media/image27.wmf"/><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10" Type="http://schemas.openxmlformats.org/officeDocument/2006/relationships/image" Target="../media/image20.wmf"/><Relationship Id="rId19"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oleObject" Target="../embeddings/oleObject8.bin"/><Relationship Id="rId14" Type="http://schemas.openxmlformats.org/officeDocument/2006/relationships/image" Target="../media/image22.wmf"/><Relationship Id="rId22"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30.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0.bin"/><Relationship Id="rId14" Type="http://schemas.openxmlformats.org/officeDocument/2006/relationships/image" Target="../media/image34.wmf"/></Relationships>
</file>

<file path=ppt/slides/_rels/slide12.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7.bin"/><Relationship Id="rId14" Type="http://schemas.openxmlformats.org/officeDocument/2006/relationships/image" Target="../media/image4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6.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7.bin"/><Relationship Id="rId5" Type="http://schemas.openxmlformats.org/officeDocument/2006/relationships/image" Target="../media/image50.wmf"/><Relationship Id="rId4"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38.bin"/><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image" Target="../media/image55.png"/><Relationship Id="rId4" Type="http://schemas.openxmlformats.org/officeDocument/2006/relationships/image" Target="../media/image53.wmf"/></Relationships>
</file>

<file path=ppt/slides/_rels/slide1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0.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png"/><Relationship Id="rId5" Type="http://schemas.openxmlformats.org/officeDocument/2006/relationships/image" Target="../media/image56.png"/><Relationship Id="rId4" Type="http://schemas.openxmlformats.org/officeDocument/2006/relationships/image" Target="../media/image5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63.pn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2.bin"/><Relationship Id="rId11" Type="http://schemas.openxmlformats.org/officeDocument/2006/relationships/image" Target="../media/image62.wmf"/><Relationship Id="rId5" Type="http://schemas.openxmlformats.org/officeDocument/2006/relationships/image" Target="../media/image65.png"/><Relationship Id="rId10" Type="http://schemas.openxmlformats.org/officeDocument/2006/relationships/oleObject" Target="../embeddings/oleObject44.bin"/><Relationship Id="rId4" Type="http://schemas.openxmlformats.org/officeDocument/2006/relationships/image" Target="../media/image64.png"/><Relationship Id="rId9" Type="http://schemas.openxmlformats.org/officeDocument/2006/relationships/image" Target="../media/image61.wmf"/></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en.wikipedia.org/wiki/Microfoundati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Kitchin_cycle" TargetMode="External"/><Relationship Id="rId2" Type="http://schemas.openxmlformats.org/officeDocument/2006/relationships/hyperlink" Target="http://www.nber.org/chapters/c4766.pdf" TargetMode="External"/><Relationship Id="rId1" Type="http://schemas.openxmlformats.org/officeDocument/2006/relationships/slideLayout" Target="../slideLayouts/slideLayout2.xml"/><Relationship Id="rId4" Type="http://schemas.openxmlformats.org/officeDocument/2006/relationships/hyperlink" Target="http://www.donellameadows.org/wp-content/userfiles/Limits-to-Growth-digital-scan-versio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image" Target="../media/image69.wmf"/></Relationships>
</file>

<file path=ppt/slides/_rels/slide2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2.xml"/><Relationship Id="rId5" Type="http://schemas.openxmlformats.org/officeDocument/2006/relationships/image" Target="../media/image74.wmf"/><Relationship Id="rId4" Type="http://schemas.openxmlformats.org/officeDocument/2006/relationships/image" Target="../media/image73.wmf"/></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wmf"/></Relationships>
</file>

<file path=ppt/slides/_rels/slide2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3.png"/><Relationship Id="rId4" Type="http://schemas.openxmlformats.org/officeDocument/2006/relationships/image" Target="../media/image82.wmf"/></Relationships>
</file>

<file path=ppt/slides/_rels/slide27.xml.rels><?xml version="1.0" encoding="UTF-8" standalone="yes"?>
<Relationships xmlns="http://schemas.openxmlformats.org/package/2006/relationships"><Relationship Id="rId3" Type="http://schemas.openxmlformats.org/officeDocument/2006/relationships/hyperlink" Target="https://sourceforge.net/p/minsky/"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4.png"/><Relationship Id="rId5" Type="http://schemas.openxmlformats.org/officeDocument/2006/relationships/image" Target="../media/image83.wmf"/><Relationship Id="rId4" Type="http://schemas.openxmlformats.org/officeDocument/2006/relationships/oleObject" Target="../embeddings/oleObject46.bin"/></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5.wmf"/><Relationship Id="rId4" Type="http://schemas.openxmlformats.org/officeDocument/2006/relationships/oleObject" Target="file:///E:\Documents\economic\Conferences\2016\Corporate\FinancialTimesPoliticalRisk\CreditGrowthAndCrisesModel.xlsx"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mazon.co.uk/Debunking-Economics-Revised-Expanded-Dethroned/dp/1848139926/" TargetMode="External"/><Relationship Id="rId2" Type="http://schemas.openxmlformats.org/officeDocument/2006/relationships/hyperlink" Target="http://www.rethinkeconomics.org/" TargetMode="External"/><Relationship Id="rId1" Type="http://schemas.openxmlformats.org/officeDocument/2006/relationships/slideLayout" Target="../slideLayouts/slideLayout2.xml"/><Relationship Id="rId4" Type="http://schemas.openxmlformats.org/officeDocument/2006/relationships/hyperlink" Target="http://www.forbes.com/sites/stevekeen/2015/08/13/good-universities-and-bad-economic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jstor.org/stable/173469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marxists.org/archive/marx/works/1852/18th-brumaire/ch01.htm"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hyperlink" Target="https://www.minneapolisfed.org/research/qr/qr2312.pdf" TargetMode="External"/><Relationship Id="rId2" Type="http://schemas.openxmlformats.org/officeDocument/2006/relationships/hyperlink" Target="https://en.wikipedia.org/wiki/Edward_C._Prescot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438400"/>
            <a:ext cx="8458200" cy="762000"/>
          </a:xfrm>
          <a:noFill/>
          <a:ln w="12700"/>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sz="3000" dirty="0"/>
              <a:t>Transcending Lucas Critique &amp; Modelling in Minsky</a:t>
            </a:r>
          </a:p>
        </p:txBody>
      </p:sp>
      <p:sp>
        <p:nvSpPr>
          <p:cNvPr id="10243" name="Rectangle 3"/>
          <p:cNvSpPr>
            <a:spLocks noGrp="1" noChangeArrowheads="1"/>
          </p:cNvSpPr>
          <p:nvPr>
            <p:ph type="subTitle" idx="1"/>
          </p:nvPr>
        </p:nvSpPr>
        <p:spPr>
          <a:xfrm>
            <a:off x="1371600" y="3429000"/>
            <a:ext cx="7086600" cy="2819400"/>
          </a:xfrm>
        </p:spPr>
        <p:txBody>
          <a:bodyPr/>
          <a:lstStyle/>
          <a:p>
            <a:r>
              <a:rPr lang="en-US" dirty="0"/>
              <a:t>Steve Keen</a:t>
            </a:r>
          </a:p>
          <a:p>
            <a:r>
              <a:rPr lang="en-US" b="1" dirty="0">
                <a:hlinkClick r:id="rId2"/>
              </a:rPr>
              <a:t>Kingston University London</a:t>
            </a:r>
            <a:endParaRPr lang="en-US" b="1" dirty="0"/>
          </a:p>
          <a:p>
            <a:r>
              <a:rPr lang="en-US" dirty="0">
                <a:hlinkClick r:id="rId3"/>
              </a:rPr>
              <a:t>IDEAeconomics</a:t>
            </a:r>
            <a:endParaRPr lang="en-US" dirty="0"/>
          </a:p>
          <a:p>
            <a:r>
              <a:rPr lang="en-US" dirty="0">
                <a:hlinkClick r:id="rId4"/>
              </a:rPr>
              <a:t>Minsky Open Source System Dynamics</a:t>
            </a:r>
            <a:br>
              <a:rPr lang="en-US" dirty="0"/>
            </a:br>
            <a:r>
              <a:rPr lang="en-US" dirty="0">
                <a:hlinkClick r:id="rId5"/>
              </a:rPr>
              <a:t>www.debtdeflation.com/blogs</a:t>
            </a:r>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76200"/>
            <a:ext cx="2209800" cy="220422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65800"/>
            <a:ext cx="2362200" cy="2188296"/>
          </a:xfrm>
          <a:prstGeom prst="rect">
            <a:avLst/>
          </a:prstGeom>
        </p:spPr>
      </p:pic>
      <p:pic>
        <p:nvPicPr>
          <p:cNvPr id="6" name="Picture 5"/>
          <p:cNvPicPr>
            <a:picLocks noChangeAspect="1"/>
          </p:cNvPicPr>
          <p:nvPr/>
        </p:nvPicPr>
        <p:blipFill>
          <a:blip r:embed="rId8"/>
          <a:stretch>
            <a:fillRect/>
          </a:stretch>
        </p:blipFill>
        <p:spPr>
          <a:xfrm>
            <a:off x="5562600" y="59576"/>
            <a:ext cx="2438400" cy="2228584"/>
          </a:xfrm>
          <a:prstGeom prst="rect">
            <a:avLst/>
          </a:prstGeom>
        </p:spPr>
      </p:pic>
    </p:spTree>
    <p:extLst>
      <p:ext uri="{BB962C8B-B14F-4D97-AF65-F5344CB8AC3E}">
        <p14:creationId xmlns:p14="http://schemas.microsoft.com/office/powerpoint/2010/main" val="1555543537"/>
      </p:ext>
    </p:extLst>
  </p:cSld>
  <p:clrMapOvr>
    <a:masterClrMapping/>
  </p:clrMapOvr>
  <p:transition advTm="9095">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Deriving the model from strict identities</a:t>
            </a:r>
            <a:endParaRPr lang="en-GB" dirty="0"/>
          </a:p>
        </p:txBody>
      </p:sp>
      <p:sp>
        <p:nvSpPr>
          <p:cNvPr id="3" name="Content Placeholder 2"/>
          <p:cNvSpPr>
            <a:spLocks noGrp="1"/>
          </p:cNvSpPr>
          <p:nvPr>
            <p:ph idx="1"/>
          </p:nvPr>
        </p:nvSpPr>
        <p:spPr>
          <a:xfrm>
            <a:off x="228600" y="685800"/>
            <a:ext cx="8763000" cy="801677"/>
          </a:xfrm>
        </p:spPr>
        <p:txBody>
          <a:bodyPr/>
          <a:lstStyle/>
          <a:p>
            <a:r>
              <a:rPr lang="en-GB" dirty="0"/>
              <a:t>Deriving Goodwin model from strict identities:</a:t>
            </a:r>
          </a:p>
          <a:p>
            <a:pPr lvl="1"/>
            <a:r>
              <a:rPr lang="en-GB" dirty="0"/>
              <a:t>Employment rate </a:t>
            </a:r>
            <a:r>
              <a:rPr lang="en-GB" dirty="0">
                <a:sym typeface="Symbol" panose="05050102010706020507" pitchFamily="18" charset="2"/>
              </a:rPr>
              <a:t></a:t>
            </a:r>
            <a:r>
              <a:rPr lang="en-GB" dirty="0"/>
              <a:t> Employment/Population</a:t>
            </a:r>
          </a:p>
        </p:txBody>
      </p:sp>
      <p:graphicFrame>
        <p:nvGraphicFramePr>
          <p:cNvPr id="4" name="Object 3"/>
          <p:cNvGraphicFramePr>
            <a:graphicFrameLocks noChangeAspect="1"/>
          </p:cNvGraphicFramePr>
          <p:nvPr>
            <p:extLst>
              <p:ext uri="{D42A27DB-BD31-4B8C-83A1-F6EECF244321}">
                <p14:modId xmlns:p14="http://schemas.microsoft.com/office/powerpoint/2010/main" val="128496615"/>
              </p:ext>
            </p:extLst>
          </p:nvPr>
        </p:nvGraphicFramePr>
        <p:xfrm>
          <a:off x="593725" y="1487477"/>
          <a:ext cx="654050" cy="654050"/>
        </p:xfrm>
        <a:graphic>
          <a:graphicData uri="http://schemas.openxmlformats.org/presentationml/2006/ole">
            <mc:AlternateContent xmlns:mc="http://schemas.openxmlformats.org/markup-compatibility/2006">
              <mc:Choice xmlns:v="urn:schemas-microsoft-com:vml" Requires="v">
                <p:oleObj spid="_x0000_s40679" name="Equation" r:id="rId3" imgW="393480" imgH="393480" progId="Equation.DSMT4">
                  <p:embed/>
                </p:oleObj>
              </mc:Choice>
              <mc:Fallback>
                <p:oleObj name="Equation" r:id="rId3" imgW="393480" imgH="393480" progId="Equation.DSMT4">
                  <p:embed/>
                  <p:pic>
                    <p:nvPicPr>
                      <p:cNvPr id="0" name=""/>
                      <p:cNvPicPr/>
                      <p:nvPr/>
                    </p:nvPicPr>
                    <p:blipFill>
                      <a:blip r:embed="rId4"/>
                      <a:stretch>
                        <a:fillRect/>
                      </a:stretch>
                    </p:blipFill>
                    <p:spPr>
                      <a:xfrm>
                        <a:off x="593725" y="1487477"/>
                        <a:ext cx="654050" cy="654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02743772"/>
              </p:ext>
            </p:extLst>
          </p:nvPr>
        </p:nvGraphicFramePr>
        <p:xfrm>
          <a:off x="2266949" y="1447800"/>
          <a:ext cx="1477963" cy="717550"/>
        </p:xfrm>
        <a:graphic>
          <a:graphicData uri="http://schemas.openxmlformats.org/presentationml/2006/ole">
            <mc:AlternateContent xmlns:mc="http://schemas.openxmlformats.org/markup-compatibility/2006">
              <mc:Choice xmlns:v="urn:schemas-microsoft-com:vml" Requires="v">
                <p:oleObj spid="_x0000_s40680" name="Equation" r:id="rId5" imgW="888840" imgH="431640" progId="Equation.DSMT4">
                  <p:embed/>
                </p:oleObj>
              </mc:Choice>
              <mc:Fallback>
                <p:oleObj name="Equation" r:id="rId5" imgW="888840" imgH="431640" progId="Equation.DSMT4">
                  <p:embed/>
                  <p:pic>
                    <p:nvPicPr>
                      <p:cNvPr id="4" name="Object 3"/>
                      <p:cNvPicPr/>
                      <p:nvPr/>
                    </p:nvPicPr>
                    <p:blipFill>
                      <a:blip r:embed="rId6"/>
                      <a:stretch>
                        <a:fillRect/>
                      </a:stretch>
                    </p:blipFill>
                    <p:spPr>
                      <a:xfrm>
                        <a:off x="2266949" y="1447800"/>
                        <a:ext cx="1477963" cy="7175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91205337"/>
              </p:ext>
            </p:extLst>
          </p:nvPr>
        </p:nvGraphicFramePr>
        <p:xfrm>
          <a:off x="4491776" y="1470824"/>
          <a:ext cx="2955926" cy="717550"/>
        </p:xfrm>
        <a:graphic>
          <a:graphicData uri="http://schemas.openxmlformats.org/presentationml/2006/ole">
            <mc:AlternateContent xmlns:mc="http://schemas.openxmlformats.org/markup-compatibility/2006">
              <mc:Choice xmlns:v="urn:schemas-microsoft-com:vml" Requires="v">
                <p:oleObj spid="_x0000_s40681" name="Equation" r:id="rId7" imgW="1777680" imgH="431640" progId="Equation.DSMT4">
                  <p:embed/>
                </p:oleObj>
              </mc:Choice>
              <mc:Fallback>
                <p:oleObj name="Equation" r:id="rId7" imgW="1777680" imgH="431640" progId="Equation.DSMT4">
                  <p:embed/>
                  <p:pic>
                    <p:nvPicPr>
                      <p:cNvPr id="5" name="Object 4"/>
                      <p:cNvPicPr/>
                      <p:nvPr/>
                    </p:nvPicPr>
                    <p:blipFill>
                      <a:blip r:embed="rId8"/>
                      <a:stretch>
                        <a:fillRect/>
                      </a:stretch>
                    </p:blipFill>
                    <p:spPr>
                      <a:xfrm>
                        <a:off x="4491776" y="1470824"/>
                        <a:ext cx="2955926" cy="7175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96478601"/>
              </p:ext>
            </p:extLst>
          </p:nvPr>
        </p:nvGraphicFramePr>
        <p:xfrm>
          <a:off x="5664939" y="2217703"/>
          <a:ext cx="609600" cy="654050"/>
        </p:xfrm>
        <a:graphic>
          <a:graphicData uri="http://schemas.openxmlformats.org/presentationml/2006/ole">
            <mc:AlternateContent xmlns:mc="http://schemas.openxmlformats.org/markup-compatibility/2006">
              <mc:Choice xmlns:v="urn:schemas-microsoft-com:vml" Requires="v">
                <p:oleObj spid="_x0000_s40682" name="Equation" r:id="rId9" imgW="368280" imgH="393480" progId="Equation.DSMT4">
                  <p:embed/>
                </p:oleObj>
              </mc:Choice>
              <mc:Fallback>
                <p:oleObj name="Equation" r:id="rId9" imgW="368280" imgH="393480" progId="Equation.DSMT4">
                  <p:embed/>
                  <p:pic>
                    <p:nvPicPr>
                      <p:cNvPr id="7" name="Object 6"/>
                      <p:cNvPicPr/>
                      <p:nvPr/>
                    </p:nvPicPr>
                    <p:blipFill>
                      <a:blip r:embed="rId10"/>
                      <a:stretch>
                        <a:fillRect/>
                      </a:stretch>
                    </p:blipFill>
                    <p:spPr>
                      <a:xfrm>
                        <a:off x="5664939" y="2217703"/>
                        <a:ext cx="609600" cy="6540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73161340"/>
              </p:ext>
            </p:extLst>
          </p:nvPr>
        </p:nvGraphicFramePr>
        <p:xfrm>
          <a:off x="533400" y="2990051"/>
          <a:ext cx="2132012" cy="654050"/>
        </p:xfrm>
        <a:graphic>
          <a:graphicData uri="http://schemas.openxmlformats.org/presentationml/2006/ole">
            <mc:AlternateContent xmlns:mc="http://schemas.openxmlformats.org/markup-compatibility/2006">
              <mc:Choice xmlns:v="urn:schemas-microsoft-com:vml" Requires="v">
                <p:oleObj spid="_x0000_s40683" name="Equation" r:id="rId11" imgW="1282680" imgH="393480" progId="Equation.DSMT4">
                  <p:embed/>
                </p:oleObj>
              </mc:Choice>
              <mc:Fallback>
                <p:oleObj name="Equation" r:id="rId11" imgW="1282680" imgH="393480" progId="Equation.DSMT4">
                  <p:embed/>
                  <p:pic>
                    <p:nvPicPr>
                      <p:cNvPr id="6" name="Object 5"/>
                      <p:cNvPicPr/>
                      <p:nvPr/>
                    </p:nvPicPr>
                    <p:blipFill>
                      <a:blip r:embed="rId12"/>
                      <a:stretch>
                        <a:fillRect/>
                      </a:stretch>
                    </p:blipFill>
                    <p:spPr>
                      <a:xfrm>
                        <a:off x="533400" y="2990051"/>
                        <a:ext cx="2132012" cy="654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8621944"/>
              </p:ext>
            </p:extLst>
          </p:nvPr>
        </p:nvGraphicFramePr>
        <p:xfrm>
          <a:off x="6629400" y="2217703"/>
          <a:ext cx="1246188" cy="654050"/>
        </p:xfrm>
        <a:graphic>
          <a:graphicData uri="http://schemas.openxmlformats.org/presentationml/2006/ole">
            <mc:AlternateContent xmlns:mc="http://schemas.openxmlformats.org/markup-compatibility/2006">
              <mc:Choice xmlns:v="urn:schemas-microsoft-com:vml" Requires="v">
                <p:oleObj spid="_x0000_s40684" name="Equation" r:id="rId13" imgW="749160" imgH="393480" progId="Equation.DSMT4">
                  <p:embed/>
                </p:oleObj>
              </mc:Choice>
              <mc:Fallback>
                <p:oleObj name="Equation" r:id="rId13" imgW="749160" imgH="393480" progId="Equation.DSMT4">
                  <p:embed/>
                  <p:pic>
                    <p:nvPicPr>
                      <p:cNvPr id="6" name="Object 5"/>
                      <p:cNvPicPr/>
                      <p:nvPr/>
                    </p:nvPicPr>
                    <p:blipFill>
                      <a:blip r:embed="rId14"/>
                      <a:stretch>
                        <a:fillRect/>
                      </a:stretch>
                    </p:blipFill>
                    <p:spPr>
                      <a:xfrm>
                        <a:off x="6629400" y="2217703"/>
                        <a:ext cx="1246188" cy="6540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28347931"/>
              </p:ext>
            </p:extLst>
          </p:nvPr>
        </p:nvGraphicFramePr>
        <p:xfrm>
          <a:off x="3505200" y="2990051"/>
          <a:ext cx="3589338" cy="715963"/>
        </p:xfrm>
        <a:graphic>
          <a:graphicData uri="http://schemas.openxmlformats.org/presentationml/2006/ole">
            <mc:AlternateContent xmlns:mc="http://schemas.openxmlformats.org/markup-compatibility/2006">
              <mc:Choice xmlns:v="urn:schemas-microsoft-com:vml" Requires="v">
                <p:oleObj spid="_x0000_s40685" name="Equation" r:id="rId15" imgW="2158920" imgH="431640" progId="Equation.DSMT4">
                  <p:embed/>
                </p:oleObj>
              </mc:Choice>
              <mc:Fallback>
                <p:oleObj name="Equation" r:id="rId15" imgW="2158920" imgH="431640" progId="Equation.DSMT4">
                  <p:embed/>
                  <p:pic>
                    <p:nvPicPr>
                      <p:cNvPr id="9" name="Object 8"/>
                      <p:cNvPicPr/>
                      <p:nvPr/>
                    </p:nvPicPr>
                    <p:blipFill>
                      <a:blip r:embed="rId16"/>
                      <a:stretch>
                        <a:fillRect/>
                      </a:stretch>
                    </p:blipFill>
                    <p:spPr>
                      <a:xfrm>
                        <a:off x="3505200" y="2990051"/>
                        <a:ext cx="3589338" cy="7159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38397214"/>
              </p:ext>
            </p:extLst>
          </p:nvPr>
        </p:nvGraphicFramePr>
        <p:xfrm>
          <a:off x="4244181" y="3961607"/>
          <a:ext cx="1055688" cy="654050"/>
        </p:xfrm>
        <a:graphic>
          <a:graphicData uri="http://schemas.openxmlformats.org/presentationml/2006/ole">
            <mc:AlternateContent xmlns:mc="http://schemas.openxmlformats.org/markup-compatibility/2006">
              <mc:Choice xmlns:v="urn:schemas-microsoft-com:vml" Requires="v">
                <p:oleObj spid="_x0000_s40686" name="Equation" r:id="rId17" imgW="634680" imgH="393480" progId="Equation.DSMT4">
                  <p:embed/>
                </p:oleObj>
              </mc:Choice>
              <mc:Fallback>
                <p:oleObj name="Equation" r:id="rId17" imgW="634680" imgH="393480" progId="Equation.DSMT4">
                  <p:embed/>
                  <p:pic>
                    <p:nvPicPr>
                      <p:cNvPr id="11" name="Object 10"/>
                      <p:cNvPicPr/>
                      <p:nvPr/>
                    </p:nvPicPr>
                    <p:blipFill>
                      <a:blip r:embed="rId18"/>
                      <a:stretch>
                        <a:fillRect/>
                      </a:stretch>
                    </p:blipFill>
                    <p:spPr>
                      <a:xfrm>
                        <a:off x="4244181" y="3961607"/>
                        <a:ext cx="1055688" cy="654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93862875"/>
              </p:ext>
            </p:extLst>
          </p:nvPr>
        </p:nvGraphicFramePr>
        <p:xfrm>
          <a:off x="513995" y="3899694"/>
          <a:ext cx="3165475" cy="715963"/>
        </p:xfrm>
        <a:graphic>
          <a:graphicData uri="http://schemas.openxmlformats.org/presentationml/2006/ole">
            <mc:AlternateContent xmlns:mc="http://schemas.openxmlformats.org/markup-compatibility/2006">
              <mc:Choice xmlns:v="urn:schemas-microsoft-com:vml" Requires="v">
                <p:oleObj spid="_x0000_s40687" name="Equation" r:id="rId19" imgW="1904760" imgH="431640" progId="Equation.DSMT4">
                  <p:embed/>
                </p:oleObj>
              </mc:Choice>
              <mc:Fallback>
                <p:oleObj name="Equation" r:id="rId19" imgW="1904760" imgH="431640" progId="Equation.DSMT4">
                  <p:embed/>
                  <p:pic>
                    <p:nvPicPr>
                      <p:cNvPr id="11" name="Object 10"/>
                      <p:cNvPicPr/>
                      <p:nvPr/>
                    </p:nvPicPr>
                    <p:blipFill>
                      <a:blip r:embed="rId20"/>
                      <a:stretch>
                        <a:fillRect/>
                      </a:stretch>
                    </p:blipFill>
                    <p:spPr>
                      <a:xfrm>
                        <a:off x="513995" y="3899694"/>
                        <a:ext cx="3165475" cy="7159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862247982"/>
              </p:ext>
            </p:extLst>
          </p:nvPr>
        </p:nvGraphicFramePr>
        <p:xfrm>
          <a:off x="5864580" y="3961607"/>
          <a:ext cx="1119188" cy="654050"/>
        </p:xfrm>
        <a:graphic>
          <a:graphicData uri="http://schemas.openxmlformats.org/presentationml/2006/ole">
            <mc:AlternateContent xmlns:mc="http://schemas.openxmlformats.org/markup-compatibility/2006">
              <mc:Choice xmlns:v="urn:schemas-microsoft-com:vml" Requires="v">
                <p:oleObj spid="_x0000_s40688" name="Equation" r:id="rId21" imgW="672840" imgH="393480" progId="Equation.DSMT4">
                  <p:embed/>
                </p:oleObj>
              </mc:Choice>
              <mc:Fallback>
                <p:oleObj name="Equation" r:id="rId21" imgW="672840" imgH="393480" progId="Equation.DSMT4">
                  <p:embed/>
                  <p:pic>
                    <p:nvPicPr>
                      <p:cNvPr id="13" name="Object 12"/>
                      <p:cNvPicPr/>
                      <p:nvPr/>
                    </p:nvPicPr>
                    <p:blipFill>
                      <a:blip r:embed="rId22"/>
                      <a:stretch>
                        <a:fillRect/>
                      </a:stretch>
                    </p:blipFill>
                    <p:spPr>
                      <a:xfrm>
                        <a:off x="5864580" y="3961607"/>
                        <a:ext cx="1119188" cy="654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61670455"/>
              </p:ext>
            </p:extLst>
          </p:nvPr>
        </p:nvGraphicFramePr>
        <p:xfrm>
          <a:off x="385763" y="4880774"/>
          <a:ext cx="2425700" cy="652463"/>
        </p:xfrm>
        <a:graphic>
          <a:graphicData uri="http://schemas.openxmlformats.org/presentationml/2006/ole">
            <mc:AlternateContent xmlns:mc="http://schemas.openxmlformats.org/markup-compatibility/2006">
              <mc:Choice xmlns:v="urn:schemas-microsoft-com:vml" Requires="v">
                <p:oleObj spid="_x0000_s40689" name="Equation" r:id="rId23" imgW="1460160" imgH="393480" progId="Equation.DSMT4">
                  <p:embed/>
                </p:oleObj>
              </mc:Choice>
              <mc:Fallback>
                <p:oleObj name="Equation" r:id="rId23" imgW="1460160" imgH="393480" progId="Equation.DSMT4">
                  <p:embed/>
                  <p:pic>
                    <p:nvPicPr>
                      <p:cNvPr id="13" name="Object 12"/>
                      <p:cNvPicPr/>
                      <p:nvPr/>
                    </p:nvPicPr>
                    <p:blipFill>
                      <a:blip r:embed="rId24"/>
                      <a:stretch>
                        <a:fillRect/>
                      </a:stretch>
                    </p:blipFill>
                    <p:spPr>
                      <a:xfrm>
                        <a:off x="385763" y="4880774"/>
                        <a:ext cx="2425700" cy="65246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953525669"/>
              </p:ext>
            </p:extLst>
          </p:nvPr>
        </p:nvGraphicFramePr>
        <p:xfrm>
          <a:off x="4264025" y="4747424"/>
          <a:ext cx="2468563" cy="652463"/>
        </p:xfrm>
        <a:graphic>
          <a:graphicData uri="http://schemas.openxmlformats.org/presentationml/2006/ole">
            <mc:AlternateContent xmlns:mc="http://schemas.openxmlformats.org/markup-compatibility/2006">
              <mc:Choice xmlns:v="urn:schemas-microsoft-com:vml" Requires="v">
                <p:oleObj spid="_x0000_s40690" name="Equation" r:id="rId25" imgW="1485720" imgH="393480" progId="Equation.DSMT4">
                  <p:embed/>
                </p:oleObj>
              </mc:Choice>
              <mc:Fallback>
                <p:oleObj name="Equation" r:id="rId25" imgW="1485720" imgH="393480" progId="Equation.DSMT4">
                  <p:embed/>
                  <p:pic>
                    <p:nvPicPr>
                      <p:cNvPr id="15" name="Object 14"/>
                      <p:cNvPicPr/>
                      <p:nvPr/>
                    </p:nvPicPr>
                    <p:blipFill>
                      <a:blip r:embed="rId26"/>
                      <a:stretch>
                        <a:fillRect/>
                      </a:stretch>
                    </p:blipFill>
                    <p:spPr>
                      <a:xfrm>
                        <a:off x="4264025" y="4747424"/>
                        <a:ext cx="2468563" cy="652463"/>
                      </a:xfrm>
                      <a:prstGeom prst="rect">
                        <a:avLst/>
                      </a:prstGeom>
                    </p:spPr>
                  </p:pic>
                </p:oleObj>
              </mc:Fallback>
            </mc:AlternateContent>
          </a:graphicData>
        </a:graphic>
      </p:graphicFrame>
      <p:sp>
        <p:nvSpPr>
          <p:cNvPr id="17" name="Content Placeholder 2"/>
          <p:cNvSpPr txBox="1">
            <a:spLocks/>
          </p:cNvSpPr>
          <p:nvPr/>
        </p:nvSpPr>
        <p:spPr bwMode="auto">
          <a:xfrm>
            <a:off x="228600" y="5531653"/>
            <a:ext cx="8607328" cy="90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“Employment will rise if economic growth exceeds the sum of population &amp; </a:t>
            </a:r>
            <a:r>
              <a:rPr lang="en-GB" kern="0" dirty="0" err="1">
                <a:effectLst/>
              </a:rPr>
              <a:t>labor</a:t>
            </a:r>
            <a:r>
              <a:rPr lang="en-GB" kern="0" dirty="0">
                <a:effectLst/>
              </a:rPr>
              <a:t> productivity growth”</a:t>
            </a:r>
          </a:p>
        </p:txBody>
      </p:sp>
    </p:spTree>
    <p:extLst>
      <p:ext uri="{BB962C8B-B14F-4D97-AF65-F5344CB8AC3E}">
        <p14:creationId xmlns:p14="http://schemas.microsoft.com/office/powerpoint/2010/main" val="280348247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up)">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Deriving the model from strict identities</a:t>
            </a:r>
            <a:endParaRPr lang="en-GB" dirty="0"/>
          </a:p>
        </p:txBody>
      </p:sp>
      <p:sp>
        <p:nvSpPr>
          <p:cNvPr id="3" name="Content Placeholder 2"/>
          <p:cNvSpPr>
            <a:spLocks noGrp="1"/>
          </p:cNvSpPr>
          <p:nvPr>
            <p:ph idx="1"/>
          </p:nvPr>
        </p:nvSpPr>
        <p:spPr>
          <a:xfrm>
            <a:off x="228600" y="685800"/>
            <a:ext cx="8763000" cy="457200"/>
          </a:xfrm>
        </p:spPr>
        <p:txBody>
          <a:bodyPr/>
          <a:lstStyle/>
          <a:p>
            <a:pPr marL="342900" lvl="1" indent="-342900">
              <a:buFontTx/>
              <a:buChar char="•"/>
              <a:tabLst>
                <a:tab pos="180000" algn="l"/>
              </a:tabLst>
            </a:pPr>
            <a:r>
              <a:rPr lang="en-GB" dirty="0"/>
              <a:t>Wages share of GDP </a:t>
            </a:r>
            <a:r>
              <a:rPr lang="en-GB" dirty="0">
                <a:sym typeface="Symbol" panose="05050102010706020507" pitchFamily="18" charset="2"/>
              </a:rPr>
              <a:t></a:t>
            </a:r>
            <a:r>
              <a:rPr lang="en-GB" dirty="0"/>
              <a:t> Wages/GDP</a:t>
            </a:r>
          </a:p>
        </p:txBody>
      </p:sp>
      <p:graphicFrame>
        <p:nvGraphicFramePr>
          <p:cNvPr id="4" name="Object 3"/>
          <p:cNvGraphicFramePr>
            <a:graphicFrameLocks noChangeAspect="1"/>
          </p:cNvGraphicFramePr>
          <p:nvPr>
            <p:extLst/>
          </p:nvPr>
        </p:nvGraphicFramePr>
        <p:xfrm>
          <a:off x="625475" y="1100138"/>
          <a:ext cx="781050" cy="654050"/>
        </p:xfrm>
        <a:graphic>
          <a:graphicData uri="http://schemas.openxmlformats.org/presentationml/2006/ole">
            <mc:AlternateContent xmlns:mc="http://schemas.openxmlformats.org/markup-compatibility/2006">
              <mc:Choice xmlns:v="urn:schemas-microsoft-com:vml" Requires="v">
                <p:oleObj spid="_x0000_s43346" name="Equation" r:id="rId3" imgW="469800" imgH="393480" progId="Equation.DSMT4">
                  <p:embed/>
                </p:oleObj>
              </mc:Choice>
              <mc:Fallback>
                <p:oleObj name="Equation" r:id="rId3" imgW="469800" imgH="393480" progId="Equation.DSMT4">
                  <p:embed/>
                  <p:pic>
                    <p:nvPicPr>
                      <p:cNvPr id="4" name="Object 3"/>
                      <p:cNvPicPr/>
                      <p:nvPr/>
                    </p:nvPicPr>
                    <p:blipFill>
                      <a:blip r:embed="rId4"/>
                      <a:stretch>
                        <a:fillRect/>
                      </a:stretch>
                    </p:blipFill>
                    <p:spPr>
                      <a:xfrm>
                        <a:off x="625475" y="1100138"/>
                        <a:ext cx="781050" cy="65405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209800" y="1046957"/>
          <a:ext cx="4076700" cy="760412"/>
        </p:xfrm>
        <a:graphic>
          <a:graphicData uri="http://schemas.openxmlformats.org/presentationml/2006/ole">
            <mc:AlternateContent xmlns:mc="http://schemas.openxmlformats.org/markup-compatibility/2006">
              <mc:Choice xmlns:v="urn:schemas-microsoft-com:vml" Requires="v">
                <p:oleObj spid="_x0000_s43347" name="Equation" r:id="rId5" imgW="2450880" imgH="457200" progId="Equation.DSMT4">
                  <p:embed/>
                </p:oleObj>
              </mc:Choice>
              <mc:Fallback>
                <p:oleObj name="Equation" r:id="rId5" imgW="2450880" imgH="457200" progId="Equation.DSMT4">
                  <p:embed/>
                  <p:pic>
                    <p:nvPicPr>
                      <p:cNvPr id="5" name="Object 4"/>
                      <p:cNvPicPr/>
                      <p:nvPr/>
                    </p:nvPicPr>
                    <p:blipFill>
                      <a:blip r:embed="rId6"/>
                      <a:stretch>
                        <a:fillRect/>
                      </a:stretch>
                    </p:blipFill>
                    <p:spPr>
                      <a:xfrm>
                        <a:off x="2209800" y="1046957"/>
                        <a:ext cx="4076700" cy="760412"/>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57200" y="1981200"/>
          <a:ext cx="2978150" cy="676275"/>
        </p:xfrm>
        <a:graphic>
          <a:graphicData uri="http://schemas.openxmlformats.org/presentationml/2006/ole">
            <mc:AlternateContent xmlns:mc="http://schemas.openxmlformats.org/markup-compatibility/2006">
              <mc:Choice xmlns:v="urn:schemas-microsoft-com:vml" Requires="v">
                <p:oleObj spid="_x0000_s43348" name="Equation" r:id="rId7" imgW="1790640" imgH="406080" progId="Equation.DSMT4">
                  <p:embed/>
                </p:oleObj>
              </mc:Choice>
              <mc:Fallback>
                <p:oleObj name="Equation" r:id="rId7" imgW="1790640" imgH="406080" progId="Equation.DSMT4">
                  <p:embed/>
                  <p:pic>
                    <p:nvPicPr>
                      <p:cNvPr id="10" name="Object 9"/>
                      <p:cNvPicPr/>
                      <p:nvPr/>
                    </p:nvPicPr>
                    <p:blipFill>
                      <a:blip r:embed="rId8"/>
                      <a:stretch>
                        <a:fillRect/>
                      </a:stretch>
                    </p:blipFill>
                    <p:spPr>
                      <a:xfrm>
                        <a:off x="457200" y="1981200"/>
                        <a:ext cx="2978150" cy="676275"/>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4354513" y="1984375"/>
          <a:ext cx="2344737" cy="655638"/>
        </p:xfrm>
        <a:graphic>
          <a:graphicData uri="http://schemas.openxmlformats.org/presentationml/2006/ole">
            <mc:AlternateContent xmlns:mc="http://schemas.openxmlformats.org/markup-compatibility/2006">
              <mc:Choice xmlns:v="urn:schemas-microsoft-com:vml" Requires="v">
                <p:oleObj spid="_x0000_s43349" name="Equation" r:id="rId9" imgW="1409400" imgH="393480" progId="Equation.DSMT4">
                  <p:embed/>
                </p:oleObj>
              </mc:Choice>
              <mc:Fallback>
                <p:oleObj name="Equation" r:id="rId9" imgW="1409400" imgH="393480" progId="Equation.DSMT4">
                  <p:embed/>
                  <p:pic>
                    <p:nvPicPr>
                      <p:cNvPr id="11" name="Object 10"/>
                      <p:cNvPicPr/>
                      <p:nvPr/>
                    </p:nvPicPr>
                    <p:blipFill>
                      <a:blip r:embed="rId10"/>
                      <a:stretch>
                        <a:fillRect/>
                      </a:stretch>
                    </p:blipFill>
                    <p:spPr>
                      <a:xfrm>
                        <a:off x="4354513" y="1984375"/>
                        <a:ext cx="2344737" cy="655638"/>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456253" y="2759518"/>
          <a:ext cx="5259388" cy="741363"/>
        </p:xfrm>
        <a:graphic>
          <a:graphicData uri="http://schemas.openxmlformats.org/presentationml/2006/ole">
            <mc:AlternateContent xmlns:mc="http://schemas.openxmlformats.org/markup-compatibility/2006">
              <mc:Choice xmlns:v="urn:schemas-microsoft-com:vml" Requires="v">
                <p:oleObj spid="_x0000_s43350" name="Equation" r:id="rId11" imgW="3162240" imgH="444240" progId="Equation.DSMT4">
                  <p:embed/>
                </p:oleObj>
              </mc:Choice>
              <mc:Fallback>
                <p:oleObj name="Equation" r:id="rId11" imgW="3162240" imgH="444240" progId="Equation.DSMT4">
                  <p:embed/>
                  <p:pic>
                    <p:nvPicPr>
                      <p:cNvPr id="13" name="Object 12"/>
                      <p:cNvPicPr/>
                      <p:nvPr/>
                    </p:nvPicPr>
                    <p:blipFill>
                      <a:blip r:embed="rId12"/>
                      <a:stretch>
                        <a:fillRect/>
                      </a:stretch>
                    </p:blipFill>
                    <p:spPr>
                      <a:xfrm>
                        <a:off x="456253" y="2759518"/>
                        <a:ext cx="5259388" cy="741363"/>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456253" y="3602924"/>
          <a:ext cx="2049462" cy="657225"/>
        </p:xfrm>
        <a:graphic>
          <a:graphicData uri="http://schemas.openxmlformats.org/presentationml/2006/ole">
            <mc:AlternateContent xmlns:mc="http://schemas.openxmlformats.org/markup-compatibility/2006">
              <mc:Choice xmlns:v="urn:schemas-microsoft-com:vml" Requires="v">
                <p:oleObj spid="_x0000_s43351" name="Equation" r:id="rId13" imgW="1231560" imgH="393480" progId="Equation.DSMT4">
                  <p:embed/>
                </p:oleObj>
              </mc:Choice>
              <mc:Fallback>
                <p:oleObj name="Equation" r:id="rId13" imgW="1231560" imgH="393480" progId="Equation.DSMT4">
                  <p:embed/>
                  <p:pic>
                    <p:nvPicPr>
                      <p:cNvPr id="14" name="Object 13"/>
                      <p:cNvPicPr/>
                      <p:nvPr/>
                    </p:nvPicPr>
                    <p:blipFill>
                      <a:blip r:embed="rId14"/>
                      <a:stretch>
                        <a:fillRect/>
                      </a:stretch>
                    </p:blipFill>
                    <p:spPr>
                      <a:xfrm>
                        <a:off x="456253" y="3602924"/>
                        <a:ext cx="2049462" cy="65722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456253" y="4427517"/>
          <a:ext cx="2217738" cy="657225"/>
        </p:xfrm>
        <a:graphic>
          <a:graphicData uri="http://schemas.openxmlformats.org/presentationml/2006/ole">
            <mc:AlternateContent xmlns:mc="http://schemas.openxmlformats.org/markup-compatibility/2006">
              <mc:Choice xmlns:v="urn:schemas-microsoft-com:vml" Requires="v">
                <p:oleObj spid="_x0000_s43352" name="Equation" r:id="rId15" imgW="1333440" imgH="393480" progId="Equation.DSMT4">
                  <p:embed/>
                </p:oleObj>
              </mc:Choice>
              <mc:Fallback>
                <p:oleObj name="Equation" r:id="rId15" imgW="1333440" imgH="393480" progId="Equation.DSMT4">
                  <p:embed/>
                  <p:pic>
                    <p:nvPicPr>
                      <p:cNvPr id="15" name="Object 14"/>
                      <p:cNvPicPr/>
                      <p:nvPr/>
                    </p:nvPicPr>
                    <p:blipFill>
                      <a:blip r:embed="rId16"/>
                      <a:stretch>
                        <a:fillRect/>
                      </a:stretch>
                    </p:blipFill>
                    <p:spPr>
                      <a:xfrm>
                        <a:off x="456253" y="4427517"/>
                        <a:ext cx="2217738" cy="657225"/>
                      </a:xfrm>
                      <a:prstGeom prst="rect">
                        <a:avLst/>
                      </a:prstGeom>
                    </p:spPr>
                  </p:pic>
                </p:oleObj>
              </mc:Fallback>
            </mc:AlternateContent>
          </a:graphicData>
        </a:graphic>
      </p:graphicFrame>
      <p:sp>
        <p:nvSpPr>
          <p:cNvPr id="16" name="Content Placeholder 2"/>
          <p:cNvSpPr txBox="1">
            <a:spLocks/>
          </p:cNvSpPr>
          <p:nvPr/>
        </p:nvSpPr>
        <p:spPr bwMode="auto">
          <a:xfrm>
            <a:off x="304800" y="5186785"/>
            <a:ext cx="8607328" cy="90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“Wages share of output will rise if wage rise exceeds growth in </a:t>
            </a:r>
            <a:r>
              <a:rPr lang="en-GB" kern="0" dirty="0" err="1">
                <a:effectLst/>
              </a:rPr>
              <a:t>labor</a:t>
            </a:r>
            <a:r>
              <a:rPr lang="en-GB" kern="0" dirty="0">
                <a:effectLst/>
              </a:rPr>
              <a:t> productivity”</a:t>
            </a:r>
          </a:p>
        </p:txBody>
      </p:sp>
    </p:spTree>
    <p:extLst>
      <p:ext uri="{BB962C8B-B14F-4D97-AF65-F5344CB8AC3E}">
        <p14:creationId xmlns:p14="http://schemas.microsoft.com/office/powerpoint/2010/main" val="128065226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up)">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Deriving the model from strict identities</a:t>
            </a:r>
            <a:endParaRPr lang="en-GB" dirty="0"/>
          </a:p>
        </p:txBody>
      </p:sp>
      <p:sp>
        <p:nvSpPr>
          <p:cNvPr id="3" name="Content Placeholder 2"/>
          <p:cNvSpPr>
            <a:spLocks noGrp="1"/>
          </p:cNvSpPr>
          <p:nvPr>
            <p:ph idx="1"/>
          </p:nvPr>
        </p:nvSpPr>
        <p:spPr>
          <a:xfrm>
            <a:off x="228600" y="685799"/>
            <a:ext cx="8763000" cy="809197"/>
          </a:xfrm>
        </p:spPr>
        <p:txBody>
          <a:bodyPr/>
          <a:lstStyle/>
          <a:p>
            <a:pPr marL="342900" lvl="1" indent="-342900">
              <a:buFontTx/>
              <a:buChar char="•"/>
              <a:tabLst>
                <a:tab pos="180000" algn="l"/>
              </a:tabLst>
            </a:pPr>
            <a:r>
              <a:rPr lang="en-GB" dirty="0"/>
              <a:t>Extending Goodwin to include (Hyman) Minsky</a:t>
            </a:r>
          </a:p>
          <a:p>
            <a:pPr marL="742950" lvl="2" indent="-342900"/>
            <a:r>
              <a:rPr lang="en-GB" b="1" dirty="0"/>
              <a:t>Private </a:t>
            </a:r>
            <a:r>
              <a:rPr lang="en-GB" dirty="0"/>
              <a:t>Debt Ratio </a:t>
            </a:r>
            <a:r>
              <a:rPr lang="en-GB" dirty="0">
                <a:sym typeface="Symbol" panose="05050102010706020507" pitchFamily="18" charset="2"/>
              </a:rPr>
              <a:t></a:t>
            </a:r>
            <a:r>
              <a:rPr lang="en-GB" dirty="0"/>
              <a:t> Debt/GDP</a:t>
            </a:r>
          </a:p>
        </p:txBody>
      </p:sp>
      <p:graphicFrame>
        <p:nvGraphicFramePr>
          <p:cNvPr id="4" name="Object 3"/>
          <p:cNvGraphicFramePr>
            <a:graphicFrameLocks noChangeAspect="1"/>
          </p:cNvGraphicFramePr>
          <p:nvPr>
            <p:extLst>
              <p:ext uri="{D42A27DB-BD31-4B8C-83A1-F6EECF244321}">
                <p14:modId xmlns:p14="http://schemas.microsoft.com/office/powerpoint/2010/main" val="763282035"/>
              </p:ext>
            </p:extLst>
          </p:nvPr>
        </p:nvGraphicFramePr>
        <p:xfrm>
          <a:off x="750093" y="1600413"/>
          <a:ext cx="633413" cy="654050"/>
        </p:xfrm>
        <a:graphic>
          <a:graphicData uri="http://schemas.openxmlformats.org/presentationml/2006/ole">
            <mc:AlternateContent xmlns:mc="http://schemas.openxmlformats.org/markup-compatibility/2006">
              <mc:Choice xmlns:v="urn:schemas-microsoft-com:vml" Requires="v">
                <p:oleObj spid="_x0000_s44322" name="Equation" r:id="rId3" imgW="380880" imgH="393480" progId="Equation.DSMT4">
                  <p:embed/>
                </p:oleObj>
              </mc:Choice>
              <mc:Fallback>
                <p:oleObj name="Equation" r:id="rId3" imgW="380880" imgH="393480" progId="Equation.DSMT4">
                  <p:embed/>
                  <p:pic>
                    <p:nvPicPr>
                      <p:cNvPr id="4" name="Object 3"/>
                      <p:cNvPicPr/>
                      <p:nvPr/>
                    </p:nvPicPr>
                    <p:blipFill>
                      <a:blip r:embed="rId4"/>
                      <a:stretch>
                        <a:fillRect/>
                      </a:stretch>
                    </p:blipFill>
                    <p:spPr>
                      <a:xfrm>
                        <a:off x="750093" y="1600413"/>
                        <a:ext cx="633413" cy="654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70557047"/>
              </p:ext>
            </p:extLst>
          </p:nvPr>
        </p:nvGraphicFramePr>
        <p:xfrm>
          <a:off x="1752600" y="1593000"/>
          <a:ext cx="3843337" cy="719137"/>
        </p:xfrm>
        <a:graphic>
          <a:graphicData uri="http://schemas.openxmlformats.org/presentationml/2006/ole">
            <mc:AlternateContent xmlns:mc="http://schemas.openxmlformats.org/markup-compatibility/2006">
              <mc:Choice xmlns:v="urn:schemas-microsoft-com:vml" Requires="v">
                <p:oleObj spid="_x0000_s44323" name="Equation" r:id="rId5" imgW="2311200" imgH="431640" progId="Equation.DSMT4">
                  <p:embed/>
                </p:oleObj>
              </mc:Choice>
              <mc:Fallback>
                <p:oleObj name="Equation" r:id="rId5" imgW="2311200" imgH="431640" progId="Equation.DSMT4">
                  <p:embed/>
                  <p:pic>
                    <p:nvPicPr>
                      <p:cNvPr id="5" name="Object 4"/>
                      <p:cNvPicPr/>
                      <p:nvPr/>
                    </p:nvPicPr>
                    <p:blipFill>
                      <a:blip r:embed="rId6"/>
                      <a:stretch>
                        <a:fillRect/>
                      </a:stretch>
                    </p:blipFill>
                    <p:spPr>
                      <a:xfrm>
                        <a:off x="1752600" y="1593000"/>
                        <a:ext cx="3843337" cy="719137"/>
                      </a:xfrm>
                      <a:prstGeom prst="rect">
                        <a:avLst/>
                      </a:prstGeom>
                    </p:spPr>
                  </p:pic>
                </p:oleObj>
              </mc:Fallback>
            </mc:AlternateContent>
          </a:graphicData>
        </a:graphic>
      </p:graphicFrame>
      <p:sp>
        <p:nvSpPr>
          <p:cNvPr id="16" name="Content Placeholder 2"/>
          <p:cNvSpPr txBox="1">
            <a:spLocks/>
          </p:cNvSpPr>
          <p:nvPr/>
        </p:nvSpPr>
        <p:spPr bwMode="auto">
          <a:xfrm>
            <a:off x="304800" y="5719757"/>
            <a:ext cx="8607328" cy="90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“The private debt ratio will rise if private debt grows faster than GDP”</a:t>
            </a:r>
          </a:p>
        </p:txBody>
      </p:sp>
      <p:graphicFrame>
        <p:nvGraphicFramePr>
          <p:cNvPr id="12" name="Object 11"/>
          <p:cNvGraphicFramePr>
            <a:graphicFrameLocks noChangeAspect="1"/>
          </p:cNvGraphicFramePr>
          <p:nvPr>
            <p:extLst>
              <p:ext uri="{D42A27DB-BD31-4B8C-83A1-F6EECF244321}">
                <p14:modId xmlns:p14="http://schemas.microsoft.com/office/powerpoint/2010/main" val="1230773382"/>
              </p:ext>
            </p:extLst>
          </p:nvPr>
        </p:nvGraphicFramePr>
        <p:xfrm>
          <a:off x="1752600" y="2411561"/>
          <a:ext cx="2786062" cy="655637"/>
        </p:xfrm>
        <a:graphic>
          <a:graphicData uri="http://schemas.openxmlformats.org/presentationml/2006/ole">
            <mc:AlternateContent xmlns:mc="http://schemas.openxmlformats.org/markup-compatibility/2006">
              <mc:Choice xmlns:v="urn:schemas-microsoft-com:vml" Requires="v">
                <p:oleObj spid="_x0000_s44324" name="Equation" r:id="rId7" imgW="1676160" imgH="393480" progId="Equation.DSMT4">
                  <p:embed/>
                </p:oleObj>
              </mc:Choice>
              <mc:Fallback>
                <p:oleObj name="Equation" r:id="rId7" imgW="1676160" imgH="393480" progId="Equation.DSMT4">
                  <p:embed/>
                  <p:pic>
                    <p:nvPicPr>
                      <p:cNvPr id="5" name="Object 4"/>
                      <p:cNvPicPr/>
                      <p:nvPr/>
                    </p:nvPicPr>
                    <p:blipFill>
                      <a:blip r:embed="rId8"/>
                      <a:stretch>
                        <a:fillRect/>
                      </a:stretch>
                    </p:blipFill>
                    <p:spPr>
                      <a:xfrm>
                        <a:off x="1752600" y="2411561"/>
                        <a:ext cx="2786062" cy="65563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9099459"/>
              </p:ext>
            </p:extLst>
          </p:nvPr>
        </p:nvGraphicFramePr>
        <p:xfrm>
          <a:off x="1752600" y="3207642"/>
          <a:ext cx="2238375" cy="655637"/>
        </p:xfrm>
        <a:graphic>
          <a:graphicData uri="http://schemas.openxmlformats.org/presentationml/2006/ole">
            <mc:AlternateContent xmlns:mc="http://schemas.openxmlformats.org/markup-compatibility/2006">
              <mc:Choice xmlns:v="urn:schemas-microsoft-com:vml" Requires="v">
                <p:oleObj spid="_x0000_s44325" name="Equation" r:id="rId9" imgW="1346040" imgH="393480" progId="Equation.DSMT4">
                  <p:embed/>
                </p:oleObj>
              </mc:Choice>
              <mc:Fallback>
                <p:oleObj name="Equation" r:id="rId9" imgW="1346040" imgH="393480" progId="Equation.DSMT4">
                  <p:embed/>
                  <p:pic>
                    <p:nvPicPr>
                      <p:cNvPr id="12" name="Object 11"/>
                      <p:cNvPicPr/>
                      <p:nvPr/>
                    </p:nvPicPr>
                    <p:blipFill>
                      <a:blip r:embed="rId10"/>
                      <a:stretch>
                        <a:fillRect/>
                      </a:stretch>
                    </p:blipFill>
                    <p:spPr>
                      <a:xfrm>
                        <a:off x="1752600" y="3207642"/>
                        <a:ext cx="2238375" cy="65563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45546130"/>
              </p:ext>
            </p:extLst>
          </p:nvPr>
        </p:nvGraphicFramePr>
        <p:xfrm>
          <a:off x="1752600" y="4045842"/>
          <a:ext cx="1795462" cy="655637"/>
        </p:xfrm>
        <a:graphic>
          <a:graphicData uri="http://schemas.openxmlformats.org/presentationml/2006/ole">
            <mc:AlternateContent xmlns:mc="http://schemas.openxmlformats.org/markup-compatibility/2006">
              <mc:Choice xmlns:v="urn:schemas-microsoft-com:vml" Requires="v">
                <p:oleObj spid="_x0000_s44326" name="Equation" r:id="rId11" imgW="1079280" imgH="393480" progId="Equation.DSMT4">
                  <p:embed/>
                </p:oleObj>
              </mc:Choice>
              <mc:Fallback>
                <p:oleObj name="Equation" r:id="rId11" imgW="1079280" imgH="393480" progId="Equation.DSMT4">
                  <p:embed/>
                  <p:pic>
                    <p:nvPicPr>
                      <p:cNvPr id="17" name="Object 16"/>
                      <p:cNvPicPr/>
                      <p:nvPr/>
                    </p:nvPicPr>
                    <p:blipFill>
                      <a:blip r:embed="rId12"/>
                      <a:stretch>
                        <a:fillRect/>
                      </a:stretch>
                    </p:blipFill>
                    <p:spPr>
                      <a:xfrm>
                        <a:off x="1752600" y="4045842"/>
                        <a:ext cx="1795462" cy="65563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37486913"/>
              </p:ext>
            </p:extLst>
          </p:nvPr>
        </p:nvGraphicFramePr>
        <p:xfrm>
          <a:off x="1752600" y="4752975"/>
          <a:ext cx="1860550" cy="657225"/>
        </p:xfrm>
        <a:graphic>
          <a:graphicData uri="http://schemas.openxmlformats.org/presentationml/2006/ole">
            <mc:AlternateContent xmlns:mc="http://schemas.openxmlformats.org/markup-compatibility/2006">
              <mc:Choice xmlns:v="urn:schemas-microsoft-com:vml" Requires="v">
                <p:oleObj spid="_x0000_s44327" name="Equation" r:id="rId13" imgW="1117440" imgH="393480" progId="Equation.DSMT4">
                  <p:embed/>
                </p:oleObj>
              </mc:Choice>
              <mc:Fallback>
                <p:oleObj name="Equation" r:id="rId13" imgW="1117440" imgH="393480" progId="Equation.DSMT4">
                  <p:embed/>
                  <p:pic>
                    <p:nvPicPr>
                      <p:cNvPr id="18" name="Object 17"/>
                      <p:cNvPicPr/>
                      <p:nvPr/>
                    </p:nvPicPr>
                    <p:blipFill>
                      <a:blip r:embed="rId14"/>
                      <a:stretch>
                        <a:fillRect/>
                      </a:stretch>
                    </p:blipFill>
                    <p:spPr>
                      <a:xfrm>
                        <a:off x="1752600" y="4752975"/>
                        <a:ext cx="1860550" cy="657225"/>
                      </a:xfrm>
                      <a:prstGeom prst="rect">
                        <a:avLst/>
                      </a:prstGeom>
                    </p:spPr>
                  </p:pic>
                </p:oleObj>
              </mc:Fallback>
            </mc:AlternateContent>
          </a:graphicData>
        </a:graphic>
      </p:graphicFrame>
    </p:spTree>
    <p:extLst>
      <p:ext uri="{BB962C8B-B14F-4D97-AF65-F5344CB8AC3E}">
        <p14:creationId xmlns:p14="http://schemas.microsoft.com/office/powerpoint/2010/main" val="37432871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up)">
                                      <p:cBhvr>
                                        <p:cTn id="3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840662326"/>
              </p:ext>
            </p:extLst>
          </p:nvPr>
        </p:nvGraphicFramePr>
        <p:xfrm>
          <a:off x="390525" y="3005138"/>
          <a:ext cx="8132763" cy="3470275"/>
        </p:xfrm>
        <a:graphic>
          <a:graphicData uri="http://schemas.openxmlformats.org/presentationml/2006/ole">
            <mc:AlternateContent xmlns:mc="http://schemas.openxmlformats.org/markup-compatibility/2006">
              <mc:Choice xmlns:v="urn:schemas-microsoft-com:vml" Requires="v">
                <p:oleObj spid="_x0000_s45104" name="Equation" r:id="rId3" imgW="4698720" imgH="2006280" progId="Equation.DSMT4">
                  <p:embed/>
                </p:oleObj>
              </mc:Choice>
              <mc:Fallback>
                <p:oleObj name="Equation" r:id="rId3" imgW="4698720" imgH="2006280" progId="Equation.DSMT4">
                  <p:embed/>
                  <p:pic>
                    <p:nvPicPr>
                      <p:cNvPr id="5" name="Object 4"/>
                      <p:cNvPicPr>
                        <a:picLocks noChangeAspect="1" noChangeArrowheads="1"/>
                      </p:cNvPicPr>
                      <p:nvPr/>
                    </p:nvPicPr>
                    <p:blipFill>
                      <a:blip r:embed="rId4"/>
                      <a:srcRect/>
                      <a:stretch>
                        <a:fillRect/>
                      </a:stretch>
                    </p:blipFill>
                    <p:spPr bwMode="auto">
                      <a:xfrm>
                        <a:off x="390525" y="3005138"/>
                        <a:ext cx="8132763" cy="3470275"/>
                      </a:xfrm>
                      <a:prstGeom prst="rect">
                        <a:avLst/>
                      </a:prstGeom>
                      <a:noFill/>
                    </p:spPr>
                  </p:pic>
                </p:oleObj>
              </mc:Fallback>
            </mc:AlternateContent>
          </a:graphicData>
        </a:graphic>
      </p:graphicFrame>
      <p:sp>
        <p:nvSpPr>
          <p:cNvPr id="2" name="Title 1"/>
          <p:cNvSpPr>
            <a:spLocks noGrp="1"/>
          </p:cNvSpPr>
          <p:nvPr>
            <p:ph type="title"/>
          </p:nvPr>
        </p:nvSpPr>
        <p:spPr/>
        <p:txBody>
          <a:bodyPr/>
          <a:lstStyle/>
          <a:p>
            <a:r>
              <a:rPr lang="en-GB" dirty="0"/>
              <a:t>Turning identities into a simple model</a:t>
            </a:r>
          </a:p>
        </p:txBody>
      </p:sp>
      <p:sp>
        <p:nvSpPr>
          <p:cNvPr id="3" name="Content Placeholder 2"/>
          <p:cNvSpPr>
            <a:spLocks noGrp="1"/>
          </p:cNvSpPr>
          <p:nvPr>
            <p:ph idx="1"/>
          </p:nvPr>
        </p:nvSpPr>
        <p:spPr/>
        <p:txBody>
          <a:bodyPr/>
          <a:lstStyle/>
          <a:p>
            <a:r>
              <a:rPr lang="en-GB" dirty="0"/>
              <a:t>Simplest possible model of this:</a:t>
            </a:r>
          </a:p>
          <a:p>
            <a:pPr lvl="1"/>
            <a:r>
              <a:rPr lang="en-GB" dirty="0"/>
              <a:t>Output Y</a:t>
            </a:r>
            <a:r>
              <a:rPr lang="en-GB" baseline="-25000" dirty="0"/>
              <a:t>R</a:t>
            </a:r>
            <a:r>
              <a:rPr lang="en-GB" dirty="0"/>
              <a:t> a linear function of capital K</a:t>
            </a:r>
            <a:r>
              <a:rPr lang="en-GB" baseline="-25000" dirty="0"/>
              <a:t>R</a:t>
            </a:r>
            <a:endParaRPr lang="en-GB" dirty="0"/>
          </a:p>
          <a:p>
            <a:pPr lvl="1"/>
            <a:r>
              <a:rPr lang="en-GB" dirty="0"/>
              <a:t>Investment I</a:t>
            </a:r>
            <a:r>
              <a:rPr lang="en-GB" baseline="-25000" dirty="0"/>
              <a:t>R</a:t>
            </a:r>
            <a:r>
              <a:rPr lang="en-GB" dirty="0"/>
              <a:t> a </a:t>
            </a:r>
            <a:r>
              <a:rPr lang="en-GB" b="1" i="1" dirty="0"/>
              <a:t>linear</a:t>
            </a:r>
            <a:r>
              <a:rPr lang="en-GB" dirty="0"/>
              <a:t> function of profit rate </a:t>
            </a:r>
            <a:r>
              <a:rPr lang="en-GB" dirty="0" err="1">
                <a:latin typeface="Symbol" panose="05050102010706020507" pitchFamily="18" charset="2"/>
              </a:rPr>
              <a:t>p</a:t>
            </a:r>
            <a:r>
              <a:rPr lang="en-GB" baseline="-25000" dirty="0" err="1"/>
              <a:t>r</a:t>
            </a:r>
            <a:r>
              <a:rPr lang="en-GB" baseline="-25000" dirty="0"/>
              <a:t> </a:t>
            </a:r>
            <a:r>
              <a:rPr lang="en-GB" dirty="0"/>
              <a:t>(&amp; depreciation)</a:t>
            </a:r>
          </a:p>
          <a:p>
            <a:pPr lvl="1"/>
            <a:r>
              <a:rPr lang="en-GB" dirty="0"/>
              <a:t>Employment a linear function of output</a:t>
            </a:r>
            <a:endParaRPr lang="en-US" dirty="0"/>
          </a:p>
          <a:p>
            <a:pPr lvl="1"/>
            <a:r>
              <a:rPr lang="en-GB" dirty="0"/>
              <a:t>Wage change a </a:t>
            </a:r>
            <a:r>
              <a:rPr lang="en-GB" b="1" i="1" dirty="0"/>
              <a:t>linear</a:t>
            </a:r>
            <a:r>
              <a:rPr lang="en-GB" dirty="0"/>
              <a:t> function of employment rate</a:t>
            </a:r>
          </a:p>
          <a:p>
            <a:pPr lvl="1"/>
            <a:r>
              <a:rPr lang="en-GB" dirty="0"/>
              <a:t>Change in debt equal to investment minus profits</a:t>
            </a:r>
            <a:endParaRPr lang="en-GB" i="1" dirty="0"/>
          </a:p>
          <a:p>
            <a:pPr lvl="1"/>
            <a:endParaRPr lang="en-GB" dirty="0"/>
          </a:p>
          <a:p>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572000"/>
            <a:ext cx="2161159" cy="2129493"/>
          </a:xfrm>
          <a:prstGeom prst="rect">
            <a:avLst/>
          </a:prstGeom>
        </p:spPr>
      </p:pic>
      <p:sp>
        <p:nvSpPr>
          <p:cNvPr id="6" name="Rounded Rectangle 5"/>
          <p:cNvSpPr/>
          <p:nvPr/>
        </p:nvSpPr>
        <p:spPr bwMode="auto">
          <a:xfrm>
            <a:off x="685800" y="350520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Rounded Rectangle 6"/>
          <p:cNvSpPr/>
          <p:nvPr/>
        </p:nvSpPr>
        <p:spPr bwMode="auto">
          <a:xfrm>
            <a:off x="1981200" y="298401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Rounded Rectangle 7"/>
          <p:cNvSpPr/>
          <p:nvPr/>
        </p:nvSpPr>
        <p:spPr bwMode="auto">
          <a:xfrm>
            <a:off x="2624687" y="297181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ounded Rectangle 8"/>
          <p:cNvSpPr/>
          <p:nvPr/>
        </p:nvSpPr>
        <p:spPr bwMode="auto">
          <a:xfrm>
            <a:off x="685800" y="449580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ounded Rectangle 9"/>
          <p:cNvSpPr/>
          <p:nvPr/>
        </p:nvSpPr>
        <p:spPr bwMode="auto">
          <a:xfrm>
            <a:off x="1600200" y="449580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4953000" y="548640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Rounded Rectangle 11"/>
          <p:cNvSpPr/>
          <p:nvPr/>
        </p:nvSpPr>
        <p:spPr bwMode="auto">
          <a:xfrm>
            <a:off x="6248400" y="501896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Rounded Rectangle 12"/>
          <p:cNvSpPr/>
          <p:nvPr/>
        </p:nvSpPr>
        <p:spPr bwMode="auto">
          <a:xfrm>
            <a:off x="6858000" y="502360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pic>
        <p:nvPicPr>
          <p:cNvPr id="14" name="Picture 13"/>
          <p:cNvPicPr>
            <a:picLocks noChangeAspect="1"/>
          </p:cNvPicPr>
          <p:nvPr/>
        </p:nvPicPr>
        <p:blipFill>
          <a:blip r:embed="rId6"/>
          <a:stretch>
            <a:fillRect/>
          </a:stretch>
        </p:blipFill>
        <p:spPr>
          <a:xfrm>
            <a:off x="5480982" y="2824598"/>
            <a:ext cx="3434418" cy="2204602"/>
          </a:xfrm>
          <a:prstGeom prst="rect">
            <a:avLst/>
          </a:prstGeom>
        </p:spPr>
      </p:pic>
      <p:sp>
        <p:nvSpPr>
          <p:cNvPr id="15" name="Rectangle 3"/>
          <p:cNvSpPr txBox="1">
            <a:spLocks noChangeArrowheads="1"/>
          </p:cNvSpPr>
          <p:nvPr/>
        </p:nvSpPr>
        <p:spPr bwMode="auto">
          <a:xfrm>
            <a:off x="5410200" y="3421557"/>
            <a:ext cx="3657600" cy="99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lnSpc>
                <a:spcPct val="90000"/>
              </a:lnSpc>
              <a:buNone/>
            </a:pPr>
            <a:r>
              <a:rPr lang="en-US" sz="3200" i="1" kern="0" dirty="0">
                <a:solidFill>
                  <a:srgbClr val="FFFFFF"/>
                </a:solidFill>
                <a:effectLst/>
              </a:rPr>
              <a:t>Some fundamental nonlinearities apply…</a:t>
            </a:r>
            <a:endParaRPr lang="en-US" sz="3200" kern="0" dirty="0">
              <a:solidFill>
                <a:srgbClr val="FFFFFF"/>
              </a:solidFill>
              <a:effectLst/>
            </a:endParaRPr>
          </a:p>
        </p:txBody>
      </p:sp>
    </p:spTree>
    <p:extLst>
      <p:ext uri="{BB962C8B-B14F-4D97-AF65-F5344CB8AC3E}">
        <p14:creationId xmlns:p14="http://schemas.microsoft.com/office/powerpoint/2010/main" val="86204922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26" presetClass="emph" presetSubtype="0" repeatCount="3000" fill="hold" nodeType="with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par>
                          <p:cTn id="19" fill="hold">
                            <p:stCondLst>
                              <p:cond delay="1500"/>
                            </p:stCondLst>
                            <p:childTnLst>
                              <p:par>
                                <p:cTn id="20" presetID="45" presetClass="exit" presetSubtype="0" fill="hold" nodeType="afterEffect">
                                  <p:stCondLst>
                                    <p:cond delay="0"/>
                                  </p:stCondLst>
                                  <p:childTnLst>
                                    <p:animEffect transition="out" filter="fade">
                                      <p:cBhvr>
                                        <p:cTn id="21" dur="2000"/>
                                        <p:tgtEl>
                                          <p:spTgt spid="4"/>
                                        </p:tgtEl>
                                      </p:cBhvr>
                                    </p:animEffect>
                                    <p:anim calcmode="lin" valueType="num">
                                      <p:cBhvr>
                                        <p:cTn id="2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4"/>
                                        </p:tgtEl>
                                        <p:attrNameLst>
                                          <p:attrName>ppt_h</p:attrName>
                                        </p:attrNameLst>
                                      </p:cBhvr>
                                      <p:tavLst>
                                        <p:tav tm="0">
                                          <p:val>
                                            <p:strVal val="ppt_h"/>
                                          </p:val>
                                        </p:tav>
                                        <p:tav tm="100000">
                                          <p:val>
                                            <p:strVal val="ppt_h"/>
                                          </p:val>
                                        </p:tav>
                                      </p:tavLst>
                                    </p:anim>
                                    <p:set>
                                      <p:cBhvr>
                                        <p:cTn id="24" dur="1" fill="hold">
                                          <p:stCondLst>
                                            <p:cond delay="19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1"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up)">
                                      <p:cBhvr>
                                        <p:cTn id="29" dur="500"/>
                                        <p:tgtEl>
                                          <p:spTgt spid="15">
                                            <p:txEl>
                                              <p:pRg st="0" end="0"/>
                                            </p:txEl>
                                          </p:spTgt>
                                        </p:tgtEl>
                                      </p:cBhvr>
                                    </p:animEffect>
                                  </p:childTnLst>
                                </p:cTn>
                              </p:par>
                            </p:childTnLst>
                          </p:cTn>
                        </p:par>
                        <p:par>
                          <p:cTn id="30" fill="hold">
                            <p:stCondLst>
                              <p:cond delay="500"/>
                            </p:stCondLst>
                            <p:childTnLst>
                              <p:par>
                                <p:cTn id="31" presetID="21"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2)">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80">
                                          <p:stCondLst>
                                            <p:cond delay="0"/>
                                          </p:stCondLst>
                                        </p:cTn>
                                        <p:tgtEl>
                                          <p:spTgt spid="6"/>
                                        </p:tgtEl>
                                      </p:cBhvr>
                                    </p:animEffect>
                                    <p:anim calcmode="lin" valueType="num">
                                      <p:cBhvr>
                                        <p:cTn id="3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gtEl>
                                      </p:cBhvr>
                                      <p:to x="100000" y="60000"/>
                                    </p:animScale>
                                    <p:animScale>
                                      <p:cBhvr>
                                        <p:cTn id="45" dur="166" decel="50000">
                                          <p:stCondLst>
                                            <p:cond delay="676"/>
                                          </p:stCondLst>
                                        </p:cTn>
                                        <p:tgtEl>
                                          <p:spTgt spid="6"/>
                                        </p:tgtEl>
                                      </p:cBhvr>
                                      <p:to x="100000" y="100000"/>
                                    </p:animScale>
                                    <p:animScale>
                                      <p:cBhvr>
                                        <p:cTn id="46" dur="26">
                                          <p:stCondLst>
                                            <p:cond delay="1312"/>
                                          </p:stCondLst>
                                        </p:cTn>
                                        <p:tgtEl>
                                          <p:spTgt spid="6"/>
                                        </p:tgtEl>
                                      </p:cBhvr>
                                      <p:to x="100000" y="80000"/>
                                    </p:animScale>
                                    <p:animScale>
                                      <p:cBhvr>
                                        <p:cTn id="47" dur="166" decel="50000">
                                          <p:stCondLst>
                                            <p:cond delay="1338"/>
                                          </p:stCondLst>
                                        </p:cTn>
                                        <p:tgtEl>
                                          <p:spTgt spid="6"/>
                                        </p:tgtEl>
                                      </p:cBhvr>
                                      <p:to x="100000" y="100000"/>
                                    </p:animScale>
                                    <p:animScale>
                                      <p:cBhvr>
                                        <p:cTn id="48" dur="26">
                                          <p:stCondLst>
                                            <p:cond delay="1642"/>
                                          </p:stCondLst>
                                        </p:cTn>
                                        <p:tgtEl>
                                          <p:spTgt spid="6"/>
                                        </p:tgtEl>
                                      </p:cBhvr>
                                      <p:to x="100000" y="90000"/>
                                    </p:animScale>
                                    <p:animScale>
                                      <p:cBhvr>
                                        <p:cTn id="49" dur="166" decel="50000">
                                          <p:stCondLst>
                                            <p:cond delay="1668"/>
                                          </p:stCondLst>
                                        </p:cTn>
                                        <p:tgtEl>
                                          <p:spTgt spid="6"/>
                                        </p:tgtEl>
                                      </p:cBhvr>
                                      <p:to x="100000" y="100000"/>
                                    </p:animScale>
                                    <p:animScale>
                                      <p:cBhvr>
                                        <p:cTn id="50" dur="26">
                                          <p:stCondLst>
                                            <p:cond delay="1808"/>
                                          </p:stCondLst>
                                        </p:cTn>
                                        <p:tgtEl>
                                          <p:spTgt spid="6"/>
                                        </p:tgtEl>
                                      </p:cBhvr>
                                      <p:to x="100000" y="95000"/>
                                    </p:animScale>
                                    <p:animScale>
                                      <p:cBhvr>
                                        <p:cTn id="51" dur="166" decel="50000">
                                          <p:stCondLst>
                                            <p:cond delay="1834"/>
                                          </p:stCondLst>
                                        </p:cTn>
                                        <p:tgtEl>
                                          <p:spTgt spid="6"/>
                                        </p:tgtEl>
                                      </p:cBhvr>
                                      <p:to x="100000" y="100000"/>
                                    </p:animScale>
                                  </p:childTnLst>
                                </p:cTn>
                              </p:par>
                              <p:par>
                                <p:cTn id="52" presetID="10" presetClass="exit" presetSubtype="0" fill="hold" grpId="2" nodeType="withEffect">
                                  <p:stCondLst>
                                    <p:cond delay="0"/>
                                  </p:stCondLst>
                                  <p:childTnLst>
                                    <p:animEffect transition="out" filter="fade">
                                      <p:cBhvr>
                                        <p:cTn id="53" dur="500"/>
                                        <p:tgtEl>
                                          <p:spTgt spid="15">
                                            <p:txEl>
                                              <p:pRg st="0" end="0"/>
                                            </p:txEl>
                                          </p:spTgt>
                                        </p:tgtEl>
                                      </p:cBhvr>
                                    </p:animEffect>
                                    <p:set>
                                      <p:cBhvr>
                                        <p:cTn id="54" dur="1" fill="hold">
                                          <p:stCondLst>
                                            <p:cond delay="499"/>
                                          </p:stCondLst>
                                        </p:cTn>
                                        <p:tgtEl>
                                          <p:spTgt spid="15">
                                            <p:txEl>
                                              <p:pRg st="0" end="0"/>
                                            </p:txEl>
                                          </p:spTgt>
                                        </p:tgtEl>
                                        <p:attrNameLst>
                                          <p:attrName>style.visibility</p:attrName>
                                        </p:attrNameLst>
                                      </p:cBhvr>
                                      <p:to>
                                        <p:strVal val="hidden"/>
                                      </p:to>
                                    </p:set>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6"/>
                                        </p:tgtEl>
                                      </p:cBhvr>
                                    </p:animEffect>
                                    <p:set>
                                      <p:cBhvr>
                                        <p:cTn id="94" dur="1" fill="hold">
                                          <p:stCondLst>
                                            <p:cond delay="499"/>
                                          </p:stCondLst>
                                        </p:cTn>
                                        <p:tgtEl>
                                          <p:spTgt spid="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26"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down)">
                                      <p:cBhvr>
                                        <p:cTn id="100" dur="580">
                                          <p:stCondLst>
                                            <p:cond delay="0"/>
                                          </p:stCondLst>
                                        </p:cTn>
                                        <p:tgtEl>
                                          <p:spTgt spid="9"/>
                                        </p:tgtEl>
                                      </p:cBhvr>
                                    </p:animEffect>
                                    <p:anim calcmode="lin" valueType="num">
                                      <p:cBhvr>
                                        <p:cTn id="10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6" dur="26">
                                          <p:stCondLst>
                                            <p:cond delay="650"/>
                                          </p:stCondLst>
                                        </p:cTn>
                                        <p:tgtEl>
                                          <p:spTgt spid="9"/>
                                        </p:tgtEl>
                                      </p:cBhvr>
                                      <p:to x="100000" y="60000"/>
                                    </p:animScale>
                                    <p:animScale>
                                      <p:cBhvr>
                                        <p:cTn id="107" dur="166" decel="50000">
                                          <p:stCondLst>
                                            <p:cond delay="676"/>
                                          </p:stCondLst>
                                        </p:cTn>
                                        <p:tgtEl>
                                          <p:spTgt spid="9"/>
                                        </p:tgtEl>
                                      </p:cBhvr>
                                      <p:to x="100000" y="100000"/>
                                    </p:animScale>
                                    <p:animScale>
                                      <p:cBhvr>
                                        <p:cTn id="108" dur="26">
                                          <p:stCondLst>
                                            <p:cond delay="1312"/>
                                          </p:stCondLst>
                                        </p:cTn>
                                        <p:tgtEl>
                                          <p:spTgt spid="9"/>
                                        </p:tgtEl>
                                      </p:cBhvr>
                                      <p:to x="100000" y="80000"/>
                                    </p:animScale>
                                    <p:animScale>
                                      <p:cBhvr>
                                        <p:cTn id="109" dur="166" decel="50000">
                                          <p:stCondLst>
                                            <p:cond delay="1338"/>
                                          </p:stCondLst>
                                        </p:cTn>
                                        <p:tgtEl>
                                          <p:spTgt spid="9"/>
                                        </p:tgtEl>
                                      </p:cBhvr>
                                      <p:to x="100000" y="100000"/>
                                    </p:animScale>
                                    <p:animScale>
                                      <p:cBhvr>
                                        <p:cTn id="110" dur="26">
                                          <p:stCondLst>
                                            <p:cond delay="1642"/>
                                          </p:stCondLst>
                                        </p:cTn>
                                        <p:tgtEl>
                                          <p:spTgt spid="9"/>
                                        </p:tgtEl>
                                      </p:cBhvr>
                                      <p:to x="100000" y="90000"/>
                                    </p:animScale>
                                    <p:animScale>
                                      <p:cBhvr>
                                        <p:cTn id="111" dur="166" decel="50000">
                                          <p:stCondLst>
                                            <p:cond delay="1668"/>
                                          </p:stCondLst>
                                        </p:cTn>
                                        <p:tgtEl>
                                          <p:spTgt spid="9"/>
                                        </p:tgtEl>
                                      </p:cBhvr>
                                      <p:to x="100000" y="100000"/>
                                    </p:animScale>
                                    <p:animScale>
                                      <p:cBhvr>
                                        <p:cTn id="112" dur="26">
                                          <p:stCondLst>
                                            <p:cond delay="1808"/>
                                          </p:stCondLst>
                                        </p:cTn>
                                        <p:tgtEl>
                                          <p:spTgt spid="9"/>
                                        </p:tgtEl>
                                      </p:cBhvr>
                                      <p:to x="100000" y="95000"/>
                                    </p:animScale>
                                    <p:animScale>
                                      <p:cBhvr>
                                        <p:cTn id="113" dur="166" decel="50000">
                                          <p:stCondLst>
                                            <p:cond delay="1834"/>
                                          </p:stCondLst>
                                        </p:cTn>
                                        <p:tgtEl>
                                          <p:spTgt spid="9"/>
                                        </p:tgtEl>
                                      </p:cBhvr>
                                      <p:to x="100000" y="100000"/>
                                    </p:animScale>
                                  </p:childTnLst>
                                </p:cTn>
                              </p:par>
                              <p:par>
                                <p:cTn id="114" presetID="26" presetClass="entr" presetSubtype="0" fill="hold" grpId="0" nodeType="with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down)">
                                      <p:cBhvr>
                                        <p:cTn id="116" dur="580">
                                          <p:stCondLst>
                                            <p:cond delay="0"/>
                                          </p:stCondLst>
                                        </p:cTn>
                                        <p:tgtEl>
                                          <p:spTgt spid="10"/>
                                        </p:tgtEl>
                                      </p:cBhvr>
                                    </p:animEffect>
                                    <p:anim calcmode="lin" valueType="num">
                                      <p:cBhvr>
                                        <p:cTn id="1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2" dur="26">
                                          <p:stCondLst>
                                            <p:cond delay="650"/>
                                          </p:stCondLst>
                                        </p:cTn>
                                        <p:tgtEl>
                                          <p:spTgt spid="10"/>
                                        </p:tgtEl>
                                      </p:cBhvr>
                                      <p:to x="100000" y="60000"/>
                                    </p:animScale>
                                    <p:animScale>
                                      <p:cBhvr>
                                        <p:cTn id="123" dur="166" decel="50000">
                                          <p:stCondLst>
                                            <p:cond delay="676"/>
                                          </p:stCondLst>
                                        </p:cTn>
                                        <p:tgtEl>
                                          <p:spTgt spid="10"/>
                                        </p:tgtEl>
                                      </p:cBhvr>
                                      <p:to x="100000" y="100000"/>
                                    </p:animScale>
                                    <p:animScale>
                                      <p:cBhvr>
                                        <p:cTn id="124" dur="26">
                                          <p:stCondLst>
                                            <p:cond delay="1312"/>
                                          </p:stCondLst>
                                        </p:cTn>
                                        <p:tgtEl>
                                          <p:spTgt spid="10"/>
                                        </p:tgtEl>
                                      </p:cBhvr>
                                      <p:to x="100000" y="80000"/>
                                    </p:animScale>
                                    <p:animScale>
                                      <p:cBhvr>
                                        <p:cTn id="125" dur="166" decel="50000">
                                          <p:stCondLst>
                                            <p:cond delay="1338"/>
                                          </p:stCondLst>
                                        </p:cTn>
                                        <p:tgtEl>
                                          <p:spTgt spid="10"/>
                                        </p:tgtEl>
                                      </p:cBhvr>
                                      <p:to x="100000" y="100000"/>
                                    </p:animScale>
                                    <p:animScale>
                                      <p:cBhvr>
                                        <p:cTn id="126" dur="26">
                                          <p:stCondLst>
                                            <p:cond delay="1642"/>
                                          </p:stCondLst>
                                        </p:cTn>
                                        <p:tgtEl>
                                          <p:spTgt spid="10"/>
                                        </p:tgtEl>
                                      </p:cBhvr>
                                      <p:to x="100000" y="90000"/>
                                    </p:animScale>
                                    <p:animScale>
                                      <p:cBhvr>
                                        <p:cTn id="127" dur="166" decel="50000">
                                          <p:stCondLst>
                                            <p:cond delay="1668"/>
                                          </p:stCondLst>
                                        </p:cTn>
                                        <p:tgtEl>
                                          <p:spTgt spid="10"/>
                                        </p:tgtEl>
                                      </p:cBhvr>
                                      <p:to x="100000" y="100000"/>
                                    </p:animScale>
                                    <p:animScale>
                                      <p:cBhvr>
                                        <p:cTn id="128" dur="26">
                                          <p:stCondLst>
                                            <p:cond delay="1808"/>
                                          </p:stCondLst>
                                        </p:cTn>
                                        <p:tgtEl>
                                          <p:spTgt spid="10"/>
                                        </p:tgtEl>
                                      </p:cBhvr>
                                      <p:to x="100000" y="95000"/>
                                    </p:animScale>
                                    <p:animScale>
                                      <p:cBhvr>
                                        <p:cTn id="129" dur="166" decel="50000">
                                          <p:stCondLst>
                                            <p:cond delay="1834"/>
                                          </p:stCondLst>
                                        </p:cTn>
                                        <p:tgtEl>
                                          <p:spTgt spid="10"/>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10"/>
                                        </p:tgtEl>
                                      </p:cBhvr>
                                    </p:animEffect>
                                    <p:set>
                                      <p:cBhvr>
                                        <p:cTn id="134" dur="1" fill="hold">
                                          <p:stCondLst>
                                            <p:cond delay="499"/>
                                          </p:stCondLst>
                                        </p:cTn>
                                        <p:tgtEl>
                                          <p:spTgt spid="10"/>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9"/>
                                        </p:tgtEl>
                                      </p:cBhvr>
                                    </p:animEffect>
                                    <p:set>
                                      <p:cBhvr>
                                        <p:cTn id="137" dur="1" fill="hold">
                                          <p:stCondLst>
                                            <p:cond delay="499"/>
                                          </p:stCondLst>
                                        </p:cTn>
                                        <p:tgtEl>
                                          <p:spTgt spid="9"/>
                                        </p:tgtEl>
                                        <p:attrNameLst>
                                          <p:attrName>style.visibility</p:attrName>
                                        </p:attrNameLst>
                                      </p:cBhvr>
                                      <p:to>
                                        <p:strVal val="hidden"/>
                                      </p:to>
                                    </p:set>
                                  </p:childTnLst>
                                </p:cTn>
                              </p:par>
                              <p:par>
                                <p:cTn id="138" presetID="26" presetClass="entr" presetSubtype="0" fill="hold" grpId="0" nodeType="withEffect">
                                  <p:stCondLst>
                                    <p:cond delay="0"/>
                                  </p:stCondLst>
                                  <p:childTnLst>
                                    <p:set>
                                      <p:cBhvr>
                                        <p:cTn id="139" dur="1" fill="hold">
                                          <p:stCondLst>
                                            <p:cond delay="0"/>
                                          </p:stCondLst>
                                        </p:cTn>
                                        <p:tgtEl>
                                          <p:spTgt spid="11"/>
                                        </p:tgtEl>
                                        <p:attrNameLst>
                                          <p:attrName>style.visibility</p:attrName>
                                        </p:attrNameLst>
                                      </p:cBhvr>
                                      <p:to>
                                        <p:strVal val="visible"/>
                                      </p:to>
                                    </p:set>
                                    <p:animEffect transition="in" filter="wipe(down)">
                                      <p:cBhvr>
                                        <p:cTn id="140" dur="580">
                                          <p:stCondLst>
                                            <p:cond delay="0"/>
                                          </p:stCondLst>
                                        </p:cTn>
                                        <p:tgtEl>
                                          <p:spTgt spid="11"/>
                                        </p:tgtEl>
                                      </p:cBhvr>
                                    </p:animEffect>
                                    <p:anim calcmode="lin" valueType="num">
                                      <p:cBhvr>
                                        <p:cTn id="1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6" dur="26">
                                          <p:stCondLst>
                                            <p:cond delay="650"/>
                                          </p:stCondLst>
                                        </p:cTn>
                                        <p:tgtEl>
                                          <p:spTgt spid="11"/>
                                        </p:tgtEl>
                                      </p:cBhvr>
                                      <p:to x="100000" y="60000"/>
                                    </p:animScale>
                                    <p:animScale>
                                      <p:cBhvr>
                                        <p:cTn id="147" dur="166" decel="50000">
                                          <p:stCondLst>
                                            <p:cond delay="676"/>
                                          </p:stCondLst>
                                        </p:cTn>
                                        <p:tgtEl>
                                          <p:spTgt spid="11"/>
                                        </p:tgtEl>
                                      </p:cBhvr>
                                      <p:to x="100000" y="100000"/>
                                    </p:animScale>
                                    <p:animScale>
                                      <p:cBhvr>
                                        <p:cTn id="148" dur="26">
                                          <p:stCondLst>
                                            <p:cond delay="1312"/>
                                          </p:stCondLst>
                                        </p:cTn>
                                        <p:tgtEl>
                                          <p:spTgt spid="11"/>
                                        </p:tgtEl>
                                      </p:cBhvr>
                                      <p:to x="100000" y="80000"/>
                                    </p:animScale>
                                    <p:animScale>
                                      <p:cBhvr>
                                        <p:cTn id="149" dur="166" decel="50000">
                                          <p:stCondLst>
                                            <p:cond delay="1338"/>
                                          </p:stCondLst>
                                        </p:cTn>
                                        <p:tgtEl>
                                          <p:spTgt spid="11"/>
                                        </p:tgtEl>
                                      </p:cBhvr>
                                      <p:to x="100000" y="100000"/>
                                    </p:animScale>
                                    <p:animScale>
                                      <p:cBhvr>
                                        <p:cTn id="150" dur="26">
                                          <p:stCondLst>
                                            <p:cond delay="1642"/>
                                          </p:stCondLst>
                                        </p:cTn>
                                        <p:tgtEl>
                                          <p:spTgt spid="11"/>
                                        </p:tgtEl>
                                      </p:cBhvr>
                                      <p:to x="100000" y="90000"/>
                                    </p:animScale>
                                    <p:animScale>
                                      <p:cBhvr>
                                        <p:cTn id="151" dur="166" decel="50000">
                                          <p:stCondLst>
                                            <p:cond delay="1668"/>
                                          </p:stCondLst>
                                        </p:cTn>
                                        <p:tgtEl>
                                          <p:spTgt spid="11"/>
                                        </p:tgtEl>
                                      </p:cBhvr>
                                      <p:to x="100000" y="100000"/>
                                    </p:animScale>
                                    <p:animScale>
                                      <p:cBhvr>
                                        <p:cTn id="152" dur="26">
                                          <p:stCondLst>
                                            <p:cond delay="1808"/>
                                          </p:stCondLst>
                                        </p:cTn>
                                        <p:tgtEl>
                                          <p:spTgt spid="11"/>
                                        </p:tgtEl>
                                      </p:cBhvr>
                                      <p:to x="100000" y="95000"/>
                                    </p:animScale>
                                    <p:animScale>
                                      <p:cBhvr>
                                        <p:cTn id="153" dur="166" decel="50000">
                                          <p:stCondLst>
                                            <p:cond delay="1834"/>
                                          </p:stCondLst>
                                        </p:cTn>
                                        <p:tgtEl>
                                          <p:spTgt spid="11"/>
                                        </p:tgtEl>
                                      </p:cBhvr>
                                      <p:to x="100000" y="100000"/>
                                    </p:animScale>
                                  </p:childTnLst>
                                </p:cTn>
                              </p:par>
                              <p:par>
                                <p:cTn id="154" presetID="26" presetClass="entr" presetSubtype="0" fill="hold" grpId="0" nodeType="with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wipe(down)">
                                      <p:cBhvr>
                                        <p:cTn id="156" dur="580">
                                          <p:stCondLst>
                                            <p:cond delay="0"/>
                                          </p:stCondLst>
                                        </p:cTn>
                                        <p:tgtEl>
                                          <p:spTgt spid="12"/>
                                        </p:tgtEl>
                                      </p:cBhvr>
                                    </p:animEffect>
                                    <p:anim calcmode="lin" valueType="num">
                                      <p:cBhvr>
                                        <p:cTn id="1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2" dur="26">
                                          <p:stCondLst>
                                            <p:cond delay="650"/>
                                          </p:stCondLst>
                                        </p:cTn>
                                        <p:tgtEl>
                                          <p:spTgt spid="12"/>
                                        </p:tgtEl>
                                      </p:cBhvr>
                                      <p:to x="100000" y="60000"/>
                                    </p:animScale>
                                    <p:animScale>
                                      <p:cBhvr>
                                        <p:cTn id="163" dur="166" decel="50000">
                                          <p:stCondLst>
                                            <p:cond delay="676"/>
                                          </p:stCondLst>
                                        </p:cTn>
                                        <p:tgtEl>
                                          <p:spTgt spid="12"/>
                                        </p:tgtEl>
                                      </p:cBhvr>
                                      <p:to x="100000" y="100000"/>
                                    </p:animScale>
                                    <p:animScale>
                                      <p:cBhvr>
                                        <p:cTn id="164" dur="26">
                                          <p:stCondLst>
                                            <p:cond delay="1312"/>
                                          </p:stCondLst>
                                        </p:cTn>
                                        <p:tgtEl>
                                          <p:spTgt spid="12"/>
                                        </p:tgtEl>
                                      </p:cBhvr>
                                      <p:to x="100000" y="80000"/>
                                    </p:animScale>
                                    <p:animScale>
                                      <p:cBhvr>
                                        <p:cTn id="165" dur="166" decel="50000">
                                          <p:stCondLst>
                                            <p:cond delay="1338"/>
                                          </p:stCondLst>
                                        </p:cTn>
                                        <p:tgtEl>
                                          <p:spTgt spid="12"/>
                                        </p:tgtEl>
                                      </p:cBhvr>
                                      <p:to x="100000" y="100000"/>
                                    </p:animScale>
                                    <p:animScale>
                                      <p:cBhvr>
                                        <p:cTn id="166" dur="26">
                                          <p:stCondLst>
                                            <p:cond delay="1642"/>
                                          </p:stCondLst>
                                        </p:cTn>
                                        <p:tgtEl>
                                          <p:spTgt spid="12"/>
                                        </p:tgtEl>
                                      </p:cBhvr>
                                      <p:to x="100000" y="90000"/>
                                    </p:animScale>
                                    <p:animScale>
                                      <p:cBhvr>
                                        <p:cTn id="167" dur="166" decel="50000">
                                          <p:stCondLst>
                                            <p:cond delay="1668"/>
                                          </p:stCondLst>
                                        </p:cTn>
                                        <p:tgtEl>
                                          <p:spTgt spid="12"/>
                                        </p:tgtEl>
                                      </p:cBhvr>
                                      <p:to x="100000" y="100000"/>
                                    </p:animScale>
                                    <p:animScale>
                                      <p:cBhvr>
                                        <p:cTn id="168" dur="26">
                                          <p:stCondLst>
                                            <p:cond delay="1808"/>
                                          </p:stCondLst>
                                        </p:cTn>
                                        <p:tgtEl>
                                          <p:spTgt spid="12"/>
                                        </p:tgtEl>
                                      </p:cBhvr>
                                      <p:to x="100000" y="95000"/>
                                    </p:animScale>
                                    <p:animScale>
                                      <p:cBhvr>
                                        <p:cTn id="169" dur="166" decel="50000">
                                          <p:stCondLst>
                                            <p:cond delay="1834"/>
                                          </p:stCondLst>
                                        </p:cTn>
                                        <p:tgtEl>
                                          <p:spTgt spid="12"/>
                                        </p:tgtEl>
                                      </p:cBhvr>
                                      <p:to x="100000" y="100000"/>
                                    </p:animScale>
                                  </p:childTnLst>
                                </p:cTn>
                              </p:par>
                              <p:par>
                                <p:cTn id="170" presetID="26" presetClass="entr" presetSubtype="0" fill="hold" grpId="0" nodeType="withEffect">
                                  <p:stCondLst>
                                    <p:cond delay="0"/>
                                  </p:stCondLst>
                                  <p:childTnLst>
                                    <p:set>
                                      <p:cBhvr>
                                        <p:cTn id="171" dur="1" fill="hold">
                                          <p:stCondLst>
                                            <p:cond delay="0"/>
                                          </p:stCondLst>
                                        </p:cTn>
                                        <p:tgtEl>
                                          <p:spTgt spid="13"/>
                                        </p:tgtEl>
                                        <p:attrNameLst>
                                          <p:attrName>style.visibility</p:attrName>
                                        </p:attrNameLst>
                                      </p:cBhvr>
                                      <p:to>
                                        <p:strVal val="visible"/>
                                      </p:to>
                                    </p:set>
                                    <p:animEffect transition="in" filter="wipe(down)">
                                      <p:cBhvr>
                                        <p:cTn id="172" dur="580">
                                          <p:stCondLst>
                                            <p:cond delay="0"/>
                                          </p:stCondLst>
                                        </p:cTn>
                                        <p:tgtEl>
                                          <p:spTgt spid="13"/>
                                        </p:tgtEl>
                                      </p:cBhvr>
                                    </p:animEffect>
                                    <p:anim calcmode="lin" valueType="num">
                                      <p:cBhvr>
                                        <p:cTn id="17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8" dur="26">
                                          <p:stCondLst>
                                            <p:cond delay="650"/>
                                          </p:stCondLst>
                                        </p:cTn>
                                        <p:tgtEl>
                                          <p:spTgt spid="13"/>
                                        </p:tgtEl>
                                      </p:cBhvr>
                                      <p:to x="100000" y="60000"/>
                                    </p:animScale>
                                    <p:animScale>
                                      <p:cBhvr>
                                        <p:cTn id="179" dur="166" decel="50000">
                                          <p:stCondLst>
                                            <p:cond delay="676"/>
                                          </p:stCondLst>
                                        </p:cTn>
                                        <p:tgtEl>
                                          <p:spTgt spid="13"/>
                                        </p:tgtEl>
                                      </p:cBhvr>
                                      <p:to x="100000" y="100000"/>
                                    </p:animScale>
                                    <p:animScale>
                                      <p:cBhvr>
                                        <p:cTn id="180" dur="26">
                                          <p:stCondLst>
                                            <p:cond delay="1312"/>
                                          </p:stCondLst>
                                        </p:cTn>
                                        <p:tgtEl>
                                          <p:spTgt spid="13"/>
                                        </p:tgtEl>
                                      </p:cBhvr>
                                      <p:to x="100000" y="80000"/>
                                    </p:animScale>
                                    <p:animScale>
                                      <p:cBhvr>
                                        <p:cTn id="181" dur="166" decel="50000">
                                          <p:stCondLst>
                                            <p:cond delay="1338"/>
                                          </p:stCondLst>
                                        </p:cTn>
                                        <p:tgtEl>
                                          <p:spTgt spid="13"/>
                                        </p:tgtEl>
                                      </p:cBhvr>
                                      <p:to x="100000" y="100000"/>
                                    </p:animScale>
                                    <p:animScale>
                                      <p:cBhvr>
                                        <p:cTn id="182" dur="26">
                                          <p:stCondLst>
                                            <p:cond delay="1642"/>
                                          </p:stCondLst>
                                        </p:cTn>
                                        <p:tgtEl>
                                          <p:spTgt spid="13"/>
                                        </p:tgtEl>
                                      </p:cBhvr>
                                      <p:to x="100000" y="90000"/>
                                    </p:animScale>
                                    <p:animScale>
                                      <p:cBhvr>
                                        <p:cTn id="183" dur="166" decel="50000">
                                          <p:stCondLst>
                                            <p:cond delay="1668"/>
                                          </p:stCondLst>
                                        </p:cTn>
                                        <p:tgtEl>
                                          <p:spTgt spid="13"/>
                                        </p:tgtEl>
                                      </p:cBhvr>
                                      <p:to x="100000" y="100000"/>
                                    </p:animScale>
                                    <p:animScale>
                                      <p:cBhvr>
                                        <p:cTn id="184" dur="26">
                                          <p:stCondLst>
                                            <p:cond delay="1808"/>
                                          </p:stCondLst>
                                        </p:cTn>
                                        <p:tgtEl>
                                          <p:spTgt spid="13"/>
                                        </p:tgtEl>
                                      </p:cBhvr>
                                      <p:to x="100000" y="95000"/>
                                    </p:animScale>
                                    <p:animScale>
                                      <p:cBhvr>
                                        <p:cTn id="185" dur="166" decel="50000">
                                          <p:stCondLst>
                                            <p:cond delay="1834"/>
                                          </p:stCondLst>
                                        </p:cTn>
                                        <p:tgtEl>
                                          <p:spTgt spid="13"/>
                                        </p:tgtEl>
                                      </p:cBhvr>
                                      <p:to x="100000" y="100000"/>
                                    </p:animScale>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1" nodeType="clickEffect">
                                  <p:stCondLst>
                                    <p:cond delay="0"/>
                                  </p:stCondLst>
                                  <p:childTnLst>
                                    <p:animEffect transition="out" filter="fade">
                                      <p:cBhvr>
                                        <p:cTn id="189" dur="500"/>
                                        <p:tgtEl>
                                          <p:spTgt spid="12"/>
                                        </p:tgtEl>
                                      </p:cBhvr>
                                    </p:animEffect>
                                    <p:set>
                                      <p:cBhvr>
                                        <p:cTn id="190" dur="1" fill="hold">
                                          <p:stCondLst>
                                            <p:cond delay="499"/>
                                          </p:stCondLst>
                                        </p:cTn>
                                        <p:tgtEl>
                                          <p:spTgt spid="1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1"/>
                                        </p:tgtEl>
                                      </p:cBhvr>
                                    </p:animEffect>
                                    <p:set>
                                      <p:cBhvr>
                                        <p:cTn id="193" dur="1" fill="hold">
                                          <p:stCondLst>
                                            <p:cond delay="499"/>
                                          </p:stCondLst>
                                        </p:cTn>
                                        <p:tgtEl>
                                          <p:spTgt spid="11"/>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13"/>
                                        </p:tgtEl>
                                      </p:cBhvr>
                                    </p:animEffect>
                                    <p:set>
                                      <p:cBhvr>
                                        <p:cTn id="19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build="p" bldLvl="5">
        <p:tmplLst>
          <p:tmpl lvl="1">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5" grpId="1" build="p" bldLvl="5"/>
      <p:bldP spid="15" grpId="2"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 Classical theory of economic cycles</a:t>
            </a:r>
            <a:endParaRPr lang="en-US" dirty="0"/>
          </a:p>
        </p:txBody>
      </p:sp>
      <p:sp>
        <p:nvSpPr>
          <p:cNvPr id="3" name="Content Placeholder 2"/>
          <p:cNvSpPr>
            <a:spLocks noGrp="1"/>
          </p:cNvSpPr>
          <p:nvPr>
            <p:ph idx="1"/>
          </p:nvPr>
        </p:nvSpPr>
        <p:spPr>
          <a:xfrm>
            <a:off x="228600" y="685800"/>
            <a:ext cx="8763000" cy="1066800"/>
          </a:xfrm>
        </p:spPr>
        <p:txBody>
          <a:bodyPr/>
          <a:lstStyle/>
          <a:p>
            <a:r>
              <a:rPr lang="en-GB" dirty="0"/>
              <a:t>Replicating this in Minsky (starting from basic Goodwin model)</a:t>
            </a:r>
          </a:p>
          <a:p>
            <a:r>
              <a:rPr lang="en-GB" dirty="0"/>
              <a:t>Simplest form of this model: linear relationships between variables</a:t>
            </a:r>
          </a:p>
          <a:p>
            <a:pPr lvl="2"/>
            <a:r>
              <a:rPr lang="en-GB" dirty="0"/>
              <a:t>So “Capital </a:t>
            </a:r>
            <a:r>
              <a:rPr lang="en-GB" b="1" i="1" dirty="0"/>
              <a:t>K</a:t>
            </a:r>
            <a:r>
              <a:rPr lang="en-GB" dirty="0"/>
              <a:t> determines Output </a:t>
            </a:r>
            <a:r>
              <a:rPr lang="en-GB" b="1" i="1" dirty="0"/>
              <a:t>Y</a:t>
            </a:r>
            <a:r>
              <a:rPr lang="en-GB" dirty="0"/>
              <a:t>” becomes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10133021"/>
              </p:ext>
            </p:extLst>
          </p:nvPr>
        </p:nvGraphicFramePr>
        <p:xfrm>
          <a:off x="6759575" y="1371600"/>
          <a:ext cx="784225" cy="608013"/>
        </p:xfrm>
        <a:graphic>
          <a:graphicData uri="http://schemas.openxmlformats.org/presentationml/2006/ole">
            <mc:AlternateContent xmlns:mc="http://schemas.openxmlformats.org/markup-compatibility/2006">
              <mc:Choice xmlns:v="urn:schemas-microsoft-com:vml" Requires="v">
                <p:oleObj spid="_x0000_s49224" name="Equation" r:id="rId3" imgW="507960" imgH="393480" progId="Equation.DSMT4">
                  <p:embed/>
                </p:oleObj>
              </mc:Choice>
              <mc:Fallback>
                <p:oleObj name="Equation" r:id="rId3" imgW="507960" imgH="393480" progId="Equation.DSMT4">
                  <p:embed/>
                  <p:pic>
                    <p:nvPicPr>
                      <p:cNvPr id="4" name="Object 3"/>
                      <p:cNvPicPr/>
                      <p:nvPr/>
                    </p:nvPicPr>
                    <p:blipFill>
                      <a:blip r:embed="rId4"/>
                      <a:stretch>
                        <a:fillRect/>
                      </a:stretch>
                    </p:blipFill>
                    <p:spPr>
                      <a:xfrm>
                        <a:off x="6759575" y="1371600"/>
                        <a:ext cx="784225" cy="608013"/>
                      </a:xfrm>
                      <a:prstGeom prst="rect">
                        <a:avLst/>
                      </a:prstGeom>
                    </p:spPr>
                  </p:pic>
                </p:oleObj>
              </mc:Fallback>
            </mc:AlternateContent>
          </a:graphicData>
        </a:graphic>
      </p:graphicFrame>
      <p:sp>
        <p:nvSpPr>
          <p:cNvPr id="5" name="Content Placeholder 2"/>
          <p:cNvSpPr txBox="1">
            <a:spLocks/>
          </p:cNvSpPr>
          <p:nvPr/>
        </p:nvSpPr>
        <p:spPr bwMode="auto">
          <a:xfrm>
            <a:off x="304800" y="19050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lvl="2"/>
            <a:r>
              <a:rPr lang="en-GB" kern="0" dirty="0">
                <a:effectLst/>
              </a:rPr>
              <a:t>Output determines Employment </a:t>
            </a:r>
            <a:r>
              <a:rPr lang="en-GB" b="1" i="1" kern="0" dirty="0">
                <a:effectLst/>
              </a:rPr>
              <a:t>L</a:t>
            </a:r>
            <a:r>
              <a:rPr lang="en-GB" kern="0" dirty="0">
                <a:effectLst/>
              </a:rPr>
              <a:t> becomes</a:t>
            </a:r>
            <a:endParaRPr lang="en-US" kern="0" dirty="0">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40455193"/>
              </p:ext>
            </p:extLst>
          </p:nvPr>
        </p:nvGraphicFramePr>
        <p:xfrm>
          <a:off x="6759575" y="1895025"/>
          <a:ext cx="725487" cy="606425"/>
        </p:xfrm>
        <a:graphic>
          <a:graphicData uri="http://schemas.openxmlformats.org/presentationml/2006/ole">
            <mc:AlternateContent xmlns:mc="http://schemas.openxmlformats.org/markup-compatibility/2006">
              <mc:Choice xmlns:v="urn:schemas-microsoft-com:vml" Requires="v">
                <p:oleObj spid="_x0000_s49225" name="Equation" r:id="rId5" imgW="469800" imgH="393480" progId="Equation.DSMT4">
                  <p:embed/>
                </p:oleObj>
              </mc:Choice>
              <mc:Fallback>
                <p:oleObj name="Equation" r:id="rId5" imgW="469800" imgH="393480" progId="Equation.DSMT4">
                  <p:embed/>
                  <p:pic>
                    <p:nvPicPr>
                      <p:cNvPr id="6" name="Object 5"/>
                      <p:cNvPicPr/>
                      <p:nvPr/>
                    </p:nvPicPr>
                    <p:blipFill>
                      <a:blip r:embed="rId6"/>
                      <a:stretch>
                        <a:fillRect/>
                      </a:stretch>
                    </p:blipFill>
                    <p:spPr>
                      <a:xfrm>
                        <a:off x="6759575" y="1895025"/>
                        <a:ext cx="725487" cy="606425"/>
                      </a:xfrm>
                      <a:prstGeom prst="rect">
                        <a:avLst/>
                      </a:prstGeom>
                    </p:spPr>
                  </p:pic>
                </p:oleObj>
              </mc:Fallback>
            </mc:AlternateContent>
          </a:graphicData>
        </a:graphic>
      </p:graphicFrame>
      <p:sp>
        <p:nvSpPr>
          <p:cNvPr id="7" name="Content Placeholder 2"/>
          <p:cNvSpPr txBox="1">
            <a:spLocks/>
          </p:cNvSpPr>
          <p:nvPr/>
        </p:nvSpPr>
        <p:spPr bwMode="auto">
          <a:xfrm>
            <a:off x="304800" y="2438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lvl="2"/>
            <a:r>
              <a:rPr lang="en-GB" kern="0" dirty="0">
                <a:effectLst/>
              </a:rPr>
              <a:t>Employment rate </a:t>
            </a:r>
            <a:r>
              <a:rPr lang="en-GB" b="1" i="1" kern="0" dirty="0">
                <a:effectLst/>
                <a:latin typeface="Symbol" panose="05050102010706020507" pitchFamily="18" charset="2"/>
              </a:rPr>
              <a:t>l</a:t>
            </a:r>
            <a:r>
              <a:rPr lang="en-GB" kern="0" dirty="0">
                <a:effectLst/>
              </a:rPr>
              <a:t> determines </a:t>
            </a:r>
            <a:r>
              <a:rPr lang="en-GB" i="1" kern="0" dirty="0">
                <a:effectLst/>
              </a:rPr>
              <a:t>rate of change </a:t>
            </a:r>
            <a:r>
              <a:rPr lang="en-GB" kern="0" dirty="0">
                <a:effectLst/>
              </a:rPr>
              <a:t>of wages </a:t>
            </a:r>
            <a:r>
              <a:rPr lang="en-GB" b="1" i="1" kern="0" dirty="0">
                <a:effectLst/>
              </a:rPr>
              <a:t>w</a:t>
            </a:r>
            <a:r>
              <a:rPr lang="en-GB" b="1" i="1" kern="0" baseline="-25000" dirty="0">
                <a:effectLst/>
              </a:rPr>
              <a:t>r</a:t>
            </a:r>
            <a:r>
              <a:rPr lang="en-GB" kern="0" dirty="0">
                <a:effectLst/>
              </a:rPr>
              <a:t>…</a:t>
            </a:r>
            <a:endParaRPr lang="en-US" kern="0" dirty="0">
              <a:effectLs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73814305"/>
              </p:ext>
            </p:extLst>
          </p:nvPr>
        </p:nvGraphicFramePr>
        <p:xfrm>
          <a:off x="7696200" y="1895025"/>
          <a:ext cx="784225" cy="606425"/>
        </p:xfrm>
        <a:graphic>
          <a:graphicData uri="http://schemas.openxmlformats.org/presentationml/2006/ole">
            <mc:AlternateContent xmlns:mc="http://schemas.openxmlformats.org/markup-compatibility/2006">
              <mc:Choice xmlns:v="urn:schemas-microsoft-com:vml" Requires="v">
                <p:oleObj spid="_x0000_s49226" name="Equation" r:id="rId7" imgW="507960" imgH="393480" progId="Equation.DSMT4">
                  <p:embed/>
                </p:oleObj>
              </mc:Choice>
              <mc:Fallback>
                <p:oleObj name="Equation" r:id="rId7" imgW="507960" imgH="393480" progId="Equation.DSMT4">
                  <p:embed/>
                  <p:pic>
                    <p:nvPicPr>
                      <p:cNvPr id="8" name="Object 7"/>
                      <p:cNvPicPr/>
                      <p:nvPr/>
                    </p:nvPicPr>
                    <p:blipFill>
                      <a:blip r:embed="rId8"/>
                      <a:stretch>
                        <a:fillRect/>
                      </a:stretch>
                    </p:blipFill>
                    <p:spPr>
                      <a:xfrm>
                        <a:off x="7696200" y="1895025"/>
                        <a:ext cx="784225" cy="6064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24647537"/>
              </p:ext>
            </p:extLst>
          </p:nvPr>
        </p:nvGraphicFramePr>
        <p:xfrm>
          <a:off x="4160838" y="3388694"/>
          <a:ext cx="1706562" cy="666750"/>
        </p:xfrm>
        <a:graphic>
          <a:graphicData uri="http://schemas.openxmlformats.org/presentationml/2006/ole">
            <mc:AlternateContent xmlns:mc="http://schemas.openxmlformats.org/markup-compatibility/2006">
              <mc:Choice xmlns:v="urn:schemas-microsoft-com:vml" Requires="v">
                <p:oleObj spid="_x0000_s49227" name="Equation" r:id="rId9" imgW="1104840" imgH="431640" progId="Equation.DSMT4">
                  <p:embed/>
                </p:oleObj>
              </mc:Choice>
              <mc:Fallback>
                <p:oleObj name="Equation" r:id="rId9" imgW="1104840" imgH="431640" progId="Equation.DSMT4">
                  <p:embed/>
                  <p:pic>
                    <p:nvPicPr>
                      <p:cNvPr id="9" name="Object 8"/>
                      <p:cNvPicPr/>
                      <p:nvPr/>
                    </p:nvPicPr>
                    <p:blipFill>
                      <a:blip r:embed="rId10"/>
                      <a:stretch>
                        <a:fillRect/>
                      </a:stretch>
                    </p:blipFill>
                    <p:spPr>
                      <a:xfrm>
                        <a:off x="4160838" y="3388694"/>
                        <a:ext cx="1706562" cy="666750"/>
                      </a:xfrm>
                      <a:prstGeom prst="rect">
                        <a:avLst/>
                      </a:prstGeom>
                    </p:spPr>
                  </p:pic>
                </p:oleObj>
              </mc:Fallback>
            </mc:AlternateContent>
          </a:graphicData>
        </a:graphic>
      </p:graphicFrame>
      <p:sp>
        <p:nvSpPr>
          <p:cNvPr id="10" name="Rounded Rectangle 9"/>
          <p:cNvSpPr/>
          <p:nvPr/>
        </p:nvSpPr>
        <p:spPr bwMode="auto">
          <a:xfrm>
            <a:off x="4099719" y="3276600"/>
            <a:ext cx="914400" cy="912813"/>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79250" y="3040360"/>
            <a:ext cx="3400290" cy="461665"/>
          </a:xfrm>
          <a:prstGeom prst="rect">
            <a:avLst/>
          </a:prstGeom>
          <a:noFill/>
        </p:spPr>
        <p:txBody>
          <a:bodyPr wrap="none" rtlCol="0">
            <a:spAutoFit/>
          </a:bodyPr>
          <a:lstStyle/>
          <a:p>
            <a:r>
              <a:rPr lang="en-GB" dirty="0">
                <a:solidFill>
                  <a:srgbClr val="FFFFFF"/>
                </a:solidFill>
                <a:latin typeface="Candara" panose="020E0502030303020204" pitchFamily="34" charset="0"/>
              </a:rPr>
              <a:t>Rate of change of wages</a:t>
            </a:r>
            <a:endParaRPr lang="en-US" dirty="0">
              <a:solidFill>
                <a:srgbClr val="FFFFFF"/>
              </a:solidFill>
              <a:latin typeface="Candara" panose="020E0502030303020204" pitchFamily="34" charset="0"/>
            </a:endParaRPr>
          </a:p>
        </p:txBody>
      </p:sp>
      <p:cxnSp>
        <p:nvCxnSpPr>
          <p:cNvPr id="13" name="Curved Connector 12"/>
          <p:cNvCxnSpPr>
            <a:stCxn id="11" idx="3"/>
            <a:endCxn id="10" idx="1"/>
          </p:cNvCxnSpPr>
          <p:nvPr/>
        </p:nvCxnSpPr>
        <p:spPr bwMode="auto">
          <a:xfrm>
            <a:off x="3479540" y="3271193"/>
            <a:ext cx="620179" cy="461814"/>
          </a:xfrm>
          <a:prstGeom prst="curvedConnector3">
            <a:avLst/>
          </a:prstGeom>
          <a:gradFill rotWithShape="0">
            <a:gsLst>
              <a:gs pos="0">
                <a:schemeClr val="bg1"/>
              </a:gs>
              <a:gs pos="100000">
                <a:schemeClr val="accent1"/>
              </a:gs>
            </a:gsLst>
            <a:path path="rect">
              <a:fillToRect l="50000" t="50000" r="50000" b="50000"/>
            </a:path>
          </a:gradFill>
          <a:ln w="57150" cap="sq" cmpd="sng" algn="ctr">
            <a:solidFill>
              <a:schemeClr val="bg1">
                <a:lumMod val="20000"/>
                <a:lumOff val="80000"/>
              </a:schemeClr>
            </a:solidFill>
            <a:prstDash val="solid"/>
            <a:round/>
            <a:headEnd type="none" w="med" len="med"/>
            <a:tailEnd type="triangle"/>
          </a:ln>
          <a:effectLst/>
        </p:spPr>
      </p:cxnSp>
      <p:sp>
        <p:nvSpPr>
          <p:cNvPr id="14" name="Rounded Rectangle 13"/>
          <p:cNvSpPr/>
          <p:nvPr/>
        </p:nvSpPr>
        <p:spPr bwMode="auto">
          <a:xfrm>
            <a:off x="5105157" y="3265662"/>
            <a:ext cx="914400" cy="912813"/>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TextBox 15"/>
          <p:cNvSpPr txBox="1"/>
          <p:nvPr/>
        </p:nvSpPr>
        <p:spPr>
          <a:xfrm>
            <a:off x="6828852" y="3048000"/>
            <a:ext cx="2086548" cy="1200329"/>
          </a:xfrm>
          <a:prstGeom prst="rect">
            <a:avLst/>
          </a:prstGeom>
          <a:noFill/>
        </p:spPr>
        <p:txBody>
          <a:bodyPr wrap="square" rtlCol="0">
            <a:spAutoFit/>
          </a:bodyPr>
          <a:lstStyle/>
          <a:p>
            <a:r>
              <a:rPr lang="en-GB" dirty="0">
                <a:solidFill>
                  <a:srgbClr val="FFFFFF"/>
                </a:solidFill>
                <a:latin typeface="Candara" panose="020E0502030303020204" pitchFamily="34" charset="0"/>
              </a:rPr>
              <a:t>A function of the rate of employment</a:t>
            </a:r>
            <a:endParaRPr lang="en-US" dirty="0">
              <a:solidFill>
                <a:srgbClr val="FFFFFF"/>
              </a:solidFill>
              <a:latin typeface="Candara" panose="020E0502030303020204" pitchFamily="34" charset="0"/>
            </a:endParaRPr>
          </a:p>
        </p:txBody>
      </p:sp>
      <p:cxnSp>
        <p:nvCxnSpPr>
          <p:cNvPr id="17" name="Curved Connector 16"/>
          <p:cNvCxnSpPr/>
          <p:nvPr/>
        </p:nvCxnSpPr>
        <p:spPr bwMode="auto">
          <a:xfrm flipV="1">
            <a:off x="5997615" y="3058937"/>
            <a:ext cx="1852569" cy="674069"/>
          </a:xfrm>
          <a:prstGeom prst="curvedConnector4">
            <a:avLst>
              <a:gd name="adj1" fmla="val 21842"/>
              <a:gd name="adj2" fmla="val 133913"/>
            </a:avLst>
          </a:prstGeom>
          <a:gradFill rotWithShape="0">
            <a:gsLst>
              <a:gs pos="0">
                <a:schemeClr val="bg1"/>
              </a:gs>
              <a:gs pos="100000">
                <a:schemeClr val="accent1"/>
              </a:gs>
            </a:gsLst>
            <a:path path="rect">
              <a:fillToRect l="50000" t="50000" r="50000" b="50000"/>
            </a:path>
          </a:gradFill>
          <a:ln w="57150" cap="sq" cmpd="sng" algn="ctr">
            <a:solidFill>
              <a:schemeClr val="bg1">
                <a:lumMod val="20000"/>
                <a:lumOff val="80000"/>
              </a:schemeClr>
            </a:solidFill>
            <a:prstDash val="solid"/>
            <a:round/>
            <a:headEnd type="none" w="med" len="med"/>
            <a:tailEnd type="triangle"/>
          </a:ln>
          <a:effectLst/>
        </p:spPr>
      </p:cxnSp>
      <p:sp>
        <p:nvSpPr>
          <p:cNvPr id="20" name="Content Placeholder 2"/>
          <p:cNvSpPr txBox="1">
            <a:spLocks/>
          </p:cNvSpPr>
          <p:nvPr/>
        </p:nvSpPr>
        <p:spPr bwMode="auto">
          <a:xfrm>
            <a:off x="218819" y="4251436"/>
            <a:ext cx="6334623" cy="110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Simplest “Phillips Curve” function linear</a:t>
            </a:r>
          </a:p>
          <a:p>
            <a:pPr marL="742950" lvl="2" indent="-342900"/>
            <a:r>
              <a:rPr lang="en-GB" kern="0" dirty="0">
                <a:effectLst/>
              </a:rPr>
              <a:t>Though Phillips insisted on nonlinear 3 factor function—introduced in later lectures</a:t>
            </a:r>
            <a:endParaRPr lang="en-US" kern="0" dirty="0">
              <a:effectLst/>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40963670"/>
              </p:ext>
            </p:extLst>
          </p:nvPr>
        </p:nvGraphicFramePr>
        <p:xfrm>
          <a:off x="6380163" y="4280697"/>
          <a:ext cx="2078037" cy="392112"/>
        </p:xfrm>
        <a:graphic>
          <a:graphicData uri="http://schemas.openxmlformats.org/presentationml/2006/ole">
            <mc:AlternateContent xmlns:mc="http://schemas.openxmlformats.org/markup-compatibility/2006">
              <mc:Choice xmlns:v="urn:schemas-microsoft-com:vml" Requires="v">
                <p:oleObj spid="_x0000_s49228" name="Equation" r:id="rId11" imgW="1346040" imgH="253800" progId="Equation.DSMT4">
                  <p:embed/>
                </p:oleObj>
              </mc:Choice>
              <mc:Fallback>
                <p:oleObj name="Equation" r:id="rId11" imgW="1346040" imgH="253800" progId="Equation.DSMT4">
                  <p:embed/>
                  <p:pic>
                    <p:nvPicPr>
                      <p:cNvPr id="21" name="Object 20"/>
                      <p:cNvPicPr/>
                      <p:nvPr/>
                    </p:nvPicPr>
                    <p:blipFill>
                      <a:blip r:embed="rId12"/>
                      <a:stretch>
                        <a:fillRect/>
                      </a:stretch>
                    </p:blipFill>
                    <p:spPr>
                      <a:xfrm>
                        <a:off x="6380163" y="4280697"/>
                        <a:ext cx="2078037" cy="392112"/>
                      </a:xfrm>
                      <a:prstGeom prst="rect">
                        <a:avLst/>
                      </a:prstGeom>
                    </p:spPr>
                  </p:pic>
                </p:oleObj>
              </mc:Fallback>
            </mc:AlternateContent>
          </a:graphicData>
        </a:graphic>
      </p:graphicFrame>
      <p:sp>
        <p:nvSpPr>
          <p:cNvPr id="22" name="Rounded Rectangle 21"/>
          <p:cNvSpPr/>
          <p:nvPr/>
        </p:nvSpPr>
        <p:spPr bwMode="auto">
          <a:xfrm>
            <a:off x="8077443" y="4275450"/>
            <a:ext cx="380757"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981252" y="5200471"/>
            <a:ext cx="2086548" cy="1200329"/>
          </a:xfrm>
          <a:prstGeom prst="rect">
            <a:avLst/>
          </a:prstGeom>
          <a:noFill/>
        </p:spPr>
        <p:txBody>
          <a:bodyPr wrap="square" rtlCol="0">
            <a:spAutoFit/>
          </a:bodyPr>
          <a:lstStyle/>
          <a:p>
            <a:r>
              <a:rPr lang="en-GB" dirty="0">
                <a:solidFill>
                  <a:srgbClr val="FFFFFF"/>
                </a:solidFill>
                <a:latin typeface="Candara" panose="020E0502030303020204" pitchFamily="34" charset="0"/>
              </a:rPr>
              <a:t>Rate at which wage change is zero</a:t>
            </a:r>
            <a:endParaRPr lang="en-US" dirty="0">
              <a:solidFill>
                <a:srgbClr val="FFFFFF"/>
              </a:solidFill>
              <a:latin typeface="Candara" panose="020E0502030303020204" pitchFamily="34" charset="0"/>
            </a:endParaRPr>
          </a:p>
        </p:txBody>
      </p:sp>
      <p:cxnSp>
        <p:nvCxnSpPr>
          <p:cNvPr id="24" name="Curved Connector 23"/>
          <p:cNvCxnSpPr>
            <a:stCxn id="22" idx="3"/>
            <a:endCxn id="23" idx="0"/>
          </p:cNvCxnSpPr>
          <p:nvPr/>
        </p:nvCxnSpPr>
        <p:spPr bwMode="auto">
          <a:xfrm flipH="1">
            <a:off x="8024526" y="4476753"/>
            <a:ext cx="433674" cy="723718"/>
          </a:xfrm>
          <a:prstGeom prst="curvedConnector4">
            <a:avLst>
              <a:gd name="adj1" fmla="val -52712"/>
              <a:gd name="adj2" fmla="val 63907"/>
            </a:avLst>
          </a:prstGeom>
          <a:gradFill rotWithShape="0">
            <a:gsLst>
              <a:gs pos="0">
                <a:schemeClr val="bg1"/>
              </a:gs>
              <a:gs pos="100000">
                <a:schemeClr val="accent1"/>
              </a:gs>
            </a:gsLst>
            <a:path path="rect">
              <a:fillToRect l="50000" t="50000" r="50000" b="50000"/>
            </a:path>
          </a:gradFill>
          <a:ln w="57150" cap="sq" cmpd="sng" algn="ctr">
            <a:solidFill>
              <a:schemeClr val="bg1">
                <a:lumMod val="20000"/>
                <a:lumOff val="80000"/>
              </a:schemeClr>
            </a:solidFill>
            <a:prstDash val="solid"/>
            <a:round/>
            <a:headEnd type="none" w="med" len="med"/>
            <a:tailEnd type="triangle"/>
          </a:ln>
          <a:effectLst/>
        </p:spPr>
      </p:cxnSp>
      <p:sp>
        <p:nvSpPr>
          <p:cNvPr id="28" name="Rounded Rectangle 27"/>
          <p:cNvSpPr/>
          <p:nvPr/>
        </p:nvSpPr>
        <p:spPr bwMode="auto">
          <a:xfrm>
            <a:off x="7163043" y="4280697"/>
            <a:ext cx="380757"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 name="TextBox 28"/>
          <p:cNvSpPr txBox="1"/>
          <p:nvPr/>
        </p:nvSpPr>
        <p:spPr>
          <a:xfrm>
            <a:off x="1447800" y="5352871"/>
            <a:ext cx="5029200" cy="1200329"/>
          </a:xfrm>
          <a:prstGeom prst="rect">
            <a:avLst/>
          </a:prstGeom>
          <a:noFill/>
        </p:spPr>
        <p:txBody>
          <a:bodyPr wrap="square" rtlCol="0">
            <a:spAutoFit/>
          </a:bodyPr>
          <a:lstStyle/>
          <a:p>
            <a:r>
              <a:rPr lang="en-GB" dirty="0">
                <a:solidFill>
                  <a:srgbClr val="FFFFFF"/>
                </a:solidFill>
                <a:latin typeface="Candara" panose="020E0502030303020204" pitchFamily="34" charset="0"/>
              </a:rPr>
              <a:t>How much wages change for a given gap between actual employment </a:t>
            </a:r>
            <a:r>
              <a:rPr lang="en-GB" b="1" i="1" dirty="0">
                <a:solidFill>
                  <a:srgbClr val="FFFFFF"/>
                </a:solidFill>
                <a:latin typeface="Symbol" panose="05050102010706020507" pitchFamily="18" charset="2"/>
              </a:rPr>
              <a:t>l</a:t>
            </a:r>
            <a:r>
              <a:rPr lang="en-GB" dirty="0">
                <a:solidFill>
                  <a:srgbClr val="FFFFFF"/>
                </a:solidFill>
                <a:latin typeface="Candara" panose="020E0502030303020204" pitchFamily="34" charset="0"/>
              </a:rPr>
              <a:t> and zero change rate </a:t>
            </a:r>
            <a:r>
              <a:rPr lang="en-GB" b="1" i="1" dirty="0">
                <a:solidFill>
                  <a:srgbClr val="FFFFFF"/>
                </a:solidFill>
                <a:latin typeface="Symbol" panose="05050102010706020507" pitchFamily="18" charset="2"/>
              </a:rPr>
              <a:t>l</a:t>
            </a:r>
            <a:r>
              <a:rPr lang="en-GB" b="1" i="1" baseline="-25000" dirty="0">
                <a:solidFill>
                  <a:srgbClr val="FFFFFF"/>
                </a:solidFill>
                <a:latin typeface="Candara" panose="020E0502030303020204" pitchFamily="34" charset="0"/>
              </a:rPr>
              <a:t>0</a:t>
            </a:r>
            <a:endParaRPr lang="en-US" b="1" i="1" baseline="-25000" dirty="0">
              <a:solidFill>
                <a:srgbClr val="FFFFFF"/>
              </a:solidFill>
              <a:latin typeface="Candara" panose="020E0502030303020204" pitchFamily="34" charset="0"/>
            </a:endParaRPr>
          </a:p>
        </p:txBody>
      </p:sp>
      <p:cxnSp>
        <p:nvCxnSpPr>
          <p:cNvPr id="30" name="Curved Connector 29"/>
          <p:cNvCxnSpPr>
            <a:stCxn id="28" idx="2"/>
            <a:endCxn id="29" idx="0"/>
          </p:cNvCxnSpPr>
          <p:nvPr/>
        </p:nvCxnSpPr>
        <p:spPr bwMode="auto">
          <a:xfrm rot="5400000">
            <a:off x="5323127" y="3322576"/>
            <a:ext cx="669568" cy="3391022"/>
          </a:xfrm>
          <a:prstGeom prst="curvedConnector3">
            <a:avLst>
              <a:gd name="adj1" fmla="val 50000"/>
            </a:avLst>
          </a:prstGeom>
          <a:gradFill rotWithShape="0">
            <a:gsLst>
              <a:gs pos="0">
                <a:schemeClr val="bg1"/>
              </a:gs>
              <a:gs pos="100000">
                <a:schemeClr val="accent1"/>
              </a:gs>
            </a:gsLst>
            <a:path path="rect">
              <a:fillToRect l="50000" t="50000" r="50000" b="50000"/>
            </a:path>
          </a:gradFill>
          <a:ln w="57150" cap="sq" cmpd="sng" algn="ctr">
            <a:solidFill>
              <a:schemeClr val="bg1">
                <a:lumMod val="20000"/>
                <a:lumOff val="80000"/>
              </a:schemeClr>
            </a:solidFill>
            <a:prstDash val="solid"/>
            <a:round/>
            <a:headEnd type="none" w="med" len="med"/>
            <a:tailEnd type="triangle"/>
          </a:ln>
          <a:effectLst/>
        </p:spPr>
      </p:cxnSp>
    </p:spTree>
    <p:extLst>
      <p:ext uri="{BB962C8B-B14F-4D97-AF65-F5344CB8AC3E}">
        <p14:creationId xmlns:p14="http://schemas.microsoft.com/office/powerpoint/2010/main" val="42643997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80">
                                          <p:stCondLst>
                                            <p:cond delay="0"/>
                                          </p:stCondLst>
                                        </p:cTn>
                                        <p:tgtEl>
                                          <p:spTgt spid="14"/>
                                        </p:tgtEl>
                                      </p:cBhvr>
                                    </p:animEffect>
                                    <p:anim calcmode="lin" valueType="num">
                                      <p:cBhvr>
                                        <p:cTn id="6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0" dur="26">
                                          <p:stCondLst>
                                            <p:cond delay="650"/>
                                          </p:stCondLst>
                                        </p:cTn>
                                        <p:tgtEl>
                                          <p:spTgt spid="14"/>
                                        </p:tgtEl>
                                      </p:cBhvr>
                                      <p:to x="100000" y="60000"/>
                                    </p:animScale>
                                    <p:animScale>
                                      <p:cBhvr>
                                        <p:cTn id="71" dur="166" decel="50000">
                                          <p:stCondLst>
                                            <p:cond delay="676"/>
                                          </p:stCondLst>
                                        </p:cTn>
                                        <p:tgtEl>
                                          <p:spTgt spid="14"/>
                                        </p:tgtEl>
                                      </p:cBhvr>
                                      <p:to x="100000" y="100000"/>
                                    </p:animScale>
                                    <p:animScale>
                                      <p:cBhvr>
                                        <p:cTn id="72" dur="26">
                                          <p:stCondLst>
                                            <p:cond delay="1312"/>
                                          </p:stCondLst>
                                        </p:cTn>
                                        <p:tgtEl>
                                          <p:spTgt spid="14"/>
                                        </p:tgtEl>
                                      </p:cBhvr>
                                      <p:to x="100000" y="80000"/>
                                    </p:animScale>
                                    <p:animScale>
                                      <p:cBhvr>
                                        <p:cTn id="73" dur="166" decel="50000">
                                          <p:stCondLst>
                                            <p:cond delay="1338"/>
                                          </p:stCondLst>
                                        </p:cTn>
                                        <p:tgtEl>
                                          <p:spTgt spid="14"/>
                                        </p:tgtEl>
                                      </p:cBhvr>
                                      <p:to x="100000" y="100000"/>
                                    </p:animScale>
                                    <p:animScale>
                                      <p:cBhvr>
                                        <p:cTn id="74" dur="26">
                                          <p:stCondLst>
                                            <p:cond delay="1642"/>
                                          </p:stCondLst>
                                        </p:cTn>
                                        <p:tgtEl>
                                          <p:spTgt spid="14"/>
                                        </p:tgtEl>
                                      </p:cBhvr>
                                      <p:to x="100000" y="90000"/>
                                    </p:animScale>
                                    <p:animScale>
                                      <p:cBhvr>
                                        <p:cTn id="75" dur="166" decel="50000">
                                          <p:stCondLst>
                                            <p:cond delay="1668"/>
                                          </p:stCondLst>
                                        </p:cTn>
                                        <p:tgtEl>
                                          <p:spTgt spid="14"/>
                                        </p:tgtEl>
                                      </p:cBhvr>
                                      <p:to x="100000" y="100000"/>
                                    </p:animScale>
                                    <p:animScale>
                                      <p:cBhvr>
                                        <p:cTn id="76" dur="26">
                                          <p:stCondLst>
                                            <p:cond delay="1808"/>
                                          </p:stCondLst>
                                        </p:cTn>
                                        <p:tgtEl>
                                          <p:spTgt spid="14"/>
                                        </p:tgtEl>
                                      </p:cBhvr>
                                      <p:to x="100000" y="95000"/>
                                    </p:animScale>
                                    <p:animScale>
                                      <p:cBhvr>
                                        <p:cTn id="77" dur="166" decel="50000">
                                          <p:stCondLst>
                                            <p:cond delay="1834"/>
                                          </p:stCondLst>
                                        </p:cTn>
                                        <p:tgtEl>
                                          <p:spTgt spid="14"/>
                                        </p:tgtEl>
                                      </p:cBhvr>
                                      <p:to x="100000" y="100000"/>
                                    </p:animScale>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up)">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20">
                                            <p:txEl>
                                              <p:pRg st="0" end="0"/>
                                            </p:txEl>
                                          </p:spTgt>
                                        </p:tgtEl>
                                        <p:attrNameLst>
                                          <p:attrName>style.visibility</p:attrName>
                                        </p:attrNameLst>
                                      </p:cBhvr>
                                      <p:to>
                                        <p:strVal val="visible"/>
                                      </p:to>
                                    </p:set>
                                    <p:animEffect transition="in" filter="wipe(up)">
                                      <p:cBhvr>
                                        <p:cTn id="91" dur="500"/>
                                        <p:tgtEl>
                                          <p:spTgt spid="2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20">
                                            <p:txEl>
                                              <p:pRg st="1" end="1"/>
                                            </p:txEl>
                                          </p:spTgt>
                                        </p:tgtEl>
                                        <p:attrNameLst>
                                          <p:attrName>style.visibility</p:attrName>
                                        </p:attrNameLst>
                                      </p:cBhvr>
                                      <p:to>
                                        <p:strVal val="visible"/>
                                      </p:to>
                                    </p:set>
                                    <p:animEffect transition="in" filter="wipe(up)">
                                      <p:cBhvr>
                                        <p:cTn id="96" dur="500"/>
                                        <p:tgtEl>
                                          <p:spTgt spid="20">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left)">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down)">
                                      <p:cBhvr>
                                        <p:cTn id="106" dur="580">
                                          <p:stCondLst>
                                            <p:cond delay="0"/>
                                          </p:stCondLst>
                                        </p:cTn>
                                        <p:tgtEl>
                                          <p:spTgt spid="22"/>
                                        </p:tgtEl>
                                      </p:cBhvr>
                                    </p:animEffect>
                                    <p:anim calcmode="lin" valueType="num">
                                      <p:cBhvr>
                                        <p:cTn id="10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2" dur="26">
                                          <p:stCondLst>
                                            <p:cond delay="650"/>
                                          </p:stCondLst>
                                        </p:cTn>
                                        <p:tgtEl>
                                          <p:spTgt spid="22"/>
                                        </p:tgtEl>
                                      </p:cBhvr>
                                      <p:to x="100000" y="60000"/>
                                    </p:animScale>
                                    <p:animScale>
                                      <p:cBhvr>
                                        <p:cTn id="113" dur="166" decel="50000">
                                          <p:stCondLst>
                                            <p:cond delay="676"/>
                                          </p:stCondLst>
                                        </p:cTn>
                                        <p:tgtEl>
                                          <p:spTgt spid="22"/>
                                        </p:tgtEl>
                                      </p:cBhvr>
                                      <p:to x="100000" y="100000"/>
                                    </p:animScale>
                                    <p:animScale>
                                      <p:cBhvr>
                                        <p:cTn id="114" dur="26">
                                          <p:stCondLst>
                                            <p:cond delay="1312"/>
                                          </p:stCondLst>
                                        </p:cTn>
                                        <p:tgtEl>
                                          <p:spTgt spid="22"/>
                                        </p:tgtEl>
                                      </p:cBhvr>
                                      <p:to x="100000" y="80000"/>
                                    </p:animScale>
                                    <p:animScale>
                                      <p:cBhvr>
                                        <p:cTn id="115" dur="166" decel="50000">
                                          <p:stCondLst>
                                            <p:cond delay="1338"/>
                                          </p:stCondLst>
                                        </p:cTn>
                                        <p:tgtEl>
                                          <p:spTgt spid="22"/>
                                        </p:tgtEl>
                                      </p:cBhvr>
                                      <p:to x="100000" y="100000"/>
                                    </p:animScale>
                                    <p:animScale>
                                      <p:cBhvr>
                                        <p:cTn id="116" dur="26">
                                          <p:stCondLst>
                                            <p:cond delay="1642"/>
                                          </p:stCondLst>
                                        </p:cTn>
                                        <p:tgtEl>
                                          <p:spTgt spid="22"/>
                                        </p:tgtEl>
                                      </p:cBhvr>
                                      <p:to x="100000" y="90000"/>
                                    </p:animScale>
                                    <p:animScale>
                                      <p:cBhvr>
                                        <p:cTn id="117" dur="166" decel="50000">
                                          <p:stCondLst>
                                            <p:cond delay="1668"/>
                                          </p:stCondLst>
                                        </p:cTn>
                                        <p:tgtEl>
                                          <p:spTgt spid="22"/>
                                        </p:tgtEl>
                                      </p:cBhvr>
                                      <p:to x="100000" y="100000"/>
                                    </p:animScale>
                                    <p:animScale>
                                      <p:cBhvr>
                                        <p:cTn id="118" dur="26">
                                          <p:stCondLst>
                                            <p:cond delay="1808"/>
                                          </p:stCondLst>
                                        </p:cTn>
                                        <p:tgtEl>
                                          <p:spTgt spid="22"/>
                                        </p:tgtEl>
                                      </p:cBhvr>
                                      <p:to x="100000" y="95000"/>
                                    </p:animScale>
                                    <p:animScale>
                                      <p:cBhvr>
                                        <p:cTn id="119" dur="166" decel="50000">
                                          <p:stCondLst>
                                            <p:cond delay="1834"/>
                                          </p:stCondLst>
                                        </p:cTn>
                                        <p:tgtEl>
                                          <p:spTgt spid="22"/>
                                        </p:tgtEl>
                                      </p:cBhvr>
                                      <p:to x="100000" y="100000"/>
                                    </p:animScale>
                                  </p:childTnLst>
                                </p:cTn>
                              </p:par>
                            </p:childTnLst>
                          </p:cTn>
                        </p:par>
                        <p:par>
                          <p:cTn id="120" fill="hold">
                            <p:stCondLst>
                              <p:cond delay="2000"/>
                            </p:stCondLst>
                            <p:childTnLst>
                              <p:par>
                                <p:cTn id="121" presetID="22" presetClass="entr" presetSubtype="8" fill="hold"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left)">
                                      <p:cBhvr>
                                        <p:cTn id="123" dur="500"/>
                                        <p:tgtEl>
                                          <p:spTgt spid="2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wipe(up)">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80">
                                          <p:stCondLst>
                                            <p:cond delay="0"/>
                                          </p:stCondLst>
                                        </p:cTn>
                                        <p:tgtEl>
                                          <p:spTgt spid="28"/>
                                        </p:tgtEl>
                                      </p:cBhvr>
                                    </p:animEffect>
                                    <p:anim calcmode="lin" valueType="num">
                                      <p:cBhvr>
                                        <p:cTn id="13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9" dur="26">
                                          <p:stCondLst>
                                            <p:cond delay="650"/>
                                          </p:stCondLst>
                                        </p:cTn>
                                        <p:tgtEl>
                                          <p:spTgt spid="28"/>
                                        </p:tgtEl>
                                      </p:cBhvr>
                                      <p:to x="100000" y="60000"/>
                                    </p:animScale>
                                    <p:animScale>
                                      <p:cBhvr>
                                        <p:cTn id="140" dur="166" decel="50000">
                                          <p:stCondLst>
                                            <p:cond delay="676"/>
                                          </p:stCondLst>
                                        </p:cTn>
                                        <p:tgtEl>
                                          <p:spTgt spid="28"/>
                                        </p:tgtEl>
                                      </p:cBhvr>
                                      <p:to x="100000" y="100000"/>
                                    </p:animScale>
                                    <p:animScale>
                                      <p:cBhvr>
                                        <p:cTn id="141" dur="26">
                                          <p:stCondLst>
                                            <p:cond delay="1312"/>
                                          </p:stCondLst>
                                        </p:cTn>
                                        <p:tgtEl>
                                          <p:spTgt spid="28"/>
                                        </p:tgtEl>
                                      </p:cBhvr>
                                      <p:to x="100000" y="80000"/>
                                    </p:animScale>
                                    <p:animScale>
                                      <p:cBhvr>
                                        <p:cTn id="142" dur="166" decel="50000">
                                          <p:stCondLst>
                                            <p:cond delay="1338"/>
                                          </p:stCondLst>
                                        </p:cTn>
                                        <p:tgtEl>
                                          <p:spTgt spid="28"/>
                                        </p:tgtEl>
                                      </p:cBhvr>
                                      <p:to x="100000" y="100000"/>
                                    </p:animScale>
                                    <p:animScale>
                                      <p:cBhvr>
                                        <p:cTn id="143" dur="26">
                                          <p:stCondLst>
                                            <p:cond delay="1642"/>
                                          </p:stCondLst>
                                        </p:cTn>
                                        <p:tgtEl>
                                          <p:spTgt spid="28"/>
                                        </p:tgtEl>
                                      </p:cBhvr>
                                      <p:to x="100000" y="90000"/>
                                    </p:animScale>
                                    <p:animScale>
                                      <p:cBhvr>
                                        <p:cTn id="144" dur="166" decel="50000">
                                          <p:stCondLst>
                                            <p:cond delay="1668"/>
                                          </p:stCondLst>
                                        </p:cTn>
                                        <p:tgtEl>
                                          <p:spTgt spid="28"/>
                                        </p:tgtEl>
                                      </p:cBhvr>
                                      <p:to x="100000" y="100000"/>
                                    </p:animScale>
                                    <p:animScale>
                                      <p:cBhvr>
                                        <p:cTn id="145" dur="26">
                                          <p:stCondLst>
                                            <p:cond delay="1808"/>
                                          </p:stCondLst>
                                        </p:cTn>
                                        <p:tgtEl>
                                          <p:spTgt spid="28"/>
                                        </p:tgtEl>
                                      </p:cBhvr>
                                      <p:to x="100000" y="95000"/>
                                    </p:animScale>
                                    <p:animScale>
                                      <p:cBhvr>
                                        <p:cTn id="146" dur="166" decel="50000">
                                          <p:stCondLst>
                                            <p:cond delay="1834"/>
                                          </p:stCondLst>
                                        </p:cTn>
                                        <p:tgtEl>
                                          <p:spTgt spid="28"/>
                                        </p:tgtEl>
                                      </p:cBhvr>
                                      <p:to x="100000" y="100000"/>
                                    </p:animScale>
                                  </p:childTnLst>
                                </p:cTn>
                              </p:par>
                            </p:childTnLst>
                          </p:cTn>
                        </p:par>
                        <p:par>
                          <p:cTn id="147" fill="hold">
                            <p:stCondLst>
                              <p:cond delay="2000"/>
                            </p:stCondLst>
                            <p:childTnLst>
                              <p:par>
                                <p:cTn id="148" presetID="22" presetClass="entr" presetSubtype="2" fill="hold" nodeType="after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wipe(right)">
                                      <p:cBhvr>
                                        <p:cTn id="150" dur="500"/>
                                        <p:tgtEl>
                                          <p:spTgt spid="3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ipe(up)">
                                      <p:cBhvr>
                                        <p:cTn id="1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11" grpId="0"/>
      <p:bldP spid="14" grpId="0" animBg="1"/>
      <p:bldP spid="16" grpId="0"/>
      <p:bldP spid="20" grpId="0" build="p" bldLvl="4"/>
      <p:bldP spid="22" grpId="0" animBg="1"/>
      <p:bldP spid="23"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 Classical theory of economic cycles</a:t>
            </a:r>
            <a:endParaRPr lang="en-US" dirty="0"/>
          </a:p>
        </p:txBody>
      </p:sp>
      <p:sp>
        <p:nvSpPr>
          <p:cNvPr id="3" name="Content Placeholder 2"/>
          <p:cNvSpPr>
            <a:spLocks noGrp="1"/>
          </p:cNvSpPr>
          <p:nvPr>
            <p:ph idx="1"/>
          </p:nvPr>
        </p:nvSpPr>
        <p:spPr>
          <a:xfrm>
            <a:off x="228600" y="685800"/>
            <a:ext cx="2562225" cy="381000"/>
          </a:xfrm>
        </p:spPr>
        <p:txBody>
          <a:bodyPr/>
          <a:lstStyle/>
          <a:p>
            <a:r>
              <a:rPr lang="en-GB" dirty="0"/>
              <a:t>Minsky Interface:</a:t>
            </a:r>
            <a:endParaRPr lang="en-US" dirty="0"/>
          </a:p>
        </p:txBody>
      </p:sp>
      <p:pic>
        <p:nvPicPr>
          <p:cNvPr id="4" name="Picture 3"/>
          <p:cNvPicPr>
            <a:picLocks noChangeAspect="1"/>
          </p:cNvPicPr>
          <p:nvPr/>
        </p:nvPicPr>
        <p:blipFill>
          <a:blip r:embed="rId3"/>
          <a:stretch>
            <a:fillRect/>
          </a:stretch>
        </p:blipFill>
        <p:spPr>
          <a:xfrm>
            <a:off x="2790825" y="733425"/>
            <a:ext cx="6276975" cy="4371975"/>
          </a:xfrm>
          <a:prstGeom prst="rect">
            <a:avLst/>
          </a:prstGeom>
        </p:spPr>
      </p:pic>
      <p:sp>
        <p:nvSpPr>
          <p:cNvPr id="5" name="Rounded Rectangle 4"/>
          <p:cNvSpPr/>
          <p:nvPr/>
        </p:nvSpPr>
        <p:spPr bwMode="auto">
          <a:xfrm>
            <a:off x="2867025" y="2409825"/>
            <a:ext cx="5943600" cy="2514600"/>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“Canvas” where</a:t>
            </a:r>
            <a:r>
              <a:rPr kumimoji="0" lang="en-GB" sz="2400" b="1"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model is drawn</a:t>
            </a:r>
            <a:endPar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2714625" y="1724025"/>
            <a:ext cx="4572000" cy="914400"/>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Toolkit of functions</a:t>
            </a:r>
            <a:endPar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2638425" y="962025"/>
            <a:ext cx="4572000" cy="914400"/>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Simulation controls</a:t>
            </a:r>
            <a:endPar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8" name="Content Placeholder 2"/>
          <p:cNvSpPr txBox="1">
            <a:spLocks/>
          </p:cNvSpPr>
          <p:nvPr/>
        </p:nvSpPr>
        <p:spPr bwMode="auto">
          <a:xfrm>
            <a:off x="229067" y="1035010"/>
            <a:ext cx="2561758" cy="384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You develop a model by</a:t>
            </a:r>
          </a:p>
          <a:p>
            <a:r>
              <a:rPr lang="en-GB" kern="0" dirty="0">
                <a:effectLst/>
              </a:rPr>
              <a:t>Putting variables and mathematical operators on the canvas</a:t>
            </a:r>
          </a:p>
          <a:p>
            <a:r>
              <a:rPr lang="en-GB" kern="0" dirty="0">
                <a:effectLst/>
              </a:rPr>
              <a:t>Joining them using “wires”</a:t>
            </a:r>
          </a:p>
          <a:p>
            <a:r>
              <a:rPr lang="en-GB" kern="0" dirty="0">
                <a:effectLst/>
              </a:rPr>
              <a:t>For example, 2</a:t>
            </a:r>
            <a:r>
              <a:rPr lang="en-GB" kern="0" baseline="30000" dirty="0">
                <a:effectLst/>
              </a:rPr>
              <a:t>nd</a:t>
            </a:r>
            <a:r>
              <a:rPr lang="en-GB" kern="0" dirty="0">
                <a:effectLst/>
              </a:rPr>
              <a:t> equation in Goodwin model is</a:t>
            </a:r>
            <a:endParaRPr lang="en-US" kern="0" dirty="0">
              <a:effectLst/>
            </a:endParaRPr>
          </a:p>
        </p:txBody>
      </p:sp>
      <p:graphicFrame>
        <p:nvGraphicFramePr>
          <p:cNvPr id="9" name="Object 8"/>
          <p:cNvGraphicFramePr>
            <a:graphicFrameLocks noChangeAspect="1"/>
          </p:cNvGraphicFramePr>
          <p:nvPr>
            <p:extLst/>
          </p:nvPr>
        </p:nvGraphicFramePr>
        <p:xfrm>
          <a:off x="638175" y="4924425"/>
          <a:ext cx="725488" cy="608013"/>
        </p:xfrm>
        <a:graphic>
          <a:graphicData uri="http://schemas.openxmlformats.org/presentationml/2006/ole">
            <mc:AlternateContent xmlns:mc="http://schemas.openxmlformats.org/markup-compatibility/2006">
              <mc:Choice xmlns:v="urn:schemas-microsoft-com:vml" Requires="v">
                <p:oleObj spid="_x0000_s50204" name="Equation" r:id="rId4" imgW="469800" imgH="393480" progId="Equation.DSMT4">
                  <p:embed/>
                </p:oleObj>
              </mc:Choice>
              <mc:Fallback>
                <p:oleObj name="Equation" r:id="rId4" imgW="469800" imgH="393480" progId="Equation.DSMT4">
                  <p:embed/>
                  <p:pic>
                    <p:nvPicPr>
                      <p:cNvPr id="9" name="Object 8"/>
                      <p:cNvPicPr/>
                      <p:nvPr/>
                    </p:nvPicPr>
                    <p:blipFill>
                      <a:blip r:embed="rId5"/>
                      <a:stretch>
                        <a:fillRect/>
                      </a:stretch>
                    </p:blipFill>
                    <p:spPr>
                      <a:xfrm>
                        <a:off x="638175" y="4924425"/>
                        <a:ext cx="725488" cy="608013"/>
                      </a:xfrm>
                      <a:prstGeom prst="rect">
                        <a:avLst/>
                      </a:prstGeom>
                    </p:spPr>
                  </p:pic>
                </p:oleObj>
              </mc:Fallback>
            </mc:AlternateContent>
          </a:graphicData>
        </a:graphic>
      </p:graphicFrame>
      <p:sp>
        <p:nvSpPr>
          <p:cNvPr id="10" name="Content Placeholder 2"/>
          <p:cNvSpPr txBox="1">
            <a:spLocks/>
          </p:cNvSpPr>
          <p:nvPr/>
        </p:nvSpPr>
        <p:spPr bwMode="auto">
          <a:xfrm>
            <a:off x="381466" y="5454610"/>
            <a:ext cx="8610133" cy="71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Start entering this equation in Minsky by either</a:t>
            </a:r>
          </a:p>
          <a:p>
            <a:pPr lvl="1"/>
            <a:r>
              <a:rPr lang="en-GB" kern="0" dirty="0">
                <a:effectLst/>
              </a:rPr>
              <a:t>Choosing “</a:t>
            </a:r>
            <a:r>
              <a:rPr lang="en-GB" kern="0" dirty="0" err="1">
                <a:effectLst/>
              </a:rPr>
              <a:t>var</a:t>
            </a:r>
            <a:r>
              <a:rPr lang="en-GB" kern="0" dirty="0">
                <a:effectLst/>
              </a:rPr>
              <a:t>” (“Variable”) from menu and naming it Y;</a:t>
            </a:r>
            <a:endParaRPr lang="en-US" kern="0" dirty="0">
              <a:effectLst/>
            </a:endParaRPr>
          </a:p>
        </p:txBody>
      </p:sp>
      <p:sp>
        <p:nvSpPr>
          <p:cNvPr id="11" name="Rounded Rectangle 10"/>
          <p:cNvSpPr/>
          <p:nvPr/>
        </p:nvSpPr>
        <p:spPr bwMode="auto">
          <a:xfrm>
            <a:off x="3124336" y="1765610"/>
            <a:ext cx="595176"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Content Placeholder 2"/>
          <p:cNvSpPr txBox="1">
            <a:spLocks/>
          </p:cNvSpPr>
          <p:nvPr/>
        </p:nvSpPr>
        <p:spPr bwMode="auto">
          <a:xfrm>
            <a:off x="375390" y="6172199"/>
            <a:ext cx="8610133" cy="6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lvl="1"/>
            <a:r>
              <a:rPr lang="en-GB" kern="0" dirty="0">
                <a:effectLst/>
              </a:rPr>
              <a:t>Or simply type Y on canvas and press Enter key…</a:t>
            </a:r>
          </a:p>
        </p:txBody>
      </p:sp>
      <p:sp>
        <p:nvSpPr>
          <p:cNvPr id="15" name="Content Placeholder 2"/>
          <p:cNvSpPr txBox="1">
            <a:spLocks/>
          </p:cNvSpPr>
          <p:nvPr/>
        </p:nvSpPr>
        <p:spPr bwMode="auto">
          <a:xfrm>
            <a:off x="5187210" y="3349059"/>
            <a:ext cx="3733799" cy="3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In Minsky this looks like…</a:t>
            </a:r>
            <a:endParaRPr lang="en-US" kern="0" dirty="0">
              <a:effectLst/>
            </a:endParaRPr>
          </a:p>
        </p:txBody>
      </p:sp>
      <p:graphicFrame>
        <p:nvGraphicFramePr>
          <p:cNvPr id="12" name="Object 11"/>
          <p:cNvGraphicFramePr>
            <a:graphicFrameLocks noChangeAspect="1"/>
          </p:cNvGraphicFramePr>
          <p:nvPr>
            <p:extLst/>
          </p:nvPr>
        </p:nvGraphicFramePr>
        <p:xfrm>
          <a:off x="2755900" y="2209800"/>
          <a:ext cx="914400" cy="198438"/>
        </p:xfrm>
        <a:graphic>
          <a:graphicData uri="http://schemas.openxmlformats.org/presentationml/2006/ole">
            <mc:AlternateContent xmlns:mc="http://schemas.openxmlformats.org/markup-compatibility/2006">
              <mc:Choice xmlns:v="urn:schemas-microsoft-com:vml" Requires="v">
                <p:oleObj spid="_x0000_s50205" name="Equation" r:id="rId6" imgW="914400" imgH="198720" progId="Equation.DSMT4">
                  <p:embed/>
                </p:oleObj>
              </mc:Choice>
              <mc:Fallback>
                <p:oleObj name="Equation" r:id="rId6" imgW="914400" imgH="198720" progId="Equation.DSMT4">
                  <p:embed/>
                  <p:pic>
                    <p:nvPicPr>
                      <p:cNvPr id="12" name="Object 11"/>
                      <p:cNvPicPr/>
                      <p:nvPr/>
                    </p:nvPicPr>
                    <p:blipFill>
                      <a:blip r:embed="rId7"/>
                      <a:stretch>
                        <a:fillRect/>
                      </a:stretch>
                    </p:blipFill>
                    <p:spPr>
                      <a:xfrm>
                        <a:off x="2755900" y="22098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407164989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xit" presetSubtype="0" fill="hold" grpId="1" nodeType="clickEffect">
                                  <p:stCondLst>
                                    <p:cond delay="0"/>
                                  </p:stCondLst>
                                  <p:childTnLst>
                                    <p:animEffect transition="out" filter="wipe(down)">
                                      <p:cBhvr>
                                        <p:cTn id="29" dur="180" accel="50000">
                                          <p:stCondLst>
                                            <p:cond delay="1820"/>
                                          </p:stCondLst>
                                        </p:cTn>
                                        <p:tgtEl>
                                          <p:spTgt spid="5"/>
                                        </p:tgtEl>
                                      </p:cBhvr>
                                    </p:animEffect>
                                    <p:anim calcmode="lin" valueType="num">
                                      <p:cBhvr>
                                        <p:cTn id="30"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31"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32"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6"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7" dur="26">
                                          <p:stCondLst>
                                            <p:cond delay="620"/>
                                          </p:stCondLst>
                                        </p:cTn>
                                        <p:tgtEl>
                                          <p:spTgt spid="5"/>
                                        </p:tgtEl>
                                      </p:cBhvr>
                                      <p:to x="100000" y="60000"/>
                                    </p:animScale>
                                    <p:animScale>
                                      <p:cBhvr>
                                        <p:cTn id="38" dur="166" decel="50000">
                                          <p:stCondLst>
                                            <p:cond delay="64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set>
                                      <p:cBhvr>
                                        <p:cTn id="45" dur="1" fill="hold">
                                          <p:stCondLst>
                                            <p:cond delay="19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xit" presetSubtype="0" fill="hold" grpId="1" nodeType="clickEffect">
                                  <p:stCondLst>
                                    <p:cond delay="0"/>
                                  </p:stCondLst>
                                  <p:childTnLst>
                                    <p:animEffect transition="out" filter="wipe(down)">
                                      <p:cBhvr>
                                        <p:cTn id="67" dur="180" accel="50000">
                                          <p:stCondLst>
                                            <p:cond delay="1820"/>
                                          </p:stCondLst>
                                        </p:cTn>
                                        <p:tgtEl>
                                          <p:spTgt spid="6"/>
                                        </p:tgtEl>
                                      </p:cBhvr>
                                    </p:animEffect>
                                    <p:anim calcmode="lin" valueType="num">
                                      <p:cBhvr>
                                        <p:cTn id="68"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69"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70"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1"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2"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3"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4"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75" dur="26">
                                          <p:stCondLst>
                                            <p:cond delay="620"/>
                                          </p:stCondLst>
                                        </p:cTn>
                                        <p:tgtEl>
                                          <p:spTgt spid="6"/>
                                        </p:tgtEl>
                                      </p:cBhvr>
                                      <p:to x="100000" y="60000"/>
                                    </p:animScale>
                                    <p:animScale>
                                      <p:cBhvr>
                                        <p:cTn id="76" dur="166" decel="50000">
                                          <p:stCondLst>
                                            <p:cond delay="646"/>
                                          </p:stCondLst>
                                        </p:cTn>
                                        <p:tgtEl>
                                          <p:spTgt spid="6"/>
                                        </p:tgtEl>
                                      </p:cBhvr>
                                      <p:to x="100000" y="100000"/>
                                    </p:animScale>
                                    <p:animScale>
                                      <p:cBhvr>
                                        <p:cTn id="77" dur="26">
                                          <p:stCondLst>
                                            <p:cond delay="1312"/>
                                          </p:stCondLst>
                                        </p:cTn>
                                        <p:tgtEl>
                                          <p:spTgt spid="6"/>
                                        </p:tgtEl>
                                      </p:cBhvr>
                                      <p:to x="100000" y="80000"/>
                                    </p:animScale>
                                    <p:animScale>
                                      <p:cBhvr>
                                        <p:cTn id="78" dur="166" decel="50000">
                                          <p:stCondLst>
                                            <p:cond delay="1338"/>
                                          </p:stCondLst>
                                        </p:cTn>
                                        <p:tgtEl>
                                          <p:spTgt spid="6"/>
                                        </p:tgtEl>
                                      </p:cBhvr>
                                      <p:to x="100000" y="100000"/>
                                    </p:animScale>
                                    <p:animScale>
                                      <p:cBhvr>
                                        <p:cTn id="79" dur="26">
                                          <p:stCondLst>
                                            <p:cond delay="1642"/>
                                          </p:stCondLst>
                                        </p:cTn>
                                        <p:tgtEl>
                                          <p:spTgt spid="6"/>
                                        </p:tgtEl>
                                      </p:cBhvr>
                                      <p:to x="100000" y="90000"/>
                                    </p:animScale>
                                    <p:animScale>
                                      <p:cBhvr>
                                        <p:cTn id="80" dur="166" decel="50000">
                                          <p:stCondLst>
                                            <p:cond delay="1668"/>
                                          </p:stCondLst>
                                        </p:cTn>
                                        <p:tgtEl>
                                          <p:spTgt spid="6"/>
                                        </p:tgtEl>
                                      </p:cBhvr>
                                      <p:to x="100000" y="100000"/>
                                    </p:animScale>
                                    <p:animScale>
                                      <p:cBhvr>
                                        <p:cTn id="81" dur="26">
                                          <p:stCondLst>
                                            <p:cond delay="1808"/>
                                          </p:stCondLst>
                                        </p:cTn>
                                        <p:tgtEl>
                                          <p:spTgt spid="6"/>
                                        </p:tgtEl>
                                      </p:cBhvr>
                                      <p:to x="100000" y="95000"/>
                                    </p:animScale>
                                    <p:animScale>
                                      <p:cBhvr>
                                        <p:cTn id="82" dur="166" decel="50000">
                                          <p:stCondLst>
                                            <p:cond delay="1834"/>
                                          </p:stCondLst>
                                        </p:cTn>
                                        <p:tgtEl>
                                          <p:spTgt spid="6"/>
                                        </p:tgtEl>
                                      </p:cBhvr>
                                      <p:to x="100000" y="100000"/>
                                    </p:animScale>
                                    <p:set>
                                      <p:cBhvr>
                                        <p:cTn id="83" dur="1" fill="hold">
                                          <p:stCondLst>
                                            <p:cond delay="1999"/>
                                          </p:stCondLst>
                                        </p:cTn>
                                        <p:tgtEl>
                                          <p:spTgt spid="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down)">
                                      <p:cBhvr>
                                        <p:cTn id="88" dur="580">
                                          <p:stCondLst>
                                            <p:cond delay="0"/>
                                          </p:stCondLst>
                                        </p:cTn>
                                        <p:tgtEl>
                                          <p:spTgt spid="7"/>
                                        </p:tgtEl>
                                      </p:cBhvr>
                                    </p:animEffect>
                                    <p:anim calcmode="lin" valueType="num">
                                      <p:cBhvr>
                                        <p:cTn id="8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4" dur="26">
                                          <p:stCondLst>
                                            <p:cond delay="650"/>
                                          </p:stCondLst>
                                        </p:cTn>
                                        <p:tgtEl>
                                          <p:spTgt spid="7"/>
                                        </p:tgtEl>
                                      </p:cBhvr>
                                      <p:to x="100000" y="60000"/>
                                    </p:animScale>
                                    <p:animScale>
                                      <p:cBhvr>
                                        <p:cTn id="95" dur="166" decel="50000">
                                          <p:stCondLst>
                                            <p:cond delay="676"/>
                                          </p:stCondLst>
                                        </p:cTn>
                                        <p:tgtEl>
                                          <p:spTgt spid="7"/>
                                        </p:tgtEl>
                                      </p:cBhvr>
                                      <p:to x="100000" y="100000"/>
                                    </p:animScale>
                                    <p:animScale>
                                      <p:cBhvr>
                                        <p:cTn id="96" dur="26">
                                          <p:stCondLst>
                                            <p:cond delay="1312"/>
                                          </p:stCondLst>
                                        </p:cTn>
                                        <p:tgtEl>
                                          <p:spTgt spid="7"/>
                                        </p:tgtEl>
                                      </p:cBhvr>
                                      <p:to x="100000" y="80000"/>
                                    </p:animScale>
                                    <p:animScale>
                                      <p:cBhvr>
                                        <p:cTn id="97" dur="166" decel="50000">
                                          <p:stCondLst>
                                            <p:cond delay="1338"/>
                                          </p:stCondLst>
                                        </p:cTn>
                                        <p:tgtEl>
                                          <p:spTgt spid="7"/>
                                        </p:tgtEl>
                                      </p:cBhvr>
                                      <p:to x="100000" y="100000"/>
                                    </p:animScale>
                                    <p:animScale>
                                      <p:cBhvr>
                                        <p:cTn id="98" dur="26">
                                          <p:stCondLst>
                                            <p:cond delay="1642"/>
                                          </p:stCondLst>
                                        </p:cTn>
                                        <p:tgtEl>
                                          <p:spTgt spid="7"/>
                                        </p:tgtEl>
                                      </p:cBhvr>
                                      <p:to x="100000" y="90000"/>
                                    </p:animScale>
                                    <p:animScale>
                                      <p:cBhvr>
                                        <p:cTn id="99" dur="166" decel="50000">
                                          <p:stCondLst>
                                            <p:cond delay="1668"/>
                                          </p:stCondLst>
                                        </p:cTn>
                                        <p:tgtEl>
                                          <p:spTgt spid="7"/>
                                        </p:tgtEl>
                                      </p:cBhvr>
                                      <p:to x="100000" y="100000"/>
                                    </p:animScale>
                                    <p:animScale>
                                      <p:cBhvr>
                                        <p:cTn id="100" dur="26">
                                          <p:stCondLst>
                                            <p:cond delay="1808"/>
                                          </p:stCondLst>
                                        </p:cTn>
                                        <p:tgtEl>
                                          <p:spTgt spid="7"/>
                                        </p:tgtEl>
                                      </p:cBhvr>
                                      <p:to x="100000" y="95000"/>
                                    </p:animScale>
                                    <p:animScale>
                                      <p:cBhvr>
                                        <p:cTn id="101" dur="166" decel="50000">
                                          <p:stCondLst>
                                            <p:cond delay="1834"/>
                                          </p:stCondLst>
                                        </p:cTn>
                                        <p:tgtEl>
                                          <p:spTgt spid="7"/>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xit" presetSubtype="0" fill="hold" grpId="1" nodeType="clickEffect">
                                  <p:stCondLst>
                                    <p:cond delay="0"/>
                                  </p:stCondLst>
                                  <p:childTnLst>
                                    <p:animEffect transition="out" filter="wipe(down)">
                                      <p:cBhvr>
                                        <p:cTn id="105" dur="180" accel="50000">
                                          <p:stCondLst>
                                            <p:cond delay="1820"/>
                                          </p:stCondLst>
                                        </p:cTn>
                                        <p:tgtEl>
                                          <p:spTgt spid="7"/>
                                        </p:tgtEl>
                                      </p:cBhvr>
                                    </p:animEffect>
                                    <p:anim calcmode="lin" valueType="num">
                                      <p:cBhvr>
                                        <p:cTn id="106"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107"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108"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9"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0"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1"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2"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13" dur="26">
                                          <p:stCondLst>
                                            <p:cond delay="620"/>
                                          </p:stCondLst>
                                        </p:cTn>
                                        <p:tgtEl>
                                          <p:spTgt spid="7"/>
                                        </p:tgtEl>
                                      </p:cBhvr>
                                      <p:to x="100000" y="60000"/>
                                    </p:animScale>
                                    <p:animScale>
                                      <p:cBhvr>
                                        <p:cTn id="114" dur="166" decel="50000">
                                          <p:stCondLst>
                                            <p:cond delay="646"/>
                                          </p:stCondLst>
                                        </p:cTn>
                                        <p:tgtEl>
                                          <p:spTgt spid="7"/>
                                        </p:tgtEl>
                                      </p:cBhvr>
                                      <p:to x="100000" y="100000"/>
                                    </p:animScale>
                                    <p:animScale>
                                      <p:cBhvr>
                                        <p:cTn id="115" dur="26">
                                          <p:stCondLst>
                                            <p:cond delay="1312"/>
                                          </p:stCondLst>
                                        </p:cTn>
                                        <p:tgtEl>
                                          <p:spTgt spid="7"/>
                                        </p:tgtEl>
                                      </p:cBhvr>
                                      <p:to x="100000" y="80000"/>
                                    </p:animScale>
                                    <p:animScale>
                                      <p:cBhvr>
                                        <p:cTn id="116" dur="166" decel="50000">
                                          <p:stCondLst>
                                            <p:cond delay="1338"/>
                                          </p:stCondLst>
                                        </p:cTn>
                                        <p:tgtEl>
                                          <p:spTgt spid="7"/>
                                        </p:tgtEl>
                                      </p:cBhvr>
                                      <p:to x="100000" y="100000"/>
                                    </p:animScale>
                                    <p:animScale>
                                      <p:cBhvr>
                                        <p:cTn id="117" dur="26">
                                          <p:stCondLst>
                                            <p:cond delay="1642"/>
                                          </p:stCondLst>
                                        </p:cTn>
                                        <p:tgtEl>
                                          <p:spTgt spid="7"/>
                                        </p:tgtEl>
                                      </p:cBhvr>
                                      <p:to x="100000" y="90000"/>
                                    </p:animScale>
                                    <p:animScale>
                                      <p:cBhvr>
                                        <p:cTn id="118" dur="166" decel="50000">
                                          <p:stCondLst>
                                            <p:cond delay="1668"/>
                                          </p:stCondLst>
                                        </p:cTn>
                                        <p:tgtEl>
                                          <p:spTgt spid="7"/>
                                        </p:tgtEl>
                                      </p:cBhvr>
                                      <p:to x="100000" y="100000"/>
                                    </p:animScale>
                                    <p:animScale>
                                      <p:cBhvr>
                                        <p:cTn id="119" dur="26">
                                          <p:stCondLst>
                                            <p:cond delay="1808"/>
                                          </p:stCondLst>
                                        </p:cTn>
                                        <p:tgtEl>
                                          <p:spTgt spid="7"/>
                                        </p:tgtEl>
                                      </p:cBhvr>
                                      <p:to x="100000" y="95000"/>
                                    </p:animScale>
                                    <p:animScale>
                                      <p:cBhvr>
                                        <p:cTn id="120" dur="166" decel="50000">
                                          <p:stCondLst>
                                            <p:cond delay="1834"/>
                                          </p:stCondLst>
                                        </p:cTn>
                                        <p:tgtEl>
                                          <p:spTgt spid="7"/>
                                        </p:tgtEl>
                                      </p:cBhvr>
                                      <p:to x="100000" y="100000"/>
                                    </p:animScale>
                                    <p:set>
                                      <p:cBhvr>
                                        <p:cTn id="121" dur="1" fill="hold">
                                          <p:stCondLst>
                                            <p:cond delay="1999"/>
                                          </p:stCondLst>
                                        </p:cTn>
                                        <p:tgtEl>
                                          <p:spTgt spid="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8">
                                            <p:txEl>
                                              <p:pRg st="0" end="0"/>
                                            </p:txEl>
                                          </p:spTgt>
                                        </p:tgtEl>
                                        <p:attrNameLst>
                                          <p:attrName>style.visibility</p:attrName>
                                        </p:attrNameLst>
                                      </p:cBhvr>
                                      <p:to>
                                        <p:strVal val="visible"/>
                                      </p:to>
                                    </p:set>
                                    <p:animEffect transition="in" filter="wipe(up)">
                                      <p:cBhvr>
                                        <p:cTn id="126" dur="500"/>
                                        <p:tgtEl>
                                          <p:spTgt spid="8">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8">
                                            <p:txEl>
                                              <p:pRg st="1" end="1"/>
                                            </p:txEl>
                                          </p:spTgt>
                                        </p:tgtEl>
                                        <p:attrNameLst>
                                          <p:attrName>style.visibility</p:attrName>
                                        </p:attrNameLst>
                                      </p:cBhvr>
                                      <p:to>
                                        <p:strVal val="visible"/>
                                      </p:to>
                                    </p:set>
                                    <p:animEffect transition="in" filter="wipe(up)">
                                      <p:cBhvr>
                                        <p:cTn id="131" dur="500"/>
                                        <p:tgtEl>
                                          <p:spTgt spid="8">
                                            <p:txEl>
                                              <p:pRg st="1" end="1"/>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8">
                                            <p:txEl>
                                              <p:pRg st="2" end="2"/>
                                            </p:txEl>
                                          </p:spTgt>
                                        </p:tgtEl>
                                        <p:attrNameLst>
                                          <p:attrName>style.visibility</p:attrName>
                                        </p:attrNameLst>
                                      </p:cBhvr>
                                      <p:to>
                                        <p:strVal val="visible"/>
                                      </p:to>
                                    </p:set>
                                    <p:animEffect transition="in" filter="wipe(up)">
                                      <p:cBhvr>
                                        <p:cTn id="136" dur="500"/>
                                        <p:tgtEl>
                                          <p:spTgt spid="8">
                                            <p:txEl>
                                              <p:pRg st="2" end="2"/>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childTnLst>
                                    <p:set>
                                      <p:cBhvr>
                                        <p:cTn id="140" dur="1" fill="hold">
                                          <p:stCondLst>
                                            <p:cond delay="0"/>
                                          </p:stCondLst>
                                        </p:cTn>
                                        <p:tgtEl>
                                          <p:spTgt spid="8">
                                            <p:txEl>
                                              <p:pRg st="3" end="3"/>
                                            </p:txEl>
                                          </p:spTgt>
                                        </p:tgtEl>
                                        <p:attrNameLst>
                                          <p:attrName>style.visibility</p:attrName>
                                        </p:attrNameLst>
                                      </p:cBhvr>
                                      <p:to>
                                        <p:strVal val="visible"/>
                                      </p:to>
                                    </p:set>
                                    <p:animEffect transition="in" filter="wipe(up)">
                                      <p:cBhvr>
                                        <p:cTn id="141" dur="500"/>
                                        <p:tgtEl>
                                          <p:spTgt spid="8">
                                            <p:txEl>
                                              <p:pRg st="3" end="3"/>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9"/>
                                        </p:tgtEl>
                                        <p:attrNameLst>
                                          <p:attrName>style.visibility</p:attrName>
                                        </p:attrNameLst>
                                      </p:cBhvr>
                                      <p:to>
                                        <p:strVal val="visible"/>
                                      </p:to>
                                    </p:set>
                                    <p:animEffect transition="in" filter="wipe(left)">
                                      <p:cBhvr>
                                        <p:cTn id="146" dur="500"/>
                                        <p:tgtEl>
                                          <p:spTgt spid="9"/>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10">
                                            <p:txEl>
                                              <p:pRg st="0" end="0"/>
                                            </p:txEl>
                                          </p:spTgt>
                                        </p:tgtEl>
                                        <p:attrNameLst>
                                          <p:attrName>style.visibility</p:attrName>
                                        </p:attrNameLst>
                                      </p:cBhvr>
                                      <p:to>
                                        <p:strVal val="visible"/>
                                      </p:to>
                                    </p:set>
                                    <p:animEffect transition="in" filter="wipe(up)">
                                      <p:cBhvr>
                                        <p:cTn id="151" dur="500"/>
                                        <p:tgtEl>
                                          <p:spTgt spid="10">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10">
                                            <p:txEl>
                                              <p:pRg st="1" end="1"/>
                                            </p:txEl>
                                          </p:spTgt>
                                        </p:tgtEl>
                                        <p:attrNameLst>
                                          <p:attrName>style.visibility</p:attrName>
                                        </p:attrNameLst>
                                      </p:cBhvr>
                                      <p:to>
                                        <p:strVal val="visible"/>
                                      </p:to>
                                    </p:set>
                                    <p:animEffect transition="in" filter="wipe(up)">
                                      <p:cBhvr>
                                        <p:cTn id="156" dur="500"/>
                                        <p:tgtEl>
                                          <p:spTgt spid="10">
                                            <p:txEl>
                                              <p:pRg st="1" end="1"/>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1"/>
                                        </p:tgtEl>
                                        <p:attrNameLst>
                                          <p:attrName>style.visibility</p:attrName>
                                        </p:attrNameLst>
                                      </p:cBhvr>
                                      <p:to>
                                        <p:strVal val="visible"/>
                                      </p:to>
                                    </p:set>
                                    <p:animEffect transition="in" filter="wipe(down)">
                                      <p:cBhvr>
                                        <p:cTn id="161" dur="580">
                                          <p:stCondLst>
                                            <p:cond delay="0"/>
                                          </p:stCondLst>
                                        </p:cTn>
                                        <p:tgtEl>
                                          <p:spTgt spid="11"/>
                                        </p:tgtEl>
                                      </p:cBhvr>
                                    </p:animEffect>
                                    <p:anim calcmode="lin" valueType="num">
                                      <p:cBhvr>
                                        <p:cTn id="1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7" dur="26">
                                          <p:stCondLst>
                                            <p:cond delay="650"/>
                                          </p:stCondLst>
                                        </p:cTn>
                                        <p:tgtEl>
                                          <p:spTgt spid="11"/>
                                        </p:tgtEl>
                                      </p:cBhvr>
                                      <p:to x="100000" y="60000"/>
                                    </p:animScale>
                                    <p:animScale>
                                      <p:cBhvr>
                                        <p:cTn id="168" dur="166" decel="50000">
                                          <p:stCondLst>
                                            <p:cond delay="676"/>
                                          </p:stCondLst>
                                        </p:cTn>
                                        <p:tgtEl>
                                          <p:spTgt spid="11"/>
                                        </p:tgtEl>
                                      </p:cBhvr>
                                      <p:to x="100000" y="100000"/>
                                    </p:animScale>
                                    <p:animScale>
                                      <p:cBhvr>
                                        <p:cTn id="169" dur="26">
                                          <p:stCondLst>
                                            <p:cond delay="1312"/>
                                          </p:stCondLst>
                                        </p:cTn>
                                        <p:tgtEl>
                                          <p:spTgt spid="11"/>
                                        </p:tgtEl>
                                      </p:cBhvr>
                                      <p:to x="100000" y="80000"/>
                                    </p:animScale>
                                    <p:animScale>
                                      <p:cBhvr>
                                        <p:cTn id="170" dur="166" decel="50000">
                                          <p:stCondLst>
                                            <p:cond delay="1338"/>
                                          </p:stCondLst>
                                        </p:cTn>
                                        <p:tgtEl>
                                          <p:spTgt spid="11"/>
                                        </p:tgtEl>
                                      </p:cBhvr>
                                      <p:to x="100000" y="100000"/>
                                    </p:animScale>
                                    <p:animScale>
                                      <p:cBhvr>
                                        <p:cTn id="171" dur="26">
                                          <p:stCondLst>
                                            <p:cond delay="1642"/>
                                          </p:stCondLst>
                                        </p:cTn>
                                        <p:tgtEl>
                                          <p:spTgt spid="11"/>
                                        </p:tgtEl>
                                      </p:cBhvr>
                                      <p:to x="100000" y="90000"/>
                                    </p:animScale>
                                    <p:animScale>
                                      <p:cBhvr>
                                        <p:cTn id="172" dur="166" decel="50000">
                                          <p:stCondLst>
                                            <p:cond delay="1668"/>
                                          </p:stCondLst>
                                        </p:cTn>
                                        <p:tgtEl>
                                          <p:spTgt spid="11"/>
                                        </p:tgtEl>
                                      </p:cBhvr>
                                      <p:to x="100000" y="100000"/>
                                    </p:animScale>
                                    <p:animScale>
                                      <p:cBhvr>
                                        <p:cTn id="173" dur="26">
                                          <p:stCondLst>
                                            <p:cond delay="1808"/>
                                          </p:stCondLst>
                                        </p:cTn>
                                        <p:tgtEl>
                                          <p:spTgt spid="11"/>
                                        </p:tgtEl>
                                      </p:cBhvr>
                                      <p:to x="100000" y="95000"/>
                                    </p:animScale>
                                    <p:animScale>
                                      <p:cBhvr>
                                        <p:cTn id="174" dur="166" decel="50000">
                                          <p:stCondLst>
                                            <p:cond delay="1834"/>
                                          </p:stCondLst>
                                        </p:cTn>
                                        <p:tgtEl>
                                          <p:spTgt spid="11"/>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2" presetClass="entr" presetSubtype="1" fill="hold" grpId="0" nodeType="clickEffect">
                                  <p:stCondLst>
                                    <p:cond delay="0"/>
                                  </p:stCondLst>
                                  <p:childTnLst>
                                    <p:set>
                                      <p:cBhvr>
                                        <p:cTn id="178" dur="1" fill="hold">
                                          <p:stCondLst>
                                            <p:cond delay="0"/>
                                          </p:stCondLst>
                                        </p:cTn>
                                        <p:tgtEl>
                                          <p:spTgt spid="13">
                                            <p:txEl>
                                              <p:pRg st="0" end="0"/>
                                            </p:txEl>
                                          </p:spTgt>
                                        </p:tgtEl>
                                        <p:attrNameLst>
                                          <p:attrName>style.visibility</p:attrName>
                                        </p:attrNameLst>
                                      </p:cBhvr>
                                      <p:to>
                                        <p:strVal val="visible"/>
                                      </p:to>
                                    </p:set>
                                    <p:animEffect transition="in" filter="wipe(up)">
                                      <p:cBhvr>
                                        <p:cTn id="179" dur="500"/>
                                        <p:tgtEl>
                                          <p:spTgt spid="13">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5">
                                            <p:txEl>
                                              <p:pRg st="0" end="0"/>
                                            </p:txEl>
                                          </p:spTgt>
                                        </p:tgtEl>
                                        <p:attrNameLst>
                                          <p:attrName>style.visibility</p:attrName>
                                        </p:attrNameLst>
                                      </p:cBhvr>
                                      <p:to>
                                        <p:strVal val="visible"/>
                                      </p:to>
                                    </p:set>
                                    <p:animEffect transition="in" filter="wipe(up)">
                                      <p:cBhvr>
                                        <p:cTn id="18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bldLvl="5"/>
      <p:bldP spid="10" grpId="0" build="p" bldLvl="5"/>
      <p:bldP spid="11" grpId="0" animBg="1"/>
      <p:bldP spid="13" grpId="0" build="p" bldLvl="5"/>
      <p:bldP spid="15"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 Classical theory of economic cycles</a:t>
            </a:r>
            <a:endParaRPr lang="en-US" dirty="0"/>
          </a:p>
        </p:txBody>
      </p:sp>
      <p:sp>
        <p:nvSpPr>
          <p:cNvPr id="3" name="Content Placeholder 2"/>
          <p:cNvSpPr>
            <a:spLocks noGrp="1"/>
          </p:cNvSpPr>
          <p:nvPr>
            <p:ph idx="1"/>
          </p:nvPr>
        </p:nvSpPr>
        <p:spPr>
          <a:xfrm>
            <a:off x="228600" y="685800"/>
            <a:ext cx="8763000" cy="838200"/>
          </a:xfrm>
        </p:spPr>
        <p:txBody>
          <a:bodyPr/>
          <a:lstStyle/>
          <a:p>
            <a:r>
              <a:rPr lang="en-GB" dirty="0"/>
              <a:t>Key block in any system dynamics program is “Integral” block</a:t>
            </a:r>
          </a:p>
          <a:p>
            <a:r>
              <a:rPr lang="en-GB" dirty="0"/>
              <a:t>Used to relate flow (Investment) to a stock (Capital)</a:t>
            </a:r>
          </a:p>
          <a:p>
            <a:endParaRPr lang="en-US" dirty="0"/>
          </a:p>
        </p:txBody>
      </p:sp>
      <p:graphicFrame>
        <p:nvGraphicFramePr>
          <p:cNvPr id="4" name="Object 3"/>
          <p:cNvGraphicFramePr>
            <a:graphicFrameLocks noChangeAspect="1"/>
          </p:cNvGraphicFramePr>
          <p:nvPr>
            <p:extLst/>
          </p:nvPr>
        </p:nvGraphicFramePr>
        <p:xfrm>
          <a:off x="5563972" y="1856849"/>
          <a:ext cx="1490662" cy="609600"/>
        </p:xfrm>
        <a:graphic>
          <a:graphicData uri="http://schemas.openxmlformats.org/presentationml/2006/ole">
            <mc:AlternateContent xmlns:mc="http://schemas.openxmlformats.org/markup-compatibility/2006">
              <mc:Choice xmlns:v="urn:schemas-microsoft-com:vml" Requires="v">
                <p:oleObj spid="_x0000_s51228" name="Equation" r:id="rId3" imgW="965160" imgH="393480" progId="Equation.DSMT4">
                  <p:embed/>
                </p:oleObj>
              </mc:Choice>
              <mc:Fallback>
                <p:oleObj name="Equation" r:id="rId3" imgW="965160" imgH="393480" progId="Equation.DSMT4">
                  <p:embed/>
                  <p:pic>
                    <p:nvPicPr>
                      <p:cNvPr id="4" name="Object 3"/>
                      <p:cNvPicPr/>
                      <p:nvPr/>
                    </p:nvPicPr>
                    <p:blipFill>
                      <a:blip r:embed="rId4"/>
                      <a:stretch>
                        <a:fillRect/>
                      </a:stretch>
                    </p:blipFill>
                    <p:spPr>
                      <a:xfrm>
                        <a:off x="5563972" y="1856849"/>
                        <a:ext cx="1490662" cy="6096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a:off x="280958" y="1447800"/>
            <a:ext cx="4829175" cy="3286125"/>
          </a:xfrm>
          <a:prstGeom prst="rect">
            <a:avLst/>
          </a:prstGeom>
        </p:spPr>
      </p:pic>
      <p:sp>
        <p:nvSpPr>
          <p:cNvPr id="6" name="Rounded Rectangle 5"/>
          <p:cNvSpPr/>
          <p:nvPr/>
        </p:nvSpPr>
        <p:spPr bwMode="auto">
          <a:xfrm>
            <a:off x="1447800" y="2522716"/>
            <a:ext cx="595176"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Content Placeholder 2"/>
          <p:cNvSpPr txBox="1">
            <a:spLocks/>
          </p:cNvSpPr>
          <p:nvPr/>
        </p:nvSpPr>
        <p:spPr bwMode="auto">
          <a:xfrm>
            <a:off x="5162491" y="1444059"/>
            <a:ext cx="3733799" cy="3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Take equation like</a:t>
            </a:r>
            <a:endParaRPr lang="en-US" kern="0" dirty="0">
              <a:effectLst/>
            </a:endParaRPr>
          </a:p>
        </p:txBody>
      </p:sp>
      <p:sp>
        <p:nvSpPr>
          <p:cNvPr id="8" name="Content Placeholder 2"/>
          <p:cNvSpPr txBox="1">
            <a:spLocks/>
          </p:cNvSpPr>
          <p:nvPr/>
        </p:nvSpPr>
        <p:spPr bwMode="auto">
          <a:xfrm>
            <a:off x="5181600" y="2434659"/>
            <a:ext cx="3733799" cy="3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Integrate both sides</a:t>
            </a:r>
            <a:endParaRPr lang="en-US" kern="0" dirty="0">
              <a:effectLst/>
            </a:endParaRPr>
          </a:p>
        </p:txBody>
      </p:sp>
      <p:graphicFrame>
        <p:nvGraphicFramePr>
          <p:cNvPr id="9" name="Object 8"/>
          <p:cNvGraphicFramePr>
            <a:graphicFrameLocks noChangeAspect="1"/>
          </p:cNvGraphicFramePr>
          <p:nvPr>
            <p:extLst/>
          </p:nvPr>
        </p:nvGraphicFramePr>
        <p:xfrm>
          <a:off x="5540520" y="2844644"/>
          <a:ext cx="2176463" cy="609600"/>
        </p:xfrm>
        <a:graphic>
          <a:graphicData uri="http://schemas.openxmlformats.org/presentationml/2006/ole">
            <mc:AlternateContent xmlns:mc="http://schemas.openxmlformats.org/markup-compatibility/2006">
              <mc:Choice xmlns:v="urn:schemas-microsoft-com:vml" Requires="v">
                <p:oleObj spid="_x0000_s51229" name="Equation" r:id="rId6" imgW="1409400" imgH="393480" progId="Equation.DSMT4">
                  <p:embed/>
                </p:oleObj>
              </mc:Choice>
              <mc:Fallback>
                <p:oleObj name="Equation" r:id="rId6" imgW="1409400" imgH="393480" progId="Equation.DSMT4">
                  <p:embed/>
                  <p:pic>
                    <p:nvPicPr>
                      <p:cNvPr id="9" name="Object 8"/>
                      <p:cNvPicPr/>
                      <p:nvPr/>
                    </p:nvPicPr>
                    <p:blipFill>
                      <a:blip r:embed="rId7"/>
                      <a:stretch>
                        <a:fillRect/>
                      </a:stretch>
                    </p:blipFill>
                    <p:spPr>
                      <a:xfrm>
                        <a:off x="5540520" y="2844644"/>
                        <a:ext cx="2176463" cy="609600"/>
                      </a:xfrm>
                      <a:prstGeom prst="rect">
                        <a:avLst/>
                      </a:prstGeom>
                    </p:spPr>
                  </p:pic>
                </p:oleObj>
              </mc:Fallback>
            </mc:AlternateContent>
          </a:graphicData>
        </a:graphic>
      </p:graphicFrame>
      <p:pic>
        <p:nvPicPr>
          <p:cNvPr id="10" name="Picture 9"/>
          <p:cNvPicPr>
            <a:picLocks noChangeAspect="1"/>
          </p:cNvPicPr>
          <p:nvPr/>
        </p:nvPicPr>
        <p:blipFill>
          <a:blip r:embed="rId8"/>
          <a:stretch>
            <a:fillRect/>
          </a:stretch>
        </p:blipFill>
        <p:spPr>
          <a:xfrm>
            <a:off x="5563972" y="3725852"/>
            <a:ext cx="1733550" cy="1171575"/>
          </a:xfrm>
          <a:prstGeom prst="rect">
            <a:avLst/>
          </a:prstGeom>
        </p:spPr>
      </p:pic>
      <p:sp>
        <p:nvSpPr>
          <p:cNvPr id="11" name="Content Placeholder 2"/>
          <p:cNvSpPr txBox="1">
            <a:spLocks/>
          </p:cNvSpPr>
          <p:nvPr/>
        </p:nvSpPr>
        <p:spPr bwMode="auto">
          <a:xfrm>
            <a:off x="5187210" y="3349059"/>
            <a:ext cx="3733799" cy="3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In Minsky this looks like…</a:t>
            </a:r>
            <a:endParaRPr lang="en-US" kern="0" dirty="0">
              <a:effectLst/>
            </a:endParaRPr>
          </a:p>
        </p:txBody>
      </p:sp>
      <p:sp>
        <p:nvSpPr>
          <p:cNvPr id="12" name="Content Placeholder 2"/>
          <p:cNvSpPr txBox="1">
            <a:spLocks/>
          </p:cNvSpPr>
          <p:nvPr/>
        </p:nvSpPr>
        <p:spPr bwMode="auto">
          <a:xfrm>
            <a:off x="228600" y="50292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Integration used rather than differentiation because it’s more stable</a:t>
            </a:r>
          </a:p>
          <a:p>
            <a:r>
              <a:rPr lang="en-GB" kern="0" dirty="0">
                <a:effectLst/>
              </a:rPr>
              <a:t>Now let’s build whole model starting from definition of K…</a:t>
            </a:r>
            <a:endParaRPr lang="en-US" kern="0" dirty="0">
              <a:effectLst/>
            </a:endParaRPr>
          </a:p>
        </p:txBody>
      </p:sp>
      <p:sp>
        <p:nvSpPr>
          <p:cNvPr id="14" name="Rounded Rectangle 13"/>
          <p:cNvSpPr/>
          <p:nvPr/>
        </p:nvSpPr>
        <p:spPr bwMode="auto">
          <a:xfrm>
            <a:off x="6685049" y="4090205"/>
            <a:ext cx="595176"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Rounded Rectangle 14"/>
          <p:cNvSpPr/>
          <p:nvPr/>
        </p:nvSpPr>
        <p:spPr bwMode="auto">
          <a:xfrm>
            <a:off x="5563972" y="2814672"/>
            <a:ext cx="913028" cy="639571"/>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ounded Rectangle 15"/>
          <p:cNvSpPr/>
          <p:nvPr/>
        </p:nvSpPr>
        <p:spPr bwMode="auto">
          <a:xfrm>
            <a:off x="6830310" y="2958994"/>
            <a:ext cx="180090"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Rounded Rectangle 17"/>
          <p:cNvSpPr/>
          <p:nvPr/>
        </p:nvSpPr>
        <p:spPr bwMode="auto">
          <a:xfrm>
            <a:off x="5638800" y="3820438"/>
            <a:ext cx="227228" cy="441619"/>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9" name="Rounded Rectangle 18"/>
          <p:cNvSpPr/>
          <p:nvPr/>
        </p:nvSpPr>
        <p:spPr bwMode="auto">
          <a:xfrm>
            <a:off x="7145259" y="2958994"/>
            <a:ext cx="595176" cy="402606"/>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ounded Rectangle 19"/>
          <p:cNvSpPr/>
          <p:nvPr/>
        </p:nvSpPr>
        <p:spPr bwMode="auto">
          <a:xfrm>
            <a:off x="5563972" y="4222787"/>
            <a:ext cx="667238" cy="639571"/>
          </a:xfrm>
          <a:prstGeom prst="roundRect">
            <a:avLst/>
          </a:prstGeom>
          <a:gradFill rotWithShape="0">
            <a:gsLst>
              <a:gs pos="72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6747565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up)">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wipe(up)">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heel(1)">
                                      <p:cBhvr>
                                        <p:cTn id="55" dur="2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80">
                                          <p:stCondLst>
                                            <p:cond delay="0"/>
                                          </p:stCondLst>
                                        </p:cTn>
                                        <p:tgtEl>
                                          <p:spTgt spid="14"/>
                                        </p:tgtEl>
                                      </p:cBhvr>
                                    </p:animEffect>
                                    <p:anim calcmode="lin" valueType="num">
                                      <p:cBhvr>
                                        <p:cTn id="6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6" dur="26">
                                          <p:stCondLst>
                                            <p:cond delay="650"/>
                                          </p:stCondLst>
                                        </p:cTn>
                                        <p:tgtEl>
                                          <p:spTgt spid="14"/>
                                        </p:tgtEl>
                                      </p:cBhvr>
                                      <p:to x="100000" y="60000"/>
                                    </p:animScale>
                                    <p:animScale>
                                      <p:cBhvr>
                                        <p:cTn id="67" dur="166" decel="50000">
                                          <p:stCondLst>
                                            <p:cond delay="676"/>
                                          </p:stCondLst>
                                        </p:cTn>
                                        <p:tgtEl>
                                          <p:spTgt spid="14"/>
                                        </p:tgtEl>
                                      </p:cBhvr>
                                      <p:to x="100000" y="100000"/>
                                    </p:animScale>
                                    <p:animScale>
                                      <p:cBhvr>
                                        <p:cTn id="68" dur="26">
                                          <p:stCondLst>
                                            <p:cond delay="1312"/>
                                          </p:stCondLst>
                                        </p:cTn>
                                        <p:tgtEl>
                                          <p:spTgt spid="14"/>
                                        </p:tgtEl>
                                      </p:cBhvr>
                                      <p:to x="100000" y="80000"/>
                                    </p:animScale>
                                    <p:animScale>
                                      <p:cBhvr>
                                        <p:cTn id="69" dur="166" decel="50000">
                                          <p:stCondLst>
                                            <p:cond delay="1338"/>
                                          </p:stCondLst>
                                        </p:cTn>
                                        <p:tgtEl>
                                          <p:spTgt spid="14"/>
                                        </p:tgtEl>
                                      </p:cBhvr>
                                      <p:to x="100000" y="100000"/>
                                    </p:animScale>
                                    <p:animScale>
                                      <p:cBhvr>
                                        <p:cTn id="70" dur="26">
                                          <p:stCondLst>
                                            <p:cond delay="1642"/>
                                          </p:stCondLst>
                                        </p:cTn>
                                        <p:tgtEl>
                                          <p:spTgt spid="14"/>
                                        </p:tgtEl>
                                      </p:cBhvr>
                                      <p:to x="100000" y="90000"/>
                                    </p:animScale>
                                    <p:animScale>
                                      <p:cBhvr>
                                        <p:cTn id="71" dur="166" decel="50000">
                                          <p:stCondLst>
                                            <p:cond delay="1668"/>
                                          </p:stCondLst>
                                        </p:cTn>
                                        <p:tgtEl>
                                          <p:spTgt spid="14"/>
                                        </p:tgtEl>
                                      </p:cBhvr>
                                      <p:to x="100000" y="100000"/>
                                    </p:animScale>
                                    <p:animScale>
                                      <p:cBhvr>
                                        <p:cTn id="72" dur="26">
                                          <p:stCondLst>
                                            <p:cond delay="1808"/>
                                          </p:stCondLst>
                                        </p:cTn>
                                        <p:tgtEl>
                                          <p:spTgt spid="14"/>
                                        </p:tgtEl>
                                      </p:cBhvr>
                                      <p:to x="100000" y="95000"/>
                                    </p:animScale>
                                    <p:animScale>
                                      <p:cBhvr>
                                        <p:cTn id="73" dur="166" decel="50000">
                                          <p:stCondLst>
                                            <p:cond delay="1834"/>
                                          </p:stCondLst>
                                        </p:cTn>
                                        <p:tgtEl>
                                          <p:spTgt spid="14"/>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80">
                                          <p:stCondLst>
                                            <p:cond delay="0"/>
                                          </p:stCondLst>
                                        </p:cTn>
                                        <p:tgtEl>
                                          <p:spTgt spid="15"/>
                                        </p:tgtEl>
                                      </p:cBhvr>
                                    </p:animEffect>
                                    <p:anim calcmode="lin" valueType="num">
                                      <p:cBhvr>
                                        <p:cTn id="7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2" dur="26">
                                          <p:stCondLst>
                                            <p:cond delay="650"/>
                                          </p:stCondLst>
                                        </p:cTn>
                                        <p:tgtEl>
                                          <p:spTgt spid="15"/>
                                        </p:tgtEl>
                                      </p:cBhvr>
                                      <p:to x="100000" y="60000"/>
                                    </p:animScale>
                                    <p:animScale>
                                      <p:cBhvr>
                                        <p:cTn id="83" dur="166" decel="50000">
                                          <p:stCondLst>
                                            <p:cond delay="676"/>
                                          </p:stCondLst>
                                        </p:cTn>
                                        <p:tgtEl>
                                          <p:spTgt spid="15"/>
                                        </p:tgtEl>
                                      </p:cBhvr>
                                      <p:to x="100000" y="100000"/>
                                    </p:animScale>
                                    <p:animScale>
                                      <p:cBhvr>
                                        <p:cTn id="84" dur="26">
                                          <p:stCondLst>
                                            <p:cond delay="1312"/>
                                          </p:stCondLst>
                                        </p:cTn>
                                        <p:tgtEl>
                                          <p:spTgt spid="15"/>
                                        </p:tgtEl>
                                      </p:cBhvr>
                                      <p:to x="100000" y="80000"/>
                                    </p:animScale>
                                    <p:animScale>
                                      <p:cBhvr>
                                        <p:cTn id="85" dur="166" decel="50000">
                                          <p:stCondLst>
                                            <p:cond delay="1338"/>
                                          </p:stCondLst>
                                        </p:cTn>
                                        <p:tgtEl>
                                          <p:spTgt spid="15"/>
                                        </p:tgtEl>
                                      </p:cBhvr>
                                      <p:to x="100000" y="100000"/>
                                    </p:animScale>
                                    <p:animScale>
                                      <p:cBhvr>
                                        <p:cTn id="86" dur="26">
                                          <p:stCondLst>
                                            <p:cond delay="1642"/>
                                          </p:stCondLst>
                                        </p:cTn>
                                        <p:tgtEl>
                                          <p:spTgt spid="15"/>
                                        </p:tgtEl>
                                      </p:cBhvr>
                                      <p:to x="100000" y="90000"/>
                                    </p:animScale>
                                    <p:animScale>
                                      <p:cBhvr>
                                        <p:cTn id="87" dur="166" decel="50000">
                                          <p:stCondLst>
                                            <p:cond delay="1668"/>
                                          </p:stCondLst>
                                        </p:cTn>
                                        <p:tgtEl>
                                          <p:spTgt spid="15"/>
                                        </p:tgtEl>
                                      </p:cBhvr>
                                      <p:to x="100000" y="100000"/>
                                    </p:animScale>
                                    <p:animScale>
                                      <p:cBhvr>
                                        <p:cTn id="88" dur="26">
                                          <p:stCondLst>
                                            <p:cond delay="1808"/>
                                          </p:stCondLst>
                                        </p:cTn>
                                        <p:tgtEl>
                                          <p:spTgt spid="15"/>
                                        </p:tgtEl>
                                      </p:cBhvr>
                                      <p:to x="100000" y="95000"/>
                                    </p:animScale>
                                    <p:animScale>
                                      <p:cBhvr>
                                        <p:cTn id="89" dur="166" decel="50000">
                                          <p:stCondLst>
                                            <p:cond delay="1834"/>
                                          </p:stCondLst>
                                        </p:cTn>
                                        <p:tgtEl>
                                          <p:spTgt spid="15"/>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80">
                                          <p:stCondLst>
                                            <p:cond delay="0"/>
                                          </p:stCondLst>
                                        </p:cTn>
                                        <p:tgtEl>
                                          <p:spTgt spid="16"/>
                                        </p:tgtEl>
                                      </p:cBhvr>
                                    </p:animEffect>
                                    <p:anim calcmode="lin" valueType="num">
                                      <p:cBhvr>
                                        <p:cTn id="9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0" dur="26">
                                          <p:stCondLst>
                                            <p:cond delay="650"/>
                                          </p:stCondLst>
                                        </p:cTn>
                                        <p:tgtEl>
                                          <p:spTgt spid="16"/>
                                        </p:tgtEl>
                                      </p:cBhvr>
                                      <p:to x="100000" y="60000"/>
                                    </p:animScale>
                                    <p:animScale>
                                      <p:cBhvr>
                                        <p:cTn id="101" dur="166" decel="50000">
                                          <p:stCondLst>
                                            <p:cond delay="676"/>
                                          </p:stCondLst>
                                        </p:cTn>
                                        <p:tgtEl>
                                          <p:spTgt spid="16"/>
                                        </p:tgtEl>
                                      </p:cBhvr>
                                      <p:to x="100000" y="100000"/>
                                    </p:animScale>
                                    <p:animScale>
                                      <p:cBhvr>
                                        <p:cTn id="102" dur="26">
                                          <p:stCondLst>
                                            <p:cond delay="1312"/>
                                          </p:stCondLst>
                                        </p:cTn>
                                        <p:tgtEl>
                                          <p:spTgt spid="16"/>
                                        </p:tgtEl>
                                      </p:cBhvr>
                                      <p:to x="100000" y="80000"/>
                                    </p:animScale>
                                    <p:animScale>
                                      <p:cBhvr>
                                        <p:cTn id="103" dur="166" decel="50000">
                                          <p:stCondLst>
                                            <p:cond delay="1338"/>
                                          </p:stCondLst>
                                        </p:cTn>
                                        <p:tgtEl>
                                          <p:spTgt spid="16"/>
                                        </p:tgtEl>
                                      </p:cBhvr>
                                      <p:to x="100000" y="100000"/>
                                    </p:animScale>
                                    <p:animScale>
                                      <p:cBhvr>
                                        <p:cTn id="104" dur="26">
                                          <p:stCondLst>
                                            <p:cond delay="1642"/>
                                          </p:stCondLst>
                                        </p:cTn>
                                        <p:tgtEl>
                                          <p:spTgt spid="16"/>
                                        </p:tgtEl>
                                      </p:cBhvr>
                                      <p:to x="100000" y="90000"/>
                                    </p:animScale>
                                    <p:animScale>
                                      <p:cBhvr>
                                        <p:cTn id="105" dur="166" decel="50000">
                                          <p:stCondLst>
                                            <p:cond delay="1668"/>
                                          </p:stCondLst>
                                        </p:cTn>
                                        <p:tgtEl>
                                          <p:spTgt spid="16"/>
                                        </p:tgtEl>
                                      </p:cBhvr>
                                      <p:to x="100000" y="100000"/>
                                    </p:animScale>
                                    <p:animScale>
                                      <p:cBhvr>
                                        <p:cTn id="106" dur="26">
                                          <p:stCondLst>
                                            <p:cond delay="1808"/>
                                          </p:stCondLst>
                                        </p:cTn>
                                        <p:tgtEl>
                                          <p:spTgt spid="16"/>
                                        </p:tgtEl>
                                      </p:cBhvr>
                                      <p:to x="100000" y="95000"/>
                                    </p:animScale>
                                    <p:animScale>
                                      <p:cBhvr>
                                        <p:cTn id="107" dur="166" decel="50000">
                                          <p:stCondLst>
                                            <p:cond delay="1834"/>
                                          </p:stCondLst>
                                        </p:cTn>
                                        <p:tgtEl>
                                          <p:spTgt spid="16"/>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down)">
                                      <p:cBhvr>
                                        <p:cTn id="110" dur="580">
                                          <p:stCondLst>
                                            <p:cond delay="0"/>
                                          </p:stCondLst>
                                        </p:cTn>
                                        <p:tgtEl>
                                          <p:spTgt spid="18"/>
                                        </p:tgtEl>
                                      </p:cBhvr>
                                    </p:animEffect>
                                    <p:anim calcmode="lin" valueType="num">
                                      <p:cBhvr>
                                        <p:cTn id="1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6" dur="26">
                                          <p:stCondLst>
                                            <p:cond delay="650"/>
                                          </p:stCondLst>
                                        </p:cTn>
                                        <p:tgtEl>
                                          <p:spTgt spid="18"/>
                                        </p:tgtEl>
                                      </p:cBhvr>
                                      <p:to x="100000" y="60000"/>
                                    </p:animScale>
                                    <p:animScale>
                                      <p:cBhvr>
                                        <p:cTn id="117" dur="166" decel="50000">
                                          <p:stCondLst>
                                            <p:cond delay="676"/>
                                          </p:stCondLst>
                                        </p:cTn>
                                        <p:tgtEl>
                                          <p:spTgt spid="18"/>
                                        </p:tgtEl>
                                      </p:cBhvr>
                                      <p:to x="100000" y="100000"/>
                                    </p:animScale>
                                    <p:animScale>
                                      <p:cBhvr>
                                        <p:cTn id="118" dur="26">
                                          <p:stCondLst>
                                            <p:cond delay="1312"/>
                                          </p:stCondLst>
                                        </p:cTn>
                                        <p:tgtEl>
                                          <p:spTgt spid="18"/>
                                        </p:tgtEl>
                                      </p:cBhvr>
                                      <p:to x="100000" y="80000"/>
                                    </p:animScale>
                                    <p:animScale>
                                      <p:cBhvr>
                                        <p:cTn id="119" dur="166" decel="50000">
                                          <p:stCondLst>
                                            <p:cond delay="1338"/>
                                          </p:stCondLst>
                                        </p:cTn>
                                        <p:tgtEl>
                                          <p:spTgt spid="18"/>
                                        </p:tgtEl>
                                      </p:cBhvr>
                                      <p:to x="100000" y="100000"/>
                                    </p:animScale>
                                    <p:animScale>
                                      <p:cBhvr>
                                        <p:cTn id="120" dur="26">
                                          <p:stCondLst>
                                            <p:cond delay="1642"/>
                                          </p:stCondLst>
                                        </p:cTn>
                                        <p:tgtEl>
                                          <p:spTgt spid="18"/>
                                        </p:tgtEl>
                                      </p:cBhvr>
                                      <p:to x="100000" y="90000"/>
                                    </p:animScale>
                                    <p:animScale>
                                      <p:cBhvr>
                                        <p:cTn id="121" dur="166" decel="50000">
                                          <p:stCondLst>
                                            <p:cond delay="1668"/>
                                          </p:stCondLst>
                                        </p:cTn>
                                        <p:tgtEl>
                                          <p:spTgt spid="18"/>
                                        </p:tgtEl>
                                      </p:cBhvr>
                                      <p:to x="100000" y="100000"/>
                                    </p:animScale>
                                    <p:animScale>
                                      <p:cBhvr>
                                        <p:cTn id="122" dur="26">
                                          <p:stCondLst>
                                            <p:cond delay="1808"/>
                                          </p:stCondLst>
                                        </p:cTn>
                                        <p:tgtEl>
                                          <p:spTgt spid="18"/>
                                        </p:tgtEl>
                                      </p:cBhvr>
                                      <p:to x="100000" y="95000"/>
                                    </p:animScale>
                                    <p:animScale>
                                      <p:cBhvr>
                                        <p:cTn id="123" dur="166" decel="50000">
                                          <p:stCondLst>
                                            <p:cond delay="1834"/>
                                          </p:stCondLst>
                                        </p:cTn>
                                        <p:tgtEl>
                                          <p:spTgt spid="18"/>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ipe(down)">
                                      <p:cBhvr>
                                        <p:cTn id="128" dur="580">
                                          <p:stCondLst>
                                            <p:cond delay="0"/>
                                          </p:stCondLst>
                                        </p:cTn>
                                        <p:tgtEl>
                                          <p:spTgt spid="19"/>
                                        </p:tgtEl>
                                      </p:cBhvr>
                                    </p:animEffect>
                                    <p:anim calcmode="lin" valueType="num">
                                      <p:cBhvr>
                                        <p:cTn id="1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4" dur="26">
                                          <p:stCondLst>
                                            <p:cond delay="650"/>
                                          </p:stCondLst>
                                        </p:cTn>
                                        <p:tgtEl>
                                          <p:spTgt spid="19"/>
                                        </p:tgtEl>
                                      </p:cBhvr>
                                      <p:to x="100000" y="60000"/>
                                    </p:animScale>
                                    <p:animScale>
                                      <p:cBhvr>
                                        <p:cTn id="135" dur="166" decel="50000">
                                          <p:stCondLst>
                                            <p:cond delay="676"/>
                                          </p:stCondLst>
                                        </p:cTn>
                                        <p:tgtEl>
                                          <p:spTgt spid="19"/>
                                        </p:tgtEl>
                                      </p:cBhvr>
                                      <p:to x="100000" y="100000"/>
                                    </p:animScale>
                                    <p:animScale>
                                      <p:cBhvr>
                                        <p:cTn id="136" dur="26">
                                          <p:stCondLst>
                                            <p:cond delay="1312"/>
                                          </p:stCondLst>
                                        </p:cTn>
                                        <p:tgtEl>
                                          <p:spTgt spid="19"/>
                                        </p:tgtEl>
                                      </p:cBhvr>
                                      <p:to x="100000" y="80000"/>
                                    </p:animScale>
                                    <p:animScale>
                                      <p:cBhvr>
                                        <p:cTn id="137" dur="166" decel="50000">
                                          <p:stCondLst>
                                            <p:cond delay="1338"/>
                                          </p:stCondLst>
                                        </p:cTn>
                                        <p:tgtEl>
                                          <p:spTgt spid="19"/>
                                        </p:tgtEl>
                                      </p:cBhvr>
                                      <p:to x="100000" y="100000"/>
                                    </p:animScale>
                                    <p:animScale>
                                      <p:cBhvr>
                                        <p:cTn id="138" dur="26">
                                          <p:stCondLst>
                                            <p:cond delay="1642"/>
                                          </p:stCondLst>
                                        </p:cTn>
                                        <p:tgtEl>
                                          <p:spTgt spid="19"/>
                                        </p:tgtEl>
                                      </p:cBhvr>
                                      <p:to x="100000" y="90000"/>
                                    </p:animScale>
                                    <p:animScale>
                                      <p:cBhvr>
                                        <p:cTn id="139" dur="166" decel="50000">
                                          <p:stCondLst>
                                            <p:cond delay="1668"/>
                                          </p:stCondLst>
                                        </p:cTn>
                                        <p:tgtEl>
                                          <p:spTgt spid="19"/>
                                        </p:tgtEl>
                                      </p:cBhvr>
                                      <p:to x="100000" y="100000"/>
                                    </p:animScale>
                                    <p:animScale>
                                      <p:cBhvr>
                                        <p:cTn id="140" dur="26">
                                          <p:stCondLst>
                                            <p:cond delay="1808"/>
                                          </p:stCondLst>
                                        </p:cTn>
                                        <p:tgtEl>
                                          <p:spTgt spid="19"/>
                                        </p:tgtEl>
                                      </p:cBhvr>
                                      <p:to x="100000" y="95000"/>
                                    </p:animScale>
                                    <p:animScale>
                                      <p:cBhvr>
                                        <p:cTn id="141" dur="166" decel="50000">
                                          <p:stCondLst>
                                            <p:cond delay="1834"/>
                                          </p:stCondLst>
                                        </p:cTn>
                                        <p:tgtEl>
                                          <p:spTgt spid="19"/>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wipe(down)">
                                      <p:cBhvr>
                                        <p:cTn id="144" dur="580">
                                          <p:stCondLst>
                                            <p:cond delay="0"/>
                                          </p:stCondLst>
                                        </p:cTn>
                                        <p:tgtEl>
                                          <p:spTgt spid="20"/>
                                        </p:tgtEl>
                                      </p:cBhvr>
                                    </p:animEffect>
                                    <p:anim calcmode="lin" valueType="num">
                                      <p:cBhvr>
                                        <p:cTn id="14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0" dur="26">
                                          <p:stCondLst>
                                            <p:cond delay="650"/>
                                          </p:stCondLst>
                                        </p:cTn>
                                        <p:tgtEl>
                                          <p:spTgt spid="20"/>
                                        </p:tgtEl>
                                      </p:cBhvr>
                                      <p:to x="100000" y="60000"/>
                                    </p:animScale>
                                    <p:animScale>
                                      <p:cBhvr>
                                        <p:cTn id="151" dur="166" decel="50000">
                                          <p:stCondLst>
                                            <p:cond delay="676"/>
                                          </p:stCondLst>
                                        </p:cTn>
                                        <p:tgtEl>
                                          <p:spTgt spid="20"/>
                                        </p:tgtEl>
                                      </p:cBhvr>
                                      <p:to x="100000" y="100000"/>
                                    </p:animScale>
                                    <p:animScale>
                                      <p:cBhvr>
                                        <p:cTn id="152" dur="26">
                                          <p:stCondLst>
                                            <p:cond delay="1312"/>
                                          </p:stCondLst>
                                        </p:cTn>
                                        <p:tgtEl>
                                          <p:spTgt spid="20"/>
                                        </p:tgtEl>
                                      </p:cBhvr>
                                      <p:to x="100000" y="80000"/>
                                    </p:animScale>
                                    <p:animScale>
                                      <p:cBhvr>
                                        <p:cTn id="153" dur="166" decel="50000">
                                          <p:stCondLst>
                                            <p:cond delay="1338"/>
                                          </p:stCondLst>
                                        </p:cTn>
                                        <p:tgtEl>
                                          <p:spTgt spid="20"/>
                                        </p:tgtEl>
                                      </p:cBhvr>
                                      <p:to x="100000" y="100000"/>
                                    </p:animScale>
                                    <p:animScale>
                                      <p:cBhvr>
                                        <p:cTn id="154" dur="26">
                                          <p:stCondLst>
                                            <p:cond delay="1642"/>
                                          </p:stCondLst>
                                        </p:cTn>
                                        <p:tgtEl>
                                          <p:spTgt spid="20"/>
                                        </p:tgtEl>
                                      </p:cBhvr>
                                      <p:to x="100000" y="90000"/>
                                    </p:animScale>
                                    <p:animScale>
                                      <p:cBhvr>
                                        <p:cTn id="155" dur="166" decel="50000">
                                          <p:stCondLst>
                                            <p:cond delay="1668"/>
                                          </p:stCondLst>
                                        </p:cTn>
                                        <p:tgtEl>
                                          <p:spTgt spid="20"/>
                                        </p:tgtEl>
                                      </p:cBhvr>
                                      <p:to x="100000" y="100000"/>
                                    </p:animScale>
                                    <p:animScale>
                                      <p:cBhvr>
                                        <p:cTn id="156" dur="26">
                                          <p:stCondLst>
                                            <p:cond delay="1808"/>
                                          </p:stCondLst>
                                        </p:cTn>
                                        <p:tgtEl>
                                          <p:spTgt spid="20"/>
                                        </p:tgtEl>
                                      </p:cBhvr>
                                      <p:to x="100000" y="95000"/>
                                    </p:animScale>
                                    <p:animScale>
                                      <p:cBhvr>
                                        <p:cTn id="157" dur="166" decel="50000">
                                          <p:stCondLst>
                                            <p:cond delay="1834"/>
                                          </p:stCondLst>
                                        </p:cTn>
                                        <p:tgtEl>
                                          <p:spTgt spid="20"/>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2">
                                            <p:txEl>
                                              <p:pRg st="0" end="0"/>
                                            </p:txEl>
                                          </p:spTgt>
                                        </p:tgtEl>
                                        <p:attrNameLst>
                                          <p:attrName>style.visibility</p:attrName>
                                        </p:attrNameLst>
                                      </p:cBhvr>
                                      <p:to>
                                        <p:strVal val="visible"/>
                                      </p:to>
                                    </p:set>
                                    <p:animEffect transition="in" filter="wipe(up)">
                                      <p:cBhvr>
                                        <p:cTn id="162" dur="500"/>
                                        <p:tgtEl>
                                          <p:spTgt spid="12">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12">
                                            <p:txEl>
                                              <p:pRg st="1" end="1"/>
                                            </p:txEl>
                                          </p:spTgt>
                                        </p:tgtEl>
                                        <p:attrNameLst>
                                          <p:attrName>style.visibility</p:attrName>
                                        </p:attrNameLst>
                                      </p:cBhvr>
                                      <p:to>
                                        <p:strVal val="visible"/>
                                      </p:to>
                                    </p:set>
                                    <p:animEffect transition="in" filter="wipe(up)">
                                      <p:cBhvr>
                                        <p:cTn id="16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bldLvl="5"/>
      <p:bldP spid="8" grpId="0" build="p" bldLvl="5"/>
      <p:bldP spid="11" grpId="0" build="p" bldLvl="5"/>
      <p:bldP spid="12" grpId="0" build="p" bldLvl="5"/>
      <p:bldP spid="14" grpId="0" animBg="1"/>
      <p:bldP spid="15" grpId="0" animBg="1"/>
      <p:bldP spid="16"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 Classical theory of economic cycles</a:t>
            </a:r>
            <a:endParaRPr lang="en-US" dirty="0"/>
          </a:p>
        </p:txBody>
      </p:sp>
      <p:sp>
        <p:nvSpPr>
          <p:cNvPr id="4" name="Content Placeholder 3"/>
          <p:cNvSpPr txBox="1">
            <a:spLocks noGrp="1"/>
          </p:cNvSpPr>
          <p:nvPr>
            <p:ph idx="1"/>
          </p:nvPr>
        </p:nvSpPr>
        <p:spPr>
          <a:xfrm>
            <a:off x="228600" y="685800"/>
            <a:ext cx="2362200" cy="5453417"/>
          </a:xfrm>
          <a:prstGeom prst="rect">
            <a:avLst/>
          </a:prstGeom>
          <a:noFill/>
        </p:spPr>
        <p:txBody>
          <a:bodyPr wrap="square" rtlCol="0">
            <a:spAutoFit/>
          </a:bodyPr>
          <a:lstStyle/>
          <a:p>
            <a:pPr marL="342900" indent="-342900" algn="l">
              <a:buFont typeface="Arial" panose="020B0604020202020204" pitchFamily="34" charset="0"/>
              <a:buChar char="•"/>
            </a:pPr>
            <a:r>
              <a:rPr lang="en-AU" dirty="0">
                <a:effectLst/>
                <a:latin typeface="Candara" panose="020E0502030303020204" pitchFamily="34" charset="0"/>
              </a:rPr>
              <a:t>Building model in Minsky</a:t>
            </a:r>
          </a:p>
          <a:p>
            <a:pPr marL="342900" indent="-342900" algn="l">
              <a:buFont typeface="Arial" panose="020B0604020202020204" pitchFamily="34" charset="0"/>
              <a:buChar char="•"/>
            </a:pPr>
            <a:r>
              <a:rPr lang="en-AU" dirty="0">
                <a:effectLst/>
                <a:latin typeface="Candara" panose="020E0502030303020204" pitchFamily="34" charset="0"/>
              </a:rPr>
              <a:t>Using parameter values:</a:t>
            </a:r>
          </a:p>
          <a:p>
            <a:pPr marL="800100" lvl="1" indent="-342900" algn="l">
              <a:buFont typeface="Arial" panose="020B0604020202020204" pitchFamily="34" charset="0"/>
              <a:buChar char="•"/>
            </a:pPr>
            <a:r>
              <a:rPr lang="en-AU" dirty="0">
                <a:effectLst/>
                <a:latin typeface="Candara" panose="020E0502030303020204" pitchFamily="34" charset="0"/>
              </a:rPr>
              <a:t>v = 3</a:t>
            </a:r>
          </a:p>
          <a:p>
            <a:pPr marL="800100" lvl="1" indent="-342900" algn="l">
              <a:buFont typeface="Arial" panose="020B0604020202020204" pitchFamily="34" charset="0"/>
              <a:buChar char="•"/>
            </a:pPr>
            <a:r>
              <a:rPr lang="en-AU" dirty="0">
                <a:effectLst/>
                <a:latin typeface="Candara" panose="020E0502030303020204" pitchFamily="34" charset="0"/>
              </a:rPr>
              <a:t>a = 1</a:t>
            </a:r>
          </a:p>
          <a:p>
            <a:pPr marL="800100" lvl="1" indent="-342900" algn="l">
              <a:buFont typeface="Arial" panose="020B0604020202020204" pitchFamily="34" charset="0"/>
              <a:buChar char="•"/>
            </a:pPr>
            <a:r>
              <a:rPr lang="en-AU" dirty="0">
                <a:effectLst/>
                <a:latin typeface="Symbol" panose="05050102010706020507" pitchFamily="18" charset="2"/>
              </a:rPr>
              <a:t>l</a:t>
            </a:r>
            <a:r>
              <a:rPr lang="en-AU" baseline="-25000" dirty="0">
                <a:effectLst/>
                <a:latin typeface="Candara" panose="020E0502030303020204" pitchFamily="34" charset="0"/>
              </a:rPr>
              <a:t>s</a:t>
            </a:r>
            <a:r>
              <a:rPr lang="en-AU" dirty="0">
                <a:effectLst/>
                <a:latin typeface="Candara" panose="020E0502030303020204" pitchFamily="34" charset="0"/>
              </a:rPr>
              <a:t> = 10</a:t>
            </a:r>
          </a:p>
          <a:p>
            <a:pPr marL="800100" lvl="1" indent="-342900" algn="l">
              <a:buFont typeface="Arial" panose="020B0604020202020204" pitchFamily="34" charset="0"/>
              <a:buChar char="•"/>
            </a:pPr>
            <a:r>
              <a:rPr lang="en-AU" dirty="0" err="1">
                <a:effectLst/>
                <a:latin typeface="Symbol" panose="05050102010706020507" pitchFamily="18" charset="2"/>
              </a:rPr>
              <a:t>l</a:t>
            </a:r>
            <a:r>
              <a:rPr lang="en-AU" baseline="-25000" dirty="0" err="1">
                <a:effectLst/>
                <a:latin typeface="Candara" panose="020E0502030303020204" pitchFamily="34" charset="0"/>
              </a:rPr>
              <a:t>Z</a:t>
            </a:r>
            <a:r>
              <a:rPr lang="en-AU" dirty="0">
                <a:effectLst/>
                <a:latin typeface="Candara" panose="020E0502030303020204" pitchFamily="34" charset="0"/>
              </a:rPr>
              <a:t> = 0.9</a:t>
            </a:r>
          </a:p>
          <a:p>
            <a:pPr marL="800100" lvl="1" indent="-342900" algn="l">
              <a:buFont typeface="Arial" panose="020B0604020202020204" pitchFamily="34" charset="0"/>
              <a:buChar char="•"/>
            </a:pPr>
            <a:r>
              <a:rPr lang="en-AU" dirty="0">
                <a:effectLst/>
                <a:latin typeface="Symbol" panose="05050102010706020507" pitchFamily="18" charset="2"/>
              </a:rPr>
              <a:t>d</a:t>
            </a:r>
            <a:r>
              <a:rPr lang="en-AU" dirty="0">
                <a:effectLst/>
                <a:latin typeface="Candara" panose="020E0502030303020204" pitchFamily="34" charset="0"/>
              </a:rPr>
              <a:t> = 0.1</a:t>
            </a:r>
          </a:p>
          <a:p>
            <a:pPr marL="800100" lvl="1" indent="-342900" algn="l">
              <a:buFont typeface="Arial" panose="020B0604020202020204" pitchFamily="34" charset="0"/>
              <a:buChar char="•"/>
            </a:pPr>
            <a:r>
              <a:rPr lang="en-AU" dirty="0">
                <a:effectLst/>
                <a:latin typeface="Candara" panose="020E0502030303020204" pitchFamily="34" charset="0"/>
              </a:rPr>
              <a:t>N  = 120</a:t>
            </a:r>
          </a:p>
          <a:p>
            <a:pPr>
              <a:buFont typeface="Arial" panose="020B0604020202020204" pitchFamily="34" charset="0"/>
              <a:buChar char="•"/>
            </a:pPr>
            <a:r>
              <a:rPr lang="en-AU" dirty="0"/>
              <a:t>Initial conditions</a:t>
            </a:r>
          </a:p>
          <a:p>
            <a:pPr marL="800100" lvl="1" indent="-342900">
              <a:buFont typeface="Arial" panose="020B0604020202020204" pitchFamily="34" charset="0"/>
              <a:buChar char="•"/>
            </a:pPr>
            <a:r>
              <a:rPr lang="en-AU" dirty="0"/>
              <a:t>K(0) = 300</a:t>
            </a:r>
          </a:p>
          <a:p>
            <a:pPr marL="800100" lvl="1" indent="-342900">
              <a:buFont typeface="Arial" panose="020B0604020202020204" pitchFamily="34" charset="0"/>
              <a:buChar char="•"/>
            </a:pPr>
            <a:r>
              <a:rPr lang="en-AU" dirty="0" err="1"/>
              <a:t>w</a:t>
            </a:r>
            <a:r>
              <a:rPr lang="en-AU" baseline="-25000" dirty="0" err="1"/>
              <a:t>r</a:t>
            </a:r>
            <a:r>
              <a:rPr lang="en-AU" dirty="0"/>
              <a:t>(0)=0.8</a:t>
            </a:r>
          </a:p>
          <a:p>
            <a:pPr marL="400050">
              <a:buFont typeface="Arial" panose="020B0604020202020204" pitchFamily="34" charset="0"/>
              <a:buChar char="•"/>
            </a:pPr>
            <a:r>
              <a:rPr lang="en-GB" dirty="0"/>
              <a:t>Equations…</a:t>
            </a:r>
            <a:endParaRPr lang="en-US" dirty="0"/>
          </a:p>
        </p:txBody>
      </p:sp>
      <p:sp>
        <p:nvSpPr>
          <p:cNvPr id="6" name="Content Placeholder 2"/>
          <p:cNvSpPr txBox="1">
            <a:spLocks/>
          </p:cNvSpPr>
          <p:nvPr/>
        </p:nvSpPr>
        <p:spPr bwMode="auto">
          <a:xfrm>
            <a:off x="2667000" y="5345220"/>
            <a:ext cx="59440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Now press Run…</a:t>
            </a:r>
            <a:endParaRPr lang="en-US" kern="0" dirty="0">
              <a:effectLst/>
            </a:endParaRPr>
          </a:p>
        </p:txBody>
      </p:sp>
      <p:sp>
        <p:nvSpPr>
          <p:cNvPr id="8" name="Content Placeholder 2"/>
          <p:cNvSpPr txBox="1">
            <a:spLocks/>
          </p:cNvSpPr>
          <p:nvPr/>
        </p:nvSpPr>
        <p:spPr bwMode="auto">
          <a:xfrm>
            <a:off x="2667000" y="5791200"/>
            <a:ext cx="594406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What you should see is sustained cycles in employment rate </a:t>
            </a:r>
            <a:r>
              <a:rPr lang="en-GB" b="1" i="1" kern="0" dirty="0">
                <a:effectLst/>
                <a:latin typeface="Symbol" panose="05050102010706020507" pitchFamily="18" charset="2"/>
              </a:rPr>
              <a:t>l</a:t>
            </a:r>
            <a:r>
              <a:rPr lang="en-GB" kern="0" dirty="0">
                <a:effectLst/>
              </a:rPr>
              <a:t> and wage rate </a:t>
            </a:r>
            <a:r>
              <a:rPr lang="en-GB" b="1" i="1" kern="0" dirty="0">
                <a:effectLst/>
              </a:rPr>
              <a:t>w</a:t>
            </a:r>
            <a:r>
              <a:rPr lang="en-GB" b="1" i="1" kern="0" baseline="-25000" dirty="0">
                <a:effectLst/>
              </a:rPr>
              <a:t>r</a:t>
            </a:r>
            <a:r>
              <a:rPr lang="en-GB" kern="0" dirty="0">
                <a:effectLst/>
              </a:rPr>
              <a:t>—not “equilibrium”…</a:t>
            </a:r>
            <a:endParaRPr lang="en-US" kern="0" dirty="0">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15254709"/>
              </p:ext>
            </p:extLst>
          </p:nvPr>
        </p:nvGraphicFramePr>
        <p:xfrm>
          <a:off x="2716213" y="649288"/>
          <a:ext cx="1654175" cy="4286250"/>
        </p:xfrm>
        <a:graphic>
          <a:graphicData uri="http://schemas.openxmlformats.org/presentationml/2006/ole">
            <mc:AlternateContent xmlns:mc="http://schemas.openxmlformats.org/markup-compatibility/2006">
              <mc:Choice xmlns:v="urn:schemas-microsoft-com:vml" Requires="v">
                <p:oleObj spid="_x0000_s52252" name="Equation" r:id="rId3" imgW="1143000" imgH="2958840" progId="Equation.DSMT4">
                  <p:embed/>
                </p:oleObj>
              </mc:Choice>
              <mc:Fallback>
                <p:oleObj name="Equation" r:id="rId3" imgW="1143000" imgH="2958840" progId="Equation.DSMT4">
                  <p:embed/>
                  <p:pic>
                    <p:nvPicPr>
                      <p:cNvPr id="3" name="Object 2"/>
                      <p:cNvPicPr/>
                      <p:nvPr/>
                    </p:nvPicPr>
                    <p:blipFill>
                      <a:blip r:embed="rId4"/>
                      <a:stretch>
                        <a:fillRect/>
                      </a:stretch>
                    </p:blipFill>
                    <p:spPr>
                      <a:xfrm>
                        <a:off x="2716213" y="649288"/>
                        <a:ext cx="1654175" cy="4286250"/>
                      </a:xfrm>
                      <a:prstGeom prst="rect">
                        <a:avLst/>
                      </a:prstGeom>
                    </p:spPr>
                  </p:pic>
                </p:oleObj>
              </mc:Fallback>
            </mc:AlternateContent>
          </a:graphicData>
        </a:graphic>
      </p:graphicFrame>
      <p:sp>
        <p:nvSpPr>
          <p:cNvPr id="9" name="Content Placeholder 2"/>
          <p:cNvSpPr txBox="1">
            <a:spLocks/>
          </p:cNvSpPr>
          <p:nvPr/>
        </p:nvSpPr>
        <p:spPr bwMode="auto">
          <a:xfrm>
            <a:off x="3418482" y="711930"/>
            <a:ext cx="5103062" cy="4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Enter these on the canvas like this:</a:t>
            </a:r>
            <a:endParaRPr lang="en-US" kern="0" dirty="0">
              <a:effectLst/>
            </a:endParaRPr>
          </a:p>
        </p:txBody>
      </p:sp>
      <p:pic>
        <p:nvPicPr>
          <p:cNvPr id="10" name="Picture 9"/>
          <p:cNvPicPr>
            <a:picLocks noChangeAspect="1"/>
          </p:cNvPicPr>
          <p:nvPr/>
        </p:nvPicPr>
        <p:blipFill>
          <a:blip r:embed="rId5"/>
          <a:stretch>
            <a:fillRect/>
          </a:stretch>
        </p:blipFill>
        <p:spPr>
          <a:xfrm>
            <a:off x="3524250" y="1142999"/>
            <a:ext cx="1733550" cy="1171575"/>
          </a:xfrm>
          <a:prstGeom prst="rect">
            <a:avLst/>
          </a:prstGeom>
        </p:spPr>
      </p:pic>
      <p:sp>
        <p:nvSpPr>
          <p:cNvPr id="11" name="Content Placeholder 2"/>
          <p:cNvSpPr txBox="1">
            <a:spLocks/>
          </p:cNvSpPr>
          <p:nvPr/>
        </p:nvSpPr>
        <p:spPr bwMode="auto">
          <a:xfrm>
            <a:off x="2669804" y="5029200"/>
            <a:ext cx="5635996" cy="4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You should get something like the above…</a:t>
            </a:r>
            <a:endParaRPr lang="en-US" kern="0" dirty="0">
              <a:effectLst/>
            </a:endParaRPr>
          </a:p>
        </p:txBody>
      </p:sp>
      <p:pic>
        <p:nvPicPr>
          <p:cNvPr id="5" name="Picture 4"/>
          <p:cNvPicPr>
            <a:picLocks noChangeAspect="1"/>
          </p:cNvPicPr>
          <p:nvPr/>
        </p:nvPicPr>
        <p:blipFill>
          <a:blip r:embed="rId6"/>
          <a:stretch>
            <a:fillRect/>
          </a:stretch>
        </p:blipFill>
        <p:spPr>
          <a:xfrm>
            <a:off x="4346850" y="1447800"/>
            <a:ext cx="4797150" cy="3089960"/>
          </a:xfrm>
          <a:prstGeom prst="rect">
            <a:avLst/>
          </a:prstGeom>
        </p:spPr>
      </p:pic>
      <p:graphicFrame>
        <p:nvGraphicFramePr>
          <p:cNvPr id="7" name="Object 6">
            <a:hlinkClick r:id="" action="ppaction://ole?verb=0"/>
          </p:cNvPr>
          <p:cNvGraphicFramePr>
            <a:graphicFrameLocks noChangeAspect="1"/>
          </p:cNvGraphicFramePr>
          <p:nvPr>
            <p:extLst/>
          </p:nvPr>
        </p:nvGraphicFramePr>
        <p:xfrm>
          <a:off x="4369521" y="3944433"/>
          <a:ext cx="1066800" cy="454025"/>
        </p:xfrm>
        <a:graphic>
          <a:graphicData uri="http://schemas.openxmlformats.org/presentationml/2006/ole">
            <mc:AlternateContent xmlns:mc="http://schemas.openxmlformats.org/markup-compatibility/2006">
              <mc:Choice xmlns:v="urn:schemas-microsoft-com:vml" Requires="v">
                <p:oleObj spid="_x0000_s52253" name="Packager Shell Object" showAsIcon="1" r:id="rId7" imgW="1066320" imgH="453600" progId="Package">
                  <p:embed/>
                </p:oleObj>
              </mc:Choice>
              <mc:Fallback>
                <p:oleObj name="Packager Shell Object" showAsIcon="1" r:id="rId7" imgW="1066320" imgH="453600" progId="Package">
                  <p:embed/>
                  <p:pic>
                    <p:nvPicPr>
                      <p:cNvPr id="7" name="Object 6">
                        <a:hlinkClick r:id="" action="ppaction://ole?verb=0"/>
                      </p:cNvPr>
                      <p:cNvPicPr/>
                      <p:nvPr/>
                    </p:nvPicPr>
                    <p:blipFill>
                      <a:blip r:embed="rId8"/>
                      <a:stretch>
                        <a:fillRect/>
                      </a:stretch>
                    </p:blipFill>
                    <p:spPr>
                      <a:xfrm>
                        <a:off x="4369521" y="3944433"/>
                        <a:ext cx="1066800" cy="454025"/>
                      </a:xfrm>
                      <a:prstGeom prst="rect">
                        <a:avLst/>
                      </a:prstGeom>
                    </p:spPr>
                  </p:pic>
                </p:oleObj>
              </mc:Fallback>
            </mc:AlternateContent>
          </a:graphicData>
        </a:graphic>
      </p:graphicFrame>
    </p:spTree>
    <p:extLst>
      <p:ext uri="{BB962C8B-B14F-4D97-AF65-F5344CB8AC3E}">
        <p14:creationId xmlns:p14="http://schemas.microsoft.com/office/powerpoint/2010/main" val="194608050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up)">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
                            </p:stCondLst>
                            <p:childTnLst>
                              <p:par>
                                <p:cTn id="49" presetID="35" presetClass="path" presetSubtype="0" accel="50000" decel="50000" fill="hold" nodeType="afterEffect">
                                  <p:stCondLst>
                                    <p:cond delay="0"/>
                                  </p:stCondLst>
                                  <p:childTnLst>
                                    <p:animMotion origin="layout" path="M 0 0 L -0.25 0 E" pathEditMode="relative" ptsTypes="">
                                      <p:cBhvr>
                                        <p:cTn id="50" dur="2000" fill="hold"/>
                                        <p:tgtEl>
                                          <p:spTgt spid="5"/>
                                        </p:tgtEl>
                                        <p:attrNameLst>
                                          <p:attrName>ppt_x</p:attrName>
                                          <p:attrName>ppt_y</p:attrName>
                                        </p:attrNameLst>
                                      </p:cBhvr>
                                    </p:animMotion>
                                  </p:childTnLst>
                                </p:cTn>
                              </p:par>
                            </p:childTnLst>
                          </p:cTn>
                        </p:par>
                        <p:par>
                          <p:cTn id="51" fill="hold">
                            <p:stCondLst>
                              <p:cond delay="2500"/>
                            </p:stCondLst>
                            <p:childTnLst>
                              <p:par>
                                <p:cTn id="52" presetID="6" presetClass="emph" presetSubtype="0" fill="hold" nodeType="afterEffect">
                                  <p:stCondLst>
                                    <p:cond delay="0"/>
                                  </p:stCondLst>
                                  <p:childTnLst>
                                    <p:animScale>
                                      <p:cBhvr>
                                        <p:cTn id="53" dur="2000" fill="hold"/>
                                        <p:tgtEl>
                                          <p:spTgt spid="5"/>
                                        </p:tgtEl>
                                      </p:cBhvr>
                                      <p:by x="150000" y="150000"/>
                                    </p:animScale>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nodeType="clickEffect">
                                  <p:stCondLst>
                                    <p:cond delay="0"/>
                                  </p:stCondLst>
                                  <p:childTnLst>
                                    <p:animScale>
                                      <p:cBhvr>
                                        <p:cTn id="57" dur="2000" fill="hold"/>
                                        <p:tgtEl>
                                          <p:spTgt spid="5"/>
                                        </p:tgtEl>
                                      </p:cBhvr>
                                      <p:by x="50000" y="50000"/>
                                    </p:animScale>
                                  </p:childTnLst>
                                </p:cTn>
                              </p:par>
                              <p:par>
                                <p:cTn id="58" presetID="63" presetClass="path" presetSubtype="0" accel="50000" decel="50000" fill="hold" nodeType="withEffect">
                                  <p:stCondLst>
                                    <p:cond delay="0"/>
                                  </p:stCondLst>
                                  <p:childTnLst>
                                    <p:animMotion origin="layout" path="M -3.61111E-6 -2.59259E-6 L 3.33333E-6 -3.33333E-6 " pathEditMode="relative" rAng="0" ptsTypes="AA">
                                      <p:cBhvr>
                                        <p:cTn id="59" dur="2000" fill="hold"/>
                                        <p:tgtEl>
                                          <p:spTgt spid="5"/>
                                        </p:tgtEl>
                                        <p:attrNameLst>
                                          <p:attrName>ppt_x</p:attrName>
                                          <p:attrName>ppt_y</p:attrName>
                                        </p:attrNameLst>
                                      </p:cBhvr>
                                      <p:rCtr x="19100" y="-16200"/>
                                    </p:animMotion>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wipe(up)">
                                      <p:cBhvr>
                                        <p:cTn id="64" dur="500"/>
                                        <p:tgtEl>
                                          <p:spTgt spid="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Effect transition="in" filter="wipe(up)">
                                      <p:cBhvr>
                                        <p:cTn id="6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8" grpId="0" build="p" bldLvl="5"/>
      <p:bldP spid="9" grpId="0" build="p" bldLvl="5"/>
      <p:bldP spid="11"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33526" y="3891531"/>
            <a:ext cx="4603302" cy="2608137"/>
          </a:xfrm>
          <a:prstGeom prst="rect">
            <a:avLst/>
          </a:prstGeom>
        </p:spPr>
      </p:pic>
      <p:pic>
        <p:nvPicPr>
          <p:cNvPr id="9" name="Picture 8"/>
          <p:cNvPicPr>
            <a:picLocks noChangeAspect="1"/>
          </p:cNvPicPr>
          <p:nvPr/>
        </p:nvPicPr>
        <p:blipFill>
          <a:blip r:embed="rId4"/>
          <a:stretch>
            <a:fillRect/>
          </a:stretch>
        </p:blipFill>
        <p:spPr>
          <a:xfrm>
            <a:off x="4337312" y="1029410"/>
            <a:ext cx="4767262" cy="2862121"/>
          </a:xfrm>
          <a:prstGeom prst="rect">
            <a:avLst/>
          </a:prstGeom>
        </p:spPr>
      </p:pic>
      <p:sp>
        <p:nvSpPr>
          <p:cNvPr id="2" name="Title 1"/>
          <p:cNvSpPr>
            <a:spLocks noGrp="1"/>
          </p:cNvSpPr>
          <p:nvPr>
            <p:ph type="title"/>
          </p:nvPr>
        </p:nvSpPr>
        <p:spPr/>
        <p:txBody>
          <a:bodyPr/>
          <a:lstStyle/>
          <a:p>
            <a:r>
              <a:rPr lang="en-AU" altLang="en-US" dirty="0"/>
              <a:t>A Classical theory of economic cycles</a:t>
            </a:r>
            <a:endParaRPr lang="en-GB" dirty="0"/>
          </a:p>
        </p:txBody>
      </p:sp>
      <p:sp>
        <p:nvSpPr>
          <p:cNvPr id="3" name="Content Placeholder 2"/>
          <p:cNvSpPr>
            <a:spLocks noGrp="1"/>
          </p:cNvSpPr>
          <p:nvPr>
            <p:ph idx="1"/>
          </p:nvPr>
        </p:nvSpPr>
        <p:spPr>
          <a:xfrm>
            <a:off x="228600" y="685800"/>
            <a:ext cx="8763000" cy="381000"/>
          </a:xfrm>
        </p:spPr>
        <p:txBody>
          <a:bodyPr/>
          <a:lstStyle/>
          <a:p>
            <a:r>
              <a:rPr lang="en-GB" dirty="0"/>
              <a:t>Two basic ways to render model—closed form or full structure:</a:t>
            </a:r>
          </a:p>
        </p:txBody>
      </p:sp>
      <p:pic>
        <p:nvPicPr>
          <p:cNvPr id="4" name="Picture 3"/>
          <p:cNvPicPr>
            <a:picLocks noChangeAspect="1"/>
          </p:cNvPicPr>
          <p:nvPr/>
        </p:nvPicPr>
        <p:blipFill>
          <a:blip r:embed="rId5"/>
          <a:stretch>
            <a:fillRect/>
          </a:stretch>
        </p:blipFill>
        <p:spPr>
          <a:xfrm>
            <a:off x="279242" y="1029410"/>
            <a:ext cx="4083498" cy="4234070"/>
          </a:xfrm>
          <a:prstGeom prst="rect">
            <a:avLst/>
          </a:prstGeom>
        </p:spPr>
      </p:pic>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912302145"/>
              </p:ext>
            </p:extLst>
          </p:nvPr>
        </p:nvGraphicFramePr>
        <p:xfrm>
          <a:off x="304800" y="4495800"/>
          <a:ext cx="1812925" cy="454025"/>
        </p:xfrm>
        <a:graphic>
          <a:graphicData uri="http://schemas.openxmlformats.org/presentationml/2006/ole">
            <mc:AlternateContent xmlns:mc="http://schemas.openxmlformats.org/markup-compatibility/2006">
              <mc:Choice xmlns:v="urn:schemas-microsoft-com:vml" Requires="v">
                <p:oleObj spid="_x0000_s53250" name="Packager Shell Object" showAsIcon="1" r:id="rId6" imgW="1813320" imgH="453600" progId="Package">
                  <p:embed/>
                </p:oleObj>
              </mc:Choice>
              <mc:Fallback>
                <p:oleObj name="Packager Shell Object" showAsIcon="1" r:id="rId6" imgW="1813320" imgH="453600" progId="Package">
                  <p:embed/>
                  <p:pic>
                    <p:nvPicPr>
                      <p:cNvPr id="0" name=""/>
                      <p:cNvPicPr/>
                      <p:nvPr/>
                    </p:nvPicPr>
                    <p:blipFill>
                      <a:blip r:embed="rId7"/>
                      <a:stretch>
                        <a:fillRect/>
                      </a:stretch>
                    </p:blipFill>
                    <p:spPr>
                      <a:xfrm>
                        <a:off x="304800" y="4495800"/>
                        <a:ext cx="1812925" cy="454025"/>
                      </a:xfrm>
                      <a:prstGeom prst="rect">
                        <a:avLst/>
                      </a:prstGeom>
                    </p:spPr>
                  </p:pic>
                </p:oleObj>
              </mc:Fallback>
            </mc:AlternateContent>
          </a:graphicData>
        </a:graphic>
      </p:graphicFrame>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2055111971"/>
              </p:ext>
            </p:extLst>
          </p:nvPr>
        </p:nvGraphicFramePr>
        <p:xfrm>
          <a:off x="4333526" y="5639747"/>
          <a:ext cx="2200275" cy="454025"/>
        </p:xfrm>
        <a:graphic>
          <a:graphicData uri="http://schemas.openxmlformats.org/presentationml/2006/ole">
            <mc:AlternateContent xmlns:mc="http://schemas.openxmlformats.org/markup-compatibility/2006">
              <mc:Choice xmlns:v="urn:schemas-microsoft-com:vml" Requires="v">
                <p:oleObj spid="_x0000_s53251" name="Packager Shell Object" showAsIcon="1" r:id="rId8" imgW="2199600" imgH="453600" progId="Package">
                  <p:embed/>
                </p:oleObj>
              </mc:Choice>
              <mc:Fallback>
                <p:oleObj name="Packager Shell Object" showAsIcon="1" r:id="rId8" imgW="2199600" imgH="453600" progId="Package">
                  <p:embed/>
                  <p:pic>
                    <p:nvPicPr>
                      <p:cNvPr id="0" name=""/>
                      <p:cNvPicPr/>
                      <p:nvPr/>
                    </p:nvPicPr>
                    <p:blipFill>
                      <a:blip r:embed="rId9"/>
                      <a:stretch>
                        <a:fillRect/>
                      </a:stretch>
                    </p:blipFill>
                    <p:spPr>
                      <a:xfrm>
                        <a:off x="4333526" y="5639747"/>
                        <a:ext cx="2200275" cy="454025"/>
                      </a:xfrm>
                      <a:prstGeom prst="rect">
                        <a:avLst/>
                      </a:prstGeom>
                    </p:spPr>
                  </p:pic>
                </p:oleObj>
              </mc:Fallback>
            </mc:AlternateContent>
          </a:graphicData>
        </a:graphic>
      </p:graphicFrame>
      <p:graphicFrame>
        <p:nvGraphicFramePr>
          <p:cNvPr id="8" name="Object 7">
            <a:hlinkClick r:id="" action="ppaction://ole?verb=0"/>
          </p:cNvPr>
          <p:cNvGraphicFramePr>
            <a:graphicFrameLocks noChangeAspect="1"/>
          </p:cNvGraphicFramePr>
          <p:nvPr>
            <p:extLst>
              <p:ext uri="{D42A27DB-BD31-4B8C-83A1-F6EECF244321}">
                <p14:modId xmlns:p14="http://schemas.microsoft.com/office/powerpoint/2010/main" val="2432871986"/>
              </p:ext>
            </p:extLst>
          </p:nvPr>
        </p:nvGraphicFramePr>
        <p:xfrm>
          <a:off x="6720943" y="2035316"/>
          <a:ext cx="1577975" cy="454025"/>
        </p:xfrm>
        <a:graphic>
          <a:graphicData uri="http://schemas.openxmlformats.org/presentationml/2006/ole">
            <mc:AlternateContent xmlns:mc="http://schemas.openxmlformats.org/markup-compatibility/2006">
              <mc:Choice xmlns:v="urn:schemas-microsoft-com:vml" Requires="v">
                <p:oleObj spid="_x0000_s53252" name="Packager Shell Object" showAsIcon="1" r:id="rId10" imgW="1578240" imgH="453600" progId="Package">
                  <p:embed/>
                </p:oleObj>
              </mc:Choice>
              <mc:Fallback>
                <p:oleObj name="Packager Shell Object" showAsIcon="1" r:id="rId10" imgW="1578240" imgH="453600" progId="Package">
                  <p:embed/>
                  <p:pic>
                    <p:nvPicPr>
                      <p:cNvPr id="0" name=""/>
                      <p:cNvPicPr/>
                      <p:nvPr/>
                    </p:nvPicPr>
                    <p:blipFill>
                      <a:blip r:embed="rId11"/>
                      <a:stretch>
                        <a:fillRect/>
                      </a:stretch>
                    </p:blipFill>
                    <p:spPr>
                      <a:xfrm>
                        <a:off x="6720943" y="2035316"/>
                        <a:ext cx="1577975" cy="454025"/>
                      </a:xfrm>
                      <a:prstGeom prst="rect">
                        <a:avLst/>
                      </a:prstGeom>
                    </p:spPr>
                  </p:pic>
                </p:oleObj>
              </mc:Fallback>
            </mc:AlternateContent>
          </a:graphicData>
        </a:graphic>
      </p:graphicFrame>
    </p:spTree>
    <p:extLst>
      <p:ext uri="{BB962C8B-B14F-4D97-AF65-F5344CB8AC3E}">
        <p14:creationId xmlns:p14="http://schemas.microsoft.com/office/powerpoint/2010/main" val="427887406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80">
                                          <p:stCondLst>
                                            <p:cond delay="0"/>
                                          </p:stCondLst>
                                        </p:cTn>
                                        <p:tgtEl>
                                          <p:spTgt spid="6"/>
                                        </p:tgtEl>
                                      </p:cBhvr>
                                    </p:animEffect>
                                    <p:anim calcmode="lin" valueType="num">
                                      <p:cBhvr>
                                        <p:cTn id="3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gtEl>
                                      </p:cBhvr>
                                      <p:to x="100000" y="60000"/>
                                    </p:animScale>
                                    <p:animScale>
                                      <p:cBhvr>
                                        <p:cTn id="45" dur="166" decel="50000">
                                          <p:stCondLst>
                                            <p:cond delay="676"/>
                                          </p:stCondLst>
                                        </p:cTn>
                                        <p:tgtEl>
                                          <p:spTgt spid="6"/>
                                        </p:tgtEl>
                                      </p:cBhvr>
                                      <p:to x="100000" y="100000"/>
                                    </p:animScale>
                                    <p:animScale>
                                      <p:cBhvr>
                                        <p:cTn id="46" dur="26">
                                          <p:stCondLst>
                                            <p:cond delay="1312"/>
                                          </p:stCondLst>
                                        </p:cTn>
                                        <p:tgtEl>
                                          <p:spTgt spid="6"/>
                                        </p:tgtEl>
                                      </p:cBhvr>
                                      <p:to x="100000" y="80000"/>
                                    </p:animScale>
                                    <p:animScale>
                                      <p:cBhvr>
                                        <p:cTn id="47" dur="166" decel="50000">
                                          <p:stCondLst>
                                            <p:cond delay="1338"/>
                                          </p:stCondLst>
                                        </p:cTn>
                                        <p:tgtEl>
                                          <p:spTgt spid="6"/>
                                        </p:tgtEl>
                                      </p:cBhvr>
                                      <p:to x="100000" y="100000"/>
                                    </p:animScale>
                                    <p:animScale>
                                      <p:cBhvr>
                                        <p:cTn id="48" dur="26">
                                          <p:stCondLst>
                                            <p:cond delay="1642"/>
                                          </p:stCondLst>
                                        </p:cTn>
                                        <p:tgtEl>
                                          <p:spTgt spid="6"/>
                                        </p:tgtEl>
                                      </p:cBhvr>
                                      <p:to x="100000" y="90000"/>
                                    </p:animScale>
                                    <p:animScale>
                                      <p:cBhvr>
                                        <p:cTn id="49" dur="166" decel="50000">
                                          <p:stCondLst>
                                            <p:cond delay="1668"/>
                                          </p:stCondLst>
                                        </p:cTn>
                                        <p:tgtEl>
                                          <p:spTgt spid="6"/>
                                        </p:tgtEl>
                                      </p:cBhvr>
                                      <p:to x="100000" y="100000"/>
                                    </p:animScale>
                                    <p:animScale>
                                      <p:cBhvr>
                                        <p:cTn id="50" dur="26">
                                          <p:stCondLst>
                                            <p:cond delay="1808"/>
                                          </p:stCondLst>
                                        </p:cTn>
                                        <p:tgtEl>
                                          <p:spTgt spid="6"/>
                                        </p:tgtEl>
                                      </p:cBhvr>
                                      <p:to x="100000" y="95000"/>
                                    </p:animScale>
                                    <p:animScale>
                                      <p:cBhvr>
                                        <p:cTn id="51" dur="166" decel="50000">
                                          <p:stCondLst>
                                            <p:cond delay="1834"/>
                                          </p:stCondLst>
                                        </p:cTn>
                                        <p:tgtEl>
                                          <p:spTgt spid="6"/>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80">
                                          <p:stCondLst>
                                            <p:cond delay="0"/>
                                          </p:stCondLst>
                                        </p:cTn>
                                        <p:tgtEl>
                                          <p:spTgt spid="7"/>
                                        </p:tgtEl>
                                      </p:cBhvr>
                                    </p:animEffect>
                                    <p:anim calcmode="lin" valueType="num">
                                      <p:cBhvr>
                                        <p:cTn id="5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0" dur="26">
                                          <p:stCondLst>
                                            <p:cond delay="650"/>
                                          </p:stCondLst>
                                        </p:cTn>
                                        <p:tgtEl>
                                          <p:spTgt spid="7"/>
                                        </p:tgtEl>
                                      </p:cBhvr>
                                      <p:to x="100000" y="60000"/>
                                    </p:animScale>
                                    <p:animScale>
                                      <p:cBhvr>
                                        <p:cTn id="61" dur="166" decel="50000">
                                          <p:stCondLst>
                                            <p:cond delay="676"/>
                                          </p:stCondLst>
                                        </p:cTn>
                                        <p:tgtEl>
                                          <p:spTgt spid="7"/>
                                        </p:tgtEl>
                                      </p:cBhvr>
                                      <p:to x="100000" y="100000"/>
                                    </p:animScale>
                                    <p:animScale>
                                      <p:cBhvr>
                                        <p:cTn id="62" dur="26">
                                          <p:stCondLst>
                                            <p:cond delay="1312"/>
                                          </p:stCondLst>
                                        </p:cTn>
                                        <p:tgtEl>
                                          <p:spTgt spid="7"/>
                                        </p:tgtEl>
                                      </p:cBhvr>
                                      <p:to x="100000" y="80000"/>
                                    </p:animScale>
                                    <p:animScale>
                                      <p:cBhvr>
                                        <p:cTn id="63" dur="166" decel="50000">
                                          <p:stCondLst>
                                            <p:cond delay="1338"/>
                                          </p:stCondLst>
                                        </p:cTn>
                                        <p:tgtEl>
                                          <p:spTgt spid="7"/>
                                        </p:tgtEl>
                                      </p:cBhvr>
                                      <p:to x="100000" y="100000"/>
                                    </p:animScale>
                                    <p:animScale>
                                      <p:cBhvr>
                                        <p:cTn id="64" dur="26">
                                          <p:stCondLst>
                                            <p:cond delay="1642"/>
                                          </p:stCondLst>
                                        </p:cTn>
                                        <p:tgtEl>
                                          <p:spTgt spid="7"/>
                                        </p:tgtEl>
                                      </p:cBhvr>
                                      <p:to x="100000" y="90000"/>
                                    </p:animScale>
                                    <p:animScale>
                                      <p:cBhvr>
                                        <p:cTn id="65" dur="166" decel="50000">
                                          <p:stCondLst>
                                            <p:cond delay="1668"/>
                                          </p:stCondLst>
                                        </p:cTn>
                                        <p:tgtEl>
                                          <p:spTgt spid="7"/>
                                        </p:tgtEl>
                                      </p:cBhvr>
                                      <p:to x="100000" y="100000"/>
                                    </p:animScale>
                                    <p:animScale>
                                      <p:cBhvr>
                                        <p:cTn id="66" dur="26">
                                          <p:stCondLst>
                                            <p:cond delay="1808"/>
                                          </p:stCondLst>
                                        </p:cTn>
                                        <p:tgtEl>
                                          <p:spTgt spid="7"/>
                                        </p:tgtEl>
                                      </p:cBhvr>
                                      <p:to x="100000" y="95000"/>
                                    </p:animScale>
                                    <p:animScale>
                                      <p:cBhvr>
                                        <p:cTn id="6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 Classical theory of economic cycles</a:t>
            </a:r>
            <a:endParaRPr lang="en-US" dirty="0"/>
          </a:p>
        </p:txBody>
      </p:sp>
      <p:sp>
        <p:nvSpPr>
          <p:cNvPr id="3" name="Content Placeholder 2"/>
          <p:cNvSpPr>
            <a:spLocks noGrp="1"/>
          </p:cNvSpPr>
          <p:nvPr>
            <p:ph idx="1"/>
          </p:nvPr>
        </p:nvSpPr>
        <p:spPr/>
        <p:txBody>
          <a:bodyPr/>
          <a:lstStyle/>
          <a:p>
            <a:r>
              <a:rPr lang="en-GB" dirty="0"/>
              <a:t>For now let’s add next level of realism: an investment function…</a:t>
            </a:r>
            <a:endParaRPr lang="en-US" dirty="0"/>
          </a:p>
          <a:p>
            <a:r>
              <a:rPr lang="en-GB" dirty="0"/>
              <a:t>Simple Goodwin model has capitalists investing all profits</a:t>
            </a:r>
          </a:p>
          <a:p>
            <a:pPr lvl="1"/>
            <a:r>
              <a:rPr lang="en-GB" dirty="0"/>
              <a:t>But they don’t</a:t>
            </a:r>
          </a:p>
          <a:p>
            <a:pPr lvl="2"/>
            <a:r>
              <a:rPr lang="en-GB" dirty="0"/>
              <a:t>Instead invest more during a boom, less during a slump</a:t>
            </a:r>
          </a:p>
          <a:p>
            <a:pPr lvl="2"/>
            <a:r>
              <a:rPr lang="en-GB" dirty="0"/>
              <a:t>Ignoring source of finance for this for now, add a linear investment function to this model</a:t>
            </a:r>
          </a:p>
          <a:p>
            <a:pPr lvl="3"/>
            <a:r>
              <a:rPr lang="en-GB" dirty="0"/>
              <a:t>Linear only for simplicity—replaced later with more realistic nonlinear function</a:t>
            </a:r>
          </a:p>
          <a:p>
            <a:r>
              <a:rPr lang="en-GB" dirty="0"/>
              <a:t>Have capitalists</a:t>
            </a:r>
          </a:p>
          <a:p>
            <a:pPr lvl="1"/>
            <a:r>
              <a:rPr lang="en-GB" dirty="0"/>
              <a:t>Invest on basis of investment function (</a:t>
            </a:r>
            <a:r>
              <a:rPr lang="en-GB" b="1" i="1" dirty="0" err="1"/>
              <a:t>I</a:t>
            </a:r>
            <a:r>
              <a:rPr lang="en-GB" b="1" i="1" baseline="-25000" dirty="0" err="1"/>
              <a:t>fn</a:t>
            </a:r>
            <a:r>
              <a:rPr lang="en-GB" dirty="0"/>
              <a:t>) where they:</a:t>
            </a:r>
          </a:p>
          <a:p>
            <a:pPr lvl="2"/>
            <a:r>
              <a:rPr lang="en-GB" dirty="0"/>
              <a:t>Invest all of profits when profit rate = 3%</a:t>
            </a:r>
          </a:p>
          <a:p>
            <a:pPr lvl="2"/>
            <a:r>
              <a:rPr lang="en-GB" dirty="0"/>
              <a:t>Have reaction coefficient as big as that used in Phillips curve = 10</a:t>
            </a:r>
          </a:p>
          <a:p>
            <a:pPr lvl="3"/>
            <a:r>
              <a:rPr lang="en-GB" dirty="0"/>
              <a:t> </a:t>
            </a:r>
            <a:r>
              <a:rPr lang="en-GB" b="1" i="1" dirty="0">
                <a:latin typeface="Symbol" panose="05050102010706020507" pitchFamily="18" charset="2"/>
              </a:rPr>
              <a:t> </a:t>
            </a:r>
            <a:r>
              <a:rPr lang="en-GB" b="1" i="1" dirty="0" err="1">
                <a:latin typeface="Symbol" panose="05050102010706020507" pitchFamily="18" charset="2"/>
              </a:rPr>
              <a:t>p</a:t>
            </a:r>
            <a:r>
              <a:rPr lang="en-GB" b="1" i="1" baseline="-25000" dirty="0" err="1"/>
              <a:t>Z</a:t>
            </a:r>
            <a:r>
              <a:rPr lang="en-GB" dirty="0"/>
              <a:t> = 0.03</a:t>
            </a:r>
          </a:p>
          <a:p>
            <a:pPr lvl="3"/>
            <a:r>
              <a:rPr lang="en-GB" dirty="0"/>
              <a:t> </a:t>
            </a:r>
            <a:r>
              <a:rPr lang="en-GB" b="1" i="1" dirty="0">
                <a:latin typeface="Symbol" panose="05050102010706020507" pitchFamily="18" charset="2"/>
              </a:rPr>
              <a:t> </a:t>
            </a:r>
            <a:r>
              <a:rPr lang="en-GB" b="1" i="1" dirty="0" err="1">
                <a:latin typeface="Symbol" panose="05050102010706020507" pitchFamily="18" charset="2"/>
              </a:rPr>
              <a:t>p</a:t>
            </a:r>
            <a:r>
              <a:rPr lang="en-GB" b="1" i="1" baseline="-25000" dirty="0" err="1"/>
              <a:t>S</a:t>
            </a:r>
            <a:r>
              <a:rPr lang="en-GB" dirty="0"/>
              <a:t> = 10</a:t>
            </a:r>
          </a:p>
          <a:p>
            <a:pPr lvl="2"/>
            <a:r>
              <a:rPr lang="en-GB" dirty="0"/>
              <a:t>In Minsky this will look like:</a:t>
            </a:r>
          </a:p>
          <a:p>
            <a:pPr lvl="2"/>
            <a:endParaRPr lang="en-US" dirty="0"/>
          </a:p>
        </p:txBody>
      </p:sp>
      <p:pic>
        <p:nvPicPr>
          <p:cNvPr id="4" name="Picture 3"/>
          <p:cNvPicPr>
            <a:picLocks noChangeAspect="1"/>
          </p:cNvPicPr>
          <p:nvPr/>
        </p:nvPicPr>
        <p:blipFill>
          <a:blip r:embed="rId2"/>
          <a:stretch>
            <a:fillRect/>
          </a:stretch>
        </p:blipFill>
        <p:spPr>
          <a:xfrm>
            <a:off x="4724400" y="5257800"/>
            <a:ext cx="3695700" cy="1419225"/>
          </a:xfrm>
          <a:prstGeom prst="rect">
            <a:avLst/>
          </a:prstGeom>
        </p:spPr>
      </p:pic>
    </p:spTree>
    <p:extLst>
      <p:ext uri="{BB962C8B-B14F-4D97-AF65-F5344CB8AC3E}">
        <p14:creationId xmlns:p14="http://schemas.microsoft.com/office/powerpoint/2010/main" val="314730536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answer economic questions with models?</a:t>
            </a:r>
          </a:p>
        </p:txBody>
      </p:sp>
      <p:sp>
        <p:nvSpPr>
          <p:cNvPr id="3" name="Content Placeholder 2"/>
          <p:cNvSpPr>
            <a:spLocks noGrp="1"/>
          </p:cNvSpPr>
          <p:nvPr>
            <p:ph idx="1"/>
          </p:nvPr>
        </p:nvSpPr>
        <p:spPr>
          <a:xfrm>
            <a:off x="220081" y="685800"/>
            <a:ext cx="4275719" cy="1193530"/>
          </a:xfrm>
        </p:spPr>
        <p:txBody>
          <a:bodyPr/>
          <a:lstStyle/>
          <a:p>
            <a:r>
              <a:rPr lang="en-GB" dirty="0"/>
              <a:t> How should one do economics?</a:t>
            </a:r>
          </a:p>
          <a:p>
            <a:r>
              <a:rPr lang="en-GB" dirty="0"/>
              <a:t>Work from </a:t>
            </a:r>
            <a:r>
              <a:rPr lang="en-GB" dirty="0" err="1">
                <a:hlinkClick r:id="rId2"/>
              </a:rPr>
              <a:t>microfoundations</a:t>
            </a:r>
            <a:r>
              <a:rPr lang="en-GB" dirty="0"/>
              <a:t>?</a:t>
            </a:r>
          </a:p>
          <a:p>
            <a:r>
              <a:rPr lang="en-GB" dirty="0"/>
              <a:t>According to Lucas, yes: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0" y="685800"/>
            <a:ext cx="1352550" cy="1914525"/>
          </a:xfrm>
          <a:prstGeom prst="rect">
            <a:avLst/>
          </a:prstGeom>
        </p:spPr>
      </p:pic>
      <p:sp>
        <p:nvSpPr>
          <p:cNvPr id="23" name="Content Placeholder 2"/>
          <p:cNvSpPr txBox="1">
            <a:spLocks/>
          </p:cNvSpPr>
          <p:nvPr/>
        </p:nvSpPr>
        <p:spPr bwMode="auto">
          <a:xfrm>
            <a:off x="187896" y="1752600"/>
            <a:ext cx="726657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dirty="0">
                <a:effectLst/>
              </a:rPr>
              <a:t>Lucas 1976: “This essay has been devoted to an exposition and elaboration of a single syllogism: given that </a:t>
            </a:r>
            <a:r>
              <a:rPr lang="en-GB" b="1" i="1" dirty="0">
                <a:effectLst/>
              </a:rPr>
              <a:t>the structure of an econometric model consists of optimal decision rules of economic agents</a:t>
            </a:r>
            <a:r>
              <a:rPr lang="en-GB" dirty="0">
                <a:effectLst/>
              </a:rPr>
              <a:t>…”</a:t>
            </a:r>
          </a:p>
          <a:p>
            <a:r>
              <a:rPr lang="en-GB" dirty="0">
                <a:effectLst/>
              </a:rPr>
              <a:t>Lucas 2003: “I also held on to Patinkin’s ambition somehow, that </a:t>
            </a:r>
            <a:r>
              <a:rPr lang="en-GB" b="1" i="1" dirty="0">
                <a:effectLst/>
              </a:rPr>
              <a:t>the theory ought to be </a:t>
            </a:r>
            <a:r>
              <a:rPr lang="en-GB" b="1" i="1" dirty="0" err="1">
                <a:effectLst/>
              </a:rPr>
              <a:t>microeconomically</a:t>
            </a:r>
            <a:r>
              <a:rPr lang="en-GB" b="1" i="1" dirty="0">
                <a:effectLst/>
              </a:rPr>
              <a:t> founded</a:t>
            </a:r>
            <a:r>
              <a:rPr lang="en-GB" dirty="0">
                <a:effectLst/>
              </a:rPr>
              <a:t>, unified with price theory. I think this was a very common view.</a:t>
            </a:r>
          </a:p>
          <a:p>
            <a:r>
              <a:rPr lang="en-GB" dirty="0">
                <a:effectLst/>
              </a:rPr>
              <a:t>Nobody was satisfied with IS-LM as the end of macroeconomic theorizing. The idea was </a:t>
            </a:r>
            <a:r>
              <a:rPr lang="en-GB" b="1" i="1" dirty="0">
                <a:effectLst/>
              </a:rPr>
              <a:t>we were going to tie it together with microeconomics </a:t>
            </a:r>
            <a:r>
              <a:rPr lang="en-GB" dirty="0">
                <a:effectLst/>
              </a:rPr>
              <a:t>and that was the job of our generation.”</a:t>
            </a:r>
          </a:p>
        </p:txBody>
      </p:sp>
    </p:spTree>
    <p:extLst>
      <p:ext uri="{BB962C8B-B14F-4D97-AF65-F5344CB8AC3E}">
        <p14:creationId xmlns:p14="http://schemas.microsoft.com/office/powerpoint/2010/main" val="160559627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wipe(up)">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up)">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 Classical theory of economic cycles</a:t>
            </a:r>
            <a:endParaRPr lang="en-US" dirty="0"/>
          </a:p>
        </p:txBody>
      </p:sp>
      <p:sp>
        <p:nvSpPr>
          <p:cNvPr id="3" name="Content Placeholder 2"/>
          <p:cNvSpPr>
            <a:spLocks noGrp="1"/>
          </p:cNvSpPr>
          <p:nvPr>
            <p:ph idx="1"/>
          </p:nvPr>
        </p:nvSpPr>
        <p:spPr>
          <a:xfrm>
            <a:off x="228600" y="685800"/>
            <a:ext cx="8763000" cy="6019800"/>
          </a:xfrm>
        </p:spPr>
        <p:txBody>
          <a:bodyPr/>
          <a:lstStyle/>
          <a:p>
            <a:r>
              <a:rPr lang="en-GB" dirty="0"/>
              <a:t>A model of capitalism without “bankers behaving badly”:</a:t>
            </a:r>
          </a:p>
          <a:p>
            <a:pPr lvl="1"/>
            <a:r>
              <a:rPr lang="en-GB" b="1" i="1" dirty="0"/>
              <a:t>Pure free-market system: No government, Ponzi Finance, bankruptcy</a:t>
            </a:r>
          </a:p>
          <a:p>
            <a:pPr lvl="1"/>
            <a:r>
              <a:rPr lang="en-GB" dirty="0"/>
              <a:t>Nothing to “reform away” if there are problems</a:t>
            </a:r>
          </a:p>
          <a:p>
            <a:r>
              <a:rPr lang="en-GB" dirty="0"/>
              <a:t>Model has two main equilibria:</a:t>
            </a:r>
          </a:p>
          <a:p>
            <a:pPr lvl="1"/>
            <a:r>
              <a:rPr lang="en-GB" dirty="0"/>
              <a:t>“Good” equilibrium:  Positive employment rate &amp; wages share of output; Finite debt ratio</a:t>
            </a:r>
          </a:p>
          <a:p>
            <a:pPr lvl="1"/>
            <a:r>
              <a:rPr lang="en-GB" dirty="0"/>
              <a:t>“Bad” equilibrium: Zero employment rate &amp; wages share of output; Infinite debt ratio</a:t>
            </a:r>
          </a:p>
          <a:p>
            <a:r>
              <a:rPr lang="en-GB" b="1" i="1" dirty="0"/>
              <a:t>Only the beginning </a:t>
            </a:r>
            <a:r>
              <a:rPr lang="en-GB" i="1" dirty="0"/>
              <a:t>of modelling cyclical dynamics of capitalism</a:t>
            </a:r>
          </a:p>
          <a:p>
            <a:pPr lvl="1"/>
            <a:r>
              <a:rPr lang="en-GB" dirty="0"/>
              <a:t>Multiple other sources of cyclicality (&amp; possible systemic crises)</a:t>
            </a:r>
          </a:p>
          <a:p>
            <a:pPr lvl="2"/>
            <a:r>
              <a:rPr lang="en-GB" dirty="0"/>
              <a:t>Innovation cycles (</a:t>
            </a:r>
            <a:r>
              <a:rPr lang="en-GB" dirty="0" err="1"/>
              <a:t>Schumputer</a:t>
            </a:r>
            <a:r>
              <a:rPr lang="en-GB" dirty="0"/>
              <a:t>); </a:t>
            </a:r>
            <a:r>
              <a:rPr lang="en-GB" dirty="0">
                <a:hlinkClick r:id="rId2"/>
              </a:rPr>
              <a:t>inventory cycles</a:t>
            </a:r>
            <a:r>
              <a:rPr lang="en-GB" dirty="0"/>
              <a:t> (</a:t>
            </a:r>
            <a:r>
              <a:rPr lang="en-GB" dirty="0" err="1"/>
              <a:t>Meztler</a:t>
            </a:r>
            <a:r>
              <a:rPr lang="en-GB" dirty="0"/>
              <a:t>, </a:t>
            </a:r>
            <a:r>
              <a:rPr lang="en-GB" dirty="0" err="1">
                <a:hlinkClick r:id="rId3"/>
              </a:rPr>
              <a:t>Kitchin</a:t>
            </a:r>
            <a:r>
              <a:rPr lang="en-GB" dirty="0"/>
              <a:t>); multi-sectoral cycles (Goodwin, dynamic versions of Sraffa); ecological feedback (</a:t>
            </a:r>
            <a:r>
              <a:rPr lang="en-GB" dirty="0">
                <a:hlinkClick r:id="rId4"/>
              </a:rPr>
              <a:t>Limits to Growth</a:t>
            </a:r>
            <a:r>
              <a:rPr lang="en-GB" dirty="0"/>
              <a:t>, thermodynamics)</a:t>
            </a:r>
          </a:p>
          <a:p>
            <a:r>
              <a:rPr lang="en-GB" dirty="0"/>
              <a:t>Actual production &amp; behaviour nonlinear</a:t>
            </a:r>
          </a:p>
          <a:p>
            <a:pPr lvl="1"/>
            <a:r>
              <a:rPr lang="en-GB" dirty="0"/>
              <a:t>But linear approximation (truncated Taylor series) dominates behaviour in vicinity of equilibrium</a:t>
            </a:r>
          </a:p>
          <a:p>
            <a:pPr lvl="1"/>
            <a:r>
              <a:rPr lang="en-GB" dirty="0"/>
              <a:t>Model tells you </a:t>
            </a:r>
            <a:r>
              <a:rPr lang="en-GB" b="1" i="1" dirty="0"/>
              <a:t>deep</a:t>
            </a:r>
            <a:r>
              <a:rPr lang="en-GB" dirty="0"/>
              <a:t> characteristics of capitalism</a:t>
            </a:r>
          </a:p>
        </p:txBody>
      </p:sp>
    </p:spTree>
    <p:extLst>
      <p:ext uri="{BB962C8B-B14F-4D97-AF65-F5344CB8AC3E}">
        <p14:creationId xmlns:p14="http://schemas.microsoft.com/office/powerpoint/2010/main" val="2342756092"/>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possible outcomes</a:t>
            </a:r>
          </a:p>
        </p:txBody>
      </p:sp>
      <p:sp>
        <p:nvSpPr>
          <p:cNvPr id="3" name="Content Placeholder 2"/>
          <p:cNvSpPr>
            <a:spLocks noGrp="1"/>
          </p:cNvSpPr>
          <p:nvPr>
            <p:ph idx="1"/>
          </p:nvPr>
        </p:nvSpPr>
        <p:spPr>
          <a:xfrm>
            <a:off x="228600" y="685800"/>
            <a:ext cx="8763000" cy="381000"/>
          </a:xfrm>
        </p:spPr>
        <p:txBody>
          <a:bodyPr/>
          <a:lstStyle/>
          <a:p>
            <a:r>
              <a:rPr lang="en-GB" dirty="0"/>
              <a:t>(1) Convergence to “good” equilibrium</a:t>
            </a:r>
          </a:p>
        </p:txBody>
      </p:sp>
      <p:pic>
        <p:nvPicPr>
          <p:cNvPr id="5" name="Picture 4"/>
          <p:cNvPicPr>
            <a:picLocks noChangeAspect="1"/>
          </p:cNvPicPr>
          <p:nvPr/>
        </p:nvPicPr>
        <p:blipFill>
          <a:blip r:embed="rId2"/>
          <a:stretch>
            <a:fillRect/>
          </a:stretch>
        </p:blipFill>
        <p:spPr>
          <a:xfrm>
            <a:off x="137587" y="990599"/>
            <a:ext cx="8433435" cy="5654675"/>
          </a:xfrm>
          <a:prstGeom prst="rect">
            <a:avLst/>
          </a:prstGeom>
        </p:spPr>
      </p:pic>
      <p:pic>
        <p:nvPicPr>
          <p:cNvPr id="6" name="Picture 5"/>
          <p:cNvPicPr>
            <a:picLocks noChangeAspect="1"/>
          </p:cNvPicPr>
          <p:nvPr/>
        </p:nvPicPr>
        <p:blipFill>
          <a:blip r:embed="rId3"/>
          <a:stretch>
            <a:fillRect/>
          </a:stretch>
        </p:blipFill>
        <p:spPr>
          <a:xfrm>
            <a:off x="75352" y="990599"/>
            <a:ext cx="8535248" cy="5654675"/>
          </a:xfrm>
          <a:prstGeom prst="rect">
            <a:avLst/>
          </a:prstGeom>
        </p:spPr>
      </p:pic>
      <p:pic>
        <p:nvPicPr>
          <p:cNvPr id="7" name="Picture 6"/>
          <p:cNvPicPr>
            <a:picLocks noChangeAspect="1"/>
          </p:cNvPicPr>
          <p:nvPr/>
        </p:nvPicPr>
        <p:blipFill>
          <a:blip r:embed="rId4"/>
          <a:stretch>
            <a:fillRect/>
          </a:stretch>
        </p:blipFill>
        <p:spPr>
          <a:xfrm>
            <a:off x="76200" y="990599"/>
            <a:ext cx="8552216" cy="5654675"/>
          </a:xfrm>
          <a:prstGeom prst="rect">
            <a:avLst/>
          </a:prstGeom>
        </p:spPr>
      </p:pic>
      <p:pic>
        <p:nvPicPr>
          <p:cNvPr id="8" name="Picture 7"/>
          <p:cNvPicPr>
            <a:picLocks noChangeAspect="1"/>
          </p:cNvPicPr>
          <p:nvPr/>
        </p:nvPicPr>
        <p:blipFill>
          <a:blip r:embed="rId5"/>
          <a:stretch>
            <a:fillRect/>
          </a:stretch>
        </p:blipFill>
        <p:spPr>
          <a:xfrm>
            <a:off x="677166" y="1070791"/>
            <a:ext cx="6485633" cy="5761174"/>
          </a:xfrm>
          <a:prstGeom prst="rect">
            <a:avLst/>
          </a:prstGeom>
        </p:spPr>
      </p:pic>
    </p:spTree>
    <p:extLst>
      <p:ext uri="{BB962C8B-B14F-4D97-AF65-F5344CB8AC3E}">
        <p14:creationId xmlns:p14="http://schemas.microsoft.com/office/powerpoint/2010/main" val="385844098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0"/>
                                        <p:tgtEl>
                                          <p:spTgt spid="6"/>
                                        </p:tgtEl>
                                      </p:cBhvr>
                                    </p:animEffect>
                                  </p:childTnLst>
                                </p:cTn>
                              </p:par>
                              <p:par>
                                <p:cTn id="13" presetID="22" presetClass="exit" presetSubtype="8" fill="hold" nodeType="withEffect">
                                  <p:stCondLst>
                                    <p:cond delay="0"/>
                                  </p:stCondLst>
                                  <p:childTnLst>
                                    <p:animEffect transition="out" filter="wipe(left)">
                                      <p:cBhvr>
                                        <p:cTn id="14" dur="3000"/>
                                        <p:tgtEl>
                                          <p:spTgt spid="5"/>
                                        </p:tgtEl>
                                      </p:cBhvr>
                                    </p:animEffect>
                                    <p:set>
                                      <p:cBhvr>
                                        <p:cTn id="15" dur="1" fill="hold">
                                          <p:stCondLst>
                                            <p:cond delay="2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3000"/>
                                        <p:tgtEl>
                                          <p:spTgt spid="7"/>
                                        </p:tgtEl>
                                      </p:cBhvr>
                                    </p:animEffect>
                                  </p:childTnLst>
                                </p:cTn>
                              </p:par>
                              <p:par>
                                <p:cTn id="21" presetID="22" presetClass="exit" presetSubtype="8" fill="hold" nodeType="withEffect">
                                  <p:stCondLst>
                                    <p:cond delay="0"/>
                                  </p:stCondLst>
                                  <p:childTnLst>
                                    <p:animEffect transition="out" filter="wipe(left)">
                                      <p:cBhvr>
                                        <p:cTn id="22" dur="3000"/>
                                        <p:tgtEl>
                                          <p:spTgt spid="6"/>
                                        </p:tgtEl>
                                      </p:cBhvr>
                                    </p:animEffect>
                                    <p:set>
                                      <p:cBhvr>
                                        <p:cTn id="23" dur="1" fill="hold">
                                          <p:stCondLst>
                                            <p:cond delay="2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0"/>
                                        <p:tgtEl>
                                          <p:spTgt spid="8"/>
                                        </p:tgtEl>
                                      </p:cBhvr>
                                    </p:animEffect>
                                  </p:childTnLst>
                                </p:cTn>
                              </p:par>
                              <p:par>
                                <p:cTn id="29" presetID="22" presetClass="exit" presetSubtype="4" fill="hold" nodeType="withEffect">
                                  <p:stCondLst>
                                    <p:cond delay="0"/>
                                  </p:stCondLst>
                                  <p:childTnLst>
                                    <p:animEffect transition="out" filter="wipe(down)">
                                      <p:cBhvr>
                                        <p:cTn id="30" dur="3000"/>
                                        <p:tgtEl>
                                          <p:spTgt spid="7"/>
                                        </p:tgtEl>
                                      </p:cBhvr>
                                    </p:animEffect>
                                    <p:set>
                                      <p:cBhvr>
                                        <p:cTn id="31"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possible outcomes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(2) Convergence to “bad” equilibrium </a:t>
            </a:r>
            <a:r>
              <a:rPr lang="en-GB" b="1" i="1" dirty="0"/>
              <a:t>after apparent “moderation”</a:t>
            </a:r>
            <a:endParaRPr lang="en-US" b="1" i="1" dirty="0"/>
          </a:p>
        </p:txBody>
      </p:sp>
      <p:pic>
        <p:nvPicPr>
          <p:cNvPr id="4" name="Picture 3"/>
          <p:cNvPicPr>
            <a:picLocks noChangeAspect="1"/>
          </p:cNvPicPr>
          <p:nvPr/>
        </p:nvPicPr>
        <p:blipFill>
          <a:blip r:embed="rId2"/>
          <a:stretch>
            <a:fillRect/>
          </a:stretch>
        </p:blipFill>
        <p:spPr>
          <a:xfrm>
            <a:off x="352223" y="1066800"/>
            <a:ext cx="8094085" cy="5638800"/>
          </a:xfrm>
          <a:prstGeom prst="rect">
            <a:avLst/>
          </a:prstGeom>
        </p:spPr>
      </p:pic>
      <p:pic>
        <p:nvPicPr>
          <p:cNvPr id="5" name="Picture 4"/>
          <p:cNvPicPr>
            <a:picLocks noChangeAspect="1"/>
          </p:cNvPicPr>
          <p:nvPr/>
        </p:nvPicPr>
        <p:blipFill>
          <a:blip r:embed="rId3"/>
          <a:stretch>
            <a:fillRect/>
          </a:stretch>
        </p:blipFill>
        <p:spPr>
          <a:xfrm>
            <a:off x="289988" y="1066800"/>
            <a:ext cx="8191800" cy="5638800"/>
          </a:xfrm>
          <a:prstGeom prst="rect">
            <a:avLst/>
          </a:prstGeom>
        </p:spPr>
      </p:pic>
      <p:pic>
        <p:nvPicPr>
          <p:cNvPr id="6" name="Picture 5"/>
          <p:cNvPicPr>
            <a:picLocks noChangeAspect="1"/>
          </p:cNvPicPr>
          <p:nvPr/>
        </p:nvPicPr>
        <p:blipFill>
          <a:blip r:embed="rId4"/>
          <a:stretch>
            <a:fillRect/>
          </a:stretch>
        </p:blipFill>
        <p:spPr>
          <a:xfrm>
            <a:off x="228600" y="1066800"/>
            <a:ext cx="8305801" cy="5638800"/>
          </a:xfrm>
          <a:prstGeom prst="rect">
            <a:avLst/>
          </a:prstGeom>
        </p:spPr>
      </p:pic>
      <p:pic>
        <p:nvPicPr>
          <p:cNvPr id="7" name="Picture 6"/>
          <p:cNvPicPr>
            <a:picLocks noChangeAspect="1"/>
          </p:cNvPicPr>
          <p:nvPr/>
        </p:nvPicPr>
        <p:blipFill>
          <a:blip r:embed="rId5"/>
          <a:stretch>
            <a:fillRect/>
          </a:stretch>
        </p:blipFill>
        <p:spPr>
          <a:xfrm>
            <a:off x="685800" y="1066800"/>
            <a:ext cx="6309313" cy="5604550"/>
          </a:xfrm>
          <a:prstGeom prst="rect">
            <a:avLst/>
          </a:prstGeom>
        </p:spPr>
      </p:pic>
    </p:spTree>
    <p:extLst>
      <p:ext uri="{BB962C8B-B14F-4D97-AF65-F5344CB8AC3E}">
        <p14:creationId xmlns:p14="http://schemas.microsoft.com/office/powerpoint/2010/main" val="160079544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par>
                                <p:cTn id="13" presetID="22" presetClass="exit" presetSubtype="8" fill="hold" nodeType="withEffect">
                                  <p:stCondLst>
                                    <p:cond delay="0"/>
                                  </p:stCondLst>
                                  <p:childTnLst>
                                    <p:animEffect transition="out" filter="wipe(left)">
                                      <p:cBhvr>
                                        <p:cTn id="14" dur="3000"/>
                                        <p:tgtEl>
                                          <p:spTgt spid="4"/>
                                        </p:tgtEl>
                                      </p:cBhvr>
                                    </p:animEffect>
                                    <p:set>
                                      <p:cBhvr>
                                        <p:cTn id="15" dur="1" fill="hold">
                                          <p:stCondLst>
                                            <p:cond delay="2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4000"/>
                                        <p:tgtEl>
                                          <p:spTgt spid="6"/>
                                        </p:tgtEl>
                                      </p:cBhvr>
                                    </p:animEffect>
                                  </p:childTnLst>
                                </p:cTn>
                              </p:par>
                              <p:par>
                                <p:cTn id="21" presetID="22" presetClass="exit" presetSubtype="8" fill="hold" nodeType="withEffect">
                                  <p:stCondLst>
                                    <p:cond delay="0"/>
                                  </p:stCondLst>
                                  <p:childTnLst>
                                    <p:animEffect transition="out" filter="wipe(left)">
                                      <p:cBhvr>
                                        <p:cTn id="22" dur="3000"/>
                                        <p:tgtEl>
                                          <p:spTgt spid="5"/>
                                        </p:tgtEl>
                                      </p:cBhvr>
                                    </p:animEffect>
                                    <p:set>
                                      <p:cBhvr>
                                        <p:cTn id="23" dur="1" fill="hold">
                                          <p:stCondLst>
                                            <p:cond delay="29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0"/>
                                        <p:tgtEl>
                                          <p:spTgt spid="7"/>
                                        </p:tgtEl>
                                      </p:cBhvr>
                                    </p:animEffect>
                                  </p:childTnLst>
                                </p:cTn>
                              </p:par>
                              <p:par>
                                <p:cTn id="29" presetID="22" presetClass="exit" presetSubtype="4" fill="hold" nodeType="withEffect">
                                  <p:stCondLst>
                                    <p:cond delay="0"/>
                                  </p:stCondLst>
                                  <p:childTnLst>
                                    <p:animEffect transition="out" filter="wipe(down)">
                                      <p:cBhvr>
                                        <p:cTn id="30" dur="3000"/>
                                        <p:tgtEl>
                                          <p:spTgt spid="6"/>
                                        </p:tgtEl>
                                      </p:cBhvr>
                                    </p:animEffect>
                                    <p:set>
                                      <p:cBhvr>
                                        <p:cTn id="31"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We’ve seen this before—in complex systems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Property of Lorenz “chaotic” model of fluid flow</a:t>
            </a:r>
            <a:endParaRPr lang="en-US" dirty="0"/>
          </a:p>
        </p:txBody>
      </p:sp>
      <p:pic>
        <p:nvPicPr>
          <p:cNvPr id="4" name="Picture 3"/>
          <p:cNvPicPr>
            <a:picLocks noChangeAspect="1"/>
          </p:cNvPicPr>
          <p:nvPr/>
        </p:nvPicPr>
        <p:blipFill>
          <a:blip r:embed="rId2"/>
          <a:stretch>
            <a:fillRect/>
          </a:stretch>
        </p:blipFill>
        <p:spPr>
          <a:xfrm>
            <a:off x="304800" y="1066800"/>
            <a:ext cx="6410325" cy="3238500"/>
          </a:xfrm>
          <a:prstGeom prst="rect">
            <a:avLst/>
          </a:prstGeom>
        </p:spPr>
      </p:pic>
      <p:pic>
        <p:nvPicPr>
          <p:cNvPr id="5" name="Picture 4"/>
          <p:cNvPicPr>
            <a:picLocks noChangeAspect="1"/>
          </p:cNvPicPr>
          <p:nvPr/>
        </p:nvPicPr>
        <p:blipFill>
          <a:blip r:embed="rId3"/>
          <a:stretch>
            <a:fillRect/>
          </a:stretch>
        </p:blipFill>
        <p:spPr>
          <a:xfrm>
            <a:off x="304800" y="1066800"/>
            <a:ext cx="7131110" cy="5638800"/>
          </a:xfrm>
          <a:prstGeom prst="rect">
            <a:avLst/>
          </a:prstGeom>
        </p:spPr>
      </p:pic>
      <p:pic>
        <p:nvPicPr>
          <p:cNvPr id="6" name="Picture 5"/>
          <p:cNvPicPr>
            <a:picLocks noChangeAspect="1"/>
          </p:cNvPicPr>
          <p:nvPr/>
        </p:nvPicPr>
        <p:blipFill>
          <a:blip r:embed="rId4"/>
          <a:stretch>
            <a:fillRect/>
          </a:stretch>
        </p:blipFill>
        <p:spPr>
          <a:xfrm>
            <a:off x="107890" y="938213"/>
            <a:ext cx="6621626" cy="5691187"/>
          </a:xfrm>
          <a:prstGeom prst="rect">
            <a:avLst/>
          </a:prstGeom>
        </p:spPr>
      </p:pic>
      <p:cxnSp>
        <p:nvCxnSpPr>
          <p:cNvPr id="8" name="Straight Arrow Connector 7"/>
          <p:cNvCxnSpPr/>
          <p:nvPr/>
        </p:nvCxnSpPr>
        <p:spPr bwMode="auto">
          <a:xfrm flipV="1">
            <a:off x="762000" y="5105400"/>
            <a:ext cx="0" cy="91440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9" name="Straight Arrow Connector 8"/>
          <p:cNvCxnSpPr/>
          <p:nvPr/>
        </p:nvCxnSpPr>
        <p:spPr bwMode="auto">
          <a:xfrm>
            <a:off x="762000" y="5105400"/>
            <a:ext cx="1295400" cy="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12" name="Straight Arrow Connector 11"/>
          <p:cNvCxnSpPr/>
          <p:nvPr/>
        </p:nvCxnSpPr>
        <p:spPr bwMode="auto">
          <a:xfrm flipH="1" flipV="1">
            <a:off x="2057400" y="4876800"/>
            <a:ext cx="6545" cy="22860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14" name="Straight Arrow Connector 13"/>
          <p:cNvCxnSpPr/>
          <p:nvPr/>
        </p:nvCxnSpPr>
        <p:spPr bwMode="auto">
          <a:xfrm>
            <a:off x="2086852" y="4898772"/>
            <a:ext cx="325369" cy="4207"/>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16" name="Straight Arrow Connector 15"/>
          <p:cNvCxnSpPr/>
          <p:nvPr/>
        </p:nvCxnSpPr>
        <p:spPr bwMode="auto">
          <a:xfrm flipH="1" flipV="1">
            <a:off x="2401001" y="4773953"/>
            <a:ext cx="6079" cy="12365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sp>
        <p:nvSpPr>
          <p:cNvPr id="19" name="Rectangle 3"/>
          <p:cNvSpPr txBox="1">
            <a:spLocks noChangeArrowheads="1"/>
          </p:cNvSpPr>
          <p:nvPr/>
        </p:nvSpPr>
        <p:spPr bwMode="auto">
          <a:xfrm>
            <a:off x="3359344" y="4438650"/>
            <a:ext cx="29652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US" i="1" kern="0" dirty="0">
                <a:effectLst/>
              </a:rPr>
              <a:t>Convergence to laminar flow…</a:t>
            </a:r>
            <a:endParaRPr lang="en-US" kern="0" dirty="0">
              <a:effectLst/>
            </a:endParaRPr>
          </a:p>
        </p:txBody>
      </p:sp>
      <p:sp>
        <p:nvSpPr>
          <p:cNvPr id="20" name="Rectangle 3"/>
          <p:cNvSpPr txBox="1">
            <a:spLocks noChangeArrowheads="1"/>
          </p:cNvSpPr>
          <p:nvPr/>
        </p:nvSpPr>
        <p:spPr bwMode="auto">
          <a:xfrm>
            <a:off x="1905000" y="1828800"/>
            <a:ext cx="317445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US" i="1" kern="0" dirty="0">
                <a:effectLst/>
              </a:rPr>
              <a:t>Decreasing followed by increasing turbulence</a:t>
            </a:r>
            <a:endParaRPr lang="en-US" kern="0" dirty="0">
              <a:effectLst/>
            </a:endParaRPr>
          </a:p>
        </p:txBody>
      </p:sp>
      <p:cxnSp>
        <p:nvCxnSpPr>
          <p:cNvPr id="21" name="Straight Arrow Connector 20"/>
          <p:cNvCxnSpPr/>
          <p:nvPr/>
        </p:nvCxnSpPr>
        <p:spPr bwMode="auto">
          <a:xfrm>
            <a:off x="2441305" y="4772025"/>
            <a:ext cx="107655" cy="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sp>
        <p:nvSpPr>
          <p:cNvPr id="15" name="Rectangle 3"/>
          <p:cNvSpPr txBox="1">
            <a:spLocks noChangeArrowheads="1"/>
          </p:cNvSpPr>
          <p:nvPr/>
        </p:nvSpPr>
        <p:spPr bwMode="auto">
          <a:xfrm>
            <a:off x="7132647" y="762000"/>
            <a:ext cx="1971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GB" kern="0" dirty="0">
                <a:effectLst/>
              </a:rPr>
              <a:t>This behaviour cannot be generated by standard equilibrium-oriented “linear” model</a:t>
            </a:r>
          </a:p>
          <a:p>
            <a:pPr>
              <a:lnSpc>
                <a:spcPct val="90000"/>
              </a:lnSpc>
            </a:pPr>
            <a:r>
              <a:rPr lang="en-GB" kern="0" dirty="0">
                <a:effectLst/>
              </a:rPr>
              <a:t>Inherent nonlinearity &amp; non-equilibrium dynamics are essential</a:t>
            </a:r>
            <a:endParaRPr lang="en-US" kern="0" dirty="0">
              <a:effectLst/>
            </a:endParaRPr>
          </a:p>
        </p:txBody>
      </p:sp>
    </p:spTree>
    <p:extLst>
      <p:ext uri="{BB962C8B-B14F-4D97-AF65-F5344CB8AC3E}">
        <p14:creationId xmlns:p14="http://schemas.microsoft.com/office/powerpoint/2010/main" val="112243934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50"/>
                                        <p:tgtEl>
                                          <p:spTgt spid="6"/>
                                        </p:tgtEl>
                                      </p:cBhvr>
                                    </p:animEffect>
                                  </p:childTnLst>
                                </p:cTn>
                              </p:par>
                              <p:par>
                                <p:cTn id="15" presetID="22" presetClass="exit" presetSubtype="8" fill="hold" nodeType="withEffect">
                                  <p:stCondLst>
                                    <p:cond delay="0"/>
                                  </p:stCondLst>
                                  <p:childTnLst>
                                    <p:animEffect transition="out" filter="wipe(left)">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7"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ppt_h/2"/>
                                          </p:val>
                                        </p:tav>
                                        <p:tav tm="100000">
                                          <p:val>
                                            <p:strVal val="#ppt_y"/>
                                          </p:val>
                                        </p:tav>
                                      </p:tavLst>
                                    </p:anim>
                                    <p:anim calcmode="lin" valueType="num">
                                      <p:cBhvr>
                                        <p:cTn id="24" dur="500" fill="hold"/>
                                        <p:tgtEl>
                                          <p:spTgt spid="8"/>
                                        </p:tgtEl>
                                        <p:attrNameLst>
                                          <p:attrName>ppt_w</p:attrName>
                                        </p:attrNameLst>
                                      </p:cBhvr>
                                      <p:tavLst>
                                        <p:tav tm="0">
                                          <p:val>
                                            <p:strVal val="#ppt_w"/>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17"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ppt_w/2"/>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17"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ppt_h/2"/>
                                          </p:val>
                                        </p:tav>
                                        <p:tav tm="100000">
                                          <p:val>
                                            <p:strVal val="#ppt_y"/>
                                          </p:val>
                                        </p:tav>
                                      </p:tavLst>
                                    </p:anim>
                                    <p:anim calcmode="lin" valueType="num">
                                      <p:cBhvr>
                                        <p:cTn id="38" dur="500" fill="hold"/>
                                        <p:tgtEl>
                                          <p:spTgt spid="12"/>
                                        </p:tgtEl>
                                        <p:attrNameLst>
                                          <p:attrName>ppt_w</p:attrName>
                                        </p:attrNameLst>
                                      </p:cBhvr>
                                      <p:tavLst>
                                        <p:tav tm="0">
                                          <p:val>
                                            <p:strVal val="#ppt_w"/>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child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ppt_w/2"/>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17" presetClass="entr" presetSubtype="4"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ppt_h/2"/>
                                          </p:val>
                                        </p:tav>
                                        <p:tav tm="100000">
                                          <p:val>
                                            <p:strVal val="#ppt_y"/>
                                          </p:val>
                                        </p:tav>
                                      </p:tavLst>
                                    </p:anim>
                                    <p:anim calcmode="lin" valueType="num">
                                      <p:cBhvr>
                                        <p:cTn id="52" dur="500" fill="hold"/>
                                        <p:tgtEl>
                                          <p:spTgt spid="16"/>
                                        </p:tgtEl>
                                        <p:attrNameLst>
                                          <p:attrName>ppt_w</p:attrName>
                                        </p:attrNameLst>
                                      </p:cBhvr>
                                      <p:tavLst>
                                        <p:tav tm="0">
                                          <p:val>
                                            <p:strVal val="#ppt_w"/>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childTnLst>
                                </p:cTn>
                              </p:par>
                            </p:childTnLst>
                          </p:cTn>
                        </p:par>
                        <p:par>
                          <p:cTn id="54" fill="hold">
                            <p:stCondLst>
                              <p:cond delay="2500"/>
                            </p:stCondLst>
                            <p:childTnLst>
                              <p:par>
                                <p:cTn id="55" presetID="17"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ppt_w/2"/>
                                          </p:val>
                                        </p:tav>
                                        <p:tav tm="100000">
                                          <p:val>
                                            <p:strVal val="#ppt_x"/>
                                          </p:val>
                                        </p:tav>
                                      </p:tavLst>
                                    </p:anim>
                                    <p:anim calcmode="lin" valueType="num">
                                      <p:cBhvr>
                                        <p:cTn id="58" dur="500" fill="hold"/>
                                        <p:tgtEl>
                                          <p:spTgt spid="21"/>
                                        </p:tgtEl>
                                        <p:attrNameLst>
                                          <p:attrName>ppt_y</p:attrName>
                                        </p:attrNameLst>
                                      </p:cBhvr>
                                      <p:tavLst>
                                        <p:tav tm="0">
                                          <p:val>
                                            <p:strVal val="#ppt_y"/>
                                          </p:val>
                                        </p:tav>
                                        <p:tav tm="100000">
                                          <p:val>
                                            <p:strVal val="#ppt_y"/>
                                          </p:val>
                                        </p:tav>
                                      </p:tavLst>
                                    </p:anim>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1"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wipe(up)">
                                      <p:cBhvr>
                                        <p:cTn id="65" dur="500"/>
                                        <p:tgtEl>
                                          <p:spTgt spid="1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4000"/>
                                        <p:tgtEl>
                                          <p:spTgt spid="5"/>
                                        </p:tgtEl>
                                      </p:cBhvr>
                                    </p:animEffect>
                                  </p:childTnLst>
                                </p:cTn>
                              </p:par>
                              <p:par>
                                <p:cTn id="71" presetID="53" presetClass="exit" presetSubtype="32" fill="hold" grpId="2" nodeType="withEffect">
                                  <p:stCondLst>
                                    <p:cond delay="0"/>
                                  </p:stCondLst>
                                  <p:childTnLst>
                                    <p:anim calcmode="lin" valueType="num">
                                      <p:cBhvr>
                                        <p:cTn id="72" dur="500"/>
                                        <p:tgtEl>
                                          <p:spTgt spid="19">
                                            <p:txEl>
                                              <p:pRg st="0" end="0"/>
                                            </p:txEl>
                                          </p:spTgt>
                                        </p:tgtEl>
                                        <p:attrNameLst>
                                          <p:attrName>ppt_w</p:attrName>
                                        </p:attrNameLst>
                                      </p:cBhvr>
                                      <p:tavLst>
                                        <p:tav tm="0">
                                          <p:val>
                                            <p:strVal val="ppt_w"/>
                                          </p:val>
                                        </p:tav>
                                        <p:tav tm="100000">
                                          <p:val>
                                            <p:fltVal val="0"/>
                                          </p:val>
                                        </p:tav>
                                      </p:tavLst>
                                    </p:anim>
                                    <p:anim calcmode="lin" valueType="num">
                                      <p:cBhvr>
                                        <p:cTn id="73"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74" dur="500"/>
                                        <p:tgtEl>
                                          <p:spTgt spid="19">
                                            <p:txEl>
                                              <p:pRg st="0" end="0"/>
                                            </p:txEl>
                                          </p:spTgt>
                                        </p:tgtEl>
                                      </p:cBhvr>
                                    </p:animEffect>
                                    <p:set>
                                      <p:cBhvr>
                                        <p:cTn id="75" dur="1" fill="hold">
                                          <p:stCondLst>
                                            <p:cond delay="499"/>
                                          </p:stCondLst>
                                        </p:cTn>
                                        <p:tgtEl>
                                          <p:spTgt spid="19">
                                            <p:txEl>
                                              <p:pRg st="0" end="0"/>
                                            </p:txEl>
                                          </p:spTgt>
                                        </p:tgtEl>
                                        <p:attrNameLst>
                                          <p:attrName>style.visibility</p:attrName>
                                        </p:attrNameLst>
                                      </p:cBhvr>
                                      <p:to>
                                        <p:strVal val="hidden"/>
                                      </p:to>
                                    </p:set>
                                  </p:childTnLst>
                                </p:cTn>
                              </p:par>
                              <p:par>
                                <p:cTn id="76" presetID="53" presetClass="exit" presetSubtype="32" fill="hold" nodeType="withEffect">
                                  <p:stCondLst>
                                    <p:cond delay="0"/>
                                  </p:stCondLst>
                                  <p:childTnLst>
                                    <p:anim calcmode="lin" valueType="num">
                                      <p:cBhvr>
                                        <p:cTn id="77" dur="500"/>
                                        <p:tgtEl>
                                          <p:spTgt spid="6"/>
                                        </p:tgtEl>
                                        <p:attrNameLst>
                                          <p:attrName>ppt_w</p:attrName>
                                        </p:attrNameLst>
                                      </p:cBhvr>
                                      <p:tavLst>
                                        <p:tav tm="0">
                                          <p:val>
                                            <p:strVal val="ppt_w"/>
                                          </p:val>
                                        </p:tav>
                                        <p:tav tm="100000">
                                          <p:val>
                                            <p:fltVal val="0"/>
                                          </p:val>
                                        </p:tav>
                                      </p:tavLst>
                                    </p:anim>
                                    <p:anim calcmode="lin" valueType="num">
                                      <p:cBhvr>
                                        <p:cTn id="78" dur="500"/>
                                        <p:tgtEl>
                                          <p:spTgt spid="6"/>
                                        </p:tgtEl>
                                        <p:attrNameLst>
                                          <p:attrName>ppt_h</p:attrName>
                                        </p:attrNameLst>
                                      </p:cBhvr>
                                      <p:tavLst>
                                        <p:tav tm="0">
                                          <p:val>
                                            <p:strVal val="ppt_h"/>
                                          </p:val>
                                        </p:tav>
                                        <p:tav tm="100000">
                                          <p:val>
                                            <p:fltVal val="0"/>
                                          </p:val>
                                        </p:tav>
                                      </p:tavLst>
                                    </p:anim>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8"/>
                                        </p:tgtEl>
                                        <p:attrNameLst>
                                          <p:attrName>ppt_w</p:attrName>
                                        </p:attrNameLst>
                                      </p:cBhvr>
                                      <p:tavLst>
                                        <p:tav tm="0">
                                          <p:val>
                                            <p:strVal val="ppt_w"/>
                                          </p:val>
                                        </p:tav>
                                        <p:tav tm="100000">
                                          <p:val>
                                            <p:fltVal val="0"/>
                                          </p:val>
                                        </p:tav>
                                      </p:tavLst>
                                    </p:anim>
                                    <p:anim calcmode="lin" valueType="num">
                                      <p:cBhvr>
                                        <p:cTn id="83" dur="500"/>
                                        <p:tgtEl>
                                          <p:spTgt spid="8"/>
                                        </p:tgtEl>
                                        <p:attrNameLst>
                                          <p:attrName>ppt_h</p:attrName>
                                        </p:attrNameLst>
                                      </p:cBhvr>
                                      <p:tavLst>
                                        <p:tav tm="0">
                                          <p:val>
                                            <p:strVal val="ppt_h"/>
                                          </p:val>
                                        </p:tav>
                                        <p:tav tm="100000">
                                          <p:val>
                                            <p:fltVal val="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9"/>
                                        </p:tgtEl>
                                        <p:attrNameLst>
                                          <p:attrName>ppt_w</p:attrName>
                                        </p:attrNameLst>
                                      </p:cBhvr>
                                      <p:tavLst>
                                        <p:tav tm="0">
                                          <p:val>
                                            <p:strVal val="ppt_w"/>
                                          </p:val>
                                        </p:tav>
                                        <p:tav tm="100000">
                                          <p:val>
                                            <p:fltVal val="0"/>
                                          </p:val>
                                        </p:tav>
                                      </p:tavLst>
                                    </p:anim>
                                    <p:anim calcmode="lin" valueType="num">
                                      <p:cBhvr>
                                        <p:cTn id="88" dur="500"/>
                                        <p:tgtEl>
                                          <p:spTgt spid="9"/>
                                        </p:tgtEl>
                                        <p:attrNameLst>
                                          <p:attrName>ppt_h</p:attrName>
                                        </p:attrNameLst>
                                      </p:cBhvr>
                                      <p:tavLst>
                                        <p:tav tm="0">
                                          <p:val>
                                            <p:strVal val="ppt_h"/>
                                          </p:val>
                                        </p:tav>
                                        <p:tav tm="100000">
                                          <p:val>
                                            <p:fltVal val="0"/>
                                          </p:val>
                                        </p:tav>
                                      </p:tavLst>
                                    </p:anim>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53" presetClass="exit" presetSubtype="32" fill="hold" nodeType="withEffect">
                                  <p:stCondLst>
                                    <p:cond delay="0"/>
                                  </p:stCondLst>
                                  <p:childTnLst>
                                    <p:anim calcmode="lin" valueType="num">
                                      <p:cBhvr>
                                        <p:cTn id="92" dur="500"/>
                                        <p:tgtEl>
                                          <p:spTgt spid="12"/>
                                        </p:tgtEl>
                                        <p:attrNameLst>
                                          <p:attrName>ppt_w</p:attrName>
                                        </p:attrNameLst>
                                      </p:cBhvr>
                                      <p:tavLst>
                                        <p:tav tm="0">
                                          <p:val>
                                            <p:strVal val="ppt_w"/>
                                          </p:val>
                                        </p:tav>
                                        <p:tav tm="100000">
                                          <p:val>
                                            <p:fltVal val="0"/>
                                          </p:val>
                                        </p:tav>
                                      </p:tavLst>
                                    </p:anim>
                                    <p:anim calcmode="lin" valueType="num">
                                      <p:cBhvr>
                                        <p:cTn id="93" dur="500"/>
                                        <p:tgtEl>
                                          <p:spTgt spid="12"/>
                                        </p:tgtEl>
                                        <p:attrNameLst>
                                          <p:attrName>ppt_h</p:attrName>
                                        </p:attrNameLst>
                                      </p:cBhvr>
                                      <p:tavLst>
                                        <p:tav tm="0">
                                          <p:val>
                                            <p:strVal val="ppt_h"/>
                                          </p:val>
                                        </p:tav>
                                        <p:tav tm="100000">
                                          <p:val>
                                            <p:fltVal val="0"/>
                                          </p:val>
                                        </p:tav>
                                      </p:tavLst>
                                    </p:anim>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500"/>
                                        <p:tgtEl>
                                          <p:spTgt spid="14"/>
                                        </p:tgtEl>
                                        <p:attrNameLst>
                                          <p:attrName>ppt_w</p:attrName>
                                        </p:attrNameLst>
                                      </p:cBhvr>
                                      <p:tavLst>
                                        <p:tav tm="0">
                                          <p:val>
                                            <p:strVal val="ppt_w"/>
                                          </p:val>
                                        </p:tav>
                                        <p:tav tm="100000">
                                          <p:val>
                                            <p:fltVal val="0"/>
                                          </p:val>
                                        </p:tav>
                                      </p:tavLst>
                                    </p:anim>
                                    <p:anim calcmode="lin" valueType="num">
                                      <p:cBhvr>
                                        <p:cTn id="98" dur="500"/>
                                        <p:tgtEl>
                                          <p:spTgt spid="14"/>
                                        </p:tgtEl>
                                        <p:attrNameLst>
                                          <p:attrName>ppt_h</p:attrName>
                                        </p:attrNameLst>
                                      </p:cBhvr>
                                      <p:tavLst>
                                        <p:tav tm="0">
                                          <p:val>
                                            <p:strVal val="ppt_h"/>
                                          </p:val>
                                        </p:tav>
                                        <p:tav tm="100000">
                                          <p:val>
                                            <p:fltVal val="0"/>
                                          </p:val>
                                        </p:tav>
                                      </p:tavLst>
                                    </p:anim>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16"/>
                                        </p:tgtEl>
                                        <p:attrNameLst>
                                          <p:attrName>ppt_w</p:attrName>
                                        </p:attrNameLst>
                                      </p:cBhvr>
                                      <p:tavLst>
                                        <p:tav tm="0">
                                          <p:val>
                                            <p:strVal val="ppt_w"/>
                                          </p:val>
                                        </p:tav>
                                        <p:tav tm="100000">
                                          <p:val>
                                            <p:fltVal val="0"/>
                                          </p:val>
                                        </p:tav>
                                      </p:tavLst>
                                    </p:anim>
                                    <p:anim calcmode="lin" valueType="num">
                                      <p:cBhvr>
                                        <p:cTn id="103" dur="500"/>
                                        <p:tgtEl>
                                          <p:spTgt spid="16"/>
                                        </p:tgtEl>
                                        <p:attrNameLst>
                                          <p:attrName>ppt_h</p:attrName>
                                        </p:attrNameLst>
                                      </p:cBhvr>
                                      <p:tavLst>
                                        <p:tav tm="0">
                                          <p:val>
                                            <p:strVal val="ppt_h"/>
                                          </p:val>
                                        </p:tav>
                                        <p:tav tm="100000">
                                          <p:val>
                                            <p:fltVal val="0"/>
                                          </p:val>
                                        </p:tav>
                                      </p:tavLst>
                                    </p:anim>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21"/>
                                        </p:tgtEl>
                                        <p:attrNameLst>
                                          <p:attrName>ppt_w</p:attrName>
                                        </p:attrNameLst>
                                      </p:cBhvr>
                                      <p:tavLst>
                                        <p:tav tm="0">
                                          <p:val>
                                            <p:strVal val="ppt_w"/>
                                          </p:val>
                                        </p:tav>
                                        <p:tav tm="100000">
                                          <p:val>
                                            <p:fltVal val="0"/>
                                          </p:val>
                                        </p:tav>
                                      </p:tavLst>
                                    </p:anim>
                                    <p:anim calcmode="lin" valueType="num">
                                      <p:cBhvr>
                                        <p:cTn id="108" dur="500"/>
                                        <p:tgtEl>
                                          <p:spTgt spid="21"/>
                                        </p:tgtEl>
                                        <p:attrNameLst>
                                          <p:attrName>ppt_h</p:attrName>
                                        </p:attrNameLst>
                                      </p:cBhvr>
                                      <p:tavLst>
                                        <p:tav tm="0">
                                          <p:val>
                                            <p:strVal val="ppt_h"/>
                                          </p:val>
                                        </p:tav>
                                        <p:tav tm="100000">
                                          <p:val>
                                            <p:fltVal val="0"/>
                                          </p:val>
                                        </p:tav>
                                      </p:tavLst>
                                    </p:anim>
                                    <p:animEffect transition="out" filter="fad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1" nodeType="clickEffect">
                                  <p:stCondLst>
                                    <p:cond delay="0"/>
                                  </p:stCondLst>
                                  <p:childTnLst>
                                    <p:set>
                                      <p:cBhvr>
                                        <p:cTn id="114" dur="1" fill="hold">
                                          <p:stCondLst>
                                            <p:cond delay="0"/>
                                          </p:stCondLst>
                                        </p:cTn>
                                        <p:tgtEl>
                                          <p:spTgt spid="20">
                                            <p:txEl>
                                              <p:pRg st="0" end="0"/>
                                            </p:txEl>
                                          </p:spTgt>
                                        </p:tgtEl>
                                        <p:attrNameLst>
                                          <p:attrName>style.visibility</p:attrName>
                                        </p:attrNameLst>
                                      </p:cBhvr>
                                      <p:to>
                                        <p:strVal val="visible"/>
                                      </p:to>
                                    </p:set>
                                    <p:animEffect transition="in" filter="wipe(up)">
                                      <p:cBhvr>
                                        <p:cTn id="115" dur="500"/>
                                        <p:tgtEl>
                                          <p:spTgt spid="20">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1" nodeType="clickEffect">
                                  <p:stCondLst>
                                    <p:cond delay="0"/>
                                  </p:stCondLst>
                                  <p:childTnLst>
                                    <p:set>
                                      <p:cBhvr>
                                        <p:cTn id="119" dur="1" fill="hold">
                                          <p:stCondLst>
                                            <p:cond delay="0"/>
                                          </p:stCondLst>
                                        </p:cTn>
                                        <p:tgtEl>
                                          <p:spTgt spid="15">
                                            <p:txEl>
                                              <p:pRg st="0" end="0"/>
                                            </p:txEl>
                                          </p:spTgt>
                                        </p:tgtEl>
                                        <p:attrNameLst>
                                          <p:attrName>style.visibility</p:attrName>
                                        </p:attrNameLst>
                                      </p:cBhvr>
                                      <p:to>
                                        <p:strVal val="visible"/>
                                      </p:to>
                                    </p:set>
                                    <p:animEffect transition="in" filter="wipe(up)">
                                      <p:cBhvr>
                                        <p:cTn id="120" dur="500"/>
                                        <p:tgtEl>
                                          <p:spTgt spid="15">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1" nodeType="clickEffect">
                                  <p:stCondLst>
                                    <p:cond delay="0"/>
                                  </p:stCondLst>
                                  <p:childTnLst>
                                    <p:set>
                                      <p:cBhvr>
                                        <p:cTn id="124" dur="1" fill="hold">
                                          <p:stCondLst>
                                            <p:cond delay="0"/>
                                          </p:stCondLst>
                                        </p:cTn>
                                        <p:tgtEl>
                                          <p:spTgt spid="15">
                                            <p:txEl>
                                              <p:pRg st="1" end="1"/>
                                            </p:txEl>
                                          </p:spTgt>
                                        </p:tgtEl>
                                        <p:attrNameLst>
                                          <p:attrName>style.visibility</p:attrName>
                                        </p:attrNameLst>
                                      </p:cBhvr>
                                      <p:to>
                                        <p:strVal val="visible"/>
                                      </p:to>
                                    </p:set>
                                    <p:animEffect transition="in" filter="wipe(up)">
                                      <p:cBhvr>
                                        <p:cTn id="12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5">
        <p:tmplLst>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19" grpId="1" build="p" bldLvl="5"/>
      <p:bldP spid="19" grpId="2" build="allAtOnce"/>
      <p:bldP spid="20" grpId="0" build="p" bldLvl="5">
        <p:tmplLst>
          <p:tmpl lvl="1">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0" grpId="1" build="p" bldLvl="5"/>
      <p:bldP spid="15" grpId="0" build="p" bldLvl="5">
        <p:tmplLst>
          <p:tmpl lvl="1">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5" grpId="1"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Emergent Phenomena 1: Diminishing cycles then crisis</a:t>
            </a:r>
            <a:endParaRPr lang="en-US" dirty="0"/>
          </a:p>
        </p:txBody>
      </p:sp>
      <p:sp>
        <p:nvSpPr>
          <p:cNvPr id="3" name="Content Placeholder 2"/>
          <p:cNvSpPr>
            <a:spLocks noGrp="1"/>
          </p:cNvSpPr>
          <p:nvPr>
            <p:ph idx="1"/>
          </p:nvPr>
        </p:nvSpPr>
        <p:spPr>
          <a:xfrm>
            <a:off x="228600" y="685800"/>
            <a:ext cx="8763000" cy="609600"/>
          </a:xfrm>
        </p:spPr>
        <p:txBody>
          <a:bodyPr/>
          <a:lstStyle/>
          <a:p>
            <a:r>
              <a:rPr lang="en-GB" b="1" i="1" dirty="0"/>
              <a:t>Both had declining volatility before the crisis</a:t>
            </a:r>
            <a:endParaRPr lang="en-US" b="1" i="1" dirty="0"/>
          </a:p>
        </p:txBody>
      </p:sp>
      <p:pic>
        <p:nvPicPr>
          <p:cNvPr id="5" name="Picture 4"/>
          <p:cNvPicPr>
            <a:picLocks noChangeAspect="1"/>
          </p:cNvPicPr>
          <p:nvPr/>
        </p:nvPicPr>
        <p:blipFill>
          <a:blip r:embed="rId2"/>
          <a:stretch>
            <a:fillRect/>
          </a:stretch>
        </p:blipFill>
        <p:spPr>
          <a:xfrm>
            <a:off x="228600" y="1294708"/>
            <a:ext cx="8759335" cy="5562600"/>
          </a:xfrm>
          <a:prstGeom prst="rect">
            <a:avLst/>
          </a:prstGeom>
        </p:spPr>
      </p:pic>
      <p:pic>
        <p:nvPicPr>
          <p:cNvPr id="6" name="Picture 5"/>
          <p:cNvPicPr>
            <a:picLocks noChangeAspect="1"/>
          </p:cNvPicPr>
          <p:nvPr/>
        </p:nvPicPr>
        <p:blipFill>
          <a:blip r:embed="rId3"/>
          <a:stretch>
            <a:fillRect/>
          </a:stretch>
        </p:blipFill>
        <p:spPr>
          <a:xfrm>
            <a:off x="312018" y="1294708"/>
            <a:ext cx="8675918" cy="5563292"/>
          </a:xfrm>
          <a:prstGeom prst="rect">
            <a:avLst/>
          </a:prstGeom>
        </p:spPr>
      </p:pic>
    </p:spTree>
    <p:extLst>
      <p:ext uri="{BB962C8B-B14F-4D97-AF65-F5344CB8AC3E}">
        <p14:creationId xmlns:p14="http://schemas.microsoft.com/office/powerpoint/2010/main" val="352815495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0"/>
                                        <p:tgtEl>
                                          <p:spTgt spid="6"/>
                                        </p:tgtEl>
                                      </p:cBhvr>
                                    </p:animEffect>
                                  </p:childTnLst>
                                </p:cTn>
                              </p:par>
                              <p:par>
                                <p:cTn id="13" presetID="22" presetClass="exit" presetSubtype="8" fill="hold" nodeType="withEffect">
                                  <p:stCondLst>
                                    <p:cond delay="0"/>
                                  </p:stCondLst>
                                  <p:childTnLst>
                                    <p:animEffect transition="out" filter="wipe(left)">
                                      <p:cBhvr>
                                        <p:cTn id="14" dur="4000"/>
                                        <p:tgtEl>
                                          <p:spTgt spid="5"/>
                                        </p:tgtEl>
                                      </p:cBhvr>
                                    </p:animEffect>
                                    <p:set>
                                      <p:cBhvr>
                                        <p:cTn id="15"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Emergent Phenomena 1: Diminishing cycles then crisis</a:t>
            </a:r>
            <a:endParaRPr lang="en-US" dirty="0"/>
          </a:p>
        </p:txBody>
      </p:sp>
      <p:sp>
        <p:nvSpPr>
          <p:cNvPr id="3" name="Content Placeholder 2"/>
          <p:cNvSpPr>
            <a:spLocks noGrp="1"/>
          </p:cNvSpPr>
          <p:nvPr>
            <p:ph idx="1"/>
          </p:nvPr>
        </p:nvSpPr>
        <p:spPr>
          <a:xfrm>
            <a:off x="228600" y="685800"/>
            <a:ext cx="8763000" cy="457200"/>
          </a:xfrm>
        </p:spPr>
        <p:txBody>
          <a:bodyPr/>
          <a:lstStyle/>
          <a:p>
            <a:r>
              <a:rPr lang="en-GB" dirty="0"/>
              <a:t>Both also had rising private debt, followed by deleveraging</a:t>
            </a:r>
            <a:endParaRPr lang="en-US" dirty="0"/>
          </a:p>
        </p:txBody>
      </p:sp>
      <p:pic>
        <p:nvPicPr>
          <p:cNvPr id="5" name="Picture 4"/>
          <p:cNvPicPr>
            <a:picLocks noChangeAspect="1"/>
          </p:cNvPicPr>
          <p:nvPr/>
        </p:nvPicPr>
        <p:blipFill>
          <a:blip r:embed="rId2"/>
          <a:stretch>
            <a:fillRect/>
          </a:stretch>
        </p:blipFill>
        <p:spPr>
          <a:xfrm>
            <a:off x="41300" y="990600"/>
            <a:ext cx="8950300" cy="5257800"/>
          </a:xfrm>
          <a:prstGeom prst="rect">
            <a:avLst/>
          </a:prstGeom>
        </p:spPr>
      </p:pic>
      <p:pic>
        <p:nvPicPr>
          <p:cNvPr id="7" name="Picture 6"/>
          <p:cNvPicPr>
            <a:picLocks noChangeAspect="1"/>
          </p:cNvPicPr>
          <p:nvPr/>
        </p:nvPicPr>
        <p:blipFill>
          <a:blip r:embed="rId3"/>
          <a:stretch>
            <a:fillRect/>
          </a:stretch>
        </p:blipFill>
        <p:spPr>
          <a:xfrm>
            <a:off x="44880" y="990599"/>
            <a:ext cx="8913996" cy="5298005"/>
          </a:xfrm>
          <a:prstGeom prst="rect">
            <a:avLst/>
          </a:prstGeom>
        </p:spPr>
      </p:pic>
    </p:spTree>
    <p:extLst>
      <p:ext uri="{BB962C8B-B14F-4D97-AF65-F5344CB8AC3E}">
        <p14:creationId xmlns:p14="http://schemas.microsoft.com/office/powerpoint/2010/main" val="21906182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0"/>
                                        <p:tgtEl>
                                          <p:spTgt spid="7"/>
                                        </p:tgtEl>
                                      </p:cBhvr>
                                    </p:animEffect>
                                  </p:childTnLst>
                                </p:cTn>
                              </p:par>
                              <p:par>
                                <p:cTn id="13" presetID="22" presetClass="exit" presetSubtype="8" fill="hold" nodeType="withEffect">
                                  <p:stCondLst>
                                    <p:cond delay="0"/>
                                  </p:stCondLst>
                                  <p:childTnLst>
                                    <p:animEffect transition="out" filter="wipe(left)">
                                      <p:cBhvr>
                                        <p:cTn id="14" dur="4000"/>
                                        <p:tgtEl>
                                          <p:spTgt spid="5"/>
                                        </p:tgtEl>
                                      </p:cBhvr>
                                    </p:animEffect>
                                    <p:set>
                                      <p:cBhvr>
                                        <p:cTn id="15"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complex systems model…</a:t>
            </a:r>
            <a:endParaRPr lang="en-US" dirty="0"/>
          </a:p>
        </p:txBody>
      </p:sp>
      <p:sp>
        <p:nvSpPr>
          <p:cNvPr id="3" name="Content Placeholder 2"/>
          <p:cNvSpPr>
            <a:spLocks noGrp="1"/>
          </p:cNvSpPr>
          <p:nvPr>
            <p:ph idx="1"/>
          </p:nvPr>
        </p:nvSpPr>
        <p:spPr>
          <a:xfrm>
            <a:off x="228600" y="685800"/>
            <a:ext cx="8763000" cy="598002"/>
          </a:xfrm>
        </p:spPr>
        <p:txBody>
          <a:bodyPr/>
          <a:lstStyle/>
          <a:p>
            <a:r>
              <a:rPr lang="en-GB" dirty="0"/>
              <a:t>Slightly more complicated but still simple model (in equations)</a:t>
            </a:r>
            <a:endParaRPr lang="en-US" dirty="0"/>
          </a:p>
        </p:txBody>
      </p:sp>
      <p:graphicFrame>
        <p:nvGraphicFramePr>
          <p:cNvPr id="4" name="Object 3"/>
          <p:cNvGraphicFramePr>
            <a:graphicFrameLocks noChangeAspect="1"/>
          </p:cNvGraphicFramePr>
          <p:nvPr>
            <p:extLst/>
          </p:nvPr>
        </p:nvGraphicFramePr>
        <p:xfrm>
          <a:off x="1371600" y="1014413"/>
          <a:ext cx="6592888" cy="5653087"/>
        </p:xfrm>
        <a:graphic>
          <a:graphicData uri="http://schemas.openxmlformats.org/presentationml/2006/ole">
            <mc:AlternateContent xmlns:mc="http://schemas.openxmlformats.org/markup-compatibility/2006">
              <mc:Choice xmlns:v="urn:schemas-microsoft-com:vml" Requires="v">
                <p:oleObj spid="_x0000_s46128" name="Equation" r:id="rId3" imgW="3911400" imgH="3352680" progId="Equation.DSMT4">
                  <p:embed/>
                </p:oleObj>
              </mc:Choice>
              <mc:Fallback>
                <p:oleObj name="Equation" r:id="rId3" imgW="3911400" imgH="3352680" progId="Equation.DSMT4">
                  <p:embed/>
                  <p:pic>
                    <p:nvPicPr>
                      <p:cNvPr id="4" name="Object 3"/>
                      <p:cNvPicPr/>
                      <p:nvPr/>
                    </p:nvPicPr>
                    <p:blipFill>
                      <a:blip r:embed="rId4"/>
                      <a:stretch>
                        <a:fillRect/>
                      </a:stretch>
                    </p:blipFill>
                    <p:spPr>
                      <a:xfrm>
                        <a:off x="1371600" y="1014413"/>
                        <a:ext cx="6592888" cy="5653087"/>
                      </a:xfrm>
                      <a:prstGeom prst="rect">
                        <a:avLst/>
                      </a:prstGeom>
                    </p:spPr>
                  </p:pic>
                </p:oleObj>
              </mc:Fallback>
            </mc:AlternateContent>
          </a:graphicData>
        </a:graphic>
      </p:graphicFrame>
      <p:sp>
        <p:nvSpPr>
          <p:cNvPr id="5" name="Rounded Rectangle 4"/>
          <p:cNvSpPr/>
          <p:nvPr/>
        </p:nvSpPr>
        <p:spPr bwMode="auto">
          <a:xfrm>
            <a:off x="1828800" y="1600201"/>
            <a:ext cx="5334000" cy="533399"/>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Inflation-adjusted nominal interest</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rate</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1828800" y="2216150"/>
            <a:ext cx="5334000" cy="67945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1</a:t>
            </a:r>
            <a:r>
              <a:rPr kumimoji="0" lang="en-GB" sz="2400" b="0" i="0" u="none" strike="noStrike" cap="none" normalizeH="0" baseline="30000" dirty="0">
                <a:ln>
                  <a:noFill/>
                </a:ln>
                <a:solidFill>
                  <a:srgbClr val="FFFFFF"/>
                </a:solidFill>
                <a:effectLst>
                  <a:outerShdw blurRad="38100" dist="38100" dir="2700000" algn="tl">
                    <a:srgbClr val="000000">
                      <a:alpha val="43137"/>
                    </a:srgbClr>
                  </a:outerShdw>
                </a:effectLst>
                <a:latin typeface="Candara" panose="020E0502030303020204" pitchFamily="34" charset="0"/>
              </a:rPr>
              <a:t>st</a:t>
            </a: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 order time lag determines inflation</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2438400" y="3816350"/>
            <a:ext cx="4397830" cy="67945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Inflation affects wages</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share</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8" name="Rounded Rectangle 7"/>
          <p:cNvSpPr/>
          <p:nvPr/>
        </p:nvSpPr>
        <p:spPr bwMode="auto">
          <a:xfrm>
            <a:off x="2438400" y="4599309"/>
            <a:ext cx="5602288" cy="1115691"/>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Inflation affects debt growth</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9" name="Rounded Rectangle 8"/>
          <p:cNvSpPr/>
          <p:nvPr/>
        </p:nvSpPr>
        <p:spPr bwMode="auto">
          <a:xfrm>
            <a:off x="1295400" y="5721348"/>
            <a:ext cx="5334000" cy="984252"/>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Lagged interest rate reaction</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to inflation</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1971253"/>
            <a:ext cx="2161159" cy="2129493"/>
          </a:xfrm>
          <a:prstGeom prst="rect">
            <a:avLst/>
          </a:prstGeom>
        </p:spPr>
      </p:pic>
    </p:spTree>
    <p:extLst>
      <p:ext uri="{BB962C8B-B14F-4D97-AF65-F5344CB8AC3E}">
        <p14:creationId xmlns:p14="http://schemas.microsoft.com/office/powerpoint/2010/main" val="103335233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6" presetClass="emph" presetSubtype="0" repeatCount="3000" fill="hold" nodeType="with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cTn>
                              </p:par>
                              <p:par>
                                <p:cTn id="24" presetID="54" presetClass="path" presetSubtype="0" accel="50000" decel="50000" fill="hold" nodeType="withEffect">
                                  <p:stCondLst>
                                    <p:cond delay="0"/>
                                  </p:stCondLst>
                                  <p:childTnLst>
                                    <p:animMotion origin="layout" path="M -2.22222E-6 -2.59259E-6 C 0.004 -0.0081 0.01806 -0.01597 0.02292 -0.01597 C 0.054 -0.01597 0.08594 0.10903 0.08594 0.23403 C 0.08594 0.17107 0.10191 0.10903 0.11702 0.10903 C 0.13299 0.10903 0.14809 0.17199 0.14809 0.23403 C 0.14809 0.20301 0.15608 0.17107 0.16406 0.17107 C 0.17205 0.17107 0.18004 0.20209 0.18004 0.23403 C 0.18004 0.21806 0.18403 0.20301 0.18802 0.20301 C 0.19202 0.20301 0.19601 0.21898 0.19601 0.23403 C 0.19601 0.22593 0.19809 0.21806 0.2 0.21806 C 0.20104 0.21806 0.204 0.22616 0.204 0.23403 C 0.204 0.2301 0.20504 0.22593 0.20608 0.22593 C 0.20608 0.22685 0.20816 0.22986 0.20816 0.23403 C 0.20816 0.23195 0.20816 0.2301 0.2092 0.2301 C 0.2092 0.23102 0.21025 0.23218 0.21025 0.23403 C 0.21025 0.2331 0.21025 0.23195 0.21025 0.23102 C 0.21129 0.23102 0.21129 0.23195 0.21129 0.2331 C 0.21233 0.2331 0.21233 0.23218 0.21233 0.23102 C 0.21337 0.23102 0.21337 0.23195 0.21337 0.2331 " pathEditMode="relative" rAng="0" ptsTypes="AAAAAAAAAAAAAAAAAAA">
                                      <p:cBhvr>
                                        <p:cTn id="25" dur="2000" fill="hold"/>
                                        <p:tgtEl>
                                          <p:spTgt spid="10"/>
                                        </p:tgtEl>
                                        <p:attrNameLst>
                                          <p:attrName>ppt_x</p:attrName>
                                          <p:attrName>ppt_y</p:attrName>
                                        </p:attrNameLst>
                                      </p:cBhvr>
                                      <p:rCtr x="10660" y="10903"/>
                                    </p:animMotion>
                                  </p:childTnLst>
                                </p:cTn>
                              </p:par>
                              <p:par>
                                <p:cTn id="26" presetID="45"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26" presetClass="exit" presetSubtype="0" fill="hold" nodeType="afterEffect">
                                  <p:stCondLst>
                                    <p:cond delay="0"/>
                                  </p:stCondLst>
                                  <p:childTnLst>
                                    <p:animEffect transition="out" filter="wipe(down)">
                                      <p:cBhvr>
                                        <p:cTn id="33" dur="180" accel="50000">
                                          <p:stCondLst>
                                            <p:cond delay="1820"/>
                                          </p:stCondLst>
                                        </p:cTn>
                                        <p:tgtEl>
                                          <p:spTgt spid="10"/>
                                        </p:tgtEl>
                                      </p:cBhvr>
                                    </p:animEffect>
                                    <p:anim calcmode="lin" valueType="num">
                                      <p:cBhvr>
                                        <p:cTn id="34"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41" dur="26">
                                          <p:stCondLst>
                                            <p:cond delay="620"/>
                                          </p:stCondLst>
                                        </p:cTn>
                                        <p:tgtEl>
                                          <p:spTgt spid="10"/>
                                        </p:tgtEl>
                                      </p:cBhvr>
                                      <p:to x="100000" y="60000"/>
                                    </p:animScale>
                                    <p:animScale>
                                      <p:cBhvr>
                                        <p:cTn id="42" dur="166" decel="50000">
                                          <p:stCondLst>
                                            <p:cond delay="64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set>
                                      <p:cBhvr>
                                        <p:cTn id="49" dur="1" fill="hold">
                                          <p:stCondLst>
                                            <p:cond delay="19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26"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par>
                                <p:cTn id="94" presetID="26" presetClass="entr" presetSubtype="0" fill="hold" grpId="0"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down)">
                                      <p:cBhvr>
                                        <p:cTn id="96" dur="580">
                                          <p:stCondLst>
                                            <p:cond delay="0"/>
                                          </p:stCondLst>
                                        </p:cTn>
                                        <p:tgtEl>
                                          <p:spTgt spid="7"/>
                                        </p:tgtEl>
                                      </p:cBhvr>
                                    </p:animEffect>
                                    <p:anim calcmode="lin" valueType="num">
                                      <p:cBhvr>
                                        <p:cTn id="9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2" dur="26">
                                          <p:stCondLst>
                                            <p:cond delay="650"/>
                                          </p:stCondLst>
                                        </p:cTn>
                                        <p:tgtEl>
                                          <p:spTgt spid="7"/>
                                        </p:tgtEl>
                                      </p:cBhvr>
                                      <p:to x="100000" y="60000"/>
                                    </p:animScale>
                                    <p:animScale>
                                      <p:cBhvr>
                                        <p:cTn id="103" dur="166" decel="50000">
                                          <p:stCondLst>
                                            <p:cond delay="676"/>
                                          </p:stCondLst>
                                        </p:cTn>
                                        <p:tgtEl>
                                          <p:spTgt spid="7"/>
                                        </p:tgtEl>
                                      </p:cBhvr>
                                      <p:to x="100000" y="100000"/>
                                    </p:animScale>
                                    <p:animScale>
                                      <p:cBhvr>
                                        <p:cTn id="104" dur="26">
                                          <p:stCondLst>
                                            <p:cond delay="1312"/>
                                          </p:stCondLst>
                                        </p:cTn>
                                        <p:tgtEl>
                                          <p:spTgt spid="7"/>
                                        </p:tgtEl>
                                      </p:cBhvr>
                                      <p:to x="100000" y="80000"/>
                                    </p:animScale>
                                    <p:animScale>
                                      <p:cBhvr>
                                        <p:cTn id="105" dur="166" decel="50000">
                                          <p:stCondLst>
                                            <p:cond delay="1338"/>
                                          </p:stCondLst>
                                        </p:cTn>
                                        <p:tgtEl>
                                          <p:spTgt spid="7"/>
                                        </p:tgtEl>
                                      </p:cBhvr>
                                      <p:to x="100000" y="100000"/>
                                    </p:animScale>
                                    <p:animScale>
                                      <p:cBhvr>
                                        <p:cTn id="106" dur="26">
                                          <p:stCondLst>
                                            <p:cond delay="1642"/>
                                          </p:stCondLst>
                                        </p:cTn>
                                        <p:tgtEl>
                                          <p:spTgt spid="7"/>
                                        </p:tgtEl>
                                      </p:cBhvr>
                                      <p:to x="100000" y="90000"/>
                                    </p:animScale>
                                    <p:animScale>
                                      <p:cBhvr>
                                        <p:cTn id="107" dur="166" decel="50000">
                                          <p:stCondLst>
                                            <p:cond delay="1668"/>
                                          </p:stCondLst>
                                        </p:cTn>
                                        <p:tgtEl>
                                          <p:spTgt spid="7"/>
                                        </p:tgtEl>
                                      </p:cBhvr>
                                      <p:to x="100000" y="100000"/>
                                    </p:animScale>
                                    <p:animScale>
                                      <p:cBhvr>
                                        <p:cTn id="108" dur="26">
                                          <p:stCondLst>
                                            <p:cond delay="1808"/>
                                          </p:stCondLst>
                                        </p:cTn>
                                        <p:tgtEl>
                                          <p:spTgt spid="7"/>
                                        </p:tgtEl>
                                      </p:cBhvr>
                                      <p:to x="100000" y="95000"/>
                                    </p:animScale>
                                    <p:animScale>
                                      <p:cBhvr>
                                        <p:cTn id="109" dur="166" decel="50000">
                                          <p:stCondLst>
                                            <p:cond delay="1834"/>
                                          </p:stCondLst>
                                        </p:cTn>
                                        <p:tgtEl>
                                          <p:spTgt spid="7"/>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7"/>
                                        </p:tgtEl>
                                      </p:cBhvr>
                                    </p:animEffect>
                                    <p:set>
                                      <p:cBhvr>
                                        <p:cTn id="114" dur="1" fill="hold">
                                          <p:stCondLst>
                                            <p:cond delay="499"/>
                                          </p:stCondLst>
                                        </p:cTn>
                                        <p:tgtEl>
                                          <p:spTgt spid="7"/>
                                        </p:tgtEl>
                                        <p:attrNameLst>
                                          <p:attrName>style.visibility</p:attrName>
                                        </p:attrNameLst>
                                      </p:cBhvr>
                                      <p:to>
                                        <p:strVal val="hidden"/>
                                      </p:to>
                                    </p:set>
                                  </p:childTnLst>
                                </p:cTn>
                              </p:par>
                              <p:par>
                                <p:cTn id="115" presetID="26" presetClass="entr" presetSubtype="0" fill="hold" grpId="0" nodeType="with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down)">
                                      <p:cBhvr>
                                        <p:cTn id="117" dur="580">
                                          <p:stCondLst>
                                            <p:cond delay="0"/>
                                          </p:stCondLst>
                                        </p:cTn>
                                        <p:tgtEl>
                                          <p:spTgt spid="8"/>
                                        </p:tgtEl>
                                      </p:cBhvr>
                                    </p:animEffect>
                                    <p:anim calcmode="lin" valueType="num">
                                      <p:cBhvr>
                                        <p:cTn id="1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3" dur="26">
                                          <p:stCondLst>
                                            <p:cond delay="650"/>
                                          </p:stCondLst>
                                        </p:cTn>
                                        <p:tgtEl>
                                          <p:spTgt spid="8"/>
                                        </p:tgtEl>
                                      </p:cBhvr>
                                      <p:to x="100000" y="60000"/>
                                    </p:animScale>
                                    <p:animScale>
                                      <p:cBhvr>
                                        <p:cTn id="124" dur="166" decel="50000">
                                          <p:stCondLst>
                                            <p:cond delay="676"/>
                                          </p:stCondLst>
                                        </p:cTn>
                                        <p:tgtEl>
                                          <p:spTgt spid="8"/>
                                        </p:tgtEl>
                                      </p:cBhvr>
                                      <p:to x="100000" y="100000"/>
                                    </p:animScale>
                                    <p:animScale>
                                      <p:cBhvr>
                                        <p:cTn id="125" dur="26">
                                          <p:stCondLst>
                                            <p:cond delay="1312"/>
                                          </p:stCondLst>
                                        </p:cTn>
                                        <p:tgtEl>
                                          <p:spTgt spid="8"/>
                                        </p:tgtEl>
                                      </p:cBhvr>
                                      <p:to x="100000" y="80000"/>
                                    </p:animScale>
                                    <p:animScale>
                                      <p:cBhvr>
                                        <p:cTn id="126" dur="166" decel="50000">
                                          <p:stCondLst>
                                            <p:cond delay="1338"/>
                                          </p:stCondLst>
                                        </p:cTn>
                                        <p:tgtEl>
                                          <p:spTgt spid="8"/>
                                        </p:tgtEl>
                                      </p:cBhvr>
                                      <p:to x="100000" y="100000"/>
                                    </p:animScale>
                                    <p:animScale>
                                      <p:cBhvr>
                                        <p:cTn id="127" dur="26">
                                          <p:stCondLst>
                                            <p:cond delay="1642"/>
                                          </p:stCondLst>
                                        </p:cTn>
                                        <p:tgtEl>
                                          <p:spTgt spid="8"/>
                                        </p:tgtEl>
                                      </p:cBhvr>
                                      <p:to x="100000" y="90000"/>
                                    </p:animScale>
                                    <p:animScale>
                                      <p:cBhvr>
                                        <p:cTn id="128" dur="166" decel="50000">
                                          <p:stCondLst>
                                            <p:cond delay="1668"/>
                                          </p:stCondLst>
                                        </p:cTn>
                                        <p:tgtEl>
                                          <p:spTgt spid="8"/>
                                        </p:tgtEl>
                                      </p:cBhvr>
                                      <p:to x="100000" y="100000"/>
                                    </p:animScale>
                                    <p:animScale>
                                      <p:cBhvr>
                                        <p:cTn id="129" dur="26">
                                          <p:stCondLst>
                                            <p:cond delay="1808"/>
                                          </p:stCondLst>
                                        </p:cTn>
                                        <p:tgtEl>
                                          <p:spTgt spid="8"/>
                                        </p:tgtEl>
                                      </p:cBhvr>
                                      <p:to x="100000" y="95000"/>
                                    </p:animScale>
                                    <p:animScale>
                                      <p:cBhvr>
                                        <p:cTn id="130" dur="166" decel="50000">
                                          <p:stCondLst>
                                            <p:cond delay="1834"/>
                                          </p:stCondLst>
                                        </p:cTn>
                                        <p:tgtEl>
                                          <p:spTgt spid="8"/>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8"/>
                                        </p:tgtEl>
                                      </p:cBhvr>
                                    </p:animEffect>
                                    <p:set>
                                      <p:cBhvr>
                                        <p:cTn id="135" dur="1" fill="hold">
                                          <p:stCondLst>
                                            <p:cond delay="499"/>
                                          </p:stCondLst>
                                        </p:cTn>
                                        <p:tgtEl>
                                          <p:spTgt spid="8"/>
                                        </p:tgtEl>
                                        <p:attrNameLst>
                                          <p:attrName>style.visibility</p:attrName>
                                        </p:attrNameLst>
                                      </p:cBhvr>
                                      <p:to>
                                        <p:strVal val="hidden"/>
                                      </p:to>
                                    </p:set>
                                  </p:childTnLst>
                                </p:cTn>
                              </p:par>
                              <p:par>
                                <p:cTn id="136" presetID="26" presetClass="entr" presetSubtype="0" fill="hold" grpId="0" nodeType="withEffect">
                                  <p:stCondLst>
                                    <p:cond delay="0"/>
                                  </p:stCondLst>
                                  <p:childTnLst>
                                    <p:set>
                                      <p:cBhvr>
                                        <p:cTn id="137" dur="1" fill="hold">
                                          <p:stCondLst>
                                            <p:cond delay="0"/>
                                          </p:stCondLst>
                                        </p:cTn>
                                        <p:tgtEl>
                                          <p:spTgt spid="9"/>
                                        </p:tgtEl>
                                        <p:attrNameLst>
                                          <p:attrName>style.visibility</p:attrName>
                                        </p:attrNameLst>
                                      </p:cBhvr>
                                      <p:to>
                                        <p:strVal val="visible"/>
                                      </p:to>
                                    </p:set>
                                    <p:animEffect transition="in" filter="wipe(down)">
                                      <p:cBhvr>
                                        <p:cTn id="138" dur="580">
                                          <p:stCondLst>
                                            <p:cond delay="0"/>
                                          </p:stCondLst>
                                        </p:cTn>
                                        <p:tgtEl>
                                          <p:spTgt spid="9"/>
                                        </p:tgtEl>
                                      </p:cBhvr>
                                    </p:animEffect>
                                    <p:anim calcmode="lin" valueType="num">
                                      <p:cBhvr>
                                        <p:cTn id="1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4" dur="26">
                                          <p:stCondLst>
                                            <p:cond delay="650"/>
                                          </p:stCondLst>
                                        </p:cTn>
                                        <p:tgtEl>
                                          <p:spTgt spid="9"/>
                                        </p:tgtEl>
                                      </p:cBhvr>
                                      <p:to x="100000" y="60000"/>
                                    </p:animScale>
                                    <p:animScale>
                                      <p:cBhvr>
                                        <p:cTn id="145" dur="166" decel="50000">
                                          <p:stCondLst>
                                            <p:cond delay="676"/>
                                          </p:stCondLst>
                                        </p:cTn>
                                        <p:tgtEl>
                                          <p:spTgt spid="9"/>
                                        </p:tgtEl>
                                      </p:cBhvr>
                                      <p:to x="100000" y="100000"/>
                                    </p:animScale>
                                    <p:animScale>
                                      <p:cBhvr>
                                        <p:cTn id="146" dur="26">
                                          <p:stCondLst>
                                            <p:cond delay="1312"/>
                                          </p:stCondLst>
                                        </p:cTn>
                                        <p:tgtEl>
                                          <p:spTgt spid="9"/>
                                        </p:tgtEl>
                                      </p:cBhvr>
                                      <p:to x="100000" y="80000"/>
                                    </p:animScale>
                                    <p:animScale>
                                      <p:cBhvr>
                                        <p:cTn id="147" dur="166" decel="50000">
                                          <p:stCondLst>
                                            <p:cond delay="1338"/>
                                          </p:stCondLst>
                                        </p:cTn>
                                        <p:tgtEl>
                                          <p:spTgt spid="9"/>
                                        </p:tgtEl>
                                      </p:cBhvr>
                                      <p:to x="100000" y="100000"/>
                                    </p:animScale>
                                    <p:animScale>
                                      <p:cBhvr>
                                        <p:cTn id="148" dur="26">
                                          <p:stCondLst>
                                            <p:cond delay="1642"/>
                                          </p:stCondLst>
                                        </p:cTn>
                                        <p:tgtEl>
                                          <p:spTgt spid="9"/>
                                        </p:tgtEl>
                                      </p:cBhvr>
                                      <p:to x="100000" y="90000"/>
                                    </p:animScale>
                                    <p:animScale>
                                      <p:cBhvr>
                                        <p:cTn id="149" dur="166" decel="50000">
                                          <p:stCondLst>
                                            <p:cond delay="1668"/>
                                          </p:stCondLst>
                                        </p:cTn>
                                        <p:tgtEl>
                                          <p:spTgt spid="9"/>
                                        </p:tgtEl>
                                      </p:cBhvr>
                                      <p:to x="100000" y="100000"/>
                                    </p:animScale>
                                    <p:animScale>
                                      <p:cBhvr>
                                        <p:cTn id="150" dur="26">
                                          <p:stCondLst>
                                            <p:cond delay="1808"/>
                                          </p:stCondLst>
                                        </p:cTn>
                                        <p:tgtEl>
                                          <p:spTgt spid="9"/>
                                        </p:tgtEl>
                                      </p:cBhvr>
                                      <p:to x="100000" y="95000"/>
                                    </p:animScale>
                                    <p:animScale>
                                      <p:cBhvr>
                                        <p:cTn id="151" dur="166" decel="50000">
                                          <p:stCondLst>
                                            <p:cond delay="1834"/>
                                          </p:stCondLst>
                                        </p:cTn>
                                        <p:tgtEl>
                                          <p:spTgt spid="9"/>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9"/>
                                        </p:tgtEl>
                                      </p:cBhvr>
                                    </p:animEffect>
                                    <p:set>
                                      <p:cBhvr>
                                        <p:cTn id="15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complex systems model…</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The same model in Open Source system dynamics program </a:t>
            </a:r>
            <a:r>
              <a:rPr lang="en-GB" dirty="0">
                <a:hlinkClick r:id="rId3"/>
              </a:rPr>
              <a:t>Minsky</a:t>
            </a:r>
            <a:r>
              <a:rPr lang="en-GB" dirty="0"/>
              <a:t>:</a:t>
            </a:r>
            <a:endParaRPr lang="en-US" dirty="0"/>
          </a:p>
        </p:txBody>
      </p:sp>
      <p:graphicFrame>
        <p:nvGraphicFramePr>
          <p:cNvPr id="5" name="Object 4">
            <a:hlinkClick r:id="" action="ppaction://ole?verb=0"/>
          </p:cNvPr>
          <p:cNvGraphicFramePr>
            <a:graphicFrameLocks noChangeAspect="1"/>
          </p:cNvGraphicFramePr>
          <p:nvPr>
            <p:extLst/>
          </p:nvPr>
        </p:nvGraphicFramePr>
        <p:xfrm>
          <a:off x="5867400" y="112712"/>
          <a:ext cx="2448649" cy="573088"/>
        </p:xfrm>
        <a:graphic>
          <a:graphicData uri="http://schemas.openxmlformats.org/presentationml/2006/ole">
            <mc:AlternateContent xmlns:mc="http://schemas.openxmlformats.org/markup-compatibility/2006">
              <mc:Choice xmlns:v="urn:schemas-microsoft-com:vml" Requires="v">
                <p:oleObj spid="_x0000_s47152" name="Packager Shell Object" showAsIcon="1" r:id="rId4" imgW="1939320" imgH="453600" progId="Package">
                  <p:embed/>
                </p:oleObj>
              </mc:Choice>
              <mc:Fallback>
                <p:oleObj name="Packager Shell Object" showAsIcon="1" r:id="rId4" imgW="1939320" imgH="453600" progId="Package">
                  <p:embed/>
                  <p:pic>
                    <p:nvPicPr>
                      <p:cNvPr id="5" name="Object 4">
                        <a:hlinkClick r:id="" action="ppaction://ole?verb=0"/>
                      </p:cNvPr>
                      <p:cNvPicPr/>
                      <p:nvPr/>
                    </p:nvPicPr>
                    <p:blipFill>
                      <a:blip r:embed="rId5"/>
                      <a:stretch>
                        <a:fillRect/>
                      </a:stretch>
                    </p:blipFill>
                    <p:spPr>
                      <a:xfrm>
                        <a:off x="5867400" y="112712"/>
                        <a:ext cx="2448649" cy="573088"/>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305895" y="1066800"/>
            <a:ext cx="8510587" cy="5699456"/>
          </a:xfrm>
          <a:prstGeom prst="rect">
            <a:avLst/>
          </a:prstGeom>
        </p:spPr>
      </p:pic>
    </p:spTree>
    <p:extLst>
      <p:ext uri="{BB962C8B-B14F-4D97-AF65-F5344CB8AC3E}">
        <p14:creationId xmlns:p14="http://schemas.microsoft.com/office/powerpoint/2010/main" val="336847943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Rising inequality &amp; crisis (full nonlinear price model)</a:t>
            </a:r>
            <a:endParaRPr lang="en-GB" dirty="0"/>
          </a:p>
        </p:txBody>
      </p:sp>
      <p:sp>
        <p:nvSpPr>
          <p:cNvPr id="3" name="Content Placeholder 2"/>
          <p:cNvSpPr>
            <a:spLocks noGrp="1"/>
          </p:cNvSpPr>
          <p:nvPr>
            <p:ph idx="1"/>
          </p:nvPr>
        </p:nvSpPr>
        <p:spPr>
          <a:xfrm>
            <a:off x="228600" y="685800"/>
            <a:ext cx="3429000" cy="457200"/>
          </a:xfrm>
        </p:spPr>
        <p:txBody>
          <a:bodyPr/>
          <a:lstStyle/>
          <a:p>
            <a:r>
              <a:rPr lang="en-GB" dirty="0"/>
              <a:t>Falling workers’ share…</a:t>
            </a:r>
          </a:p>
        </p:txBody>
      </p:sp>
      <p:pic>
        <p:nvPicPr>
          <p:cNvPr id="4" name="Picture 3"/>
          <p:cNvPicPr>
            <a:picLocks noChangeAspect="1"/>
          </p:cNvPicPr>
          <p:nvPr/>
        </p:nvPicPr>
        <p:blipFill>
          <a:blip r:embed="rId2"/>
          <a:stretch>
            <a:fillRect/>
          </a:stretch>
        </p:blipFill>
        <p:spPr>
          <a:xfrm>
            <a:off x="336884" y="1143000"/>
            <a:ext cx="2760323" cy="3124200"/>
          </a:xfrm>
          <a:prstGeom prst="rect">
            <a:avLst/>
          </a:prstGeom>
        </p:spPr>
      </p:pic>
      <p:pic>
        <p:nvPicPr>
          <p:cNvPr id="5" name="Picture 4"/>
          <p:cNvPicPr>
            <a:picLocks noChangeAspect="1"/>
          </p:cNvPicPr>
          <p:nvPr/>
        </p:nvPicPr>
        <p:blipFill>
          <a:blip r:embed="rId3"/>
          <a:stretch>
            <a:fillRect/>
          </a:stretch>
        </p:blipFill>
        <p:spPr>
          <a:xfrm>
            <a:off x="5463200" y="1166261"/>
            <a:ext cx="3587669" cy="4015339"/>
          </a:xfrm>
          <a:prstGeom prst="rect">
            <a:avLst/>
          </a:prstGeom>
        </p:spPr>
      </p:pic>
      <p:pic>
        <p:nvPicPr>
          <p:cNvPr id="6" name="Picture 5"/>
          <p:cNvPicPr>
            <a:picLocks noChangeAspect="1"/>
          </p:cNvPicPr>
          <p:nvPr/>
        </p:nvPicPr>
        <p:blipFill>
          <a:blip r:embed="rId4"/>
          <a:stretch>
            <a:fillRect/>
          </a:stretch>
        </p:blipFill>
        <p:spPr>
          <a:xfrm>
            <a:off x="2590800" y="3345180"/>
            <a:ext cx="3119631" cy="3475923"/>
          </a:xfrm>
          <a:prstGeom prst="rect">
            <a:avLst/>
          </a:prstGeom>
        </p:spPr>
      </p:pic>
      <p:sp>
        <p:nvSpPr>
          <p:cNvPr id="7" name="Content Placeholder 2"/>
          <p:cNvSpPr txBox="1">
            <a:spLocks/>
          </p:cNvSpPr>
          <p:nvPr/>
        </p:nvSpPr>
        <p:spPr bwMode="auto">
          <a:xfrm>
            <a:off x="3505200" y="657793"/>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a:effectLst/>
              </a:rPr>
              <a:t>Offsets rising bankers’ share…</a:t>
            </a:r>
            <a:endParaRPr lang="en-US" kern="0" dirty="0">
              <a:effectLst/>
            </a:endParaRPr>
          </a:p>
        </p:txBody>
      </p:sp>
      <p:sp>
        <p:nvSpPr>
          <p:cNvPr id="8" name="Content Placeholder 2"/>
          <p:cNvSpPr txBox="1">
            <a:spLocks/>
          </p:cNvSpPr>
          <p:nvPr/>
        </p:nvSpPr>
        <p:spPr bwMode="auto">
          <a:xfrm>
            <a:off x="228600" y="4260850"/>
            <a:ext cx="23622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a:effectLst/>
              </a:rPr>
              <a:t>Capitalist are the last ones to know that capitalism is coming to an end…</a:t>
            </a:r>
            <a:endParaRPr lang="en-US" kern="0" dirty="0">
              <a:effectLst/>
            </a:endParaRPr>
          </a:p>
        </p:txBody>
      </p:sp>
    </p:spTree>
    <p:extLst>
      <p:ext uri="{BB962C8B-B14F-4D97-AF65-F5344CB8AC3E}">
        <p14:creationId xmlns:p14="http://schemas.microsoft.com/office/powerpoint/2010/main" val="50457414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P spid="8"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because the mainstream ignores private debt</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Employment, inflation &amp; profit give no warning of crisis:</a:t>
            </a:r>
            <a:endParaRPr lang="en-US" dirty="0"/>
          </a:p>
        </p:txBody>
      </p:sp>
      <p:pic>
        <p:nvPicPr>
          <p:cNvPr id="4" name="Picture 3"/>
          <p:cNvPicPr>
            <a:picLocks noChangeAspect="1"/>
          </p:cNvPicPr>
          <p:nvPr/>
        </p:nvPicPr>
        <p:blipFill>
          <a:blip r:embed="rId2"/>
          <a:stretch>
            <a:fillRect/>
          </a:stretch>
        </p:blipFill>
        <p:spPr>
          <a:xfrm>
            <a:off x="465367" y="1041401"/>
            <a:ext cx="2443798" cy="2692400"/>
          </a:xfrm>
          <a:prstGeom prst="rect">
            <a:avLst/>
          </a:prstGeom>
        </p:spPr>
      </p:pic>
      <p:pic>
        <p:nvPicPr>
          <p:cNvPr id="5" name="Picture 4"/>
          <p:cNvPicPr>
            <a:picLocks noChangeAspect="1"/>
          </p:cNvPicPr>
          <p:nvPr/>
        </p:nvPicPr>
        <p:blipFill>
          <a:blip r:embed="rId3"/>
          <a:stretch>
            <a:fillRect/>
          </a:stretch>
        </p:blipFill>
        <p:spPr>
          <a:xfrm>
            <a:off x="465367" y="4189968"/>
            <a:ext cx="2443798" cy="2659565"/>
          </a:xfrm>
          <a:prstGeom prst="rect">
            <a:avLst/>
          </a:prstGeom>
        </p:spPr>
      </p:pic>
      <p:pic>
        <p:nvPicPr>
          <p:cNvPr id="6" name="Picture 5"/>
          <p:cNvPicPr>
            <a:picLocks noChangeAspect="1"/>
          </p:cNvPicPr>
          <p:nvPr/>
        </p:nvPicPr>
        <p:blipFill>
          <a:blip r:embed="rId4"/>
          <a:stretch>
            <a:fillRect/>
          </a:stretch>
        </p:blipFill>
        <p:spPr>
          <a:xfrm>
            <a:off x="3093114" y="1041401"/>
            <a:ext cx="2437330" cy="2692400"/>
          </a:xfrm>
          <a:prstGeom prst="rect">
            <a:avLst/>
          </a:prstGeom>
        </p:spPr>
      </p:pic>
      <p:pic>
        <p:nvPicPr>
          <p:cNvPr id="7" name="Picture 6"/>
          <p:cNvPicPr>
            <a:picLocks noChangeAspect="1"/>
          </p:cNvPicPr>
          <p:nvPr/>
        </p:nvPicPr>
        <p:blipFill>
          <a:blip r:embed="rId5"/>
          <a:stretch>
            <a:fillRect/>
          </a:stretch>
        </p:blipFill>
        <p:spPr>
          <a:xfrm>
            <a:off x="5703704" y="1041401"/>
            <a:ext cx="2454975" cy="2692400"/>
          </a:xfrm>
          <a:prstGeom prst="rect">
            <a:avLst/>
          </a:prstGeom>
        </p:spPr>
      </p:pic>
      <p:pic>
        <p:nvPicPr>
          <p:cNvPr id="8" name="Picture 7"/>
          <p:cNvPicPr>
            <a:picLocks noChangeAspect="1"/>
          </p:cNvPicPr>
          <p:nvPr/>
        </p:nvPicPr>
        <p:blipFill>
          <a:blip r:embed="rId6"/>
          <a:stretch>
            <a:fillRect/>
          </a:stretch>
        </p:blipFill>
        <p:spPr>
          <a:xfrm>
            <a:off x="3118037" y="4178613"/>
            <a:ext cx="2399428" cy="2673378"/>
          </a:xfrm>
          <a:prstGeom prst="rect">
            <a:avLst/>
          </a:prstGeom>
        </p:spPr>
      </p:pic>
      <p:pic>
        <p:nvPicPr>
          <p:cNvPr id="9" name="Picture 8"/>
          <p:cNvPicPr>
            <a:picLocks noChangeAspect="1"/>
          </p:cNvPicPr>
          <p:nvPr/>
        </p:nvPicPr>
        <p:blipFill>
          <a:blip r:embed="rId7"/>
          <a:stretch>
            <a:fillRect/>
          </a:stretch>
        </p:blipFill>
        <p:spPr>
          <a:xfrm>
            <a:off x="5661548" y="4189250"/>
            <a:ext cx="2389833" cy="2649698"/>
          </a:xfrm>
          <a:prstGeom prst="rect">
            <a:avLst/>
          </a:prstGeom>
        </p:spPr>
      </p:pic>
      <p:sp>
        <p:nvSpPr>
          <p:cNvPr id="10" name="Content Placeholder 2"/>
          <p:cNvSpPr txBox="1">
            <a:spLocks/>
          </p:cNvSpPr>
          <p:nvPr/>
        </p:nvSpPr>
        <p:spPr bwMode="auto">
          <a:xfrm>
            <a:off x="228600" y="3770667"/>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Private debt ratio is the key indicator of impending crisis</a:t>
            </a:r>
            <a:endParaRPr lang="en-US" kern="0" dirty="0">
              <a:effectLst/>
            </a:endParaRPr>
          </a:p>
        </p:txBody>
      </p:sp>
    </p:spTree>
    <p:extLst>
      <p:ext uri="{BB962C8B-B14F-4D97-AF65-F5344CB8AC3E}">
        <p14:creationId xmlns:p14="http://schemas.microsoft.com/office/powerpoint/2010/main" val="288304605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3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answer economic questions with models?</a:t>
            </a:r>
          </a:p>
        </p:txBody>
      </p:sp>
      <p:sp>
        <p:nvSpPr>
          <p:cNvPr id="3" name="Content Placeholder 2"/>
          <p:cNvSpPr>
            <a:spLocks noGrp="1"/>
          </p:cNvSpPr>
          <p:nvPr>
            <p:ph idx="1"/>
          </p:nvPr>
        </p:nvSpPr>
        <p:spPr>
          <a:xfrm>
            <a:off x="228600" y="685799"/>
            <a:ext cx="6248400" cy="1796835"/>
          </a:xfrm>
        </p:spPr>
        <p:txBody>
          <a:bodyPr/>
          <a:lstStyle/>
          <a:p>
            <a:r>
              <a:rPr lang="en-GB" dirty="0"/>
              <a:t>So macroeconomics </a:t>
            </a:r>
            <a:r>
              <a:rPr lang="en-GB" b="1" dirty="0"/>
              <a:t>must</a:t>
            </a:r>
            <a:r>
              <a:rPr lang="en-GB" dirty="0"/>
              <a:t> be derived from microeconomics?</a:t>
            </a:r>
          </a:p>
          <a:p>
            <a:r>
              <a:rPr lang="en-GB" dirty="0"/>
              <a:t>Sure! Just like fluid scientists derive the properties of water (macro) from micro (single molecule of H</a:t>
            </a:r>
            <a:r>
              <a:rPr lang="en-GB" baseline="-25000" dirty="0"/>
              <a:t>2</a:t>
            </a:r>
            <a:r>
              <a:rPr lang="en-GB" dirty="0"/>
              <a:t>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810" y="1051397"/>
            <a:ext cx="2362200" cy="1606643"/>
          </a:xfrm>
          <a:prstGeom prst="rect">
            <a:avLst/>
          </a:prstGeom>
        </p:spPr>
      </p:pic>
      <p:sp>
        <p:nvSpPr>
          <p:cNvPr id="5" name="Rectangle 3"/>
          <p:cNvSpPr txBox="1">
            <a:spLocks noChangeArrowheads="1"/>
          </p:cNvSpPr>
          <p:nvPr/>
        </p:nvSpPr>
        <p:spPr bwMode="auto">
          <a:xfrm>
            <a:off x="6302210" y="657790"/>
            <a:ext cx="2743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lgn="ctr">
              <a:buNone/>
            </a:pPr>
            <a:r>
              <a:rPr lang="en-GB" b="1" i="1" dirty="0">
                <a:solidFill>
                  <a:schemeClr val="bg1">
                    <a:lumMod val="60000"/>
                    <a:lumOff val="40000"/>
                  </a:schemeClr>
                </a:solidFill>
              </a:rPr>
              <a:t>A water molecule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10" y="2828925"/>
            <a:ext cx="2619375" cy="1743075"/>
          </a:xfrm>
          <a:prstGeom prst="rect">
            <a:avLst/>
          </a:prstGeom>
        </p:spPr>
      </p:pic>
      <p:sp>
        <p:nvSpPr>
          <p:cNvPr id="7" name="Rectangle 3"/>
          <p:cNvSpPr txBox="1">
            <a:spLocks noChangeArrowheads="1"/>
          </p:cNvSpPr>
          <p:nvPr/>
        </p:nvSpPr>
        <p:spPr bwMode="auto">
          <a:xfrm>
            <a:off x="3048000" y="1958195"/>
            <a:ext cx="2743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lgn="ctr">
              <a:buNone/>
            </a:pPr>
            <a:r>
              <a:rPr lang="en-GB" dirty="0">
                <a:solidFill>
                  <a:srgbClr val="FF0000"/>
                </a:solidFill>
              </a:rPr>
              <a:t>A steam molecule</a:t>
            </a:r>
          </a:p>
        </p:txBody>
      </p:sp>
      <p:grpSp>
        <p:nvGrpSpPr>
          <p:cNvPr id="8" name="Group 7"/>
          <p:cNvGrpSpPr/>
          <p:nvPr/>
        </p:nvGrpSpPr>
        <p:grpSpPr>
          <a:xfrm>
            <a:off x="3238500" y="2339195"/>
            <a:ext cx="2628900" cy="2385205"/>
            <a:chOff x="4419600" y="2895601"/>
            <a:chExt cx="3977631" cy="290750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464842"/>
              <a:ext cx="1091034" cy="13382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1" y="2895601"/>
              <a:ext cx="1447800" cy="1447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9993" y="4464162"/>
              <a:ext cx="1287238" cy="1287238"/>
            </a:xfrm>
            <a:prstGeom prst="rect">
              <a:avLst/>
            </a:prstGeom>
          </p:spPr>
        </p:pic>
      </p:grpSp>
      <p:sp>
        <p:nvSpPr>
          <p:cNvPr id="12" name="Rectangle 3"/>
          <p:cNvSpPr txBox="1">
            <a:spLocks noChangeArrowheads="1"/>
          </p:cNvSpPr>
          <p:nvPr/>
        </p:nvSpPr>
        <p:spPr bwMode="auto">
          <a:xfrm>
            <a:off x="543340" y="2510851"/>
            <a:ext cx="2743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lgn="ctr">
              <a:buNone/>
            </a:pPr>
            <a:r>
              <a:rPr lang="en-GB" dirty="0">
                <a:solidFill>
                  <a:srgbClr val="0033CC"/>
                </a:solidFill>
              </a:rPr>
              <a:t>An ice molecule</a:t>
            </a:r>
          </a:p>
        </p:txBody>
      </p:sp>
      <p:grpSp>
        <p:nvGrpSpPr>
          <p:cNvPr id="13" name="Group 12"/>
          <p:cNvGrpSpPr/>
          <p:nvPr/>
        </p:nvGrpSpPr>
        <p:grpSpPr>
          <a:xfrm>
            <a:off x="5998338" y="3343468"/>
            <a:ext cx="2756855" cy="2863856"/>
            <a:chOff x="6006145" y="2092147"/>
            <a:chExt cx="2756855" cy="2863856"/>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2092147"/>
              <a:ext cx="1257840" cy="1309297"/>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3076" y="3619501"/>
              <a:ext cx="1179924" cy="133650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6145" y="3575149"/>
              <a:ext cx="1216429" cy="1377851"/>
            </a:xfrm>
            <a:prstGeom prst="rect">
              <a:avLst/>
            </a:prstGeom>
          </p:spPr>
        </p:pic>
      </p:grpSp>
      <p:sp>
        <p:nvSpPr>
          <p:cNvPr id="17" name="Rectangle 3"/>
          <p:cNvSpPr txBox="1">
            <a:spLocks noChangeArrowheads="1"/>
          </p:cNvSpPr>
          <p:nvPr/>
        </p:nvSpPr>
        <p:spPr bwMode="auto">
          <a:xfrm>
            <a:off x="5973893" y="2851521"/>
            <a:ext cx="30861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lgn="ctr">
              <a:buNone/>
            </a:pPr>
            <a:r>
              <a:rPr lang="en-GB" sz="3200" dirty="0">
                <a:solidFill>
                  <a:srgbClr val="FFFFFF"/>
                </a:solidFill>
                <a:latin typeface="Blackadder ITC" panose="04020505051007020D02" pitchFamily="82" charset="0"/>
              </a:rPr>
              <a:t>A snowflake molecule</a:t>
            </a:r>
          </a:p>
        </p:txBody>
      </p:sp>
      <p:sp>
        <p:nvSpPr>
          <p:cNvPr id="18" name="Content Placeholder 2"/>
          <p:cNvSpPr txBox="1">
            <a:spLocks/>
          </p:cNvSpPr>
          <p:nvPr/>
        </p:nvSpPr>
        <p:spPr bwMode="auto">
          <a:xfrm>
            <a:off x="228600" y="4652766"/>
            <a:ext cx="5867400" cy="212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i="1" kern="0" dirty="0">
                <a:effectLst/>
              </a:rPr>
              <a:t>Properties of water are </a:t>
            </a:r>
            <a:r>
              <a:rPr lang="en-GB" b="1" i="1" kern="0" dirty="0">
                <a:effectLst/>
              </a:rPr>
              <a:t>emergent</a:t>
            </a:r>
          </a:p>
          <a:p>
            <a:r>
              <a:rPr lang="en-GB" kern="0" dirty="0">
                <a:effectLst/>
              </a:rPr>
              <a:t>Can’t understand without considering relationship between entities </a:t>
            </a:r>
            <a:r>
              <a:rPr lang="en-GB" b="1" i="1" kern="0" dirty="0">
                <a:effectLst/>
              </a:rPr>
              <a:t>even when they are identical</a:t>
            </a:r>
          </a:p>
          <a:p>
            <a:r>
              <a:rPr lang="en-GB" kern="0" dirty="0">
                <a:effectLst/>
              </a:rPr>
              <a:t>Ditto economics: “</a:t>
            </a:r>
            <a:r>
              <a:rPr lang="en-GB" kern="0" dirty="0" err="1">
                <a:effectLst/>
              </a:rPr>
              <a:t>microfoundations</a:t>
            </a:r>
            <a:r>
              <a:rPr lang="en-GB" kern="0" dirty="0">
                <a:effectLst/>
              </a:rPr>
              <a:t>” a non-sequitur</a:t>
            </a:r>
          </a:p>
        </p:txBody>
      </p:sp>
    </p:spTree>
    <p:extLst>
      <p:ext uri="{BB962C8B-B14F-4D97-AF65-F5344CB8AC3E}">
        <p14:creationId xmlns:p14="http://schemas.microsoft.com/office/powerpoint/2010/main" val="304631643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up)">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1"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up)">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up)">
                                      <p:cBhvr>
                                        <p:cTn id="47" dur="500"/>
                                        <p:tgtEl>
                                          <p:spTgt spid="1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animEffect transition="in" filter="wipe(up)">
                                      <p:cBhvr>
                                        <p:cTn id="52" dur="500"/>
                                        <p:tgtEl>
                                          <p:spTgt spid="1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xEl>
                                              <p:pRg st="2" end="2"/>
                                            </p:txEl>
                                          </p:spTgt>
                                        </p:tgtEl>
                                        <p:attrNameLst>
                                          <p:attrName>style.visibility</p:attrName>
                                        </p:attrNameLst>
                                      </p:cBhvr>
                                      <p:to>
                                        <p:strVal val="visible"/>
                                      </p:to>
                                    </p:set>
                                    <p:animEffect transition="in" filter="wipe(up)">
                                      <p:cBhvr>
                                        <p:cTn id="5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tmplLst>
          <p:tmpl lvl="1">
            <p:tnLst>
              <p:par>
                <p:cTn presetID="22" presetClass="entr" presetSubtype="1"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5" grpId="1" build="p" bldLvl="5"/>
      <p:bldP spid="7" grpId="0" build="p" bldLvl="5">
        <p:tmplLst>
          <p:tmpl lvl="1">
            <p:tnLst>
              <p:par>
                <p:cTn presetID="22" presetClass="entr" presetSubtype="1"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7" grpId="1" build="p" bldLvl="5"/>
      <p:bldP spid="12" grpId="0" build="p" bldLvl="5">
        <p:tmplLst>
          <p:tmpl lvl="1">
            <p:tnLst>
              <p:par>
                <p:cTn presetID="22" presetClass="entr" presetSubtype="1"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Lst>
      </p:bldP>
      <p:bldP spid="12" grpId="1" build="p" bldLvl="5"/>
      <p:bldP spid="17" grpId="0" build="p" bldLvl="5">
        <p:tmplLst>
          <p:tmpl lvl="1">
            <p:tnLst>
              <p:par>
                <p:cTn presetID="22" presetClass="entr" presetSubtype="1"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7" grpId="1" build="p" bldLvl="5"/>
      <p:bldP spid="18"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because The Left ignores private debt too</a:t>
            </a:r>
            <a:endParaRPr lang="en-US" dirty="0"/>
          </a:p>
        </p:txBody>
      </p:sp>
      <p:sp>
        <p:nvSpPr>
          <p:cNvPr id="3" name="Content Placeholder 2"/>
          <p:cNvSpPr>
            <a:spLocks noGrp="1"/>
          </p:cNvSpPr>
          <p:nvPr>
            <p:ph idx="1"/>
          </p:nvPr>
        </p:nvSpPr>
        <p:spPr>
          <a:xfrm>
            <a:off x="228600" y="685800"/>
            <a:ext cx="8763000" cy="762000"/>
          </a:xfrm>
        </p:spPr>
        <p:txBody>
          <a:bodyPr/>
          <a:lstStyle/>
          <a:p>
            <a:r>
              <a:rPr lang="en-GB" dirty="0"/>
              <a:t>There is no “tendency for the rate of profit to fall”</a:t>
            </a:r>
          </a:p>
          <a:p>
            <a:r>
              <a:rPr lang="en-GB" dirty="0"/>
              <a:t>There is a “tendency for private debt to grow exponentially”</a:t>
            </a:r>
            <a:endParaRPr lang="en-US" dirty="0"/>
          </a:p>
        </p:txBody>
      </p:sp>
      <p:pic>
        <p:nvPicPr>
          <p:cNvPr id="4" name="Picture 3"/>
          <p:cNvPicPr>
            <a:picLocks noChangeAspect="1"/>
          </p:cNvPicPr>
          <p:nvPr/>
        </p:nvPicPr>
        <p:blipFill>
          <a:blip r:embed="rId2"/>
          <a:stretch>
            <a:fillRect/>
          </a:stretch>
        </p:blipFill>
        <p:spPr>
          <a:xfrm>
            <a:off x="914400" y="1459020"/>
            <a:ext cx="6629400" cy="5309804"/>
          </a:xfrm>
          <a:prstGeom prst="rect">
            <a:avLst/>
          </a:prstGeom>
        </p:spPr>
      </p:pic>
    </p:spTree>
    <p:extLst>
      <p:ext uri="{BB962C8B-B14F-4D97-AF65-F5344CB8AC3E}">
        <p14:creationId xmlns:p14="http://schemas.microsoft.com/office/powerpoint/2010/main" val="397131324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reason why credit slowdown causes crises</a:t>
            </a:r>
          </a:p>
        </p:txBody>
      </p:sp>
      <p:sp>
        <p:nvSpPr>
          <p:cNvPr id="5" name="Content Placeholder 4"/>
          <p:cNvSpPr>
            <a:spLocks noGrp="1"/>
          </p:cNvSpPr>
          <p:nvPr>
            <p:ph idx="1"/>
          </p:nvPr>
        </p:nvSpPr>
        <p:spPr>
          <a:xfrm>
            <a:off x="228600" y="685800"/>
            <a:ext cx="8763000" cy="457200"/>
          </a:xfrm>
        </p:spPr>
        <p:txBody>
          <a:bodyPr/>
          <a:lstStyle/>
          <a:p>
            <a:r>
              <a:rPr lang="en-GB" dirty="0"/>
              <a:t>Slowdown in credit growth causes crisis if Debt/GDP already high…</a:t>
            </a:r>
          </a:p>
        </p:txBody>
      </p:sp>
      <p:pic>
        <p:nvPicPr>
          <p:cNvPr id="13" name="Picture 12"/>
          <p:cNvPicPr>
            <a:picLocks noChangeAspect="1"/>
          </p:cNvPicPr>
          <p:nvPr/>
        </p:nvPicPr>
        <p:blipFill>
          <a:blip r:embed="rId3"/>
          <a:stretch>
            <a:fillRect/>
          </a:stretch>
        </p:blipFill>
        <p:spPr>
          <a:xfrm>
            <a:off x="314325" y="1066800"/>
            <a:ext cx="8224837" cy="3982913"/>
          </a:xfrm>
          <a:prstGeom prst="rect">
            <a:avLst/>
          </a:prstGeom>
        </p:spPr>
      </p:pic>
      <p:graphicFrame>
        <p:nvGraphicFramePr>
          <p:cNvPr id="14" name="Object 13">
            <a:hlinkClick r:id="" action="ppaction://ole?verb=0"/>
          </p:cNvPr>
          <p:cNvGraphicFramePr>
            <a:graphicFrameLocks noChangeAspect="1"/>
          </p:cNvGraphicFramePr>
          <p:nvPr>
            <p:extLst>
              <p:ext uri="{D42A27DB-BD31-4B8C-83A1-F6EECF244321}">
                <p14:modId xmlns:p14="http://schemas.microsoft.com/office/powerpoint/2010/main" val="3317159721"/>
              </p:ext>
            </p:extLst>
          </p:nvPr>
        </p:nvGraphicFramePr>
        <p:xfrm>
          <a:off x="314325" y="5105400"/>
          <a:ext cx="1819275" cy="1535013"/>
        </p:xfrm>
        <a:graphic>
          <a:graphicData uri="http://schemas.openxmlformats.org/presentationml/2006/ole">
            <mc:AlternateContent xmlns:mc="http://schemas.openxmlformats.org/markup-compatibility/2006">
              <mc:Choice xmlns:v="urn:schemas-microsoft-com:vml" Requires="v">
                <p:oleObj spid="_x0000_s48167" name="Worksheet" showAsIcon="1" r:id="rId4" imgW="914400" imgH="771480" progId="Excel.Sheet.12">
                  <p:link updateAutomatic="1"/>
                </p:oleObj>
              </mc:Choice>
              <mc:Fallback>
                <p:oleObj name="Worksheet" showAsIcon="1" r:id="rId4" imgW="914400" imgH="771480" progId="Excel.Sheet.12">
                  <p:link updateAutomatic="1"/>
                  <p:pic>
                    <p:nvPicPr>
                      <p:cNvPr id="14" name="Object 13">
                        <a:hlinkClick r:id="" action="ppaction://ole?verb=0"/>
                      </p:cNvPr>
                      <p:cNvPicPr/>
                      <p:nvPr/>
                    </p:nvPicPr>
                    <p:blipFill>
                      <a:blip r:embed="rId5"/>
                      <a:stretch>
                        <a:fillRect/>
                      </a:stretch>
                    </p:blipFill>
                    <p:spPr>
                      <a:xfrm>
                        <a:off x="314325" y="5105400"/>
                        <a:ext cx="1819275" cy="1535013"/>
                      </a:xfrm>
                      <a:prstGeom prst="rect">
                        <a:avLst/>
                      </a:prstGeom>
                    </p:spPr>
                  </p:pic>
                </p:oleObj>
              </mc:Fallback>
            </mc:AlternateContent>
          </a:graphicData>
        </a:graphic>
      </p:graphicFrame>
    </p:spTree>
    <p:extLst>
      <p:ext uri="{BB962C8B-B14F-4D97-AF65-F5344CB8AC3E}">
        <p14:creationId xmlns:p14="http://schemas.microsoft.com/office/powerpoint/2010/main" val="58379495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4000"/>
                                        <p:tgtEl>
                                          <p:spTgt spid="13"/>
                                        </p:tgtEl>
                                      </p:cBhvr>
                                    </p:animEffect>
                                  </p:childTnLst>
                                </p:cTn>
                              </p:par>
                              <p:par>
                                <p:cTn id="8" presetID="26"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80">
                                          <p:stCondLst>
                                            <p:cond delay="0"/>
                                          </p:stCondLst>
                                        </p:cTn>
                                        <p:tgtEl>
                                          <p:spTgt spid="14"/>
                                        </p:tgtEl>
                                      </p:cBhvr>
                                    </p:animEffect>
                                    <p:anim calcmode="lin" valueType="num">
                                      <p:cBhvr>
                                        <p:cTn id="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 dur="26">
                                          <p:stCondLst>
                                            <p:cond delay="650"/>
                                          </p:stCondLst>
                                        </p:cTn>
                                        <p:tgtEl>
                                          <p:spTgt spid="14"/>
                                        </p:tgtEl>
                                      </p:cBhvr>
                                      <p:to x="100000" y="60000"/>
                                    </p:animScale>
                                    <p:animScale>
                                      <p:cBhvr>
                                        <p:cTn id="17" dur="166" decel="50000">
                                          <p:stCondLst>
                                            <p:cond delay="676"/>
                                          </p:stCondLst>
                                        </p:cTn>
                                        <p:tgtEl>
                                          <p:spTgt spid="14"/>
                                        </p:tgtEl>
                                      </p:cBhvr>
                                      <p:to x="100000" y="100000"/>
                                    </p:animScale>
                                    <p:animScale>
                                      <p:cBhvr>
                                        <p:cTn id="18" dur="26">
                                          <p:stCondLst>
                                            <p:cond delay="1312"/>
                                          </p:stCondLst>
                                        </p:cTn>
                                        <p:tgtEl>
                                          <p:spTgt spid="14"/>
                                        </p:tgtEl>
                                      </p:cBhvr>
                                      <p:to x="100000" y="80000"/>
                                    </p:animScale>
                                    <p:animScale>
                                      <p:cBhvr>
                                        <p:cTn id="19" dur="166" decel="50000">
                                          <p:stCondLst>
                                            <p:cond delay="1338"/>
                                          </p:stCondLst>
                                        </p:cTn>
                                        <p:tgtEl>
                                          <p:spTgt spid="14"/>
                                        </p:tgtEl>
                                      </p:cBhvr>
                                      <p:to x="100000" y="100000"/>
                                    </p:animScale>
                                    <p:animScale>
                                      <p:cBhvr>
                                        <p:cTn id="20" dur="26">
                                          <p:stCondLst>
                                            <p:cond delay="1642"/>
                                          </p:stCondLst>
                                        </p:cTn>
                                        <p:tgtEl>
                                          <p:spTgt spid="14"/>
                                        </p:tgtEl>
                                      </p:cBhvr>
                                      <p:to x="100000" y="90000"/>
                                    </p:animScale>
                                    <p:animScale>
                                      <p:cBhvr>
                                        <p:cTn id="21" dur="166" decel="50000">
                                          <p:stCondLst>
                                            <p:cond delay="1668"/>
                                          </p:stCondLst>
                                        </p:cTn>
                                        <p:tgtEl>
                                          <p:spTgt spid="14"/>
                                        </p:tgtEl>
                                      </p:cBhvr>
                                      <p:to x="100000" y="100000"/>
                                    </p:animScale>
                                    <p:animScale>
                                      <p:cBhvr>
                                        <p:cTn id="22" dur="26">
                                          <p:stCondLst>
                                            <p:cond delay="1808"/>
                                          </p:stCondLst>
                                        </p:cTn>
                                        <p:tgtEl>
                                          <p:spTgt spid="14"/>
                                        </p:tgtEl>
                                      </p:cBhvr>
                                      <p:to x="100000" y="95000"/>
                                    </p:animScale>
                                    <p:animScale>
                                      <p:cBhvr>
                                        <p:cTn id="2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the next crisis will come from</a:t>
            </a:r>
          </a:p>
        </p:txBody>
      </p:sp>
      <p:sp>
        <p:nvSpPr>
          <p:cNvPr id="3" name="Content Placeholder 2"/>
          <p:cNvSpPr>
            <a:spLocks noGrp="1"/>
          </p:cNvSpPr>
          <p:nvPr>
            <p:ph idx="1"/>
          </p:nvPr>
        </p:nvSpPr>
        <p:spPr>
          <a:xfrm>
            <a:off x="228600" y="685800"/>
            <a:ext cx="8763000" cy="533400"/>
          </a:xfrm>
        </p:spPr>
        <p:txBody>
          <a:bodyPr/>
          <a:lstStyle/>
          <a:p>
            <a:r>
              <a:rPr lang="en-GB" dirty="0"/>
              <a:t>Candidates (1) : private debt &gt; 175% of GDP (in rank order)</a:t>
            </a:r>
          </a:p>
        </p:txBody>
      </p:sp>
      <p:pic>
        <p:nvPicPr>
          <p:cNvPr id="7" name="Picture 6"/>
          <p:cNvPicPr>
            <a:picLocks noChangeAspect="1"/>
          </p:cNvPicPr>
          <p:nvPr/>
        </p:nvPicPr>
        <p:blipFill>
          <a:blip r:embed="rId2"/>
          <a:stretch>
            <a:fillRect/>
          </a:stretch>
        </p:blipFill>
        <p:spPr>
          <a:xfrm>
            <a:off x="304800" y="952500"/>
            <a:ext cx="8686800" cy="5671547"/>
          </a:xfrm>
          <a:prstGeom prst="rect">
            <a:avLst/>
          </a:prstGeom>
        </p:spPr>
      </p:pic>
    </p:spTree>
    <p:extLst>
      <p:ext uri="{BB962C8B-B14F-4D97-AF65-F5344CB8AC3E}">
        <p14:creationId xmlns:p14="http://schemas.microsoft.com/office/powerpoint/2010/main" val="180186361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the next crisis will come from</a:t>
            </a:r>
          </a:p>
        </p:txBody>
      </p:sp>
      <p:sp>
        <p:nvSpPr>
          <p:cNvPr id="3" name="Content Placeholder 2"/>
          <p:cNvSpPr>
            <a:spLocks noGrp="1"/>
          </p:cNvSpPr>
          <p:nvPr>
            <p:ph idx="1"/>
          </p:nvPr>
        </p:nvSpPr>
        <p:spPr>
          <a:xfrm>
            <a:off x="228600" y="685800"/>
            <a:ext cx="8763000" cy="533400"/>
          </a:xfrm>
        </p:spPr>
        <p:txBody>
          <a:bodyPr/>
          <a:lstStyle/>
          <a:p>
            <a:r>
              <a:rPr lang="en-GB" dirty="0"/>
              <a:t>Candidates (2) : Debt growth &gt; 8% GDP per year since 2010 (rank order)</a:t>
            </a:r>
          </a:p>
        </p:txBody>
      </p:sp>
      <p:pic>
        <p:nvPicPr>
          <p:cNvPr id="4" name="Picture 3"/>
          <p:cNvPicPr>
            <a:picLocks noChangeAspect="1"/>
          </p:cNvPicPr>
          <p:nvPr/>
        </p:nvPicPr>
        <p:blipFill>
          <a:blip r:embed="rId2"/>
          <a:stretch>
            <a:fillRect/>
          </a:stretch>
        </p:blipFill>
        <p:spPr>
          <a:xfrm>
            <a:off x="76200" y="952500"/>
            <a:ext cx="8763000" cy="5778606"/>
          </a:xfrm>
          <a:prstGeom prst="rect">
            <a:avLst/>
          </a:prstGeom>
        </p:spPr>
      </p:pic>
    </p:spTree>
    <p:extLst>
      <p:ext uri="{BB962C8B-B14F-4D97-AF65-F5344CB8AC3E}">
        <p14:creationId xmlns:p14="http://schemas.microsoft.com/office/powerpoint/2010/main" val="39564211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for economic pedagogy</a:t>
            </a:r>
            <a:endParaRPr lang="en-US" dirty="0"/>
          </a:p>
        </p:txBody>
      </p:sp>
      <p:sp>
        <p:nvSpPr>
          <p:cNvPr id="3" name="Content Placeholder 2"/>
          <p:cNvSpPr>
            <a:spLocks noGrp="1"/>
          </p:cNvSpPr>
          <p:nvPr>
            <p:ph idx="1"/>
          </p:nvPr>
        </p:nvSpPr>
        <p:spPr>
          <a:xfrm>
            <a:off x="152400" y="685800"/>
            <a:ext cx="8839200" cy="2895600"/>
          </a:xfrm>
        </p:spPr>
        <p:txBody>
          <a:bodyPr/>
          <a:lstStyle/>
          <a:p>
            <a:r>
              <a:rPr lang="en-GB" dirty="0">
                <a:hlinkClick r:id="rId2"/>
              </a:rPr>
              <a:t>A Rethinking and Re-Learning of Economics</a:t>
            </a:r>
            <a:r>
              <a:rPr lang="en-GB" dirty="0"/>
              <a:t> is needed</a:t>
            </a:r>
          </a:p>
          <a:p>
            <a:r>
              <a:rPr lang="en-GB" dirty="0"/>
              <a:t>Learn Neoclassical economics well</a:t>
            </a:r>
          </a:p>
          <a:p>
            <a:pPr lvl="1"/>
            <a:r>
              <a:rPr lang="en-GB" dirty="0"/>
              <a:t>Warts and all (not </a:t>
            </a:r>
            <a:r>
              <a:rPr lang="en-GB" dirty="0">
                <a:hlinkClick r:id="rId3"/>
              </a:rPr>
              <a:t>the airbrushed textbook version</a:t>
            </a:r>
            <a:r>
              <a:rPr lang="en-GB" dirty="0"/>
              <a:t>)</a:t>
            </a:r>
          </a:p>
          <a:p>
            <a:pPr lvl="2"/>
            <a:r>
              <a:rPr lang="en-GB" dirty="0"/>
              <a:t>As a (hopefully passing) phase in the history of economic thought</a:t>
            </a:r>
          </a:p>
          <a:p>
            <a:r>
              <a:rPr lang="en-GB" dirty="0"/>
              <a:t>Learn other existing schools well too: none have complete alternative</a:t>
            </a:r>
          </a:p>
          <a:p>
            <a:pPr lvl="1"/>
            <a:r>
              <a:rPr lang="en-GB" dirty="0"/>
              <a:t>Austrian, Marxian, Post Keynesian, Evolutionary, Ecological, Feminist</a:t>
            </a:r>
          </a:p>
          <a:p>
            <a:r>
              <a:rPr lang="en-GB" dirty="0"/>
              <a:t>Learn complex systems approaches &amp; thermodynamics</a:t>
            </a:r>
          </a:p>
          <a:p>
            <a:r>
              <a:rPr lang="en-GB" dirty="0"/>
              <a:t>But </a:t>
            </a:r>
            <a:r>
              <a:rPr lang="en-GB" dirty="0">
                <a:hlinkClick r:id="rId4"/>
              </a:rPr>
              <a:t>you won’t find that curriculum at Oxford or Cambridge</a:t>
            </a:r>
            <a:r>
              <a:rPr lang="en-GB" dirty="0"/>
              <a:t>!</a:t>
            </a:r>
          </a:p>
          <a:p>
            <a:r>
              <a:rPr lang="en-GB" dirty="0"/>
              <a:t>S0…</a:t>
            </a:r>
            <a:endParaRPr lang="en-US" dirty="0"/>
          </a:p>
        </p:txBody>
      </p:sp>
      <p:sp>
        <p:nvSpPr>
          <p:cNvPr id="4" name="Rectangle 3"/>
          <p:cNvSpPr/>
          <p:nvPr/>
        </p:nvSpPr>
        <p:spPr>
          <a:xfrm>
            <a:off x="50234" y="4359771"/>
            <a:ext cx="6858000" cy="1846659"/>
          </a:xfrm>
          <a:prstGeom prst="rect">
            <a:avLst/>
          </a:prstGeom>
          <a:noFill/>
        </p:spPr>
        <p:txBody>
          <a:bodyPr wrap="square" lIns="216000" tIns="45720" rIns="36000" bIns="45720">
            <a:spAutoFit/>
          </a:bodyPr>
          <a:lstStyle/>
          <a:p>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For a pluralist education in economics</a:t>
            </a:r>
          </a:p>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Come to Kingston</a:t>
            </a:r>
            <a:b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b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School of Economics, History &amp; Politics</a:t>
            </a:r>
          </a:p>
        </p:txBody>
      </p:sp>
      <p:sp>
        <p:nvSpPr>
          <p:cNvPr id="5" name="Rectangle 4"/>
          <p:cNvSpPr/>
          <p:nvPr/>
        </p:nvSpPr>
        <p:spPr>
          <a:xfrm>
            <a:off x="6880354" y="3996630"/>
            <a:ext cx="2111246" cy="2251770"/>
          </a:xfrm>
          <a:prstGeom prst="rect">
            <a:avLst/>
          </a:prstGeom>
          <a:solidFill>
            <a:schemeClr val="bg1">
              <a:lumMod val="50000"/>
            </a:schemeClr>
          </a:solidFill>
        </p:spPr>
        <p:txBody>
          <a:bodyPr wrap="none" lIns="91440" tIns="0" rIns="91440" bIns="45720">
            <a:normAutofit/>
          </a:bodyPr>
          <a:lstStyle/>
          <a:p>
            <a:pPr algn="l"/>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Kingston</a:t>
            </a:r>
          </a:p>
          <a:p>
            <a:pPr algn="l">
              <a:lnSpc>
                <a:spcPts val="3000"/>
              </a:lnSpc>
            </a:pP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University</a:t>
            </a:r>
          </a:p>
          <a:p>
            <a:pPr algn="l">
              <a:lnSpc>
                <a:spcPts val="3000"/>
              </a:lnSpc>
            </a:pPr>
            <a: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London</a:t>
            </a:r>
          </a:p>
        </p:txBody>
      </p:sp>
    </p:spTree>
    <p:extLst>
      <p:ext uri="{BB962C8B-B14F-4D97-AF65-F5344CB8AC3E}">
        <p14:creationId xmlns:p14="http://schemas.microsoft.com/office/powerpoint/2010/main" val="58360400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answer economic questions with models?</a:t>
            </a:r>
          </a:p>
        </p:txBody>
      </p:sp>
      <p:sp>
        <p:nvSpPr>
          <p:cNvPr id="3" name="Content Placeholder 2"/>
          <p:cNvSpPr>
            <a:spLocks noGrp="1"/>
          </p:cNvSpPr>
          <p:nvPr>
            <p:ph idx="1"/>
          </p:nvPr>
        </p:nvSpPr>
        <p:spPr/>
        <p:txBody>
          <a:bodyPr/>
          <a:lstStyle/>
          <a:p>
            <a:r>
              <a:rPr lang="en-GB" dirty="0"/>
              <a:t>Realised by physicists half a century ago:</a:t>
            </a:r>
          </a:p>
          <a:p>
            <a:pPr lvl="1"/>
            <a:r>
              <a:rPr lang="en-US" dirty="0"/>
              <a:t>“The behavior of large and complex aggregates of elementary particles, it turns out, is not to be understood in terms of a simple extrapolation of the properties of a few particles.</a:t>
            </a:r>
          </a:p>
          <a:p>
            <a:pPr lvl="1"/>
            <a:r>
              <a:rPr lang="en-US" dirty="0"/>
              <a:t>Instead, at each level of complexity entirely new properties appear, and the understanding of the new behaviors requires research which I think is as fundamental in its nature as any other.</a:t>
            </a:r>
          </a:p>
          <a:p>
            <a:pPr lvl="1"/>
            <a:r>
              <a:rPr lang="en-US" dirty="0"/>
              <a:t>One may array the sciences roughly linearly in a hierarchy, according to the idea:</a:t>
            </a:r>
          </a:p>
          <a:p>
            <a:pPr lvl="2"/>
            <a:r>
              <a:rPr lang="en-US" dirty="0"/>
              <a:t>The elementary entities of science X obey the laws of science Y</a:t>
            </a:r>
          </a:p>
          <a:p>
            <a:pPr lvl="1"/>
            <a:r>
              <a:rPr lang="en-US" dirty="0"/>
              <a:t>But this hierarchy does not imply that science X is “just applied Y”. At each stage entirely new laws, concepts, and generalizations are necessary, requiring inspiration and creativity to just as great a degree as in the previous one.</a:t>
            </a:r>
          </a:p>
          <a:p>
            <a:pPr lvl="1"/>
            <a:r>
              <a:rPr lang="en-US" dirty="0"/>
              <a:t>Psychology is not applied biology, nor is biology applied chemistry.” (</a:t>
            </a:r>
            <a:r>
              <a:rPr lang="en-US" dirty="0">
                <a:hlinkClick r:id="rId2" tooltip="Anderson, 1972 #1837"/>
              </a:rPr>
              <a:t>Anderson 1972 , p. 393</a:t>
            </a:r>
            <a:r>
              <a:rPr lang="en-US" dirty="0"/>
              <a:t>)</a:t>
            </a:r>
            <a:endParaRPr lang="en-GB" dirty="0"/>
          </a:p>
          <a:p>
            <a:pPr lvl="1"/>
            <a:endParaRPr lang="en-GB" dirty="0"/>
          </a:p>
        </p:txBody>
      </p:sp>
    </p:spTree>
    <p:extLst>
      <p:ext uri="{BB962C8B-B14F-4D97-AF65-F5344CB8AC3E}">
        <p14:creationId xmlns:p14="http://schemas.microsoft.com/office/powerpoint/2010/main" val="3757271911"/>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answer economic questions with models?</a:t>
            </a:r>
          </a:p>
        </p:txBody>
      </p:sp>
      <p:sp>
        <p:nvSpPr>
          <p:cNvPr id="3" name="Content Placeholder 2"/>
          <p:cNvSpPr>
            <a:spLocks noGrp="1"/>
          </p:cNvSpPr>
          <p:nvPr>
            <p:ph idx="1"/>
          </p:nvPr>
        </p:nvSpPr>
        <p:spPr/>
        <p:txBody>
          <a:bodyPr/>
          <a:lstStyle/>
          <a:p>
            <a:r>
              <a:rPr lang="en-US" dirty="0"/>
              <a:t>Anderson explicitly rejected “constructionism”:</a:t>
            </a:r>
          </a:p>
          <a:p>
            <a:pPr lvl="1"/>
            <a:r>
              <a:rPr lang="en-US" dirty="0"/>
              <a:t>“The main fallacy in this kind of thinking is that the reductionist hypothesis does not by any means imply a “constructionist” one:</a:t>
            </a:r>
          </a:p>
          <a:p>
            <a:pPr lvl="2"/>
            <a:r>
              <a:rPr lang="en-US" dirty="0"/>
              <a:t>The ability to reduce everything to simple fundamental laws does not imply the ability to start from those laws and reconstruct the universe.”</a:t>
            </a:r>
          </a:p>
          <a:p>
            <a:r>
              <a:rPr lang="en-US" dirty="0"/>
              <a:t>Result discovered in economics by </a:t>
            </a:r>
            <a:r>
              <a:rPr lang="en-US" dirty="0" err="1"/>
              <a:t>Sonnenschein</a:t>
            </a:r>
            <a:r>
              <a:rPr lang="en-US" dirty="0"/>
              <a:t>-Mantel-Debreu:</a:t>
            </a:r>
          </a:p>
          <a:p>
            <a:pPr lvl="1"/>
            <a:r>
              <a:rPr lang="en-US" dirty="0"/>
              <a:t>“</a:t>
            </a:r>
            <a:r>
              <a:rPr lang="en-GB" dirty="0"/>
              <a:t>market demand functions need not satisfy in any way the classical restrictions which characterize consumer demand functions…</a:t>
            </a:r>
          </a:p>
          <a:p>
            <a:pPr lvl="1"/>
            <a:r>
              <a:rPr lang="en-GB" dirty="0"/>
              <a:t>Only in special cases can an economy be expected to act as an ‘idealized consumer’. The utility hypothesis tells us nothing about market demand unless it is augmented by additional requirements.” (Shafer &amp; </a:t>
            </a:r>
            <a:r>
              <a:rPr lang="en-GB" dirty="0" err="1"/>
              <a:t>Sonnenschein</a:t>
            </a:r>
            <a:r>
              <a:rPr lang="en-GB" dirty="0"/>
              <a:t> 1993, p. 671)</a:t>
            </a:r>
          </a:p>
          <a:p>
            <a:r>
              <a:rPr lang="en-GB" dirty="0"/>
              <a:t>But ignored (and misunderstood) by Neoclassicals</a:t>
            </a:r>
          </a:p>
          <a:p>
            <a:r>
              <a:rPr lang="en-GB" dirty="0"/>
              <a:t>So we can’t “do” macro by extrapolating from micro</a:t>
            </a:r>
          </a:p>
          <a:p>
            <a:r>
              <a:rPr lang="en-GB" dirty="0"/>
              <a:t>How to do instead?...</a:t>
            </a:r>
          </a:p>
        </p:txBody>
      </p:sp>
    </p:spTree>
    <p:extLst>
      <p:ext uri="{BB962C8B-B14F-4D97-AF65-F5344CB8AC3E}">
        <p14:creationId xmlns:p14="http://schemas.microsoft.com/office/powerpoint/2010/main" val="1489831229"/>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answer economic questions with models?</a:t>
            </a:r>
          </a:p>
        </p:txBody>
      </p:sp>
      <p:sp>
        <p:nvSpPr>
          <p:cNvPr id="3" name="Content Placeholder 2"/>
          <p:cNvSpPr>
            <a:spLocks noGrp="1"/>
          </p:cNvSpPr>
          <p:nvPr>
            <p:ph idx="1"/>
          </p:nvPr>
        </p:nvSpPr>
        <p:spPr>
          <a:xfrm>
            <a:off x="228601" y="685800"/>
            <a:ext cx="6172200" cy="3581400"/>
          </a:xfrm>
        </p:spPr>
        <p:txBody>
          <a:bodyPr/>
          <a:lstStyle/>
          <a:p>
            <a:r>
              <a:rPr lang="en-GB" dirty="0"/>
              <a:t>Classical tradition that structure of capitalism is the main </a:t>
            </a:r>
            <a:r>
              <a:rPr lang="en-GB" dirty="0" err="1"/>
              <a:t>explicant</a:t>
            </a:r>
            <a:r>
              <a:rPr lang="en-GB" dirty="0"/>
              <a:t> of its behaviour</a:t>
            </a:r>
          </a:p>
          <a:p>
            <a:r>
              <a:rPr lang="en-GB" dirty="0"/>
              <a:t>Work from structure of capitalism:</a:t>
            </a:r>
          </a:p>
          <a:p>
            <a:pPr lvl="1"/>
            <a:r>
              <a:rPr lang="en-GB" dirty="0"/>
              <a:t>“Men make their own history,</a:t>
            </a:r>
          </a:p>
          <a:p>
            <a:pPr lvl="1"/>
            <a:r>
              <a:rPr lang="en-GB" dirty="0"/>
              <a:t>but they do not make it as they please;</a:t>
            </a:r>
          </a:p>
          <a:p>
            <a:pPr lvl="1"/>
            <a:r>
              <a:rPr lang="en-GB" dirty="0"/>
              <a:t>they do not make it under self-selected circumstances,</a:t>
            </a:r>
          </a:p>
          <a:p>
            <a:pPr lvl="1"/>
            <a:r>
              <a:rPr lang="en-GB" dirty="0"/>
              <a:t>but under circumstances existing already, given and transmitted from the past.” (</a:t>
            </a:r>
            <a:r>
              <a:rPr lang="en-GB" dirty="0">
                <a:hlinkClick r:id="rId2"/>
              </a:rPr>
              <a:t>Marx 1852</a:t>
            </a:r>
            <a:r>
              <a:rPr lang="en-GB" dirty="0"/>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2" y="762000"/>
            <a:ext cx="1352550" cy="1914525"/>
          </a:xfrm>
          <a:prstGeom prst="rect">
            <a:avLst/>
          </a:prstGeom>
        </p:spPr>
      </p:pic>
      <p:sp>
        <p:nvSpPr>
          <p:cNvPr id="15" name="Content Placeholder 2"/>
          <p:cNvSpPr txBox="1">
            <a:spLocks/>
          </p:cNvSpPr>
          <p:nvPr/>
        </p:nvSpPr>
        <p:spPr bwMode="auto">
          <a:xfrm>
            <a:off x="152400" y="4267200"/>
            <a:ext cx="8686800" cy="21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Consistent with Post Keynesian practice:</a:t>
            </a:r>
          </a:p>
          <a:p>
            <a:pPr lvl="1"/>
            <a:r>
              <a:rPr lang="en-GB" b="1" i="1" kern="0" dirty="0">
                <a:effectLst/>
              </a:rPr>
              <a:t>Derive dynamics of capitalism from its social &amp; physical structure</a:t>
            </a:r>
          </a:p>
          <a:p>
            <a:r>
              <a:rPr lang="en-GB" b="1" i="1" kern="0" dirty="0">
                <a:effectLst/>
              </a:rPr>
              <a:t>Use this to pose the ultimate question about capitalism:</a:t>
            </a:r>
          </a:p>
          <a:p>
            <a:pPr lvl="1"/>
            <a:r>
              <a:rPr lang="en-GB" b="1" i="1" kern="0" dirty="0">
                <a:effectLst/>
              </a:rPr>
              <a:t>“Is capitalism stable or unstable?”</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2" y="762000"/>
            <a:ext cx="1576387" cy="2002127"/>
          </a:xfrm>
          <a:prstGeom prst="rect">
            <a:avLst/>
          </a:prstGeom>
        </p:spPr>
      </p:pic>
    </p:spTree>
    <p:extLst>
      <p:ext uri="{BB962C8B-B14F-4D97-AF65-F5344CB8AC3E}">
        <p14:creationId xmlns:p14="http://schemas.microsoft.com/office/powerpoint/2010/main" val="226970756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15" presetClass="exit" presetSubtype="0" fill="hold" nodeType="afterEffect">
                                  <p:stCondLst>
                                    <p:cond delay="0"/>
                                  </p:stCondLst>
                                  <p:childTnLst>
                                    <p:anim calcmode="lin" valueType="num">
                                      <p:cBhvr>
                                        <p:cTn id="10" dur="2000"/>
                                        <p:tgtEl>
                                          <p:spTgt spid="14"/>
                                        </p:tgtEl>
                                        <p:attrNameLst>
                                          <p:attrName>ppt_w</p:attrName>
                                        </p:attrNameLst>
                                      </p:cBhvr>
                                      <p:tavLst>
                                        <p:tav tm="0">
                                          <p:val>
                                            <p:strVal val="ppt_w"/>
                                          </p:val>
                                        </p:tav>
                                        <p:tav tm="100000">
                                          <p:val>
                                            <p:fltVal val="0"/>
                                          </p:val>
                                        </p:tav>
                                      </p:tavLst>
                                    </p:anim>
                                    <p:anim calcmode="lin" valueType="num">
                                      <p:cBhvr>
                                        <p:cTn id="11" dur="2000"/>
                                        <p:tgtEl>
                                          <p:spTgt spid="14"/>
                                        </p:tgtEl>
                                        <p:attrNameLst>
                                          <p:attrName>ppt_h</p:attrName>
                                        </p:attrNameLst>
                                      </p:cBhvr>
                                      <p:tavLst>
                                        <p:tav tm="0">
                                          <p:val>
                                            <p:strVal val="ppt_h"/>
                                          </p:val>
                                        </p:tav>
                                        <p:tav tm="100000">
                                          <p:val>
                                            <p:fltVal val="0"/>
                                          </p:val>
                                        </p:tav>
                                      </p:tavLst>
                                    </p:anim>
                                    <p:anim calcmode="lin" valueType="num">
                                      <p:cBhvr>
                                        <p:cTn id="12" dur="2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 dur="2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 dur="1" fill="hold">
                                          <p:stCondLst>
                                            <p:cond delay="1999"/>
                                          </p:stCondLst>
                                        </p:cTn>
                                        <p:tgtEl>
                                          <p:spTgt spid="14"/>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1000"/>
                                        <p:tgtEl>
                                          <p:spTgt spid="14"/>
                                        </p:tgtEl>
                                        <p:attrNameLst>
                                          <p:attrName>ppt_w</p:attrName>
                                        </p:attrNameLst>
                                      </p:cBhvr>
                                      <p:tavLst>
                                        <p:tav tm="0">
                                          <p:val>
                                            <p:strVal val="ppt_w"/>
                                          </p:val>
                                        </p:tav>
                                        <p:tav tm="100000">
                                          <p:val>
                                            <p:fltVal val="0"/>
                                          </p:val>
                                        </p:tav>
                                      </p:tavLst>
                                    </p:anim>
                                    <p:anim calcmode="lin" valueType="num">
                                      <p:cBhvr>
                                        <p:cTn id="17" dur="1000"/>
                                        <p:tgtEl>
                                          <p:spTgt spid="14"/>
                                        </p:tgtEl>
                                        <p:attrNameLst>
                                          <p:attrName>ppt_h</p:attrName>
                                        </p:attrNameLst>
                                      </p:cBhvr>
                                      <p:tavLst>
                                        <p:tav tm="0">
                                          <p:val>
                                            <p:strVal val="ppt_h"/>
                                          </p:val>
                                        </p:tav>
                                        <p:tav tm="100000">
                                          <p:val>
                                            <p:fltVal val="0"/>
                                          </p:val>
                                        </p:tav>
                                      </p:tavLst>
                                    </p:anim>
                                    <p:anim calcmode="lin" valueType="num">
                                      <p:cBhvr>
                                        <p:cTn id="18" dur="1000"/>
                                        <p:tgtEl>
                                          <p:spTgt spid="14"/>
                                        </p:tgtEl>
                                        <p:attrNameLst>
                                          <p:attrName>style.rotation</p:attrName>
                                        </p:attrNameLst>
                                      </p:cBhvr>
                                      <p:tavLst>
                                        <p:tav tm="0">
                                          <p:val>
                                            <p:fltVal val="0"/>
                                          </p:val>
                                        </p:tav>
                                        <p:tav tm="100000">
                                          <p:val>
                                            <p:fltVal val="90"/>
                                          </p:val>
                                        </p:tav>
                                      </p:tavLst>
                                    </p:anim>
                                    <p:animEffect transition="out" filter="fade">
                                      <p:cBhvr>
                                        <p:cTn id="19" dur="1000"/>
                                        <p:tgtEl>
                                          <p:spTgt spid="14"/>
                                        </p:tgtEl>
                                      </p:cBhvr>
                                    </p:animEffect>
                                    <p:set>
                                      <p:cBhvr>
                                        <p:cTn id="20" dur="1" fill="hold">
                                          <p:stCondLst>
                                            <p:cond delay="999"/>
                                          </p:stCondLst>
                                        </p:cTn>
                                        <p:tgtEl>
                                          <p:spTgt spid="14"/>
                                        </p:tgtEl>
                                        <p:attrNameLst>
                                          <p:attrName>style.visibility</p:attrName>
                                        </p:attrNameLst>
                                      </p:cBhvr>
                                      <p:to>
                                        <p:strVal val="hidden"/>
                                      </p:to>
                                    </p:set>
                                  </p:childTnLst>
                                </p:cTn>
                              </p:par>
                              <p:par>
                                <p:cTn id="21" presetID="26" presetClass="path" presetSubtype="0" accel="50000" decel="50000" fill="hold" nodeType="withEffect">
                                  <p:stCondLst>
                                    <p:cond delay="0"/>
                                  </p:stCondLst>
                                  <p:childTnLst>
                                    <p:animMotion origin="layout" path="M -3.33333E-6 -2.59259E-6 C -3.33333E-6 0.0331 0.02709 0.05996 0.06007 0.05996 C 0.09896 0.05996 0.11302 0.0301 0.11893 0.01204 L 0.125 -0.01203 C 0.13108 -0.03009 0.14601 -0.05995 0.18993 -0.05995 C 0.21806 -0.05995 0.25 -0.0331 0.25 -2.59259E-6 C 0.25 0.0331 0.21806 0.05996 0.18993 0.05996 C 0.14601 0.05996 0.13108 0.0301 0.125 0.01204 L 0.11893 -0.01203 C 0.11302 -0.03009 0.09896 -0.05995 0.06007 -0.05995 C 0.02709 -0.05995 -3.33333E-6 -0.0331 -3.33333E-6 -2.59259E-6 Z " pathEditMode="relative" rAng="0" ptsTypes="AAAAAAAAAAA">
                                      <p:cBhvr>
                                        <p:cTn id="22" dur="2000" fill="hold"/>
                                        <p:tgtEl>
                                          <p:spTgt spid="14"/>
                                        </p:tgtEl>
                                        <p:attrNameLst>
                                          <p:attrName>ppt_x</p:attrName>
                                          <p:attrName>ppt_y</p:attrName>
                                        </p:attrNameLst>
                                      </p:cBhvr>
                                      <p:rCtr x="12500" y="0"/>
                                    </p:animMotion>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wipe(up)">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Effect transition="in" filter="wipe(up)">
                                      <p:cBhvr>
                                        <p:cTn id="38" dur="500"/>
                                        <p:tgtEl>
                                          <p:spTgt spid="1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wipe(up)">
                                      <p:cBhvr>
                                        <p:cTn id="43" dur="500"/>
                                        <p:tgtEl>
                                          <p:spTgt spid="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xEl>
                                              <p:pRg st="3" end="3"/>
                                            </p:txEl>
                                          </p:spTgt>
                                        </p:tgtEl>
                                        <p:attrNameLst>
                                          <p:attrName>style.visibility</p:attrName>
                                        </p:attrNameLst>
                                      </p:cBhvr>
                                      <p:to>
                                        <p:strVal val="visible"/>
                                      </p:to>
                                    </p:set>
                                    <p:animEffect transition="in" filter="wipe(up)">
                                      <p:cBhvr>
                                        <p:cTn id="4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Capitalism Stable or Unstable?</a:t>
            </a:r>
          </a:p>
        </p:txBody>
      </p:sp>
      <p:sp>
        <p:nvSpPr>
          <p:cNvPr id="3" name="Content Placeholder 2"/>
          <p:cNvSpPr>
            <a:spLocks noGrp="1"/>
          </p:cNvSpPr>
          <p:nvPr>
            <p:ph idx="1"/>
          </p:nvPr>
        </p:nvSpPr>
        <p:spPr/>
        <p:txBody>
          <a:bodyPr/>
          <a:lstStyle/>
          <a:p>
            <a:r>
              <a:rPr lang="en-GB" dirty="0"/>
              <a:t>The (Ultra)-Orthodox Perspective</a:t>
            </a:r>
            <a:endParaRPr lang="en-GB" dirty="0">
              <a:hlinkClick r:id="rId2"/>
            </a:endParaRPr>
          </a:p>
          <a:p>
            <a:pPr lvl="1"/>
            <a:r>
              <a:rPr lang="en-GB" dirty="0">
                <a:hlinkClick r:id="rId2"/>
              </a:rPr>
              <a:t>Edward Prescott</a:t>
            </a:r>
            <a:r>
              <a:rPr lang="en-GB" dirty="0"/>
              <a:t> (Nobel Prize 2004 for Real Business Cycle Theory)</a:t>
            </a:r>
          </a:p>
          <a:p>
            <a:pPr lvl="2"/>
            <a:r>
              <a:rPr lang="en-GB" dirty="0"/>
              <a:t>“</a:t>
            </a:r>
            <a:r>
              <a:rPr lang="en-GB" dirty="0">
                <a:hlinkClick r:id="rId3"/>
              </a:rPr>
              <a:t>Some Observations on the Great Depression</a:t>
            </a:r>
            <a:r>
              <a:rPr lang="en-GB" dirty="0"/>
              <a:t>” (1999)</a:t>
            </a:r>
          </a:p>
          <a:p>
            <a:pPr lvl="3"/>
            <a:r>
              <a:rPr lang="en-GB" dirty="0"/>
              <a:t>“The Marxian view is that capitalistic economies are inherently unstable</a:t>
            </a:r>
          </a:p>
          <a:p>
            <a:pPr lvl="3"/>
            <a:r>
              <a:rPr lang="en-GB" dirty="0"/>
              <a:t>and that excessive accumulation of capital will lead to increasingly severe economic crises.</a:t>
            </a:r>
          </a:p>
          <a:p>
            <a:pPr lvl="3"/>
            <a:r>
              <a:rPr lang="en-GB" dirty="0"/>
              <a:t>Growth theory, which has proved to be empirically successful, says this is not true.</a:t>
            </a:r>
          </a:p>
          <a:p>
            <a:pPr lvl="3"/>
            <a:r>
              <a:rPr lang="en-GB" dirty="0"/>
              <a:t>The capitalistic economy is stable, and absent some change in technology or the rules of the economic game,</a:t>
            </a:r>
          </a:p>
          <a:p>
            <a:pPr lvl="3"/>
            <a:r>
              <a:rPr lang="en-GB" dirty="0"/>
              <a:t>the economy converges to a constant growth path</a:t>
            </a:r>
          </a:p>
          <a:p>
            <a:pPr lvl="3"/>
            <a:r>
              <a:rPr lang="en-GB" dirty="0"/>
              <a:t>with the standard of living doubling every 40 years.”</a:t>
            </a:r>
          </a:p>
        </p:txBody>
      </p:sp>
    </p:spTree>
    <p:extLst>
      <p:ext uri="{BB962C8B-B14F-4D97-AF65-F5344CB8AC3E}">
        <p14:creationId xmlns:p14="http://schemas.microsoft.com/office/powerpoint/2010/main" val="1147446057"/>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Capitalism Stable or Unstable?</a:t>
            </a:r>
          </a:p>
        </p:txBody>
      </p:sp>
      <p:sp>
        <p:nvSpPr>
          <p:cNvPr id="3" name="Content Placeholder 2"/>
          <p:cNvSpPr>
            <a:spLocks noGrp="1"/>
          </p:cNvSpPr>
          <p:nvPr>
            <p:ph idx="1"/>
          </p:nvPr>
        </p:nvSpPr>
        <p:spPr/>
        <p:txBody>
          <a:bodyPr/>
          <a:lstStyle/>
          <a:p>
            <a:r>
              <a:rPr lang="en-GB" dirty="0"/>
              <a:t>The heterodox “</a:t>
            </a:r>
            <a:r>
              <a:rPr lang="en-GB" dirty="0" err="1"/>
              <a:t>Minskian</a:t>
            </a:r>
            <a:r>
              <a:rPr lang="en-GB" dirty="0"/>
              <a:t>” Alternative: Hyman Minsky (1969)</a:t>
            </a:r>
          </a:p>
          <a:p>
            <a:pPr lvl="1"/>
            <a:r>
              <a:rPr lang="en-GB" dirty="0"/>
              <a:t>“In this "Chicago" view there exists a financial system, different from that which ruled at the time of crisis but nonetheless consistent with capitalism, which would make serious financial disturbances impossible</a:t>
            </a:r>
          </a:p>
          <a:p>
            <a:pPr lvl="1"/>
            <a:r>
              <a:rPr lang="en-US" dirty="0"/>
              <a:t>The alternative polar view, which I call unreconstructed Keynes­ian,</a:t>
            </a:r>
          </a:p>
          <a:p>
            <a:pPr lvl="1"/>
            <a:r>
              <a:rPr lang="en-US" b="1" dirty="0"/>
              <a:t>is that </a:t>
            </a:r>
            <a:r>
              <a:rPr lang="en-AU" b="1" dirty="0"/>
              <a:t>capitalism is inherently flawed, being prone to booms, crises and depressions.</a:t>
            </a:r>
          </a:p>
          <a:p>
            <a:pPr lvl="1"/>
            <a:r>
              <a:rPr lang="en-AU" b="1" dirty="0"/>
              <a:t>This instability</a:t>
            </a:r>
            <a:r>
              <a:rPr lang="en-AU" dirty="0"/>
              <a:t>, in my view, </a:t>
            </a:r>
            <a:r>
              <a:rPr lang="en-AU" b="1" dirty="0"/>
              <a:t>is due to characteristics the financial system </a:t>
            </a:r>
            <a:r>
              <a:rPr lang="en-AU" b="1" i="1" dirty="0"/>
              <a:t>must </a:t>
            </a:r>
            <a:r>
              <a:rPr lang="en-AU" b="1" dirty="0"/>
              <a:t>possess</a:t>
            </a:r>
            <a:r>
              <a:rPr lang="en-AU" dirty="0"/>
              <a:t> if it is to be consistent with full-blown capitalism.</a:t>
            </a:r>
          </a:p>
          <a:p>
            <a:pPr lvl="1"/>
            <a:r>
              <a:rPr lang="en-AU" dirty="0"/>
              <a:t>Such a financial system will be capable of both generating signals that induce an accelerating desire to invest and of financing that accelerating investment.” (Minsky 1969 [1982, p. 224])</a:t>
            </a:r>
          </a:p>
        </p:txBody>
      </p:sp>
    </p:spTree>
    <p:extLst>
      <p:ext uri="{BB962C8B-B14F-4D97-AF65-F5344CB8AC3E}">
        <p14:creationId xmlns:p14="http://schemas.microsoft.com/office/powerpoint/2010/main" val="282671205"/>
      </p:ext>
    </p:extLst>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ideology, or better logic?</a:t>
            </a:r>
          </a:p>
        </p:txBody>
      </p:sp>
      <p:sp>
        <p:nvSpPr>
          <p:cNvPr id="3" name="Content Placeholder 2"/>
          <p:cNvSpPr>
            <a:spLocks noGrp="1"/>
          </p:cNvSpPr>
          <p:nvPr>
            <p:ph idx="1"/>
          </p:nvPr>
        </p:nvSpPr>
        <p:spPr>
          <a:xfrm>
            <a:off x="228600" y="685800"/>
            <a:ext cx="8763000" cy="589547"/>
          </a:xfrm>
        </p:spPr>
        <p:txBody>
          <a:bodyPr/>
          <a:lstStyle/>
          <a:p>
            <a:r>
              <a:rPr lang="en-GB" dirty="0"/>
              <a:t>A logically incontestable starting point: working from identities</a:t>
            </a:r>
          </a:p>
        </p:txBody>
      </p:sp>
      <p:graphicFrame>
        <p:nvGraphicFramePr>
          <p:cNvPr id="4" name="Object 3"/>
          <p:cNvGraphicFramePr>
            <a:graphicFrameLocks noChangeAspect="1"/>
          </p:cNvGraphicFramePr>
          <p:nvPr>
            <p:extLst/>
          </p:nvPr>
        </p:nvGraphicFramePr>
        <p:xfrm>
          <a:off x="280402" y="1277352"/>
          <a:ext cx="4247827" cy="904375"/>
        </p:xfrm>
        <a:graphic>
          <a:graphicData uri="http://schemas.openxmlformats.org/presentationml/2006/ole">
            <mc:AlternateContent xmlns:mc="http://schemas.openxmlformats.org/markup-compatibility/2006">
              <mc:Choice xmlns:v="urn:schemas-microsoft-com:vml" Requires="v">
                <p:oleObj spid="_x0000_s42182" name="Equation" r:id="rId3" imgW="1968480" imgH="419040" progId="Equation.DSMT4">
                  <p:embed/>
                </p:oleObj>
              </mc:Choice>
              <mc:Fallback>
                <p:oleObj name="Equation" r:id="rId3" imgW="1968480" imgH="419040" progId="Equation.DSMT4">
                  <p:embed/>
                  <p:pic>
                    <p:nvPicPr>
                      <p:cNvPr id="4" name="Object 3"/>
                      <p:cNvPicPr/>
                      <p:nvPr/>
                    </p:nvPicPr>
                    <p:blipFill>
                      <a:blip r:embed="rId4"/>
                      <a:stretch>
                        <a:fillRect/>
                      </a:stretch>
                    </p:blipFill>
                    <p:spPr>
                      <a:xfrm>
                        <a:off x="280402" y="1277352"/>
                        <a:ext cx="4247827" cy="90437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698750" y="1066800"/>
          <a:ext cx="4083050" cy="958850"/>
        </p:xfrm>
        <a:graphic>
          <a:graphicData uri="http://schemas.openxmlformats.org/presentationml/2006/ole">
            <mc:AlternateContent xmlns:mc="http://schemas.openxmlformats.org/markup-compatibility/2006">
              <mc:Choice xmlns:v="urn:schemas-microsoft-com:vml" Requires="v">
                <p:oleObj spid="_x0000_s42183" name="Equation" r:id="rId5" imgW="1892160" imgH="444240" progId="Equation.DSMT4">
                  <p:embed/>
                </p:oleObj>
              </mc:Choice>
              <mc:Fallback>
                <p:oleObj name="Equation" r:id="rId5" imgW="1892160" imgH="444240" progId="Equation.DSMT4">
                  <p:embed/>
                  <p:pic>
                    <p:nvPicPr>
                      <p:cNvPr id="6" name="Object 5"/>
                      <p:cNvPicPr/>
                      <p:nvPr/>
                    </p:nvPicPr>
                    <p:blipFill>
                      <a:blip r:embed="rId6"/>
                      <a:stretch>
                        <a:fillRect/>
                      </a:stretch>
                    </p:blipFill>
                    <p:spPr>
                      <a:xfrm>
                        <a:off x="2698750" y="1066800"/>
                        <a:ext cx="4083050" cy="9588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304800" y="2286000"/>
          <a:ext cx="2824163" cy="904875"/>
        </p:xfrm>
        <a:graphic>
          <a:graphicData uri="http://schemas.openxmlformats.org/presentationml/2006/ole">
            <mc:AlternateContent xmlns:mc="http://schemas.openxmlformats.org/markup-compatibility/2006">
              <mc:Choice xmlns:v="urn:schemas-microsoft-com:vml" Requires="v">
                <p:oleObj spid="_x0000_s42184" name="Equation" r:id="rId7" imgW="1307880" imgH="419040" progId="Equation.DSMT4">
                  <p:embed/>
                </p:oleObj>
              </mc:Choice>
              <mc:Fallback>
                <p:oleObj name="Equation" r:id="rId7" imgW="1307880" imgH="419040" progId="Equation.DSMT4">
                  <p:embed/>
                  <p:pic>
                    <p:nvPicPr>
                      <p:cNvPr id="7" name="Object 6"/>
                      <p:cNvPicPr/>
                      <p:nvPr/>
                    </p:nvPicPr>
                    <p:blipFill>
                      <a:blip r:embed="rId8"/>
                      <a:stretch>
                        <a:fillRect/>
                      </a:stretch>
                    </p:blipFill>
                    <p:spPr>
                      <a:xfrm>
                        <a:off x="304800" y="2286000"/>
                        <a:ext cx="2824163" cy="9048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54025" y="3190875"/>
          <a:ext cx="2524125" cy="904875"/>
        </p:xfrm>
        <a:graphic>
          <a:graphicData uri="http://schemas.openxmlformats.org/presentationml/2006/ole">
            <mc:AlternateContent xmlns:mc="http://schemas.openxmlformats.org/markup-compatibility/2006">
              <mc:Choice xmlns:v="urn:schemas-microsoft-com:vml" Requires="v">
                <p:oleObj spid="_x0000_s42185" name="Equation" r:id="rId9" imgW="1168200" imgH="419040" progId="Equation.DSMT4">
                  <p:embed/>
                </p:oleObj>
              </mc:Choice>
              <mc:Fallback>
                <p:oleObj name="Equation" r:id="rId9" imgW="1168200" imgH="419040" progId="Equation.DSMT4">
                  <p:embed/>
                  <p:pic>
                    <p:nvPicPr>
                      <p:cNvPr id="9" name="Object 8"/>
                      <p:cNvPicPr/>
                      <p:nvPr/>
                    </p:nvPicPr>
                    <p:blipFill>
                      <a:blip r:embed="rId10"/>
                      <a:stretch>
                        <a:fillRect/>
                      </a:stretch>
                    </p:blipFill>
                    <p:spPr>
                      <a:xfrm>
                        <a:off x="454025" y="3190875"/>
                        <a:ext cx="2524125" cy="904875"/>
                      </a:xfrm>
                      <a:prstGeom prst="rect">
                        <a:avLst/>
                      </a:prstGeom>
                    </p:spPr>
                  </p:pic>
                </p:oleObj>
              </mc:Fallback>
            </mc:AlternateContent>
          </a:graphicData>
        </a:graphic>
      </p:graphicFrame>
      <p:sp>
        <p:nvSpPr>
          <p:cNvPr id="10" name="Rectangle 3"/>
          <p:cNvSpPr txBox="1">
            <a:spLocks noChangeArrowheads="1"/>
          </p:cNvSpPr>
          <p:nvPr/>
        </p:nvSpPr>
        <p:spPr bwMode="auto">
          <a:xfrm>
            <a:off x="3200400" y="2667000"/>
            <a:ext cx="5713412" cy="128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US" i="1" kern="0" dirty="0">
                <a:effectLst/>
              </a:rPr>
              <a:t>Can’t be disputed—just definitions</a:t>
            </a:r>
          </a:p>
          <a:p>
            <a:pPr>
              <a:lnSpc>
                <a:spcPct val="90000"/>
              </a:lnSpc>
            </a:pPr>
            <a:r>
              <a:rPr lang="en-US" i="1" kern="0" dirty="0">
                <a:effectLst/>
              </a:rPr>
              <a:t>Put them in dynamic form and you get…</a:t>
            </a:r>
          </a:p>
        </p:txBody>
      </p:sp>
      <p:sp>
        <p:nvSpPr>
          <p:cNvPr id="11" name="Rectangle 3"/>
          <p:cNvSpPr txBox="1">
            <a:spLocks noChangeArrowheads="1"/>
          </p:cNvSpPr>
          <p:nvPr/>
        </p:nvSpPr>
        <p:spPr bwMode="auto">
          <a:xfrm>
            <a:off x="457200" y="4248150"/>
            <a:ext cx="8686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dirty="0"/>
              <a:t>The employment rate will rise if </a:t>
            </a:r>
            <a:r>
              <a:rPr lang="en-GB" b="1" i="1" dirty="0"/>
              <a:t>real </a:t>
            </a:r>
            <a:r>
              <a:rPr lang="en-GB" dirty="0"/>
              <a:t>economic growth exceeds the sum of population growth and growth in </a:t>
            </a:r>
            <a:r>
              <a:rPr lang="en-GB" dirty="0" err="1"/>
              <a:t>labor</a:t>
            </a:r>
            <a:r>
              <a:rPr lang="en-GB" dirty="0"/>
              <a:t> productivity;</a:t>
            </a:r>
            <a:endParaRPr lang="en-US" dirty="0"/>
          </a:p>
          <a:p>
            <a:r>
              <a:rPr lang="en-GB" dirty="0"/>
              <a:t>The wages share of output will rise if </a:t>
            </a:r>
            <a:r>
              <a:rPr lang="en-GB" b="1" i="1" dirty="0"/>
              <a:t>money wage demands </a:t>
            </a:r>
            <a:r>
              <a:rPr lang="en-GB" dirty="0"/>
              <a:t>exceed the </a:t>
            </a:r>
            <a:r>
              <a:rPr lang="en-GB" b="1" i="1" dirty="0"/>
              <a:t>sum of inflation and growth in </a:t>
            </a:r>
            <a:r>
              <a:rPr lang="en-GB" b="1" i="1" dirty="0" err="1"/>
              <a:t>labor</a:t>
            </a:r>
            <a:r>
              <a:rPr lang="en-GB" b="1" i="1" dirty="0"/>
              <a:t> productivity</a:t>
            </a:r>
            <a:r>
              <a:rPr lang="en-GB" dirty="0"/>
              <a:t>; and</a:t>
            </a:r>
            <a:endParaRPr lang="en-US" dirty="0"/>
          </a:p>
          <a:p>
            <a:r>
              <a:rPr lang="en-GB" dirty="0"/>
              <a:t>The private debt to GDP ratio will rise if the rate of growth of private debt exceeds the </a:t>
            </a:r>
            <a:r>
              <a:rPr lang="en-GB" b="1" i="1" dirty="0"/>
              <a:t>sum of inflation plus the rate of economic growth</a:t>
            </a:r>
            <a:r>
              <a:rPr lang="en-GB" dirty="0"/>
              <a:t>.</a:t>
            </a:r>
          </a:p>
        </p:txBody>
      </p:sp>
    </p:spTree>
    <p:extLst>
      <p:ext uri="{BB962C8B-B14F-4D97-AF65-F5344CB8AC3E}">
        <p14:creationId xmlns:p14="http://schemas.microsoft.com/office/powerpoint/2010/main" val="221931441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1"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1"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up)">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1"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up)">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1"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up)">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tmplLst>
          <p:tmpl lvl="1">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P spid="10" grpId="1" build="p" bldLvl="5"/>
      <p:bldP spid="11" grpId="0" build="p" bldLvl="5">
        <p:tmplLst>
          <p:tmpl lvl="1">
            <p:tnLst>
              <p:par>
                <p:cTn presetID="22" presetClass="entr" presetSubtype="1"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Lst>
      </p:bldP>
      <p:bldP spid="11" grpId="1"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6"/>
  <p:tag name="TPOS" val="2"/>
</p:tagLst>
</file>

<file path=ppt/theme/theme1.xml><?xml version="1.0" encoding="utf-8"?>
<a:theme xmlns:a="http://schemas.openxmlformats.org/drawingml/2006/main" name="Blank Presentation">
  <a:themeElements>
    <a:clrScheme name="">
      <a:dk1>
        <a:srgbClr val="000000"/>
      </a:dk1>
      <a:lt1>
        <a:srgbClr val="66CCFF"/>
      </a:lt1>
      <a:dk2>
        <a:srgbClr val="CBCBCB"/>
      </a:dk2>
      <a:lt2>
        <a:srgbClr val="000000"/>
      </a:lt2>
      <a:accent1>
        <a:srgbClr val="009999"/>
      </a:accent1>
      <a:accent2>
        <a:srgbClr val="FF9933"/>
      </a:accent2>
      <a:accent3>
        <a:srgbClr val="B8E2FF"/>
      </a:accent3>
      <a:accent4>
        <a:srgbClr val="000000"/>
      </a:accent4>
      <a:accent5>
        <a:srgbClr val="AACACA"/>
      </a:accent5>
      <a:accent6>
        <a:srgbClr val="E78A2D"/>
      </a:accent6>
      <a:hlink>
        <a:srgbClr val="330099"/>
      </a:hlink>
      <a:folHlink>
        <a:srgbClr val="CBCBCB"/>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KeenGFCScaleCausesConsequences</Template>
  <TotalTime>45272</TotalTime>
  <Words>2224</Words>
  <Application>Microsoft Office PowerPoint</Application>
  <PresentationFormat>On-screen Show (4:3)</PresentationFormat>
  <Paragraphs>227</Paragraphs>
  <Slides>34</Slides>
  <Notes>0</Notes>
  <HiddenSlides>0</HiddenSlides>
  <MMClips>0</MMClips>
  <ScaleCrop>false</ScaleCrop>
  <HeadingPairs>
    <vt:vector size="10" baseType="variant">
      <vt:variant>
        <vt:lpstr>Fonts Used</vt:lpstr>
      </vt:variant>
      <vt:variant>
        <vt:i4>9</vt:i4>
      </vt: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34</vt:i4>
      </vt:variant>
    </vt:vector>
  </HeadingPairs>
  <TitlesOfParts>
    <vt:vector size="48" baseType="lpstr">
      <vt:lpstr>Arial</vt:lpstr>
      <vt:lpstr>Arial Unicode MS</vt:lpstr>
      <vt:lpstr>Blackadder ITC</vt:lpstr>
      <vt:lpstr>Calibri</vt:lpstr>
      <vt:lpstr>Candara</vt:lpstr>
      <vt:lpstr>Comic Sans MS</vt:lpstr>
      <vt:lpstr>Consolas</vt:lpstr>
      <vt:lpstr>Symbol</vt:lpstr>
      <vt:lpstr>Times New Roman</vt:lpstr>
      <vt:lpstr>Blank Presentation</vt:lpstr>
      <vt:lpstr>file:///E:\Documents\economic\Conferences\2016\Corporate\FinancialTimesPoliticalRisk\CreditGrowthAndCrisesModel.xlsx</vt:lpstr>
      <vt:lpstr>Equation</vt:lpstr>
      <vt:lpstr>Packager Shell Object</vt:lpstr>
      <vt:lpstr>Package</vt:lpstr>
      <vt:lpstr>Transcending Lucas Critique &amp; Modelling in Minsky</vt:lpstr>
      <vt:lpstr>How to answer economic questions with models?</vt:lpstr>
      <vt:lpstr>How to answer economic questions with models?</vt:lpstr>
      <vt:lpstr>How to answer economic questions with models?</vt:lpstr>
      <vt:lpstr>How to answer economic questions with models?</vt:lpstr>
      <vt:lpstr>How to answer economic questions with models?</vt:lpstr>
      <vt:lpstr>Is Capitalism Stable or Unstable?</vt:lpstr>
      <vt:lpstr>Is Capitalism Stable or Unstable?</vt:lpstr>
      <vt:lpstr>Different ideology, or better logic?</vt:lpstr>
      <vt:lpstr>Deriving the model from strict identities</vt:lpstr>
      <vt:lpstr>Deriving the model from strict identities</vt:lpstr>
      <vt:lpstr>Deriving the model from strict identities</vt:lpstr>
      <vt:lpstr>Turning identities into a simple model</vt:lpstr>
      <vt:lpstr>A Classical theory of economic cycles</vt:lpstr>
      <vt:lpstr>A Classical theory of economic cycles</vt:lpstr>
      <vt:lpstr>A Classical theory of economic cycles</vt:lpstr>
      <vt:lpstr>A Classical theory of economic cycles</vt:lpstr>
      <vt:lpstr>A Classical theory of economic cycles</vt:lpstr>
      <vt:lpstr>A Classical theory of economic cycles</vt:lpstr>
      <vt:lpstr>A Classical theory of economic cycles</vt:lpstr>
      <vt:lpstr>Two possible outcomes</vt:lpstr>
      <vt:lpstr>Two possible outcomes</vt:lpstr>
      <vt:lpstr>We’ve seen this before—in complex systems</vt:lpstr>
      <vt:lpstr>Emergent Phenomena 1: Diminishing cycles then crisis</vt:lpstr>
      <vt:lpstr>Emergent Phenomena 1: Diminishing cycles then crisis</vt:lpstr>
      <vt:lpstr>Simple complex systems model…</vt:lpstr>
      <vt:lpstr>Simple complex systems model…</vt:lpstr>
      <vt:lpstr>Rising inequality &amp; crisis (full nonlinear price model)</vt:lpstr>
      <vt:lpstr>Crisis because the mainstream ignores private debt</vt:lpstr>
      <vt:lpstr>Crisis because The Left ignores private debt too</vt:lpstr>
      <vt:lpstr>Simple reason why credit slowdown causes crises</vt:lpstr>
      <vt:lpstr>Where the next crisis will come from</vt:lpstr>
      <vt:lpstr>Where the next crisis will come from</vt:lpstr>
      <vt:lpstr>Implications for economic pedagogy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SteveKeen</dc:creator>
  <cp:lastModifiedBy>Steve Keen</cp:lastModifiedBy>
  <cp:revision>2331</cp:revision>
  <cp:lastPrinted>1601-01-01T00:00:00Z</cp:lastPrinted>
  <dcterms:created xsi:type="dcterms:W3CDTF">1601-01-01T00:00:00Z</dcterms:created>
  <dcterms:modified xsi:type="dcterms:W3CDTF">2016-04-17T05:46:31Z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