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415" r:id="rId3"/>
    <p:sldId id="398" r:id="rId4"/>
    <p:sldId id="399" r:id="rId5"/>
    <p:sldId id="400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26" r:id="rId28"/>
    <p:sldId id="380" r:id="rId29"/>
    <p:sldId id="427" r:id="rId30"/>
  </p:sldIdLst>
  <p:sldSz cx="9144000" cy="6858000" type="screen4x3"/>
  <p:notesSz cx="7102475" cy="10233025"/>
  <p:custDataLst>
    <p:tags r:id="rId3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33CC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32" autoAdjust="0"/>
  </p:normalViewPr>
  <p:slideViewPr>
    <p:cSldViewPr>
      <p:cViewPr varScale="1">
        <p:scale>
          <a:sx n="106" d="100"/>
          <a:sy n="106" d="100"/>
        </p:scale>
        <p:origin x="7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DCF68248-9CF8-4C97-85DE-A465E305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4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4526D-5DA6-4550-8B1E-86C3EBDC57B9}" type="datetimeFigureOut">
              <a:rPr lang="en-AU"/>
              <a:pPr>
                <a:defRPr/>
              </a:pPr>
              <a:t>24/02/2016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3429AE-B378-4A83-B84B-5F104916AE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8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685800" y="2311400"/>
            <a:ext cx="8456613" cy="1117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invGray">
          <a:xfrm>
            <a:off x="881063" y="119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invGray">
          <a:xfrm>
            <a:off x="881063" y="347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invGray">
          <a:xfrm>
            <a:off x="881063" y="573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invGray">
          <a:xfrm>
            <a:off x="881063" y="1033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invGray">
          <a:xfrm>
            <a:off x="881063" y="12620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invGray">
          <a:xfrm>
            <a:off x="881063" y="14906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invGray">
          <a:xfrm>
            <a:off x="881063" y="1716088"/>
            <a:ext cx="66675" cy="666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invGray">
          <a:xfrm>
            <a:off x="881063" y="1947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invGray">
          <a:xfrm>
            <a:off x="881063" y="2176463"/>
            <a:ext cx="66675" cy="650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38663" y="6669088"/>
            <a:ext cx="4332287" cy="66675"/>
            <a:chOff x="2859" y="4202"/>
            <a:chExt cx="2729" cy="41"/>
          </a:xfrm>
        </p:grpSpPr>
        <p:sp>
          <p:nvSpPr>
            <p:cNvPr id="16" name="Oval 14"/>
            <p:cNvSpPr>
              <a:spLocks noChangeArrowheads="1"/>
            </p:cNvSpPr>
            <p:nvPr userDrawn="1"/>
          </p:nvSpPr>
          <p:spPr bwMode="invGray">
            <a:xfrm>
              <a:off x="285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7" name="Oval 15"/>
            <p:cNvSpPr>
              <a:spLocks noChangeArrowheads="1"/>
            </p:cNvSpPr>
            <p:nvPr userDrawn="1"/>
          </p:nvSpPr>
          <p:spPr bwMode="invGray">
            <a:xfrm>
              <a:off x="324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8" name="Oval 16"/>
            <p:cNvSpPr>
              <a:spLocks noChangeArrowheads="1"/>
            </p:cNvSpPr>
            <p:nvPr userDrawn="1"/>
          </p:nvSpPr>
          <p:spPr bwMode="invGray">
            <a:xfrm>
              <a:off x="362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invGray">
            <a:xfrm>
              <a:off x="4011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0" name="Oval 18"/>
            <p:cNvSpPr>
              <a:spLocks noChangeArrowheads="1"/>
            </p:cNvSpPr>
            <p:nvPr userDrawn="1"/>
          </p:nvSpPr>
          <p:spPr bwMode="invGray">
            <a:xfrm>
              <a:off x="4395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invGray">
            <a:xfrm>
              <a:off x="4779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2" name="Oval 20"/>
            <p:cNvSpPr>
              <a:spLocks noChangeArrowheads="1"/>
            </p:cNvSpPr>
            <p:nvPr userDrawn="1"/>
          </p:nvSpPr>
          <p:spPr bwMode="invGray">
            <a:xfrm>
              <a:off x="5163" y="420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23" name="Oval 21"/>
            <p:cNvSpPr>
              <a:spLocks noChangeArrowheads="1"/>
            </p:cNvSpPr>
            <p:nvPr userDrawn="1"/>
          </p:nvSpPr>
          <p:spPr bwMode="invGray">
            <a:xfrm>
              <a:off x="5547" y="4202"/>
              <a:ext cx="41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</p:grpSp>
      <p:sp>
        <p:nvSpPr>
          <p:cNvPr id="24" name="Oval 22"/>
          <p:cNvSpPr>
            <a:spLocks noChangeArrowheads="1"/>
          </p:cNvSpPr>
          <p:nvPr/>
        </p:nvSpPr>
        <p:spPr bwMode="invGray">
          <a:xfrm>
            <a:off x="881063" y="804863"/>
            <a:ext cx="66675" cy="635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noFill/>
          <a:ln w="9525">
            <a:noFill/>
          </a:ln>
        </p:spPr>
        <p:txBody>
          <a:bodyPr/>
          <a:lstStyle>
            <a:lvl1pPr>
              <a:defRPr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69719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B64-DE18-4F2E-BD0B-C202039BB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0140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19075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1985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18B-123F-470F-B612-B0610618A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67697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pPr lvl="0"/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5790980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ndara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791200"/>
          </a:xfrm>
        </p:spPr>
        <p:txBody>
          <a:bodyPr lIns="36000" rIns="36000"/>
          <a:lstStyle>
            <a:lvl1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defTabSz="720000">
              <a:spcBef>
                <a:spcPts val="200"/>
              </a:spcBef>
              <a:tabLst>
                <a:tab pos="72000" algn="l"/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defTabSz="720000">
              <a:spcBef>
                <a:spcPts val="200"/>
              </a:spcBef>
              <a:tabLst>
                <a:tab pos="180000" algn="l"/>
              </a:tabLst>
              <a:defRPr sz="2200" spc="-10" baseline="0"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299418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DF13-8CFB-4508-8359-71833830E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16768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CF01-BFC7-4AD4-AE32-8037002A0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3021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5810-B73F-46E0-BB69-7CA624E6D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18772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825688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887-9D11-4B8E-9AC0-EDDDDF8E9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74797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324600"/>
            <a:ext cx="838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42D5-86DE-423B-87D9-C40647137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595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77158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66"/>
          </a:solidFill>
          <a:ln w="25400" cap="sq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6096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5" r:id="rId2"/>
    <p:sldLayoutId id="2147484490" r:id="rId3"/>
    <p:sldLayoutId id="2147484491" r:id="rId4"/>
    <p:sldLayoutId id="2147484492" r:id="rId5"/>
    <p:sldLayoutId id="2147484486" r:id="rId6"/>
    <p:sldLayoutId id="2147484493" r:id="rId7"/>
    <p:sldLayoutId id="2147484494" r:id="rId8"/>
    <p:sldLayoutId id="2147484487" r:id="rId9"/>
    <p:sldLayoutId id="2147484495" r:id="rId10"/>
    <p:sldLayoutId id="2147484496" r:id="rId11"/>
    <p:sldLayoutId id="2147484488" r:id="rId12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build="p" bldLvl="5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economics.org/" TargetMode="External"/><Relationship Id="rId2" Type="http://schemas.openxmlformats.org/officeDocument/2006/relationships/hyperlink" Target="http://fass.kingston.ac.uk/faculty/school-of-economics-history-and-politi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ebtdeflation.com/blogs" TargetMode="External"/><Relationship Id="rId4" Type="http://schemas.openxmlformats.org/officeDocument/2006/relationships/hyperlink" Target="https://sourceforge.net/p/minsk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1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hyperlink" Target="https://en.wikipedia.org/wiki/Modigliani%E2%80%93Miller_theorem" TargetMode="Externa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rugman.blogs.nytimes.com/2014/04/28/a-monetary-puzzle/" TargetMode="External"/><Relationship Id="rId2" Type="http://schemas.openxmlformats.org/officeDocument/2006/relationships/hyperlink" Target="http://www.bankofengland.co.uk/publications/Documents/quarterlybulletin/2014/qb14q1prereleasemoneycrea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458200" cy="762000"/>
          </a:xfr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EC7005: </a:t>
            </a:r>
            <a:r>
              <a:rPr lang="en-US" dirty="0" err="1"/>
              <a:t>Financialisation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86600" cy="2819400"/>
          </a:xfrm>
        </p:spPr>
        <p:txBody>
          <a:bodyPr/>
          <a:lstStyle/>
          <a:p>
            <a:r>
              <a:rPr lang="en-US" dirty="0"/>
              <a:t>Steve Keen</a:t>
            </a:r>
          </a:p>
          <a:p>
            <a:r>
              <a:rPr lang="en-US" b="1" dirty="0">
                <a:hlinkClick r:id="rId2"/>
              </a:rPr>
              <a:t>Kingston University London</a:t>
            </a:r>
            <a:endParaRPr lang="en-US" b="1" dirty="0"/>
          </a:p>
          <a:p>
            <a:r>
              <a:rPr lang="en-US" dirty="0">
                <a:hlinkClick r:id="rId3"/>
              </a:rPr>
              <a:t>IDEAeconomics</a:t>
            </a:r>
            <a:endParaRPr lang="en-US" dirty="0"/>
          </a:p>
          <a:p>
            <a:r>
              <a:rPr lang="en-US" dirty="0">
                <a:hlinkClick r:id="rId4"/>
              </a:rPr>
              <a:t>Minsky Open Source System Dynamics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www.debtdeflation.com/blogs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"/>
            <a:ext cx="2209800" cy="2204220"/>
          </a:xfrm>
          <a:prstGeom prst="rect">
            <a:avLst/>
          </a:prstGeom>
        </p:spPr>
      </p:pic>
    </p:spTree>
  </p:cSld>
  <p:clrMapOvr>
    <a:masterClrMapping/>
  </p:clrMapOvr>
  <p:transition advTm="9095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Final state of Consumer Sector’s Godley Table: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872537" cy="414292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285924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Do the same for Investment Sector &amp; Workers…</a:t>
            </a:r>
          </a:p>
        </p:txBody>
      </p:sp>
    </p:spTree>
    <p:extLst>
      <p:ext uri="{BB962C8B-B14F-4D97-AF65-F5344CB8AC3E}">
        <p14:creationId xmlns:p14="http://schemas.microsoft.com/office/powerpoint/2010/main" val="125941501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2438400" cy="914400"/>
          </a:xfrm>
        </p:spPr>
        <p:txBody>
          <a:bodyPr/>
          <a:lstStyle/>
          <a:p>
            <a:r>
              <a:rPr lang="en-GB" dirty="0"/>
              <a:t>Final set of Godley Tables: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04" y="697832"/>
            <a:ext cx="6388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86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800600" cy="838200"/>
          </a:xfrm>
        </p:spPr>
        <p:txBody>
          <a:bodyPr/>
          <a:lstStyle/>
          <a:p>
            <a:r>
              <a:rPr lang="en-GB" dirty="0"/>
              <a:t>Add definitions for flow variables using stocks &amp; time constants: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685800"/>
            <a:ext cx="3810000" cy="61641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14950" y="647700"/>
            <a:ext cx="1600200" cy="914400"/>
          </a:xfrm>
          <a:prstGeom prst="roundRect">
            <a:avLst/>
          </a:prstGeom>
          <a:gradFill rotWithShape="0">
            <a:gsLst>
              <a:gs pos="63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072423"/>
            <a:ext cx="3086100" cy="15049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716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>
                <a:solidFill>
                  <a:srgbClr val="FF0000"/>
                </a:solidFill>
                <a:effectLst/>
              </a:rPr>
              <a:t>Money in C sector account ($)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43200" y="18669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>
                <a:solidFill>
                  <a:srgbClr val="FF0000"/>
                </a:solidFill>
                <a:effectLst/>
              </a:rPr>
              <a:t>Flow of lending ($/Year)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9575" y="3348773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>
                <a:solidFill>
                  <a:srgbClr val="FF0000"/>
                </a:solidFill>
                <a:effectLst/>
              </a:rPr>
              <a:t>Time constant of lending (Years)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6700" y="4125796"/>
            <a:ext cx="5219700" cy="25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Similar definitions for other flows</a:t>
            </a:r>
          </a:p>
          <a:p>
            <a:r>
              <a:rPr lang="en-GB" kern="0" dirty="0">
                <a:effectLst/>
              </a:rPr>
              <a:t>Except interest payments (Debt times interest rate)</a:t>
            </a:r>
          </a:p>
          <a:p>
            <a:r>
              <a:rPr lang="en-GB" kern="0" dirty="0">
                <a:effectLst/>
              </a:rPr>
              <a:t>Bank Fee (Fraction of interest payments)</a:t>
            </a:r>
          </a:p>
          <a:p>
            <a:r>
              <a:rPr lang="en-GB" kern="0" dirty="0">
                <a:effectLst/>
              </a:rPr>
              <a:t>Share of surplus going to capitalists (fraction of annual turnover)</a:t>
            </a:r>
          </a:p>
          <a:p>
            <a:r>
              <a:rPr lang="en-GB" kern="0" dirty="0">
                <a:effectLst/>
              </a:rPr>
              <a:t>Can define incomes/year as well…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95950" y="2476500"/>
            <a:ext cx="3429000" cy="1891448"/>
          </a:xfrm>
          <a:prstGeom prst="roundRect">
            <a:avLst/>
          </a:prstGeom>
          <a:gradFill rotWithShape="0">
            <a:gsLst>
              <a:gs pos="63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091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 build="p" bldLvl="5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Shrink the Godley Tables to make room for some graphs:</a:t>
            </a:r>
          </a:p>
        </p:txBody>
      </p:sp>
      <p:pic>
        <p:nvPicPr>
          <p:cNvPr id="4" name="ShrinkGodley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1104900"/>
            <a:ext cx="5605833" cy="5353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52400" y="914400"/>
            <a:ext cx="5834433" cy="838200"/>
          </a:xfrm>
          <a:prstGeom prst="roundRect">
            <a:avLst/>
          </a:prstGeom>
          <a:gradFill rotWithShape="0">
            <a:gsLst>
              <a:gs pos="63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Sliders to change parameters during</a:t>
            </a:r>
            <a:r>
              <a:rPr kumimoji="0" lang="en-GB" sz="22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simulation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42577"/>
              </p:ext>
            </p:extLst>
          </p:nvPr>
        </p:nvGraphicFramePr>
        <p:xfrm>
          <a:off x="6553200" y="1257300"/>
          <a:ext cx="19018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Packager Shell Object" showAsIcon="1" r:id="rId6" imgW="939960" imgH="350640" progId="Package">
                  <p:embed/>
                </p:oleObj>
              </mc:Choice>
              <mc:Fallback>
                <p:oleObj name="Packager Shell Object" showAsIcon="1" r:id="rId6" imgW="939960" imgH="350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00" y="1257300"/>
                        <a:ext cx="19018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63033" y="2286000"/>
            <a:ext cx="28523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Now let’s test the model out…</a:t>
            </a:r>
          </a:p>
        </p:txBody>
      </p:sp>
    </p:spTree>
    <p:extLst>
      <p:ext uri="{BB962C8B-B14F-4D97-AF65-F5344CB8AC3E}">
        <p14:creationId xmlns:p14="http://schemas.microsoft.com/office/powerpoint/2010/main" val="11743132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7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1886957" cy="2209800"/>
          </a:xfrm>
        </p:spPr>
        <p:txBody>
          <a:bodyPr/>
          <a:lstStyle/>
          <a:p>
            <a:r>
              <a:rPr lang="en-GB" dirty="0"/>
              <a:t>Bernanke &amp; Krugman are right! Debt doesn’t matter…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5801"/>
            <a:ext cx="6457950" cy="55242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599" y="2743200"/>
            <a:ext cx="24384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IF banks are just “intermediaries”</a:t>
            </a:r>
          </a:p>
          <a:p>
            <a:r>
              <a:rPr lang="en-GB" kern="0" dirty="0">
                <a:effectLst/>
              </a:rPr>
              <a:t>But what if they—shudder—lend money?</a:t>
            </a:r>
          </a:p>
          <a:p>
            <a:r>
              <a:rPr lang="en-GB" kern="0" dirty="0">
                <a:effectLst/>
              </a:rPr>
              <a:t>What if they originate rather than merely intermediate?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854732"/>
              </p:ext>
            </p:extLst>
          </p:nvPr>
        </p:nvGraphicFramePr>
        <p:xfrm>
          <a:off x="1066800" y="1447800"/>
          <a:ext cx="1768904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Packager Shell Object" showAsIcon="1" r:id="rId4" imgW="1242360" imgH="453600" progId="Package">
                  <p:embed/>
                </p:oleObj>
              </mc:Choice>
              <mc:Fallback>
                <p:oleObj name="Packager Shell Object" showAsIcon="1" r:id="rId4" imgW="124236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1768904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515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2743200" cy="762000"/>
          </a:xfrm>
        </p:spPr>
        <p:txBody>
          <a:bodyPr/>
          <a:lstStyle/>
          <a:p>
            <a:r>
              <a:rPr lang="en-GB" dirty="0"/>
              <a:t>The result is slightly different…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33425"/>
            <a:ext cx="6063662" cy="52101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2378074"/>
            <a:ext cx="2743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Lending creates money</a:t>
            </a:r>
          </a:p>
          <a:p>
            <a:r>
              <a:rPr lang="en-GB" kern="0" dirty="0">
                <a:effectLst/>
              </a:rPr>
              <a:t>And Demand</a:t>
            </a:r>
          </a:p>
          <a:p>
            <a:r>
              <a:rPr lang="en-GB" kern="0" dirty="0">
                <a:effectLst/>
              </a:rPr>
              <a:t>And Income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35459"/>
              </p:ext>
            </p:extLst>
          </p:nvPr>
        </p:nvGraphicFramePr>
        <p:xfrm>
          <a:off x="0" y="1606549"/>
          <a:ext cx="3382824" cy="66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Packager Shell Object" showAsIcon="1" r:id="rId4" imgW="2325600" imgH="453600" progId="Package">
                  <p:embed/>
                </p:oleObj>
              </mc:Choice>
              <mc:Fallback>
                <p:oleObj name="Packager Shell Object" showAsIcon="1" r:id="rId4" imgW="2325600" imgH="45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606549"/>
                        <a:ext cx="3382824" cy="660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64486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Loanable Funds vs Endogenous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is it so different?</a:t>
            </a:r>
          </a:p>
          <a:p>
            <a:pPr lvl="1"/>
            <a:r>
              <a:rPr lang="en-GB" dirty="0"/>
              <a:t>Loanable Funds:</a:t>
            </a:r>
          </a:p>
          <a:p>
            <a:pPr lvl="2"/>
            <a:r>
              <a:rPr lang="en-GB" dirty="0"/>
              <a:t>Banks intermediate between savers &amp; investors</a:t>
            </a:r>
          </a:p>
          <a:p>
            <a:pPr lvl="2"/>
            <a:r>
              <a:rPr lang="en-GB" dirty="0"/>
              <a:t>No creation of money by lending</a:t>
            </a:r>
          </a:p>
          <a:p>
            <a:pPr lvl="2"/>
            <a:r>
              <a:rPr lang="en-GB" dirty="0"/>
              <a:t>No creation of additional demand either</a:t>
            </a:r>
          </a:p>
          <a:p>
            <a:pPr lvl="1"/>
            <a:r>
              <a:rPr lang="en-GB" dirty="0"/>
              <a:t>Endogenous money:</a:t>
            </a:r>
          </a:p>
          <a:p>
            <a:pPr lvl="2"/>
            <a:r>
              <a:rPr lang="en-GB" dirty="0"/>
              <a:t>Banks originate loans to investors (&amp; speculators)</a:t>
            </a:r>
          </a:p>
          <a:p>
            <a:pPr lvl="2"/>
            <a:r>
              <a:rPr lang="en-GB" dirty="0"/>
              <a:t>Money created by lending</a:t>
            </a:r>
          </a:p>
          <a:p>
            <a:pPr lvl="2"/>
            <a:r>
              <a:rPr lang="en-GB" dirty="0"/>
              <a:t>Additional demand created</a:t>
            </a:r>
          </a:p>
          <a:p>
            <a:pPr lvl="2"/>
            <a:r>
              <a:rPr lang="en-GB" dirty="0"/>
              <a:t>Change in Debt thus adds to demand</a:t>
            </a:r>
          </a:p>
          <a:p>
            <a:pPr lvl="3"/>
            <a:r>
              <a:rPr lang="en-GB" dirty="0"/>
              <a:t>But how to reconcile this with “</a:t>
            </a:r>
            <a:r>
              <a:rPr lang="en-GB" dirty="0" err="1"/>
              <a:t>Expenditure</a:t>
            </a:r>
            <a:r>
              <a:rPr lang="en-GB" dirty="0" err="1">
                <a:sym typeface="Symbol" panose="05050102010706020507" pitchFamily="18" charset="2"/>
              </a:rPr>
              <a:t></a:t>
            </a:r>
            <a:r>
              <a:rPr lang="en-GB" dirty="0" err="1"/>
              <a:t>Income</a:t>
            </a:r>
            <a:r>
              <a:rPr lang="en-GB" dirty="0"/>
              <a:t>” identity?...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02863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Loanable Funds, aggregate demand &amp;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AU" dirty="0"/>
              <a:t>Consider 3 sector model with sectors </a:t>
            </a:r>
            <a:r>
              <a:rPr lang="en-AU" b="1" i="1" dirty="0"/>
              <a:t>S</a:t>
            </a:r>
            <a:r>
              <a:rPr lang="en-AU" b="1" i="1" baseline="-25000" dirty="0"/>
              <a:t>1</a:t>
            </a:r>
            <a:r>
              <a:rPr lang="en-AU" dirty="0"/>
              <a:t>, </a:t>
            </a:r>
            <a:r>
              <a:rPr lang="en-AU" b="1" i="1" dirty="0"/>
              <a:t>S</a:t>
            </a:r>
            <a:r>
              <a:rPr lang="en-AU" b="1" i="1" baseline="-25000" dirty="0"/>
              <a:t>2</a:t>
            </a:r>
            <a:r>
              <a:rPr lang="en-AU" dirty="0"/>
              <a:t>, </a:t>
            </a:r>
            <a:r>
              <a:rPr lang="en-AU" b="1" i="1" dirty="0"/>
              <a:t>S</a:t>
            </a:r>
            <a:r>
              <a:rPr lang="en-AU" b="1" i="1" baseline="-25000" dirty="0"/>
              <a:t>3</a:t>
            </a:r>
          </a:p>
          <a:p>
            <a:r>
              <a:rPr lang="en-AU" dirty="0"/>
              <a:t>Expenditure not debt-financed shown by </a:t>
            </a:r>
            <a:r>
              <a:rPr lang="en-AU" b="1" i="1" dirty="0"/>
              <a:t>CAPITAL LETTERS</a:t>
            </a:r>
            <a:endParaRPr lang="en-AU" dirty="0"/>
          </a:p>
          <a:p>
            <a:r>
              <a:rPr lang="en-AU" dirty="0"/>
              <a:t>Debt financed expenditure shown by </a:t>
            </a:r>
            <a:r>
              <a:rPr lang="en-AU" b="1" i="1" dirty="0"/>
              <a:t>lowercase letters</a:t>
            </a:r>
          </a:p>
          <a:p>
            <a:r>
              <a:rPr lang="en-AU" dirty="0"/>
              <a:t>3 situations considered</a:t>
            </a:r>
          </a:p>
          <a:p>
            <a:pPr lvl="1"/>
            <a:r>
              <a:rPr lang="en-AU" dirty="0"/>
              <a:t>Borrowing not possible</a:t>
            </a:r>
          </a:p>
          <a:p>
            <a:pPr lvl="1"/>
            <a:r>
              <a:rPr lang="en-AU" dirty="0"/>
              <a:t>Borrowing from other sectors possible (“Loanable Funds”)</a:t>
            </a:r>
          </a:p>
          <a:p>
            <a:pPr lvl="1"/>
            <a:r>
              <a:rPr lang="en-AU" dirty="0"/>
              <a:t>Borrowing from banks possible (“Endogenous Money”)</a:t>
            </a:r>
          </a:p>
          <a:p>
            <a:r>
              <a:rPr lang="en-AU" dirty="0"/>
              <a:t>First case “Say’s Law” (actually “demand creates its own supply”)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3962400"/>
          <a:ext cx="88392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Activity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Sector 3</a:t>
                      </a:r>
                      <a:endParaRPr lang="en-US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-(A + B) 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B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-(C+D)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D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3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-(E+F)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3810000" y="4724400"/>
            <a:ext cx="1828800" cy="457200"/>
          </a:xfrm>
          <a:prstGeom prst="roundRect">
            <a:avLst/>
          </a:prstGeom>
          <a:gradFill rotWithShape="0">
            <a:gsLst>
              <a:gs pos="72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10200" y="5105400"/>
            <a:ext cx="1828800" cy="457200"/>
          </a:xfrm>
          <a:prstGeom prst="roundRect">
            <a:avLst/>
          </a:prstGeom>
          <a:gradFill rotWithShape="0">
            <a:gsLst>
              <a:gs pos="72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39000" y="5486400"/>
            <a:ext cx="1828800" cy="457200"/>
          </a:xfrm>
          <a:prstGeom prst="roundRect">
            <a:avLst/>
          </a:prstGeom>
          <a:gradFill rotWithShape="0">
            <a:gsLst>
              <a:gs pos="72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19800" y="4724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772400" y="4724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1000" y="5105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772400" y="5105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91000" y="5486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19800" y="54864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3000"/>
                </a:schemeClr>
              </a:gs>
              <a:gs pos="9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40064" y="5943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Negative sum of diagonal elements is aggregate demand</a:t>
            </a:r>
            <a:endParaRPr lang="en-US" kern="0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0064" y="63246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Sum of off-diagonal elements is aggregate income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41365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 bldLvl="5"/>
      <p:bldP spid="16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Loanable Funds, aggregate demand &amp;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AU" dirty="0"/>
              <a:t>Clearly Expenditure </a:t>
            </a:r>
            <a:r>
              <a:rPr lang="en-AU" dirty="0">
                <a:sym typeface="Symbol" panose="05050102010706020507" pitchFamily="18" charset="2"/>
              </a:rPr>
              <a:t> Income:</a:t>
            </a:r>
            <a:r>
              <a:rPr lang="en-AU" dirty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60563" y="1066800"/>
          <a:ext cx="48228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3" imgW="2209680" imgH="482400" progId="Equation.DSMT4">
                  <p:embed/>
                </p:oleObj>
              </mc:Choice>
              <mc:Fallback>
                <p:oleObj name="Equation" r:id="rId3" imgW="220968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066800"/>
                        <a:ext cx="4822825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0574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Loanable Funds: Sector 1 borrows </a:t>
            </a:r>
            <a:r>
              <a:rPr lang="en-AU" b="1" i="1" kern="0" dirty="0">
                <a:effectLst/>
              </a:rPr>
              <a:t>b</a:t>
            </a:r>
            <a:r>
              <a:rPr lang="en-AU" kern="0" dirty="0">
                <a:effectLst/>
              </a:rPr>
              <a:t> from Sector 2 to spend on Sector 3</a:t>
            </a:r>
          </a:p>
          <a:p>
            <a:pPr lvl="1"/>
            <a:r>
              <a:rPr lang="en-AU" kern="0" dirty="0">
                <a:effectLst/>
              </a:rPr>
              <a:t>Sector 1’s funds for spending increase by </a:t>
            </a:r>
            <a:r>
              <a:rPr lang="en-AU" b="1" i="1" kern="0" dirty="0">
                <a:effectLst/>
              </a:rPr>
              <a:t>b</a:t>
            </a:r>
            <a:endParaRPr lang="en-AU" kern="0" dirty="0">
              <a:effectLst/>
            </a:endParaRPr>
          </a:p>
          <a:p>
            <a:pPr lvl="1"/>
            <a:r>
              <a:rPr lang="en-AU" kern="0" dirty="0">
                <a:effectLst/>
              </a:rPr>
              <a:t>Sector 2’s funds fall by </a:t>
            </a:r>
            <a:r>
              <a:rPr lang="en-AU" b="1" i="1" kern="0" dirty="0">
                <a:effectLst/>
              </a:rPr>
              <a:t>b</a:t>
            </a:r>
            <a:endParaRPr lang="en-AU" kern="0" dirty="0"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3200400"/>
          <a:ext cx="88392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Activity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3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-(A + </a:t>
                      </a:r>
                      <a:r>
                        <a:rPr lang="en-US" sz="2400" dirty="0" err="1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) 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ndara" panose="020E0502030303020204" pitchFamily="34" charset="0"/>
                        </a:rPr>
                        <a:t>B+b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-(C+D-b)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D-b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 3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-(E+F)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5181600"/>
            <a:ext cx="876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Aggregate outcome clearly the same as without borrowing</a:t>
            </a:r>
          </a:p>
          <a:p>
            <a:r>
              <a:rPr lang="en-AU" kern="0" dirty="0">
                <a:effectLst/>
              </a:rPr>
              <a:t>Sound logical basis of Bernanke’s “</a:t>
            </a:r>
            <a:r>
              <a:rPr lang="en-US" dirty="0">
                <a:effectLst/>
              </a:rPr>
              <a:t>Absent implau­sibly large differences in marginal spending propensities among the groups, it was suggested, </a:t>
            </a:r>
            <a:r>
              <a:rPr lang="en-US" b="1" i="1" dirty="0">
                <a:effectLst/>
              </a:rPr>
              <a:t>pure redistributions should have no significant macro­economic effects</a:t>
            </a:r>
            <a:r>
              <a:rPr lang="en-US" dirty="0">
                <a:effectLst/>
              </a:rPr>
              <a:t>.</a:t>
            </a:r>
            <a:r>
              <a:rPr lang="en-US" dirty="0"/>
              <a:t>”</a:t>
            </a:r>
            <a:endParaRPr lang="en-A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70173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7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524000"/>
          </a:xfrm>
        </p:spPr>
        <p:txBody>
          <a:bodyPr/>
          <a:lstStyle/>
          <a:p>
            <a:r>
              <a:rPr lang="en-AU" dirty="0"/>
              <a:t>But what if a bank lends to Sector 1?</a:t>
            </a:r>
          </a:p>
          <a:p>
            <a:pPr lvl="1"/>
            <a:r>
              <a:rPr lang="en-AU" dirty="0"/>
              <a:t>Assets &amp; liabilities of banking sector rise equally; and…</a:t>
            </a:r>
          </a:p>
          <a:p>
            <a:pPr lvl="1"/>
            <a:r>
              <a:rPr lang="en-AU" dirty="0"/>
              <a:t>Increased spending power for Sector 1 not offset by fall in Sector 2</a:t>
            </a:r>
          </a:p>
          <a:p>
            <a:r>
              <a:rPr lang="en-GB" dirty="0"/>
              <a:t>Causes a rise in Sector 1’s spending, and incomes of Sectors 2 &amp; 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2209800"/>
          <a:ext cx="8839201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Assets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Activity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Loans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Sector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S3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S1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</a:t>
                      </a:r>
                      <a:r>
                        <a:rPr lang="en-US" sz="2400" dirty="0" err="1">
                          <a:effectLst/>
                          <a:latin typeface="Candara" panose="020E0502030303020204" pitchFamily="34" charset="0"/>
                        </a:rPr>
                        <a:t>A+B+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) 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ndara" panose="020E0502030303020204" pitchFamily="34" charset="0"/>
                        </a:rPr>
                        <a:t>B+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S2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-(C+D)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D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S3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-(E+F)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79588" y="4163380"/>
          <a:ext cx="53768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3" imgW="2463480" imgH="482400" progId="Equation.DSMT4">
                  <p:embed/>
                </p:oleObj>
              </mc:Choice>
              <mc:Fallback>
                <p:oleObj name="Equation" r:id="rId3" imgW="24634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4163380"/>
                        <a:ext cx="5376862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1198" y="5233355"/>
            <a:ext cx="8763000" cy="78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Aggregate outcome greater (if b&gt;0) than without borrowing</a:t>
            </a:r>
          </a:p>
          <a:p>
            <a:r>
              <a:rPr lang="en-AU" b="1" i="1" kern="0" dirty="0">
                <a:effectLst/>
              </a:rPr>
              <a:t>Increase in debt causes equivalent increase in expenditure and income</a:t>
            </a:r>
          </a:p>
        </p:txBody>
      </p:sp>
    </p:spTree>
    <p:extLst>
      <p:ext uri="{BB962C8B-B14F-4D97-AF65-F5344CB8AC3E}">
        <p14:creationId xmlns:p14="http://schemas.microsoft.com/office/powerpoint/2010/main" val="7658642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 week: </a:t>
            </a:r>
          </a:p>
          <a:p>
            <a:pPr lvl="1"/>
            <a:r>
              <a:rPr lang="en-GB" dirty="0"/>
              <a:t>The brilliance (&amp; the bad maths) of Graziani</a:t>
            </a:r>
          </a:p>
          <a:p>
            <a:pPr lvl="1"/>
            <a:r>
              <a:rPr lang="en-GB" dirty="0"/>
              <a:t>Coherence of </a:t>
            </a:r>
            <a:r>
              <a:rPr lang="en-GB" dirty="0" err="1"/>
              <a:t>Circuitist</a:t>
            </a:r>
            <a:r>
              <a:rPr lang="en-GB" dirty="0"/>
              <a:t> vision once stock-flow errors overcome</a:t>
            </a:r>
          </a:p>
          <a:p>
            <a:pPr lvl="1"/>
            <a:r>
              <a:rPr lang="en-GB" dirty="0"/>
              <a:t>Using double-entry bookkeeping to point out lunacy of “Money Multiplier” model: violates Fundamental Law of Accounting</a:t>
            </a:r>
          </a:p>
          <a:p>
            <a:r>
              <a:rPr lang="en-GB" dirty="0"/>
              <a:t>This week</a:t>
            </a:r>
          </a:p>
          <a:p>
            <a:pPr lvl="1"/>
            <a:r>
              <a:rPr lang="en-GB" dirty="0"/>
              <a:t>Lunatic idea #2: Neoclassical “Loanable Funds” model of banking</a:t>
            </a:r>
          </a:p>
          <a:p>
            <a:pPr lvl="1"/>
            <a:r>
              <a:rPr lang="en-GB" dirty="0"/>
              <a:t>The role of credit in aggregate demand and income</a:t>
            </a:r>
          </a:p>
        </p:txBody>
      </p:sp>
    </p:spTree>
    <p:extLst>
      <p:ext uri="{BB962C8B-B14F-4D97-AF65-F5344CB8AC3E}">
        <p14:creationId xmlns:p14="http://schemas.microsoft.com/office/powerpoint/2010/main" val="2285668759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precisely:</a:t>
            </a:r>
          </a:p>
          <a:p>
            <a:pPr lvl="1"/>
            <a:r>
              <a:rPr lang="en-US" dirty="0"/>
              <a:t>Most loans are effectively “spent into existence”</a:t>
            </a:r>
          </a:p>
          <a:p>
            <a:pPr lvl="1"/>
            <a:r>
              <a:rPr lang="en-US" dirty="0"/>
              <a:t>Loan is approved (e.g., mortgage) as an allowed ceiling</a:t>
            </a:r>
          </a:p>
          <a:p>
            <a:pPr lvl="1"/>
            <a:r>
              <a:rPr lang="en-US" dirty="0"/>
              <a:t>No liability incurred until borrowed money transferred to seller</a:t>
            </a:r>
          </a:p>
          <a:p>
            <a:pPr lvl="1"/>
            <a:r>
              <a:rPr lang="en-US" dirty="0"/>
              <a:t>Loan and expenditure appear simultaneously</a:t>
            </a:r>
          </a:p>
          <a:p>
            <a:pPr lvl="1"/>
            <a:r>
              <a:rPr lang="en-US" dirty="0"/>
              <a:t>Expenditure of loan becomes income (</a:t>
            </a:r>
            <a:r>
              <a:rPr lang="en-US" i="1" dirty="0"/>
              <a:t>or source of potential capital gain</a:t>
            </a:r>
            <a:r>
              <a:rPr lang="en-US" dirty="0"/>
              <a:t>) for the seller</a:t>
            </a:r>
            <a:r>
              <a:rPr lang="en-GB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56269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Bank-eye-view of Loanable Funds: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066800"/>
          <a:ext cx="87630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728361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269626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398759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49564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45510387"/>
                    </a:ext>
                  </a:extLst>
                </a:gridCol>
                <a:gridCol w="1007917">
                  <a:extLst>
                    <a:ext uri="{9D8B030D-6E8A-4147-A177-3AD203B41FA5}">
                      <a16:colId xmlns:a16="http://schemas.microsoft.com/office/drawing/2014/main" val="391954834"/>
                    </a:ext>
                  </a:extLst>
                </a:gridCol>
                <a:gridCol w="1354283">
                  <a:extLst>
                    <a:ext uri="{9D8B030D-6E8A-4147-A177-3AD203B41FA5}">
                      <a16:colId xmlns:a16="http://schemas.microsoft.com/office/drawing/2014/main" val="32830704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Action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Assets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Liabilities: Deposit Accounts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Net Positions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746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Saver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Borrower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Recipient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Assets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Liabilities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01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Create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-Lend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59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Spend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-Lend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459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Net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-Lend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51156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17595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Bank-eye-view of Endogenous Money: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66700" y="3581400"/>
          <a:ext cx="8801100" cy="19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445">
                  <a:extLst>
                    <a:ext uri="{9D8B030D-6E8A-4147-A177-3AD203B41FA5}">
                      <a16:colId xmlns:a16="http://schemas.microsoft.com/office/drawing/2014/main" val="2827942523"/>
                    </a:ext>
                  </a:extLst>
                </a:gridCol>
                <a:gridCol w="1158039">
                  <a:extLst>
                    <a:ext uri="{9D8B030D-6E8A-4147-A177-3AD203B41FA5}">
                      <a16:colId xmlns:a16="http://schemas.microsoft.com/office/drawing/2014/main" val="2197376653"/>
                    </a:ext>
                  </a:extLst>
                </a:gridCol>
                <a:gridCol w="1080837">
                  <a:extLst>
                    <a:ext uri="{9D8B030D-6E8A-4147-A177-3AD203B41FA5}">
                      <a16:colId xmlns:a16="http://schemas.microsoft.com/office/drawing/2014/main" val="248318467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898439598"/>
                    </a:ext>
                  </a:extLst>
                </a:gridCol>
                <a:gridCol w="1400098">
                  <a:extLst>
                    <a:ext uri="{9D8B030D-6E8A-4147-A177-3AD203B41FA5}">
                      <a16:colId xmlns:a16="http://schemas.microsoft.com/office/drawing/2014/main" val="3699543322"/>
                    </a:ext>
                  </a:extLst>
                </a:gridCol>
                <a:gridCol w="1011231">
                  <a:extLst>
                    <a:ext uri="{9D8B030D-6E8A-4147-A177-3AD203B41FA5}">
                      <a16:colId xmlns:a16="http://schemas.microsoft.com/office/drawing/2014/main" val="15414994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519699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Action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Assets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Liabilities: Deposit Accounts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Net Positions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919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Loans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Saver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Borrower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Recipient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Assets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Liabilities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10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Create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683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Spend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-Lend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4909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Net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ndara" panose="020E0502030303020204" pitchFamily="34" charset="0"/>
                        </a:rPr>
                        <a:t>+Lend</a:t>
                      </a:r>
                      <a:endParaRPr lang="en-GB" sz="2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5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8429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447800"/>
          </a:xfrm>
        </p:spPr>
        <p:txBody>
          <a:bodyPr/>
          <a:lstStyle/>
          <a:p>
            <a:r>
              <a:rPr lang="en-GB" dirty="0"/>
              <a:t>More formally, using “time constants” introduced earlier</a:t>
            </a:r>
          </a:p>
          <a:p>
            <a:r>
              <a:rPr lang="en-GB" dirty="0"/>
              <a:t>Each sector </a:t>
            </a:r>
            <a:r>
              <a:rPr lang="en-GB" b="1" i="1" dirty="0" err="1"/>
              <a:t>S</a:t>
            </a:r>
            <a:r>
              <a:rPr lang="en-GB" b="1" i="1" baseline="-25000" dirty="0" err="1"/>
              <a:t>x</a:t>
            </a:r>
            <a:r>
              <a:rPr lang="en-GB" dirty="0"/>
              <a:t> has bank deposit of </a:t>
            </a:r>
            <a:r>
              <a:rPr lang="en-GB" b="1" i="1" dirty="0" err="1"/>
              <a:t>S</a:t>
            </a:r>
            <a:r>
              <a:rPr lang="en-GB" b="1" i="1" baseline="-25000" dirty="0" err="1"/>
              <a:t>x</a:t>
            </a:r>
            <a:r>
              <a:rPr lang="en-GB" b="1" i="1" baseline="-25000" dirty="0"/>
              <a:t> </a:t>
            </a:r>
            <a:r>
              <a:rPr lang="en-GB" b="1" dirty="0"/>
              <a:t>$</a:t>
            </a:r>
            <a:endParaRPr lang="en-GB" dirty="0"/>
          </a:p>
          <a:p>
            <a:r>
              <a:rPr lang="en-GB" dirty="0"/>
              <a:t>Each spends at the rate </a:t>
            </a:r>
            <a:r>
              <a:rPr lang="en-US" b="1" i="1" dirty="0" err="1">
                <a:latin typeface="Symbol" panose="05050102010706020507" pitchFamily="18" charset="2"/>
              </a:rPr>
              <a:t>t</a:t>
            </a:r>
            <a:r>
              <a:rPr lang="en-US" b="1" i="1" baseline="-25000" dirty="0" err="1"/>
              <a:t>xy</a:t>
            </a:r>
            <a:r>
              <a:rPr lang="en-US" b="1" i="1" baseline="-25000" dirty="0">
                <a:latin typeface="Symbol" panose="05050102010706020507" pitchFamily="18" charset="2"/>
              </a:rPr>
              <a:t> </a:t>
            </a:r>
            <a:r>
              <a:rPr lang="en-GB" dirty="0"/>
              <a:t>on the other sectors</a:t>
            </a:r>
          </a:p>
          <a:p>
            <a:r>
              <a:rPr lang="en-GB" dirty="0"/>
              <a:t>First situation: no borrowing possible…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8" y="2133600"/>
            <a:ext cx="7766475" cy="28194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67406" y="457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Same situation as before—now expressed using time constants: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04159"/>
              </p:ext>
            </p:extLst>
          </p:nvPr>
        </p:nvGraphicFramePr>
        <p:xfrm>
          <a:off x="385763" y="4876800"/>
          <a:ext cx="6802437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4" imgW="2895480" imgH="444240" progId="Equation.DSMT4">
                  <p:embed/>
                </p:oleObj>
              </mc:Choice>
              <mc:Fallback>
                <p:oleObj name="Equation" r:id="rId4" imgW="2895480" imgH="4442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876800"/>
                        <a:ext cx="6802437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2664" y="59436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Now “Loanable Funds”: non-bank lender devotes splits flow of expenditure into part expenditure, part lending…</a:t>
            </a:r>
          </a:p>
        </p:txBody>
      </p:sp>
    </p:spTree>
    <p:extLst>
      <p:ext uri="{BB962C8B-B14F-4D97-AF65-F5344CB8AC3E}">
        <p14:creationId xmlns:p14="http://schemas.microsoft.com/office/powerpoint/2010/main" val="345383953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/>
              <a:t>Banks intermediate loans…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9" y="1066800"/>
            <a:ext cx="7604110" cy="32004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6063" y="4484688"/>
          <a:ext cx="83121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4" imgW="4508280" imgH="507960" progId="Equation.DSMT4">
                  <p:embed/>
                </p:oleObj>
              </mc:Choice>
              <mc:Fallback>
                <p:oleObj name="Equation" r:id="rId4" imgW="450828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4484688"/>
                        <a:ext cx="8312150" cy="9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886200"/>
            <a:ext cx="8763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Change in debt turns up as part of aggregate demand &amp; income</a:t>
            </a:r>
          </a:p>
          <a:p>
            <a:pPr lvl="1"/>
            <a:r>
              <a:rPr lang="en-GB" kern="0" dirty="0">
                <a:effectLst/>
              </a:rPr>
              <a:t>If “marginal propensities to spend” differ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1489" y="5410200"/>
            <a:ext cx="876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Logical basis for Bernanke’s “Absent implausibly large differences in marginal spending propensities among the groups, it was suggested, pure redistributions should have no significant macro-economic effects.”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715000" y="4267200"/>
            <a:ext cx="3048000" cy="12954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78138" y="2057400"/>
            <a:ext cx="3048000" cy="12954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Part of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flow 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</a:t>
            </a:r>
            <a:r>
              <a:rPr kumimoji="0" lang="en-GB" sz="2400" b="0" i="0" u="none" strike="noStrike" cap="none" normalizeH="0" baseline="-25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would have spent on S3 is lent to S1 instead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524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81000"/>
          </a:xfrm>
        </p:spPr>
        <p:txBody>
          <a:bodyPr/>
          <a:lstStyle/>
          <a:p>
            <a:r>
              <a:rPr lang="en-GB" dirty="0"/>
              <a:t>Banks originate loans…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799"/>
            <a:ext cx="8001000" cy="32438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886200"/>
            <a:ext cx="8763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Change in debt turns up </a:t>
            </a:r>
            <a:r>
              <a:rPr lang="en-GB" b="1" i="1" kern="0" dirty="0">
                <a:effectLst/>
              </a:rPr>
              <a:t>1:1</a:t>
            </a:r>
            <a:r>
              <a:rPr lang="en-GB" kern="0" dirty="0">
                <a:effectLst/>
              </a:rPr>
              <a:t> as part of aggregate demand </a:t>
            </a:r>
            <a:r>
              <a:rPr lang="en-GB" b="1" i="1" kern="0" dirty="0">
                <a:effectLst/>
              </a:rPr>
              <a:t>&amp; income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4310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8600" y="4359346"/>
          <a:ext cx="8794750" cy="225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4" imgW="4076640" imgH="1041120" progId="Equation.DSMT4">
                  <p:embed/>
                </p:oleObj>
              </mc:Choice>
              <mc:Fallback>
                <p:oleObj name="Equation" r:id="rId4" imgW="4076640" imgH="10411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59346"/>
                        <a:ext cx="8794750" cy="2258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5486400" y="5602287"/>
            <a:ext cx="685800" cy="10160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33600" y="1308406"/>
            <a:ext cx="1295400" cy="10160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By S1 spent on S2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3400" y="1308406"/>
            <a:ext cx="1295400" cy="10160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Money “borrowed”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81600" y="1308406"/>
            <a:ext cx="1295400" cy="1016000"/>
          </a:xfrm>
          <a:prstGeom prst="roundRect">
            <a:avLst/>
          </a:prstGeom>
          <a:gradFill rotWithShape="0">
            <a:gsLst>
              <a:gs pos="7700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Creating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income for S2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1737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3733800"/>
          </a:xfrm>
        </p:spPr>
        <p:txBody>
          <a:bodyPr/>
          <a:lstStyle/>
          <a:p>
            <a:r>
              <a:rPr lang="en-GB" dirty="0"/>
              <a:t>Reconciliation with </a:t>
            </a:r>
            <a:r>
              <a:rPr lang="en-GB" dirty="0" err="1"/>
              <a:t>Expenditure</a:t>
            </a:r>
            <a:r>
              <a:rPr lang="en-GB" dirty="0" err="1">
                <a:sym typeface="Symbol" panose="05050102010706020507" pitchFamily="18" charset="2"/>
              </a:rPr>
              <a:t></a:t>
            </a:r>
            <a:r>
              <a:rPr lang="en-GB" dirty="0" err="1"/>
              <a:t>Income</a:t>
            </a:r>
            <a:r>
              <a:rPr lang="en-GB" dirty="0"/>
              <a:t> identity</a:t>
            </a:r>
          </a:p>
          <a:p>
            <a:pPr lvl="1"/>
            <a:r>
              <a:rPr lang="en-GB" dirty="0"/>
              <a:t>Expenditure is the sum of</a:t>
            </a:r>
          </a:p>
          <a:p>
            <a:pPr lvl="2"/>
            <a:r>
              <a:rPr lang="en-GB" dirty="0"/>
              <a:t>Expenditure financed by turnover of existing money</a:t>
            </a:r>
          </a:p>
          <a:p>
            <a:pPr lvl="3"/>
            <a:r>
              <a:rPr lang="en-GB" dirty="0"/>
              <a:t>Measured—however poorly—as GDP (Expenditure method)</a:t>
            </a:r>
          </a:p>
          <a:p>
            <a:pPr lvl="3"/>
            <a:r>
              <a:rPr lang="en-GB" dirty="0"/>
              <a:t>Dimensioned in $/Year</a:t>
            </a:r>
          </a:p>
          <a:p>
            <a:pPr lvl="2"/>
            <a:r>
              <a:rPr lang="en-GB" dirty="0"/>
              <a:t>Plus expenditure financed by new debt</a:t>
            </a:r>
          </a:p>
          <a:p>
            <a:pPr lvl="3"/>
            <a:r>
              <a:rPr lang="en-GB" dirty="0"/>
              <a:t>Measured—more accurately—as Change in Debt</a:t>
            </a:r>
          </a:p>
          <a:p>
            <a:pPr lvl="3"/>
            <a:r>
              <a:rPr lang="en-GB" dirty="0"/>
              <a:t>Dimensioned in $/Year</a:t>
            </a:r>
          </a:p>
          <a:p>
            <a:pPr lvl="2"/>
            <a:r>
              <a:rPr lang="en-GB" dirty="0"/>
              <a:t>Plus gross financial transactions (debt &amp; deposit interest)</a:t>
            </a:r>
          </a:p>
          <a:p>
            <a:pPr lvl="2"/>
            <a:r>
              <a:rPr lang="en-GB" dirty="0"/>
              <a:t>Total expenditure is therefore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029200" y="3886200"/>
          <a:ext cx="323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2385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4318954"/>
            <a:ext cx="8763000" cy="14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Income side of identity needs amendment too:</a:t>
            </a:r>
          </a:p>
          <a:p>
            <a:pPr lvl="1"/>
            <a:r>
              <a:rPr lang="en-AU" kern="0" dirty="0">
                <a:effectLst/>
              </a:rPr>
              <a:t>Vast majority of debt today finances asset purchases</a:t>
            </a:r>
          </a:p>
          <a:p>
            <a:pPr lvl="1"/>
            <a:r>
              <a:rPr lang="en-AU" kern="0" dirty="0">
                <a:effectLst/>
              </a:rPr>
              <a:t>Modern monetary theory must integrate macroeconomics &amp; finance</a:t>
            </a:r>
          </a:p>
          <a:p>
            <a:pPr lvl="1"/>
            <a:r>
              <a:rPr lang="en-AU" kern="0" dirty="0">
                <a:effectLst/>
              </a:rPr>
              <a:t>Income side is therefore Income </a:t>
            </a:r>
            <a:r>
              <a:rPr lang="en-AU" b="1" i="1" kern="0" dirty="0">
                <a:effectLst/>
              </a:rPr>
              <a:t>plus realized capital gains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29594"/>
              </p:ext>
            </p:extLst>
          </p:nvPr>
        </p:nvGraphicFramePr>
        <p:xfrm>
          <a:off x="1519238" y="5791200"/>
          <a:ext cx="5022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5" imgW="3288960" imgH="393480" progId="Equation.DSMT4">
                  <p:embed/>
                </p:oleObj>
              </mc:Choice>
              <mc:Fallback>
                <p:oleObj name="Equation" r:id="rId5" imgW="32889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5791200"/>
                        <a:ext cx="50228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07636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Endogenous money, aggregate demand &amp;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/>
              <a:t>GDP &amp; capital gains are both affected by change in debt</a:t>
            </a:r>
          </a:p>
          <a:p>
            <a:r>
              <a:rPr lang="en-GB" dirty="0"/>
              <a:t>GDP growth and realized capital gains affected by debt acceleration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45031"/>
              </p:ext>
            </p:extLst>
          </p:nvPr>
        </p:nvGraphicFramePr>
        <p:xfrm>
          <a:off x="1016000" y="1524000"/>
          <a:ext cx="60102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3" imgW="3936960" imgH="431640" progId="Equation.DSMT4">
                  <p:embed/>
                </p:oleObj>
              </mc:Choice>
              <mc:Fallback>
                <p:oleObj name="Equation" r:id="rId3" imgW="39369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524000"/>
                        <a:ext cx="6010275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192336"/>
            <a:ext cx="8763000" cy="39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kern="0" dirty="0">
                <a:effectLst/>
              </a:rPr>
              <a:t>Change in debt by far most the volatile element on expenditure side</a:t>
            </a:r>
          </a:p>
          <a:p>
            <a:pPr lvl="1"/>
            <a:r>
              <a:rPr lang="en-AU" kern="0" dirty="0">
                <a:effectLst/>
              </a:rPr>
              <a:t>Logical basis for extraordinary empirical correlations between</a:t>
            </a:r>
          </a:p>
          <a:p>
            <a:pPr lvl="2"/>
            <a:r>
              <a:rPr lang="en-AU" kern="0" dirty="0">
                <a:effectLst/>
              </a:rPr>
              <a:t>Change in debt &amp; economic activity (employment rate, etc.)</a:t>
            </a:r>
          </a:p>
          <a:p>
            <a:pPr lvl="2"/>
            <a:r>
              <a:rPr lang="en-AU" kern="0" dirty="0">
                <a:effectLst/>
              </a:rPr>
              <a:t>Acceleration in debt and change in economic activity</a:t>
            </a:r>
          </a:p>
          <a:p>
            <a:pPr lvl="2"/>
            <a:r>
              <a:rPr lang="en-AU" kern="0" dirty="0">
                <a:effectLst/>
              </a:rPr>
              <a:t>Acceleration in debt and change in asset market prices</a:t>
            </a:r>
          </a:p>
          <a:p>
            <a:r>
              <a:rPr lang="en-AU" kern="0" dirty="0">
                <a:effectLst/>
              </a:rPr>
              <a:t>Empirical findings contradict mainstream macro &amp; finance theory</a:t>
            </a:r>
          </a:p>
          <a:p>
            <a:pPr lvl="1"/>
            <a:r>
              <a:rPr lang="en-AU" kern="0" dirty="0">
                <a:effectLst/>
              </a:rPr>
              <a:t>Rather than changes in debt being “pure redistributions” with “</a:t>
            </a:r>
            <a:r>
              <a:rPr lang="en-US" kern="0" dirty="0">
                <a:effectLst/>
              </a:rPr>
              <a:t>no significant macro-economic effects”, </a:t>
            </a:r>
            <a:r>
              <a:rPr lang="en-US" b="1" i="1" kern="0" dirty="0">
                <a:effectLst/>
              </a:rPr>
              <a:t>changes in debt are the main determinants of macroeconomic outcomes</a:t>
            </a:r>
          </a:p>
          <a:p>
            <a:pPr lvl="1"/>
            <a:r>
              <a:rPr lang="en-GB" kern="0" dirty="0">
                <a:effectLst/>
              </a:rPr>
              <a:t>Rather than leverage not affecting asset prices (</a:t>
            </a:r>
            <a:r>
              <a:rPr lang="en-GB" kern="0" dirty="0">
                <a:effectLst/>
                <a:hlinkClick r:id="rId5"/>
              </a:rPr>
              <a:t>Modigliani-Miller theorem</a:t>
            </a:r>
            <a:r>
              <a:rPr lang="en-GB" kern="0" dirty="0">
                <a:effectLst/>
              </a:rPr>
              <a:t>), </a:t>
            </a:r>
            <a:r>
              <a:rPr lang="en-GB" b="1" i="1" kern="0" dirty="0">
                <a:effectLst/>
              </a:rPr>
              <a:t>leverage is the main determinant of asset prices</a:t>
            </a:r>
            <a:r>
              <a:rPr lang="en-GB" kern="0" dirty="0">
                <a:effectLst/>
              </a:rPr>
              <a:t>…</a:t>
            </a:r>
            <a:endParaRPr lang="en-A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61774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historical record from a credit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We are living during the biggest private debt bubble in history: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90600"/>
            <a:ext cx="88650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325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historical record from a credit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The very long view: every serious crisis caused by deleveraging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38852"/>
            <a:ext cx="9067800" cy="53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49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historical record from a credit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/>
          <a:lstStyle/>
          <a:p>
            <a:r>
              <a:rPr lang="en-GB" dirty="0"/>
              <a:t>The developed world is on the downside of “Peak Debt”</a:t>
            </a:r>
          </a:p>
          <a:p>
            <a:r>
              <a:rPr lang="en-GB" dirty="0"/>
              <a:t>Next economic crisis will come from developing world…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14450"/>
            <a:ext cx="8305800" cy="53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439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r>
              <a:rPr lang="en-GB" dirty="0"/>
              <a:t>Mainstream see banks as “intermediaries”, not “originators” of loans</a:t>
            </a:r>
          </a:p>
          <a:p>
            <a:pPr lvl="1"/>
            <a:r>
              <a:rPr lang="en-US" dirty="0"/>
              <a:t>“Fisher's idea was less influential in academic circles, though, because of the counterargument that debt-deflation represented no more than a redistribution from one group (debtors) to another (creditors).</a:t>
            </a:r>
          </a:p>
          <a:p>
            <a:pPr lvl="1"/>
            <a:r>
              <a:rPr lang="en-US" dirty="0"/>
              <a:t>Absent implausibly large differences in marginal spending propensities among the groups, it was suggested, pure redistributions should have no significant macro-economic effects. (Bernanke, 2000, p. 24)</a:t>
            </a:r>
            <a:endParaRPr lang="en-GB" dirty="0"/>
          </a:p>
          <a:p>
            <a:pPr lvl="1"/>
            <a:r>
              <a:rPr lang="en-US" dirty="0"/>
              <a:t>“Think of it this way: when debt is rising, </a:t>
            </a:r>
            <a:r>
              <a:rPr lang="en-US" b="1" i="1" dirty="0"/>
              <a:t>it’s not the economy as a whole borrowing more money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is, rather, a case of less patient people—people who for whatever reason want to spend sooner rather than later—borrowing from more patient people.” (Krugman 2012, pp.  146-47)</a:t>
            </a:r>
          </a:p>
        </p:txBody>
      </p:sp>
    </p:spTree>
    <p:extLst>
      <p:ext uri="{BB962C8B-B14F-4D97-AF65-F5344CB8AC3E}">
        <p14:creationId xmlns:p14="http://schemas.microsoft.com/office/powerpoint/2010/main" val="3230174226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Bank of England knows better:</a:t>
            </a:r>
          </a:p>
          <a:p>
            <a:pPr lvl="1"/>
            <a:r>
              <a:rPr lang="en-GB" dirty="0"/>
              <a:t>“</a:t>
            </a:r>
            <a:r>
              <a:rPr lang="en-US" dirty="0"/>
              <a:t>Whenever a bank makes a loan, it simultaneously creates a matching deposit in the borrower’s bank account, thereby creating new money.</a:t>
            </a:r>
            <a:r>
              <a:rPr lang="en-GB" dirty="0"/>
              <a:t>” (Bank of England 2014, p. 14)</a:t>
            </a:r>
          </a:p>
          <a:p>
            <a:r>
              <a:rPr lang="en-GB" dirty="0"/>
              <a:t>Mainstream can’t see why this matters:</a:t>
            </a:r>
          </a:p>
          <a:p>
            <a:pPr lvl="1"/>
            <a:r>
              <a:rPr lang="en-US" dirty="0"/>
              <a:t>“OK, color me puzzled. I’ve seen a number of people touting this </a:t>
            </a:r>
            <a:r>
              <a:rPr lang="en-US" u="sng" dirty="0">
                <a:hlinkClick r:id="rId2"/>
              </a:rPr>
              <a:t>Bank of England paper</a:t>
            </a:r>
            <a:r>
              <a:rPr lang="en-US" dirty="0"/>
              <a:t> … as offering some kind of radical new way of looking at the economy…while banks are indeed more complicated … this doesn’t mean … that they are somehow outside the usual rules of economics. Don’t let monetary realism slide into monetary mysticism!” (</a:t>
            </a:r>
            <a:r>
              <a:rPr lang="en-US" dirty="0">
                <a:hlinkClick r:id="rId3"/>
              </a:rPr>
              <a:t>Krugman 2014</a:t>
            </a:r>
            <a:r>
              <a:rPr lang="en-US" dirty="0"/>
              <a:t>)</a:t>
            </a:r>
          </a:p>
          <a:p>
            <a:r>
              <a:rPr lang="en-US" dirty="0"/>
              <a:t>Let’s see who’s being the mystic:</a:t>
            </a:r>
          </a:p>
          <a:p>
            <a:pPr lvl="1"/>
            <a:r>
              <a:rPr lang="en-US" dirty="0"/>
              <a:t>Consider “Loanable Funds” &amp; “Endogenous Money” from double entry perspective…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78644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Lending as a “pure redistribution”; bank as intermediary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106536"/>
          <a:ext cx="8128622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Assets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Liabilities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Equity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Reserves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Saver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Investor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Bank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Lending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Paying interest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Repaying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B</a:t>
                      </a:r>
                      <a:r>
                        <a:rPr lang="en-GB" baseline="0" dirty="0">
                          <a:latin typeface="Candara" panose="020E0502030303020204" pitchFamily="34" charset="0"/>
                        </a:rPr>
                        <a:t>ank Fee for arranging loan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296951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Lending as money creation; bank as originator of loans</a:t>
            </a:r>
            <a:endParaRPr lang="en-US" kern="0" dirty="0">
              <a:effectLst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83888" y="3712358"/>
          <a:ext cx="8154334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Assets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Liabilities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ndara" panose="020E0502030303020204" pitchFamily="34" charset="0"/>
                        </a:rPr>
                        <a:t>Equity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Reserves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Loans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Saver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Investor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andara" panose="020E0502030303020204" pitchFamily="34" charset="0"/>
                        </a:rPr>
                        <a:t>Bank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Lending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Paying interest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Repaying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To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</a:rPr>
                        <a:t>From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" y="5585725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Is there no essential difference, as Krugman claims?...</a:t>
            </a:r>
            <a:endParaRPr lang="en-US" kern="0" dirty="0">
              <a:effectLst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5181600" y="2057400"/>
            <a:ext cx="3505200" cy="1066800"/>
          </a:xfrm>
          <a:prstGeom prst="leftRightArrow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Shuffling</a:t>
            </a:r>
            <a:r>
              <a:rPr kumimoji="0" lang="en-GB" sz="2400" b="0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$ on Liability Side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Multiply 8"/>
          <p:cNvSpPr/>
          <p:nvPr/>
        </p:nvSpPr>
        <p:spPr bwMode="auto">
          <a:xfrm>
            <a:off x="2895600" y="1524000"/>
            <a:ext cx="2438400" cy="2057400"/>
          </a:xfrm>
          <a:prstGeom prst="mathMultiply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Nothing on Asset Side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4146120" y="3527640"/>
            <a:ext cx="2895600" cy="1281343"/>
          </a:xfrm>
          <a:prstGeom prst="upArrow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FFFFFF"/>
                </a:solidFill>
                <a:latin typeface="Candara" panose="020E0502030303020204" pitchFamily="34" charset="0"/>
              </a:rPr>
              <a:t>Assets &amp; Liabilities Rise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146120" y="5219030"/>
            <a:ext cx="2788080" cy="1562770"/>
          </a:xfrm>
          <a:prstGeom prst="downArrow">
            <a:avLst/>
          </a:prstGeom>
          <a:gradFill rotWithShape="0">
            <a:gsLst>
              <a:gs pos="0">
                <a:srgbClr val="FFC0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rgbClr val="FFFFFF"/>
                </a:solidFill>
                <a:latin typeface="Candara" panose="020E0502030303020204" pitchFamily="34" charset="0"/>
              </a:rPr>
              <a:t>Assets &amp; Liabilities Fall</a:t>
            </a:r>
            <a:endParaRPr lang="en-US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rved Down Arrow 11"/>
          <p:cNvSpPr/>
          <p:nvPr/>
        </p:nvSpPr>
        <p:spPr bwMode="auto">
          <a:xfrm>
            <a:off x="5410200" y="1389177"/>
            <a:ext cx="1143000" cy="515823"/>
          </a:xfrm>
          <a:prstGeom prst="curvedDownArrow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Curved Down Arrow 12"/>
          <p:cNvSpPr/>
          <p:nvPr/>
        </p:nvSpPr>
        <p:spPr bwMode="auto">
          <a:xfrm flipH="1">
            <a:off x="5334000" y="1886051"/>
            <a:ext cx="1219200" cy="439685"/>
          </a:xfrm>
          <a:prstGeom prst="curvedDownArrow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5991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1447800"/>
          </a:xfrm>
        </p:spPr>
        <p:txBody>
          <a:bodyPr/>
          <a:lstStyle/>
          <a:p>
            <a:r>
              <a:rPr lang="en-GB" dirty="0"/>
              <a:t>Modelling this in Minsky:</a:t>
            </a:r>
          </a:p>
          <a:p>
            <a:pPr lvl="1"/>
            <a:r>
              <a:rPr lang="en-GB" dirty="0"/>
              <a:t>Two firm sectors: Consumption &amp; Investment</a:t>
            </a:r>
          </a:p>
          <a:p>
            <a:pPr lvl="1"/>
            <a:r>
              <a:rPr lang="en-GB" dirty="0"/>
              <a:t>Consumption is the “Saver”; Investment the “Borrower”</a:t>
            </a:r>
          </a:p>
          <a:p>
            <a:pPr lvl="1"/>
            <a:r>
              <a:rPr lang="en-GB" dirty="0"/>
              <a:t>Set up basic operations in Godley Table for Bank…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" y="2133600"/>
            <a:ext cx="8624887" cy="38974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60960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Notice Debt doesn’t appear at all: that’s because it’s an Asset of the Consumer sector &amp; Liability of the Investment Sector…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132913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57200"/>
          </a:xfrm>
        </p:spPr>
        <p:txBody>
          <a:bodyPr/>
          <a:lstStyle/>
          <a:p>
            <a:r>
              <a:rPr lang="en-GB" dirty="0"/>
              <a:t>Create 3 more Godley Tables: Consumer Sector, Investment, Workers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43000"/>
            <a:ext cx="7016376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03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9600"/>
          </a:xfrm>
        </p:spPr>
        <p:txBody>
          <a:bodyPr/>
          <a:lstStyle/>
          <a:p>
            <a:r>
              <a:rPr lang="en-GB" dirty="0"/>
              <a:t>Choose an existing liability as an asset for each table: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7734300" cy="22383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343275"/>
            <a:ext cx="219175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Minsky populates column with all existing operations on it:</a:t>
            </a:r>
            <a:endParaRPr lang="en-US" kern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58" y="3314704"/>
            <a:ext cx="6553200" cy="35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61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Lunatic idea #2: Neoclassical “Loanable Funds”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838200"/>
          </a:xfrm>
        </p:spPr>
        <p:txBody>
          <a:bodyPr/>
          <a:lstStyle/>
          <a:p>
            <a:r>
              <a:rPr lang="en-GB" dirty="0"/>
              <a:t>Insert “D” for Debt as an asset of the consumer sector; and</a:t>
            </a:r>
          </a:p>
          <a:p>
            <a:r>
              <a:rPr lang="en-GB" dirty="0"/>
              <a:t>C_E for Equity of the consumer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24000"/>
            <a:ext cx="8829675" cy="40359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0816" y="5715000"/>
            <a:ext cx="86807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6038" rIns="36000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1pPr>
            <a:lvl2pPr marL="742950" indent="-28575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72000" algn="l"/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2pPr>
            <a:lvl3pPr marL="11430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3pPr>
            <a:lvl4pPr marL="16002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–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4pPr>
            <a:lvl5pPr marL="2057400" indent="-228600" algn="l" defTabSz="720000" rtl="0" eaLnBrk="0" fontAlgn="base" hangingPunct="0">
              <a:spcBef>
                <a:spcPts val="200"/>
              </a:spcBef>
              <a:spcAft>
                <a:spcPct val="0"/>
              </a:spcAft>
              <a:buChar char="•"/>
              <a:tabLst>
                <a:tab pos="180000" algn="l"/>
              </a:tabLst>
              <a:defRPr kumimoji="1" sz="2200" spc="-10" baseline="0">
                <a:solidFill>
                  <a:schemeClr val="tx1"/>
                </a:solidFill>
                <a:latin typeface="Candara" pitchFamily="34" charset="0"/>
                <a:ea typeface="Arial Unicode MS" pitchFamily="34" charset="-128"/>
                <a:cs typeface="Consolas" pitchFamily="49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>
                <a:effectLst/>
              </a:rPr>
              <a:t>Enter matching double-entry operation for each row…</a:t>
            </a:r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556155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CCFF"/>
      </a:lt1>
      <a:dk2>
        <a:srgbClr val="CBCBCB"/>
      </a:dk2>
      <a:lt2>
        <a:srgbClr val="000000"/>
      </a:lt2>
      <a:accent1>
        <a:srgbClr val="009999"/>
      </a:accent1>
      <a:accent2>
        <a:srgbClr val="FF9933"/>
      </a:accent2>
      <a:accent3>
        <a:srgbClr val="B8E2FF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63000">
              <a:schemeClr val="bg1">
                <a:alpha val="0"/>
              </a:schemeClr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KeenGFCScaleCausesConsequences</Template>
  <TotalTime>44637</TotalTime>
  <Words>1843</Words>
  <Application>Microsoft Office PowerPoint</Application>
  <PresentationFormat>On-screen Show (4:3)</PresentationFormat>
  <Paragraphs>337</Paragraphs>
  <Slides>29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Unicode MS</vt:lpstr>
      <vt:lpstr>Arial</vt:lpstr>
      <vt:lpstr>Calibri</vt:lpstr>
      <vt:lpstr>Candara</vt:lpstr>
      <vt:lpstr>Comic Sans MS</vt:lpstr>
      <vt:lpstr>Consolas</vt:lpstr>
      <vt:lpstr>Symbol</vt:lpstr>
      <vt:lpstr>Times New Roman</vt:lpstr>
      <vt:lpstr>Blank Presentation</vt:lpstr>
      <vt:lpstr>Package</vt:lpstr>
      <vt:lpstr>Packager Shell Object</vt:lpstr>
      <vt:lpstr>Equation</vt:lpstr>
      <vt:lpstr>EC7005: Financialisation</vt:lpstr>
      <vt:lpstr>Recap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Lunatic idea #2: Neoclassical “Loanable Funds” model</vt:lpstr>
      <vt:lpstr>Loanable Funds vs Endogenous Money</vt:lpstr>
      <vt:lpstr>Loanable Funds, aggregate demand &amp; income</vt:lpstr>
      <vt:lpstr>Loanable Funds,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Endogenous money, aggregate demand &amp; income</vt:lpstr>
      <vt:lpstr>The historical record from a credit perspective</vt:lpstr>
      <vt:lpstr>The historical record from a credit perspective</vt:lpstr>
      <vt:lpstr>The historical record from a credit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SteveKeen</dc:creator>
  <cp:lastModifiedBy>Steve Keen</cp:lastModifiedBy>
  <cp:revision>2286</cp:revision>
  <cp:lastPrinted>1601-01-01T00:00:00Z</cp:lastPrinted>
  <dcterms:created xsi:type="dcterms:W3CDTF">1601-01-01T00:00:00Z</dcterms:created>
  <dcterms:modified xsi:type="dcterms:W3CDTF">2016-02-24T11:26:39Z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