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4"/>
  </p:notesMasterIdLst>
  <p:handoutMasterIdLst>
    <p:handoutMasterId r:id="rId55"/>
  </p:handoutMasterIdLst>
  <p:sldIdLst>
    <p:sldId id="256" r:id="rId2"/>
    <p:sldId id="419" r:id="rId3"/>
    <p:sldId id="420" r:id="rId4"/>
    <p:sldId id="421" r:id="rId5"/>
    <p:sldId id="422" r:id="rId6"/>
    <p:sldId id="425" r:id="rId7"/>
    <p:sldId id="428" r:id="rId8"/>
    <p:sldId id="426" r:id="rId9"/>
    <p:sldId id="427" r:id="rId10"/>
    <p:sldId id="429" r:id="rId11"/>
    <p:sldId id="407" r:id="rId12"/>
    <p:sldId id="409" r:id="rId13"/>
    <p:sldId id="430" r:id="rId14"/>
    <p:sldId id="410" r:id="rId15"/>
    <p:sldId id="346" r:id="rId16"/>
    <p:sldId id="431" r:id="rId17"/>
    <p:sldId id="413" r:id="rId18"/>
    <p:sldId id="323" r:id="rId19"/>
    <p:sldId id="350" r:id="rId20"/>
    <p:sldId id="432" r:id="rId21"/>
    <p:sldId id="416" r:id="rId22"/>
    <p:sldId id="415" r:id="rId23"/>
    <p:sldId id="449" r:id="rId24"/>
    <p:sldId id="438" r:id="rId25"/>
    <p:sldId id="434" r:id="rId26"/>
    <p:sldId id="436" r:id="rId27"/>
    <p:sldId id="437" r:id="rId28"/>
    <p:sldId id="435" r:id="rId29"/>
    <p:sldId id="439" r:id="rId30"/>
    <p:sldId id="440" r:id="rId31"/>
    <p:sldId id="441" r:id="rId32"/>
    <p:sldId id="442" r:id="rId33"/>
    <p:sldId id="443" r:id="rId34"/>
    <p:sldId id="444" r:id="rId35"/>
    <p:sldId id="445" r:id="rId36"/>
    <p:sldId id="446" r:id="rId37"/>
    <p:sldId id="447" r:id="rId38"/>
    <p:sldId id="450" r:id="rId39"/>
    <p:sldId id="451" r:id="rId40"/>
    <p:sldId id="452" r:id="rId41"/>
    <p:sldId id="453" r:id="rId42"/>
    <p:sldId id="454" r:id="rId43"/>
    <p:sldId id="455" r:id="rId44"/>
    <p:sldId id="456" r:id="rId45"/>
    <p:sldId id="457" r:id="rId46"/>
    <p:sldId id="458" r:id="rId47"/>
    <p:sldId id="459" r:id="rId48"/>
    <p:sldId id="460" r:id="rId49"/>
    <p:sldId id="461" r:id="rId50"/>
    <p:sldId id="463" r:id="rId51"/>
    <p:sldId id="464" r:id="rId52"/>
    <p:sldId id="462" r:id="rId53"/>
  </p:sldIdLst>
  <p:sldSz cx="9144000" cy="6858000" type="screen4x3"/>
  <p:notesSz cx="7102475" cy="1023302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20D1F87C-390F-4FD5-BD47-EF79E643D9FB}">
          <p14:sldIdLst>
            <p14:sldId id="256"/>
            <p14:sldId id="419"/>
            <p14:sldId id="420"/>
            <p14:sldId id="421"/>
            <p14:sldId id="422"/>
            <p14:sldId id="425"/>
            <p14:sldId id="428"/>
            <p14:sldId id="426"/>
            <p14:sldId id="427"/>
            <p14:sldId id="429"/>
            <p14:sldId id="407"/>
            <p14:sldId id="409"/>
            <p14:sldId id="430"/>
            <p14:sldId id="410"/>
            <p14:sldId id="346"/>
            <p14:sldId id="431"/>
            <p14:sldId id="413"/>
            <p14:sldId id="323"/>
            <p14:sldId id="350"/>
            <p14:sldId id="432"/>
            <p14:sldId id="416"/>
            <p14:sldId id="415"/>
            <p14:sldId id="449"/>
            <p14:sldId id="438"/>
            <p14:sldId id="434"/>
            <p14:sldId id="436"/>
            <p14:sldId id="437"/>
            <p14:sldId id="435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3"/>
            <p14:sldId id="464"/>
            <p14:sldId id="4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CC3300"/>
    <a:srgbClr val="0033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7" autoAdjust="0"/>
    <p:restoredTop sz="86332" autoAdjust="0"/>
  </p:normalViewPr>
  <p:slideViewPr>
    <p:cSldViewPr>
      <p:cViewPr varScale="1">
        <p:scale>
          <a:sx n="170" d="100"/>
          <a:sy n="170" d="100"/>
        </p:scale>
        <p:origin x="2490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8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4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sz="13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sz="13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0263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effectLst/>
                <a:latin typeface="Arial" charset="0"/>
              </a:defRPr>
            </a:lvl1pPr>
          </a:lstStyle>
          <a:p>
            <a:pPr>
              <a:defRPr/>
            </a:pPr>
            <a:fld id="{DCF68248-9CF8-4C97-85DE-A465E30590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74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E34526D-5DA6-4550-8B1E-86C3EBDC57B9}" type="datetimeFigureOut">
              <a:rPr lang="en-AU"/>
              <a:pPr>
                <a:defRPr/>
              </a:pPr>
              <a:t>12/01/2016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AU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9720263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E3429AE-B378-4A83-B84B-5F104916AE3D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58639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685800" y="6529388"/>
            <a:ext cx="3505200" cy="3270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invGray">
          <a:xfrm>
            <a:off x="685800" y="2311400"/>
            <a:ext cx="8456613" cy="11176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AU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invGray">
          <a:xfrm>
            <a:off x="881063" y="119063"/>
            <a:ext cx="66675" cy="65087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invGray">
          <a:xfrm>
            <a:off x="881063" y="347663"/>
            <a:ext cx="66675" cy="65087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invGray">
          <a:xfrm>
            <a:off x="881063" y="573088"/>
            <a:ext cx="66675" cy="66675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invGray">
          <a:xfrm>
            <a:off x="881063" y="1033463"/>
            <a:ext cx="66675" cy="65087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invGray">
          <a:xfrm>
            <a:off x="881063" y="1262063"/>
            <a:ext cx="66675" cy="65087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invGray">
          <a:xfrm>
            <a:off x="881063" y="1490663"/>
            <a:ext cx="66675" cy="65087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invGray">
          <a:xfrm>
            <a:off x="881063" y="1716088"/>
            <a:ext cx="66675" cy="66675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invGray">
          <a:xfrm>
            <a:off x="881063" y="1947863"/>
            <a:ext cx="66675" cy="63500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invGray">
          <a:xfrm>
            <a:off x="881063" y="2176463"/>
            <a:ext cx="66675" cy="65087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AU" dirty="0"/>
          </a:p>
        </p:txBody>
      </p: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4538663" y="6669088"/>
            <a:ext cx="4332287" cy="66675"/>
            <a:chOff x="2859" y="4202"/>
            <a:chExt cx="2729" cy="41"/>
          </a:xfrm>
        </p:grpSpPr>
        <p:sp>
          <p:nvSpPr>
            <p:cNvPr id="16" name="Oval 14"/>
            <p:cNvSpPr>
              <a:spLocks noChangeArrowheads="1"/>
            </p:cNvSpPr>
            <p:nvPr userDrawn="1"/>
          </p:nvSpPr>
          <p:spPr bwMode="invGray">
            <a:xfrm>
              <a:off x="2859" y="420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dirty="0"/>
            </a:p>
          </p:txBody>
        </p:sp>
        <p:sp>
          <p:nvSpPr>
            <p:cNvPr id="17" name="Oval 15"/>
            <p:cNvSpPr>
              <a:spLocks noChangeArrowheads="1"/>
            </p:cNvSpPr>
            <p:nvPr userDrawn="1"/>
          </p:nvSpPr>
          <p:spPr bwMode="invGray">
            <a:xfrm>
              <a:off x="3243" y="420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dirty="0"/>
            </a:p>
          </p:txBody>
        </p:sp>
        <p:sp>
          <p:nvSpPr>
            <p:cNvPr id="18" name="Oval 16"/>
            <p:cNvSpPr>
              <a:spLocks noChangeArrowheads="1"/>
            </p:cNvSpPr>
            <p:nvPr userDrawn="1"/>
          </p:nvSpPr>
          <p:spPr bwMode="invGray">
            <a:xfrm>
              <a:off x="3627" y="4202"/>
              <a:ext cx="41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dirty="0"/>
            </a:p>
          </p:txBody>
        </p:sp>
        <p:sp>
          <p:nvSpPr>
            <p:cNvPr id="19" name="Oval 17"/>
            <p:cNvSpPr>
              <a:spLocks noChangeArrowheads="1"/>
            </p:cNvSpPr>
            <p:nvPr userDrawn="1"/>
          </p:nvSpPr>
          <p:spPr bwMode="invGray">
            <a:xfrm>
              <a:off x="4011" y="4202"/>
              <a:ext cx="41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dirty="0"/>
            </a:p>
          </p:txBody>
        </p:sp>
        <p:sp>
          <p:nvSpPr>
            <p:cNvPr id="20" name="Oval 18"/>
            <p:cNvSpPr>
              <a:spLocks noChangeArrowheads="1"/>
            </p:cNvSpPr>
            <p:nvPr userDrawn="1"/>
          </p:nvSpPr>
          <p:spPr bwMode="invGray">
            <a:xfrm>
              <a:off x="4395" y="420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dirty="0"/>
            </a:p>
          </p:txBody>
        </p:sp>
        <p:sp>
          <p:nvSpPr>
            <p:cNvPr id="21" name="Oval 19"/>
            <p:cNvSpPr>
              <a:spLocks noChangeArrowheads="1"/>
            </p:cNvSpPr>
            <p:nvPr userDrawn="1"/>
          </p:nvSpPr>
          <p:spPr bwMode="invGray">
            <a:xfrm>
              <a:off x="4779" y="420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dirty="0"/>
            </a:p>
          </p:txBody>
        </p:sp>
        <p:sp>
          <p:nvSpPr>
            <p:cNvPr id="22" name="Oval 20"/>
            <p:cNvSpPr>
              <a:spLocks noChangeArrowheads="1"/>
            </p:cNvSpPr>
            <p:nvPr userDrawn="1"/>
          </p:nvSpPr>
          <p:spPr bwMode="invGray">
            <a:xfrm>
              <a:off x="5163" y="420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dirty="0"/>
            </a:p>
          </p:txBody>
        </p:sp>
        <p:sp>
          <p:nvSpPr>
            <p:cNvPr id="23" name="Oval 21"/>
            <p:cNvSpPr>
              <a:spLocks noChangeArrowheads="1"/>
            </p:cNvSpPr>
            <p:nvPr userDrawn="1"/>
          </p:nvSpPr>
          <p:spPr bwMode="invGray">
            <a:xfrm>
              <a:off x="5547" y="4202"/>
              <a:ext cx="41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dirty="0"/>
            </a:p>
          </p:txBody>
        </p:sp>
      </p:grpSp>
      <p:sp>
        <p:nvSpPr>
          <p:cNvPr id="24" name="Oval 22"/>
          <p:cNvSpPr>
            <a:spLocks noChangeArrowheads="1"/>
          </p:cNvSpPr>
          <p:nvPr/>
        </p:nvSpPr>
        <p:spPr bwMode="invGray">
          <a:xfrm>
            <a:off x="881063" y="804863"/>
            <a:ext cx="66675" cy="63500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7191" name="Rectangle 2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  <a:noFill/>
          <a:ln w="9525">
            <a:noFill/>
          </a:ln>
        </p:spPr>
        <p:txBody>
          <a:bodyPr/>
          <a:lstStyle>
            <a:lvl1pPr>
              <a:defRPr b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192" name="Rectangle 2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9569719"/>
      </p:ext>
    </p:extLst>
  </p:cSld>
  <p:clrMapOvr>
    <a:masterClrMapping/>
  </p:clrMapOvr>
  <p:transition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200" y="6324600"/>
            <a:ext cx="838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B1B64-DE18-4F2E-BD0B-C202039BBC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360140"/>
      </p:ext>
    </p:extLst>
  </p:cSld>
  <p:clrMapOvr>
    <a:masterClrMapping/>
  </p:clrMapOvr>
  <p:transition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76200"/>
            <a:ext cx="219075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76200"/>
            <a:ext cx="641985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200" y="6324600"/>
            <a:ext cx="838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0F18B-123F-470F-B612-B0610618A2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967697"/>
      </p:ext>
    </p:extLst>
  </p:cSld>
  <p:clrMapOvr>
    <a:masterClrMapping/>
  </p:clrMapOvr>
  <p:transition>
    <p:pull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838200"/>
            <a:ext cx="8763000" cy="5410200"/>
          </a:xfrm>
        </p:spPr>
        <p:txBody>
          <a:bodyPr/>
          <a:lstStyle/>
          <a:p>
            <a:pPr lvl="0"/>
            <a:endParaRPr lang="en-AU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5790980"/>
      </p:ext>
    </p:extLst>
  </p:cSld>
  <p:clrMapOvr>
    <a:masterClrMapping/>
  </p:clrMapOvr>
  <p:transition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andara" pitchFamily="34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5791200"/>
          </a:xfrm>
        </p:spPr>
        <p:txBody>
          <a:bodyPr lIns="36000" rIns="36000"/>
          <a:lstStyle>
            <a:lvl1pPr defTabSz="720000">
              <a:spcBef>
                <a:spcPts val="200"/>
              </a:spcBef>
              <a:tabLst>
                <a:tab pos="180000" algn="l"/>
              </a:tabLst>
              <a:defRPr sz="2200" spc="-10" baseline="0"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defTabSz="720000">
              <a:spcBef>
                <a:spcPts val="200"/>
              </a:spcBef>
              <a:tabLst>
                <a:tab pos="72000" algn="l"/>
                <a:tab pos="180000" algn="l"/>
              </a:tabLst>
              <a:defRPr sz="2200" spc="-10" baseline="0"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defTabSz="720000">
              <a:spcBef>
                <a:spcPts val="200"/>
              </a:spcBef>
              <a:tabLst>
                <a:tab pos="180000" algn="l"/>
              </a:tabLst>
              <a:defRPr sz="2200" spc="-10" baseline="0"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defTabSz="720000">
              <a:spcBef>
                <a:spcPts val="200"/>
              </a:spcBef>
              <a:tabLst>
                <a:tab pos="180000" algn="l"/>
              </a:tabLst>
              <a:defRPr sz="2200" spc="-10" baseline="0"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defTabSz="720000">
              <a:spcBef>
                <a:spcPts val="200"/>
              </a:spcBef>
              <a:tabLst>
                <a:tab pos="180000" algn="l"/>
              </a:tabLst>
              <a:defRPr sz="2200" spc="-10" baseline="0"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66299418"/>
      </p:ext>
    </p:extLst>
  </p:cSld>
  <p:clrMapOvr>
    <a:masterClrMapping/>
  </p:clrMapOvr>
  <p:transition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200" y="6324600"/>
            <a:ext cx="838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2DF13-8CFB-4508-8359-71833830E9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16768"/>
      </p:ext>
    </p:extLst>
  </p:cSld>
  <p:clrMapOvr>
    <a:masterClrMapping/>
  </p:clrMapOvr>
  <p:transition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38200"/>
            <a:ext cx="43053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838200"/>
            <a:ext cx="43053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200" y="6324600"/>
            <a:ext cx="838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1CF01-BFC7-4AD4-AE32-8037002A03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463021"/>
      </p:ext>
    </p:extLst>
  </p:cSld>
  <p:clrMapOvr>
    <a:masterClrMapping/>
  </p:clrMapOvr>
  <p:transition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200" y="6324600"/>
            <a:ext cx="838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95810-B73F-46E0-BB69-7CA624E6DA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718772"/>
      </p:ext>
    </p:extLst>
  </p:cSld>
  <p:clrMapOvr>
    <a:masterClrMapping/>
  </p:clrMapOvr>
  <p:transition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1825688"/>
      </p:ext>
    </p:extLst>
  </p:cSld>
  <p:clrMapOvr>
    <a:masterClrMapping/>
  </p:clrMapOvr>
  <p:transition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200" y="6324600"/>
            <a:ext cx="838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8F887-9D11-4B8E-9AC0-EDDDDF8E94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374797"/>
      </p:ext>
    </p:extLst>
  </p:cSld>
  <p:clrMapOvr>
    <a:masterClrMapping/>
  </p:clrMapOvr>
  <p:transition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200" y="6324600"/>
            <a:ext cx="838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142D5-86DE-423B-87D9-C406471379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205952"/>
      </p:ext>
    </p:extLst>
  </p:cSld>
  <p:clrMapOvr>
    <a:masterClrMapping/>
  </p:clrMapOvr>
  <p:transition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477158"/>
      </p:ext>
    </p:extLst>
  </p:cSld>
  <p:clrMapOvr>
    <a:masterClrMapping/>
  </p:clrMapOvr>
  <p:transition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04800" y="76200"/>
            <a:ext cx="8534400" cy="609600"/>
          </a:xfrm>
          <a:prstGeom prst="rect">
            <a:avLst/>
          </a:prstGeom>
          <a:solidFill>
            <a:srgbClr val="FFFF66"/>
          </a:solidFill>
          <a:ln w="25400" cap="sq">
            <a:solidFill>
              <a:srgbClr val="339966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AU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"/>
            <a:ext cx="8534400" cy="609600"/>
          </a:xfrm>
          <a:prstGeom prst="rect">
            <a:avLst/>
          </a:prstGeom>
          <a:solidFill>
            <a:srgbClr val="FFFF99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38200"/>
            <a:ext cx="8763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85" r:id="rId2"/>
    <p:sldLayoutId id="2147484490" r:id="rId3"/>
    <p:sldLayoutId id="2147484491" r:id="rId4"/>
    <p:sldLayoutId id="2147484492" r:id="rId5"/>
    <p:sldLayoutId id="2147484486" r:id="rId6"/>
    <p:sldLayoutId id="2147484493" r:id="rId7"/>
    <p:sldLayoutId id="2147484494" r:id="rId8"/>
    <p:sldLayoutId id="2147484487" r:id="rId9"/>
    <p:sldLayoutId id="2147484495" r:id="rId10"/>
    <p:sldLayoutId id="2147484496" r:id="rId11"/>
    <p:sldLayoutId id="2147484488" r:id="rId12"/>
  </p:sldLayoutIdLst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8" grpId="0" build="p" bldLvl="5">
        <p:tmplLst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614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614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614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614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614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003399"/>
          </a:solidFill>
          <a:latin typeface="Comic Sans MS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003399"/>
          </a:solidFill>
          <a:latin typeface="Comic Sans MS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003399"/>
          </a:solidFill>
          <a:latin typeface="Comic Sans MS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003399"/>
          </a:solidFill>
          <a:latin typeface="Comic Sans MS" pitchFamily="66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003399"/>
          </a:solidFill>
          <a:latin typeface="Comic Sans MS" pitchFamily="66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003399"/>
          </a:solidFill>
          <a:latin typeface="Comic Sans MS" pitchFamily="66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003399"/>
          </a:solidFill>
          <a:latin typeface="Comic Sans MS" pitchFamily="66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003399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www.ideaeconomics.org/" TargetMode="External"/><Relationship Id="rId7" Type="http://schemas.openxmlformats.org/officeDocument/2006/relationships/image" Target="../media/image2.gif"/><Relationship Id="rId2" Type="http://schemas.openxmlformats.org/officeDocument/2006/relationships/hyperlink" Target="http://fass.kingston.ac.uk/faculty/school-of-economics-history-and-politic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://www.debtdeflation.com/blogs" TargetMode="External"/><Relationship Id="rId4" Type="http://schemas.openxmlformats.org/officeDocument/2006/relationships/hyperlink" Target="https://sourceforge.net/p/minsky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hyperlink" Target="http://www.debtdeflation.com/blogs/wp-content/uploads/papers/Keen1995FinanceEconomicBreakdown_JPKE_OCRed.pdf" TargetMode="External"/><Relationship Id="rId4" Type="http://schemas.openxmlformats.org/officeDocument/2006/relationships/image" Target="../media/image24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deralreserve.gov/Boarddocs/Speeches/2004/20041008/default.htm" TargetMode="External"/><Relationship Id="rId2" Type="http://schemas.openxmlformats.org/officeDocument/2006/relationships/hyperlink" Target="http://www.federalreserve.gov/boarddocs/speeches/2002/20021108/default.ht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9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9.png"/><Relationship Id="rId4" Type="http://schemas.openxmlformats.org/officeDocument/2006/relationships/image" Target="../media/image3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neapolisfed.org/research/qr/qr2312.pdf" TargetMode="External"/><Relationship Id="rId2" Type="http://schemas.openxmlformats.org/officeDocument/2006/relationships/hyperlink" Target="https://en.wikipedia.org/wiki/Edward_C._Prescott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ourceforge.net/p/minsky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3.png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ject-syndicate.org/commentary/great-malaise-global-economic-stagnation-by-joseph-e--stiglitz-2016-01#klxCX3dEHRChDSxL.99" TargetMode="External"/><Relationship Id="rId2" Type="http://schemas.openxmlformats.org/officeDocument/2006/relationships/hyperlink" Target="http://krugman.blogs.nytimes.com/2013/06/10/abenomics-and-interest-rates-a-finger-exercise-wonkish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krugman.blogs.nytimes.com/2014/04/28/a-monetary-puzzle/" TargetMode="External"/><Relationship Id="rId2" Type="http://schemas.openxmlformats.org/officeDocument/2006/relationships/hyperlink" Target="http://www.bankofengland.co.uk/publications/Documents/quarterlybulletin/2014/qb14q1prereleasemoneycreation.pdf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6.wmf"/><Relationship Id="rId2" Type="http://schemas.microsoft.com/office/2007/relationships/media" Target="../media/media1.mp4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49.wmf"/><Relationship Id="rId2" Type="http://schemas.microsoft.com/office/2007/relationships/media" Target="../media/media3.mp4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1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2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53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hyperlink" Target="https://en.wikipedia.org/wiki/Modigliani%E2%80%93Miller_theorem" TargetMode="External"/><Relationship Id="rId4" Type="http://schemas.openxmlformats.org/officeDocument/2006/relationships/image" Target="../media/image55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wmf"/><Relationship Id="rId4" Type="http://schemas.openxmlformats.org/officeDocument/2006/relationships/image" Target="../media/image4.wmf"/><Relationship Id="rId9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xists.org/archive/marx/works/1852/18th-brumaire/ch01.htm" TargetMode="External"/><Relationship Id="rId2" Type="http://schemas.openxmlformats.org/officeDocument/2006/relationships/hyperlink" Target="http://web.mit.edu/krugman/www/evolute.html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Ken_Henry_(public_servant)" TargetMode="External"/><Relationship Id="rId2" Type="http://schemas.openxmlformats.org/officeDocument/2006/relationships/hyperlink" Target="http://www.neweconomics.org/publications/entry/strategic-quantitative-easing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.uk/Debunking-Economics-Revised-Expanded-Dethroned/dp/1848139926/" TargetMode="External"/><Relationship Id="rId2" Type="http://schemas.openxmlformats.org/officeDocument/2006/relationships/hyperlink" Target="http://www.rethinkeconomics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rbes.com/sites/stevekeen/2015/08/13/good-universities-and-bad-economic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38400"/>
            <a:ext cx="8458200" cy="762000"/>
          </a:xfrm>
          <a:noFill/>
          <a:ln w="12700"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 smtClean="0"/>
              <a:t>Is Capitalism Doomed to have Crises?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7086600" cy="2819400"/>
          </a:xfrm>
        </p:spPr>
        <p:txBody>
          <a:bodyPr/>
          <a:lstStyle/>
          <a:p>
            <a:r>
              <a:rPr lang="en-US" dirty="0" smtClean="0"/>
              <a:t>Steve Keen</a:t>
            </a:r>
          </a:p>
          <a:p>
            <a:r>
              <a:rPr lang="en-US" b="1" dirty="0" smtClean="0">
                <a:hlinkClick r:id="rId2"/>
              </a:rPr>
              <a:t>Kingston University London</a:t>
            </a:r>
            <a:endParaRPr lang="en-US" b="1" dirty="0" smtClean="0"/>
          </a:p>
          <a:p>
            <a:r>
              <a:rPr lang="en-US" dirty="0" smtClean="0">
                <a:hlinkClick r:id="rId3"/>
              </a:rPr>
              <a:t>IDEAeconomics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Minsky Open Source System Dynamics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hlinkClick r:id="rId5"/>
              </a:rPr>
              <a:t>www.debtdeflation.com/blogs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"/>
            <a:ext cx="2209800" cy="2204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5800"/>
            <a:ext cx="2362200" cy="2188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600" y="59576"/>
            <a:ext cx="2438400" cy="2228584"/>
          </a:xfrm>
          <a:prstGeom prst="rect">
            <a:avLst/>
          </a:prstGeom>
        </p:spPr>
      </p:pic>
    </p:spTree>
  </p:cSld>
  <p:clrMapOvr>
    <a:masterClrMapping/>
  </p:clrMapOvr>
  <p:transition advTm="9095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We’ve seen this before—in complex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381000"/>
          </a:xfrm>
        </p:spPr>
        <p:txBody>
          <a:bodyPr/>
          <a:lstStyle/>
          <a:p>
            <a:r>
              <a:rPr lang="en-GB" dirty="0" smtClean="0"/>
              <a:t>Property of Lorenz “chaotic” model of fluid 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6800"/>
            <a:ext cx="6410325" cy="3238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66800"/>
            <a:ext cx="7131110" cy="563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90" y="938213"/>
            <a:ext cx="6621626" cy="569118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762000" y="5105400"/>
            <a:ext cx="0" cy="914400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38100" cap="sq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762000" y="5105400"/>
            <a:ext cx="1295400" cy="0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38100" cap="sq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2057400" y="4876800"/>
            <a:ext cx="6545" cy="228600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38100" cap="sq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2086852" y="4898772"/>
            <a:ext cx="325369" cy="4207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38100" cap="sq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2401001" y="4773953"/>
            <a:ext cx="6079" cy="123650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38100" cap="sq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3359344" y="4438650"/>
            <a:ext cx="2965256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i="1" kern="0" dirty="0" smtClean="0">
                <a:effectLst/>
              </a:rPr>
              <a:t>Convergence to laminar flow…</a:t>
            </a:r>
            <a:endParaRPr lang="en-US" kern="0" dirty="0">
              <a:effectLst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905000" y="1828800"/>
            <a:ext cx="317445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i="1" kern="0" dirty="0">
                <a:effectLst/>
              </a:rPr>
              <a:t>Decreasing followed by increasing </a:t>
            </a:r>
            <a:r>
              <a:rPr lang="en-US" i="1" kern="0" dirty="0" smtClean="0">
                <a:effectLst/>
              </a:rPr>
              <a:t>turbulence</a:t>
            </a:r>
            <a:endParaRPr lang="en-US" kern="0" dirty="0">
              <a:effectLst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2441305" y="4772025"/>
            <a:ext cx="107655" cy="0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38100" cap="sq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132647" y="762000"/>
            <a:ext cx="19716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GB" kern="0" dirty="0" smtClean="0">
                <a:effectLst/>
              </a:rPr>
              <a:t>This behaviour cannot be generated by standard equilibrium-oriented “linear” model</a:t>
            </a:r>
          </a:p>
          <a:p>
            <a:pPr>
              <a:lnSpc>
                <a:spcPct val="90000"/>
              </a:lnSpc>
            </a:pPr>
            <a:r>
              <a:rPr lang="en-GB" kern="0" dirty="0" smtClean="0">
                <a:effectLst/>
              </a:rPr>
              <a:t>Inherent nonlinearity &amp; non-equilibrium dynamics are essential</a:t>
            </a:r>
            <a:endParaRPr lang="en-US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43672538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bldLvl="5">
        <p:tmplLst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1" build="p" bldLvl="5"/>
      <p:bldP spid="19" grpId="2" build="allAtOnce"/>
      <p:bldP spid="20" grpId="0" build="p" bldLvl="5">
        <p:tmplLst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1" build="p" bldLvl="5"/>
      <p:bldP spid="15" grpId="0" build="p" bldLvl="5">
        <p:tmplLst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Genesis of the Keen/Minsky/Goodwin model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2672256" cy="5486400"/>
          </a:xfrm>
        </p:spPr>
        <p:txBody>
          <a:bodyPr/>
          <a:lstStyle/>
          <a:p>
            <a:r>
              <a:rPr lang="en-GB" dirty="0" smtClean="0"/>
              <a:t>Objective of my 1995 JPKE paper was to model Minsky’s “Financial Instability Hypothesis”</a:t>
            </a:r>
          </a:p>
          <a:p>
            <a:r>
              <a:rPr lang="en-GB" dirty="0" smtClean="0"/>
              <a:t>Original paper written in August 1992</a:t>
            </a:r>
          </a:p>
          <a:p>
            <a:r>
              <a:rPr lang="en-GB" dirty="0" smtClean="0"/>
              <a:t>Well before Neoclassicals discovered (and misinterpreted) the “Great Moderation”…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487" y="914400"/>
            <a:ext cx="6249313" cy="578130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3657600" y="4073236"/>
            <a:ext cx="1676400" cy="346364"/>
          </a:xfrm>
          <a:prstGeom prst="roundRect">
            <a:avLst/>
          </a:prstGeom>
          <a:gradFill flip="none" rotWithShape="1">
            <a:gsLst>
              <a:gs pos="80000">
                <a:srgbClr val="FF2C00"/>
              </a:gs>
              <a:gs pos="66000">
                <a:srgbClr val="FFC000">
                  <a:alpha val="34000"/>
                </a:srgbClr>
              </a:gs>
              <a:gs pos="95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226932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Emergent Phenomena: </a:t>
            </a:r>
            <a:r>
              <a:rPr lang="en-GB" dirty="0"/>
              <a:t>Diminishing cycles then </a:t>
            </a:r>
            <a:r>
              <a:rPr lang="en-GB" dirty="0" smtClean="0"/>
              <a:t>crisis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4038600" cy="3124200"/>
          </a:xfrm>
        </p:spPr>
        <p:txBody>
          <a:bodyPr/>
          <a:lstStyle/>
          <a:p>
            <a:r>
              <a:rPr lang="en-GB" dirty="0" smtClean="0"/>
              <a:t>Model had completely unexpected dynamics</a:t>
            </a:r>
          </a:p>
          <a:p>
            <a:pPr lvl="1"/>
            <a:r>
              <a:rPr lang="en-GB" dirty="0" smtClean="0"/>
              <a:t>Debt crisis, as expected</a:t>
            </a:r>
          </a:p>
          <a:p>
            <a:pPr lvl="1"/>
            <a:r>
              <a:rPr lang="en-GB" dirty="0" smtClean="0"/>
              <a:t>But apparent tranquillity beforehand</a:t>
            </a:r>
          </a:p>
          <a:p>
            <a:pPr lvl="1"/>
            <a:r>
              <a:rPr lang="en-GB" dirty="0" smtClean="0"/>
              <a:t>Pure free-market capitalism trapped in a vortex of rising debt?…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316774"/>
              </p:ext>
            </p:extLst>
          </p:nvPr>
        </p:nvGraphicFramePr>
        <p:xfrm>
          <a:off x="3467100" y="571500"/>
          <a:ext cx="5448300" cy="544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17" name="Document" r:id="rId3" imgW="368280" imgH="368280" progId="WordPro.Document">
                  <p:embed/>
                </p:oleObj>
              </mc:Choice>
              <mc:Fallback>
                <p:oleObj name="Document" r:id="rId3" imgW="368280" imgH="368280" progId="WordPro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67100" y="571500"/>
                        <a:ext cx="5448300" cy="544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512" y="3733800"/>
            <a:ext cx="434348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>
                <a:effectLst/>
              </a:rPr>
              <a:t>Inspired what I thought at the time was a nice rhetorical flourish</a:t>
            </a:r>
            <a:endParaRPr lang="en-US" kern="0" dirty="0" smtClean="0">
              <a:effectLst/>
            </a:endParaRPr>
          </a:p>
          <a:p>
            <a:r>
              <a:rPr lang="en-US" kern="0" dirty="0" smtClean="0">
                <a:effectLst/>
              </a:rPr>
              <a:t>“</a:t>
            </a:r>
            <a:r>
              <a:rPr lang="en-US" i="1" kern="0" dirty="0" smtClean="0">
                <a:effectLst/>
              </a:rPr>
              <a:t>The </a:t>
            </a:r>
            <a:r>
              <a:rPr lang="en-US" i="1" kern="0" dirty="0">
                <a:effectLst/>
              </a:rPr>
              <a:t>chaotic </a:t>
            </a:r>
            <a:r>
              <a:rPr lang="en-US" i="1" kern="0" dirty="0" smtClean="0">
                <a:effectLst/>
              </a:rPr>
              <a:t>dynamics explored </a:t>
            </a:r>
            <a:r>
              <a:rPr lang="en-US" i="1" kern="0" dirty="0">
                <a:effectLst/>
              </a:rPr>
              <a:t>in this paper should warn us against accepting </a:t>
            </a:r>
            <a:r>
              <a:rPr lang="en-US" b="1" i="1" kern="0" dirty="0">
                <a:effectLst/>
              </a:rPr>
              <a:t>a period of relative tranquility</a:t>
            </a:r>
            <a:r>
              <a:rPr lang="en-US" i="1" kern="0" dirty="0">
                <a:effectLst/>
              </a:rPr>
              <a:t> in </a:t>
            </a:r>
            <a:r>
              <a:rPr lang="en-US" i="1" kern="0" dirty="0" smtClean="0">
                <a:effectLst/>
              </a:rPr>
              <a:t>a capitalist </a:t>
            </a:r>
            <a:r>
              <a:rPr lang="en-US" i="1" kern="0" dirty="0">
                <a:effectLst/>
              </a:rPr>
              <a:t>economy as anything other than </a:t>
            </a:r>
            <a:r>
              <a:rPr lang="en-US" b="1" i="1" kern="0" dirty="0">
                <a:effectLst/>
              </a:rPr>
              <a:t>a lull before the storm</a:t>
            </a:r>
            <a:r>
              <a:rPr lang="en-US" i="1" kern="0" dirty="0" smtClean="0">
                <a:effectLst/>
              </a:rPr>
              <a:t>.</a:t>
            </a:r>
            <a:r>
              <a:rPr lang="en-US" kern="0" dirty="0" smtClean="0">
                <a:effectLst/>
              </a:rPr>
              <a:t>” (</a:t>
            </a:r>
            <a:r>
              <a:rPr lang="en-US" kern="0" dirty="0" smtClean="0">
                <a:effectLst/>
                <a:hlinkClick r:id="rId5"/>
              </a:rPr>
              <a:t>Keen 1995</a:t>
            </a:r>
            <a:r>
              <a:rPr lang="en-US" kern="0" dirty="0" smtClean="0">
                <a:effectLst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9681670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Economic implications of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Real-world implications of the model:</a:t>
            </a:r>
          </a:p>
          <a:p>
            <a:pPr lvl="1"/>
            <a:r>
              <a:rPr lang="en-GB" b="1" i="1" dirty="0" smtClean="0"/>
              <a:t>If</a:t>
            </a:r>
            <a:r>
              <a:rPr lang="en-GB" dirty="0" smtClean="0"/>
              <a:t> there was decreasing volatility in inflation &amp; employment</a:t>
            </a:r>
          </a:p>
          <a:p>
            <a:pPr lvl="1"/>
            <a:r>
              <a:rPr lang="en-GB" b="1" i="1" dirty="0" smtClean="0"/>
              <a:t>And</a:t>
            </a:r>
            <a:r>
              <a:rPr lang="en-GB" dirty="0" smtClean="0"/>
              <a:t> the private debt to GDP ratio was stabilizing</a:t>
            </a:r>
          </a:p>
          <a:p>
            <a:pPr lvl="2"/>
            <a:r>
              <a:rPr lang="en-GB" b="1" i="1" dirty="0" smtClean="0"/>
              <a:t>Then</a:t>
            </a:r>
            <a:r>
              <a:rPr lang="en-GB" dirty="0" smtClean="0"/>
              <a:t> Prescott was right</a:t>
            </a:r>
          </a:p>
          <a:p>
            <a:pPr lvl="3"/>
            <a:r>
              <a:rPr lang="en-GB" dirty="0" smtClean="0"/>
              <a:t>Economy is bound for equilibrium &amp; stable growth</a:t>
            </a:r>
          </a:p>
          <a:p>
            <a:pPr lvl="1"/>
            <a:r>
              <a:rPr lang="en-GB" b="1" i="1" dirty="0" smtClean="0"/>
              <a:t>If</a:t>
            </a:r>
            <a:r>
              <a:rPr lang="en-GB" dirty="0" smtClean="0"/>
              <a:t> there</a:t>
            </a:r>
            <a:r>
              <a:rPr lang="en-GB" dirty="0"/>
              <a:t> was decreasing volatility in inflation &amp; employment</a:t>
            </a:r>
          </a:p>
          <a:p>
            <a:pPr lvl="1"/>
            <a:r>
              <a:rPr lang="en-GB" b="1" i="1" dirty="0"/>
              <a:t>And</a:t>
            </a:r>
            <a:r>
              <a:rPr lang="en-GB" dirty="0"/>
              <a:t> the private debt to GDP ratio was </a:t>
            </a:r>
            <a:r>
              <a:rPr lang="en-GB" dirty="0" smtClean="0"/>
              <a:t>increasing</a:t>
            </a:r>
          </a:p>
          <a:p>
            <a:pPr lvl="2"/>
            <a:r>
              <a:rPr lang="en-GB" b="1" i="1" dirty="0" smtClean="0"/>
              <a:t>Then</a:t>
            </a:r>
            <a:r>
              <a:rPr lang="en-GB" dirty="0" smtClean="0"/>
              <a:t> Minsky was right</a:t>
            </a:r>
          </a:p>
          <a:p>
            <a:pPr lvl="3"/>
            <a:r>
              <a:rPr lang="en-GB" dirty="0" smtClean="0"/>
              <a:t>Economy is bound for systemic breakdown; </a:t>
            </a:r>
            <a:r>
              <a:rPr lang="en-GB" b="1" i="1" dirty="0" smtClean="0"/>
              <a:t>and…</a:t>
            </a:r>
          </a:p>
          <a:p>
            <a:pPr lvl="3"/>
            <a:r>
              <a:rPr lang="en-GB" b="1" i="1" dirty="0" smtClean="0"/>
              <a:t>Crisis will be preceded by period of apparent stability in employment &amp; inflation</a:t>
            </a:r>
          </a:p>
          <a:p>
            <a:r>
              <a:rPr lang="en-GB" dirty="0" smtClean="0"/>
              <a:t>What does the data show?</a:t>
            </a:r>
          </a:p>
          <a:p>
            <a:r>
              <a:rPr lang="en-GB" dirty="0" smtClean="0"/>
              <a:t>There were two boom-bust crises in capitalism in last century</a:t>
            </a:r>
          </a:p>
          <a:p>
            <a:pPr lvl="1"/>
            <a:r>
              <a:rPr lang="en-GB" dirty="0"/>
              <a:t>1920-40, </a:t>
            </a:r>
            <a:r>
              <a:rPr lang="en-GB" dirty="0" smtClean="0"/>
              <a:t>1980-Now…</a:t>
            </a:r>
          </a:p>
        </p:txBody>
      </p:sp>
    </p:spTree>
    <p:extLst>
      <p:ext uri="{BB962C8B-B14F-4D97-AF65-F5344CB8AC3E}">
        <p14:creationId xmlns:p14="http://schemas.microsoft.com/office/powerpoint/2010/main" val="2201093627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Emergent Phenomena 1: Diminishing cycles then crisis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609600"/>
          </a:xfrm>
        </p:spPr>
        <p:txBody>
          <a:bodyPr/>
          <a:lstStyle/>
          <a:p>
            <a:r>
              <a:rPr lang="en-GB" b="1" i="1" dirty="0" smtClean="0"/>
              <a:t>Both had declining volatility before the crisis</a:t>
            </a:r>
            <a:endParaRPr lang="en-US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4708"/>
            <a:ext cx="8759335" cy="556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18" y="1294708"/>
            <a:ext cx="8675918" cy="556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88070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Emergent Phenomena 1: Diminishing cycles then crisis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457200"/>
          </a:xfrm>
        </p:spPr>
        <p:txBody>
          <a:bodyPr/>
          <a:lstStyle/>
          <a:p>
            <a:r>
              <a:rPr lang="en-GB" dirty="0" smtClean="0"/>
              <a:t>Both also had rising private debt, followed by deleveraging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0" y="990600"/>
            <a:ext cx="8950300" cy="525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0" y="990599"/>
            <a:ext cx="8913996" cy="529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25814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Emergent </a:t>
            </a:r>
            <a:r>
              <a:rPr lang="en-GB" dirty="0" smtClean="0"/>
              <a:t>Phenomena 1: </a:t>
            </a:r>
            <a:r>
              <a:rPr lang="en-GB" dirty="0"/>
              <a:t>Diminishing cycles then crisis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Linear, equilibrium framework of mainstream economists led them to</a:t>
            </a:r>
          </a:p>
          <a:p>
            <a:pPr lvl="1"/>
            <a:r>
              <a:rPr lang="en-GB" dirty="0" smtClean="0"/>
              <a:t>(1) Dismiss “Great Depression” as due to policy mistakes</a:t>
            </a:r>
          </a:p>
          <a:p>
            <a:pPr lvl="2"/>
            <a:r>
              <a:rPr lang="en-US" dirty="0"/>
              <a:t>“Let me end my talk by abusing slightly my status as an official representative of the Federal </a:t>
            </a:r>
            <a:r>
              <a:rPr lang="en-US" dirty="0" smtClean="0"/>
              <a:t>Reserve.</a:t>
            </a:r>
          </a:p>
          <a:p>
            <a:pPr lvl="2"/>
            <a:r>
              <a:rPr lang="en-US" dirty="0" smtClean="0"/>
              <a:t>I </a:t>
            </a:r>
            <a:r>
              <a:rPr lang="en-US" dirty="0"/>
              <a:t>would like to say to Milton and Anna:</a:t>
            </a:r>
          </a:p>
          <a:p>
            <a:pPr lvl="3"/>
            <a:r>
              <a:rPr lang="en-US" dirty="0"/>
              <a:t>Regarding the Great Depression.</a:t>
            </a:r>
          </a:p>
          <a:p>
            <a:pPr lvl="3"/>
            <a:r>
              <a:rPr lang="en-US" dirty="0"/>
              <a:t>You're right, we did it.</a:t>
            </a:r>
          </a:p>
          <a:p>
            <a:pPr lvl="3"/>
            <a:r>
              <a:rPr lang="en-US" dirty="0"/>
              <a:t>We're very sorry.</a:t>
            </a:r>
          </a:p>
          <a:p>
            <a:pPr lvl="3"/>
            <a:r>
              <a:rPr lang="en-US" dirty="0"/>
              <a:t>But thanks to you, </a:t>
            </a:r>
            <a:r>
              <a:rPr lang="en-US" b="1" i="1" dirty="0"/>
              <a:t>we won't do it again</a:t>
            </a:r>
            <a:r>
              <a:rPr lang="en-US" dirty="0"/>
              <a:t>.” (</a:t>
            </a:r>
            <a:r>
              <a:rPr lang="en-US" dirty="0">
                <a:hlinkClick r:id="rId2"/>
              </a:rPr>
              <a:t>Bernanke 2002</a:t>
            </a:r>
            <a:r>
              <a:rPr lang="en-US" dirty="0" smtClean="0"/>
              <a:t>)</a:t>
            </a:r>
            <a:endParaRPr lang="en-GB" dirty="0"/>
          </a:p>
          <a:p>
            <a:pPr lvl="1"/>
            <a:r>
              <a:rPr lang="en-GB" dirty="0" smtClean="0"/>
              <a:t>(2) Interpret “Great Moderation” as due to their good management</a:t>
            </a:r>
          </a:p>
          <a:p>
            <a:pPr lvl="2"/>
            <a:r>
              <a:rPr lang="en-US" dirty="0" smtClean="0"/>
              <a:t>“The </a:t>
            </a:r>
            <a:r>
              <a:rPr lang="en-US" dirty="0"/>
              <a:t>sources of the Great Moderation remain somewhat controversial</a:t>
            </a:r>
            <a:r>
              <a:rPr lang="en-US" dirty="0" smtClean="0"/>
              <a:t>, but </a:t>
            </a:r>
            <a:r>
              <a:rPr lang="en-US" dirty="0"/>
              <a:t>as I have argued </a:t>
            </a:r>
            <a:r>
              <a:rPr lang="en-US" dirty="0" smtClean="0"/>
              <a:t>elsewhere,</a:t>
            </a:r>
          </a:p>
          <a:p>
            <a:pPr lvl="2"/>
            <a:r>
              <a:rPr lang="en-US" dirty="0" smtClean="0"/>
              <a:t>there </a:t>
            </a:r>
            <a:r>
              <a:rPr lang="en-US" dirty="0"/>
              <a:t>is evidence for the view </a:t>
            </a:r>
            <a:r>
              <a:rPr lang="en-US" dirty="0" smtClean="0"/>
              <a:t>that improved </a:t>
            </a:r>
            <a:r>
              <a:rPr lang="en-US" dirty="0"/>
              <a:t>control of inflation has contributed in important measure to </a:t>
            </a:r>
            <a:r>
              <a:rPr lang="en-US" b="1" i="1" dirty="0"/>
              <a:t>this welcome change in the economy</a:t>
            </a:r>
            <a:r>
              <a:rPr lang="en-US" dirty="0" smtClean="0"/>
              <a:t>.” (</a:t>
            </a:r>
            <a:r>
              <a:rPr lang="en-GB" dirty="0" smtClean="0">
                <a:hlinkClick r:id="rId3"/>
              </a:rPr>
              <a:t>Bernanke 2004</a:t>
            </a:r>
            <a:r>
              <a:rPr lang="en-US" dirty="0" smtClean="0"/>
              <a:t>)</a:t>
            </a:r>
          </a:p>
          <a:p>
            <a:r>
              <a:rPr lang="en-GB" dirty="0" smtClean="0"/>
              <a:t>From Keen-Minsky model perspective, </a:t>
            </a:r>
            <a:r>
              <a:rPr lang="en-GB" i="1" dirty="0" smtClean="0"/>
              <a:t>“The Great Moderation” &amp; “The Great Recession” were simply phases in same dynamic process…</a:t>
            </a:r>
            <a:endParaRPr lang="en-US" i="1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00252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Emergent </a:t>
            </a:r>
            <a:r>
              <a:rPr lang="en-GB" dirty="0" smtClean="0"/>
              <a:t>Phenomena 2: </a:t>
            </a:r>
            <a:r>
              <a:rPr lang="en-US" dirty="0" smtClean="0"/>
              <a:t>Rising </a:t>
            </a:r>
            <a:r>
              <a:rPr lang="en-US" dirty="0"/>
              <a:t>inequality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3511550"/>
          </a:xfrm>
        </p:spPr>
        <p:txBody>
          <a:bodyPr/>
          <a:lstStyle/>
          <a:p>
            <a:r>
              <a:rPr lang="en-AU" dirty="0" smtClean="0"/>
              <a:t>Other emergent aspects of model</a:t>
            </a:r>
          </a:p>
          <a:p>
            <a:r>
              <a:rPr lang="en-AU" dirty="0" smtClean="0"/>
              <a:t>Model’s “system states” are</a:t>
            </a:r>
          </a:p>
          <a:p>
            <a:pPr lvl="1"/>
            <a:r>
              <a:rPr lang="en-AU" dirty="0" smtClean="0"/>
              <a:t>Employment rate (</a:t>
            </a:r>
            <a:r>
              <a:rPr lang="en-AU" dirty="0" smtClean="0">
                <a:latin typeface="Symbol" panose="05050102010706020507" pitchFamily="18" charset="2"/>
              </a:rPr>
              <a:t>l</a:t>
            </a:r>
            <a:r>
              <a:rPr lang="en-AU" dirty="0" smtClean="0"/>
              <a:t>)</a:t>
            </a:r>
          </a:p>
          <a:p>
            <a:pPr lvl="1"/>
            <a:r>
              <a:rPr lang="en-AU" dirty="0" smtClean="0"/>
              <a:t>Debt ratio (d)</a:t>
            </a:r>
          </a:p>
          <a:p>
            <a:pPr lvl="1"/>
            <a:r>
              <a:rPr lang="en-AU" b="1" i="1" dirty="0" smtClean="0"/>
              <a:t>Wages</a:t>
            </a:r>
            <a:r>
              <a:rPr lang="en-AU" dirty="0" smtClean="0"/>
              <a:t> share of output (</a:t>
            </a:r>
            <a:r>
              <a:rPr lang="en-AU" dirty="0" smtClean="0">
                <a:latin typeface="Symbol" panose="05050102010706020507" pitchFamily="18" charset="2"/>
              </a:rPr>
              <a:t>w</a:t>
            </a:r>
            <a:r>
              <a:rPr lang="en-AU" dirty="0" smtClean="0"/>
              <a:t>)</a:t>
            </a:r>
          </a:p>
          <a:p>
            <a:r>
              <a:rPr lang="en-AU" dirty="0" smtClean="0"/>
              <a:t>Model’s equilibria are</a:t>
            </a:r>
          </a:p>
          <a:p>
            <a:pPr lvl="1"/>
            <a:r>
              <a:rPr lang="en-AU" dirty="0"/>
              <a:t>Employment rate (</a:t>
            </a:r>
            <a:r>
              <a:rPr lang="en-AU" dirty="0">
                <a:latin typeface="Symbol" panose="05050102010706020507" pitchFamily="18" charset="2"/>
              </a:rPr>
              <a:t>l</a:t>
            </a:r>
            <a:r>
              <a:rPr lang="en-AU" dirty="0"/>
              <a:t>)</a:t>
            </a:r>
          </a:p>
          <a:p>
            <a:pPr lvl="1"/>
            <a:r>
              <a:rPr lang="en-AU" dirty="0"/>
              <a:t>Debt ratio (d)</a:t>
            </a:r>
          </a:p>
          <a:p>
            <a:pPr lvl="1"/>
            <a:r>
              <a:rPr lang="en-AU" b="1" i="1" dirty="0" smtClean="0"/>
              <a:t>Profit </a:t>
            </a:r>
            <a:r>
              <a:rPr lang="en-AU" dirty="0"/>
              <a:t>share of output </a:t>
            </a:r>
            <a:r>
              <a:rPr lang="en-AU" dirty="0" smtClean="0"/>
              <a:t>(</a:t>
            </a:r>
            <a:r>
              <a:rPr lang="en-AU" dirty="0" smtClean="0">
                <a:latin typeface="Symbol" panose="05050102010706020507" pitchFamily="18" charset="2"/>
              </a:rPr>
              <a:t>p</a:t>
            </a:r>
            <a:r>
              <a:rPr lang="en-AU" dirty="0" smtClean="0"/>
              <a:t>)</a:t>
            </a:r>
            <a:endParaRPr lang="en-AU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285728"/>
              </p:ext>
            </p:extLst>
          </p:nvPr>
        </p:nvGraphicFramePr>
        <p:xfrm>
          <a:off x="4876800" y="2057400"/>
          <a:ext cx="4081463" cy="213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10" name="Equation" r:id="rId3" imgW="2641320" imgH="1384200" progId="Equation.DSMT4">
                  <p:embed/>
                </p:oleObj>
              </mc:Choice>
              <mc:Fallback>
                <p:oleObj name="Equation" r:id="rId3" imgW="264132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76800" y="2057400"/>
                        <a:ext cx="4081463" cy="213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3962400"/>
            <a:ext cx="434348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>
                <a:effectLst/>
              </a:rPr>
              <a:t>Wages share directly negatively related to debt ratio</a:t>
            </a:r>
            <a:endParaRPr lang="en-US" kern="0" dirty="0" smtClean="0">
              <a:effectLst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721323"/>
              </p:ext>
            </p:extLst>
          </p:nvPr>
        </p:nvGraphicFramePr>
        <p:xfrm>
          <a:off x="4901577" y="4100062"/>
          <a:ext cx="2776537" cy="56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11" name="Equation" r:id="rId5" imgW="1117440" imgH="228600" progId="Equation.DSMT4">
                  <p:embed/>
                </p:oleObj>
              </mc:Choice>
              <mc:Fallback>
                <p:oleObj name="Equation" r:id="rId5" imgW="11174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01577" y="4100062"/>
                        <a:ext cx="2776537" cy="569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28600" y="4648200"/>
            <a:ext cx="8610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>
                <a:effectLst/>
              </a:rPr>
              <a:t>Relationship persists in model dynamics</a:t>
            </a:r>
          </a:p>
          <a:p>
            <a:pPr lvl="1"/>
            <a:r>
              <a:rPr lang="en-GB" kern="0" dirty="0" smtClean="0">
                <a:effectLst/>
              </a:rPr>
              <a:t>If model converges to good equilibrium, then inequality stabilizes</a:t>
            </a:r>
          </a:p>
          <a:p>
            <a:pPr lvl="1"/>
            <a:r>
              <a:rPr lang="en-GB" kern="0" dirty="0" smtClean="0">
                <a:effectLst/>
              </a:rPr>
              <a:t>If model diverges to bad equilibrium, then inequality rises</a:t>
            </a:r>
          </a:p>
          <a:p>
            <a:pPr lvl="2"/>
            <a:r>
              <a:rPr lang="en-GB" kern="0" dirty="0" smtClean="0">
                <a:effectLst/>
              </a:rPr>
              <a:t>Falling workers’ share offsets rising bankers’ share</a:t>
            </a:r>
          </a:p>
          <a:p>
            <a:pPr lvl="2"/>
            <a:r>
              <a:rPr lang="en-GB" kern="0" dirty="0">
                <a:effectLst/>
              </a:rPr>
              <a:t>Profit share cycles around equilibrium (before final crisis</a:t>
            </a:r>
            <a:r>
              <a:rPr lang="en-GB" kern="0" dirty="0" smtClean="0">
                <a:effectLst/>
              </a:rPr>
              <a:t>)</a:t>
            </a:r>
          </a:p>
          <a:p>
            <a:r>
              <a:rPr lang="en-GB" b="1" i="1" kern="0" dirty="0" smtClean="0">
                <a:effectLst/>
              </a:rPr>
              <a:t>Rising inequality is a prelude to crisis…</a:t>
            </a:r>
          </a:p>
          <a:p>
            <a:pPr lvl="1"/>
            <a:endParaRPr lang="en-US" kern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04200727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4"/>
      <p:bldP spid="7" grpId="0" build="p" bldLvl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rules, complex </a:t>
            </a:r>
            <a:r>
              <a:rPr lang="en-US" dirty="0" err="1"/>
              <a:t>behaviour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6019800"/>
          </a:xfrm>
        </p:spPr>
        <p:txBody>
          <a:bodyPr/>
          <a:lstStyle/>
          <a:p>
            <a:r>
              <a:rPr lang="en-GB" dirty="0"/>
              <a:t>Best seen in full price model with nonlinear behavioural functions</a:t>
            </a:r>
          </a:p>
          <a:p>
            <a:r>
              <a:rPr lang="en-GB" dirty="0" smtClean="0"/>
              <a:t>Generated by generalizing earlier identities to include inflation:</a:t>
            </a:r>
          </a:p>
          <a:p>
            <a:pPr lvl="1"/>
            <a:r>
              <a:rPr lang="en-GB" dirty="0"/>
              <a:t>The employment rate will rise if </a:t>
            </a:r>
            <a:r>
              <a:rPr lang="en-GB" b="1" i="1" dirty="0" smtClean="0"/>
              <a:t>real </a:t>
            </a:r>
            <a:r>
              <a:rPr lang="en-GB" dirty="0" smtClean="0"/>
              <a:t>economic </a:t>
            </a:r>
            <a:r>
              <a:rPr lang="en-GB" dirty="0"/>
              <a:t>growth exceeds the sum of population growth and growth in </a:t>
            </a:r>
            <a:r>
              <a:rPr lang="en-GB" dirty="0" err="1"/>
              <a:t>labor</a:t>
            </a:r>
            <a:r>
              <a:rPr lang="en-GB" dirty="0"/>
              <a:t> productivity;</a:t>
            </a:r>
            <a:endParaRPr lang="en-US" dirty="0"/>
          </a:p>
          <a:p>
            <a:pPr lvl="1"/>
            <a:r>
              <a:rPr lang="en-GB" dirty="0"/>
              <a:t>The wages share of output will rise if </a:t>
            </a:r>
            <a:r>
              <a:rPr lang="en-GB" b="1" i="1" dirty="0"/>
              <a:t>money wage demands </a:t>
            </a:r>
            <a:r>
              <a:rPr lang="en-GB" dirty="0"/>
              <a:t>exceed the </a:t>
            </a:r>
            <a:r>
              <a:rPr lang="en-GB" b="1" i="1" dirty="0"/>
              <a:t>sum of inflation and growth in </a:t>
            </a:r>
            <a:r>
              <a:rPr lang="en-GB" b="1" i="1" dirty="0" err="1"/>
              <a:t>labor</a:t>
            </a:r>
            <a:r>
              <a:rPr lang="en-GB" b="1" i="1" dirty="0"/>
              <a:t> productivity</a:t>
            </a:r>
            <a:r>
              <a:rPr lang="en-GB" dirty="0"/>
              <a:t>; and</a:t>
            </a:r>
            <a:endParaRPr lang="en-US" dirty="0"/>
          </a:p>
          <a:p>
            <a:pPr lvl="1"/>
            <a:r>
              <a:rPr lang="en-GB" dirty="0"/>
              <a:t>The private debt to GDP ratio will rise if the rate of growth of private debt exceeds the </a:t>
            </a:r>
            <a:r>
              <a:rPr lang="en-GB" b="1" i="1" dirty="0"/>
              <a:t>sum of inflation plus the rate of economic growth</a:t>
            </a:r>
            <a:r>
              <a:rPr lang="en-GB" dirty="0" smtClean="0"/>
              <a:t>.</a:t>
            </a:r>
          </a:p>
          <a:p>
            <a:r>
              <a:rPr lang="en-GB" dirty="0" smtClean="0"/>
              <a:t>Additional equations needed for</a:t>
            </a:r>
          </a:p>
          <a:p>
            <a:pPr lvl="1"/>
            <a:r>
              <a:rPr lang="en-GB" dirty="0" smtClean="0"/>
              <a:t>Rate of inflation</a:t>
            </a:r>
          </a:p>
          <a:p>
            <a:pPr lvl="2"/>
            <a:r>
              <a:rPr lang="en-GB" dirty="0"/>
              <a:t>Lagged convergence to equilibrium prices in monetary economy</a:t>
            </a:r>
          </a:p>
          <a:p>
            <a:pPr lvl="1"/>
            <a:r>
              <a:rPr lang="en-GB" dirty="0" smtClean="0"/>
              <a:t>Variable nominal interest rate</a:t>
            </a:r>
          </a:p>
          <a:p>
            <a:pPr lvl="2"/>
            <a:r>
              <a:rPr lang="en-GB" dirty="0" smtClean="0"/>
              <a:t>Lagged inflation premium to base interest rate if inflation &gt; 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734378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Simple complex systems model…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598002"/>
          </a:xfrm>
        </p:spPr>
        <p:txBody>
          <a:bodyPr/>
          <a:lstStyle/>
          <a:p>
            <a:r>
              <a:rPr lang="en-GB" dirty="0" smtClean="0"/>
              <a:t>Slightly more complicated but still simple model (in equations)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989532"/>
              </p:ext>
            </p:extLst>
          </p:nvPr>
        </p:nvGraphicFramePr>
        <p:xfrm>
          <a:off x="1371600" y="1014413"/>
          <a:ext cx="6592888" cy="565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88" name="Equation" r:id="rId3" imgW="3911400" imgH="3352680" progId="Equation.DSMT4">
                  <p:embed/>
                </p:oleObj>
              </mc:Choice>
              <mc:Fallback>
                <p:oleObj name="Equation" r:id="rId3" imgW="3911400" imgH="3352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1600" y="1014413"/>
                        <a:ext cx="6592888" cy="565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 bwMode="auto">
          <a:xfrm>
            <a:off x="1828800" y="1600201"/>
            <a:ext cx="5334000" cy="533399"/>
          </a:xfrm>
          <a:prstGeom prst="roundRect">
            <a:avLst/>
          </a:prstGeom>
          <a:gradFill rotWithShape="0">
            <a:gsLst>
              <a:gs pos="0">
                <a:schemeClr val="bg1">
                  <a:alpha val="0"/>
                </a:schemeClr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Inflation-adjusted nominal interest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rate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828800" y="2216150"/>
            <a:ext cx="5334000" cy="679450"/>
          </a:xfrm>
          <a:prstGeom prst="roundRect">
            <a:avLst/>
          </a:prstGeom>
          <a:gradFill rotWithShape="0">
            <a:gsLst>
              <a:gs pos="0">
                <a:schemeClr val="bg1">
                  <a:alpha val="0"/>
                </a:schemeClr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st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order time lag determines inflation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438400" y="3816350"/>
            <a:ext cx="4397830" cy="679450"/>
          </a:xfrm>
          <a:prstGeom prst="roundRect">
            <a:avLst/>
          </a:prstGeom>
          <a:gradFill rotWithShape="0">
            <a:gsLst>
              <a:gs pos="0">
                <a:schemeClr val="bg1">
                  <a:alpha val="0"/>
                </a:schemeClr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Inflation affects wages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share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438400" y="4599309"/>
            <a:ext cx="5602288" cy="1115691"/>
          </a:xfrm>
          <a:prstGeom prst="roundRect">
            <a:avLst/>
          </a:prstGeom>
          <a:gradFill rotWithShape="0">
            <a:gsLst>
              <a:gs pos="0">
                <a:schemeClr val="bg1">
                  <a:alpha val="0"/>
                </a:schemeClr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Inflation affects debt growth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295400" y="5721348"/>
            <a:ext cx="5334000" cy="984252"/>
          </a:xfrm>
          <a:prstGeom prst="roundRect">
            <a:avLst/>
          </a:prstGeom>
          <a:gradFill rotWithShape="0">
            <a:gsLst>
              <a:gs pos="0">
                <a:schemeClr val="bg1">
                  <a:alpha val="0"/>
                </a:schemeClr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Lagged interest rate reaction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to inflation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971253"/>
            <a:ext cx="2161159" cy="212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89660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C 0.004 -0.0081 0.01806 -0.01597 0.02292 -0.01597 C 0.054 -0.01597 0.08594 0.10903 0.08594 0.23403 C 0.08594 0.17107 0.10191 0.10903 0.11702 0.10903 C 0.13299 0.10903 0.14809 0.17199 0.14809 0.23403 C 0.14809 0.20301 0.15608 0.17107 0.16406 0.17107 C 0.17205 0.17107 0.18004 0.20209 0.18004 0.23403 C 0.18004 0.21806 0.18403 0.20301 0.18802 0.20301 C 0.19202 0.20301 0.19601 0.21898 0.19601 0.23403 C 0.19601 0.22593 0.19809 0.21806 0.2 0.21806 C 0.20104 0.21806 0.204 0.22616 0.204 0.23403 C 0.204 0.2301 0.20504 0.22593 0.20608 0.22593 C 0.20608 0.22685 0.20816 0.22986 0.20816 0.23403 C 0.20816 0.23195 0.20816 0.2301 0.2092 0.2301 C 0.2092 0.23102 0.21025 0.23218 0.21025 0.23403 C 0.21025 0.2331 0.21025 0.23195 0.21025 0.23102 C 0.21129 0.23102 0.21129 0.23195 0.21129 0.2331 C 0.21233 0.2331 0.21233 0.23218 0.21233 0.23102 C 0.21337 0.23102 0.21337 0.23195 0.21337 0.2331 " pathEditMode="relative" rAng="0" ptsTypes="AAAAAAAAAAAAAAAAA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0" y="1090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Capitalism </a:t>
            </a:r>
            <a:r>
              <a:rPr lang="en-GB" dirty="0" smtClean="0"/>
              <a:t>Stable or Unstable?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/>
              <a:t>(Ultra)-Orthodox Perspective</a:t>
            </a:r>
            <a:endParaRPr lang="en-GB" dirty="0" smtClean="0">
              <a:hlinkClick r:id="rId2"/>
            </a:endParaRPr>
          </a:p>
          <a:p>
            <a:pPr lvl="1"/>
            <a:r>
              <a:rPr lang="en-GB" dirty="0" smtClean="0">
                <a:hlinkClick r:id="rId2"/>
              </a:rPr>
              <a:t>Edward Prescott</a:t>
            </a:r>
            <a:r>
              <a:rPr lang="en-GB" dirty="0" smtClean="0"/>
              <a:t> (Nobel Prize 2004 for Real Business Cycle Theory)</a:t>
            </a:r>
          </a:p>
          <a:p>
            <a:pPr lvl="2"/>
            <a:r>
              <a:rPr lang="en-GB" dirty="0" smtClean="0"/>
              <a:t>“</a:t>
            </a:r>
            <a:r>
              <a:rPr lang="en-GB" dirty="0" smtClean="0">
                <a:hlinkClick r:id="rId3"/>
              </a:rPr>
              <a:t>Some Observations on the Great Depression</a:t>
            </a:r>
            <a:r>
              <a:rPr lang="en-GB" dirty="0" smtClean="0"/>
              <a:t>” (1999)</a:t>
            </a:r>
          </a:p>
          <a:p>
            <a:pPr lvl="3"/>
            <a:r>
              <a:rPr lang="en-GB" dirty="0" smtClean="0"/>
              <a:t>“</a:t>
            </a:r>
            <a:r>
              <a:rPr lang="en-GB" sz="2400" dirty="0"/>
              <a:t>The Marxian view is that capitalistic economies </a:t>
            </a:r>
            <a:r>
              <a:rPr lang="en-GB" sz="2400" dirty="0" smtClean="0"/>
              <a:t>are inherently unstable</a:t>
            </a:r>
          </a:p>
          <a:p>
            <a:pPr lvl="3"/>
            <a:r>
              <a:rPr lang="en-GB" sz="2400" dirty="0" smtClean="0"/>
              <a:t>and </a:t>
            </a:r>
            <a:r>
              <a:rPr lang="en-GB" sz="2400" dirty="0"/>
              <a:t>that excessive accumulation </a:t>
            </a:r>
            <a:r>
              <a:rPr lang="en-GB" sz="2400" dirty="0" smtClean="0"/>
              <a:t>of capital </a:t>
            </a:r>
            <a:r>
              <a:rPr lang="en-GB" sz="2400" dirty="0"/>
              <a:t>will lead to increasingly severe economic crises.</a:t>
            </a:r>
          </a:p>
          <a:p>
            <a:pPr lvl="3"/>
            <a:r>
              <a:rPr lang="en-GB" sz="2400" dirty="0"/>
              <a:t>Growth theory, which has proved to be empirically successful</a:t>
            </a:r>
            <a:r>
              <a:rPr lang="en-GB" sz="2400" dirty="0" smtClean="0"/>
              <a:t>, says </a:t>
            </a:r>
            <a:r>
              <a:rPr lang="en-GB" sz="2400" dirty="0"/>
              <a:t>this is not </a:t>
            </a:r>
            <a:r>
              <a:rPr lang="en-GB" sz="2400" dirty="0" smtClean="0"/>
              <a:t>true.</a:t>
            </a:r>
          </a:p>
          <a:p>
            <a:pPr lvl="3"/>
            <a:r>
              <a:rPr lang="en-GB" sz="2400" dirty="0" smtClean="0"/>
              <a:t>The </a:t>
            </a:r>
            <a:r>
              <a:rPr lang="en-GB" sz="2400" dirty="0"/>
              <a:t>capitalistic economy </a:t>
            </a:r>
            <a:r>
              <a:rPr lang="en-GB" sz="2400" dirty="0" smtClean="0"/>
              <a:t>is stable</a:t>
            </a:r>
            <a:r>
              <a:rPr lang="en-GB" sz="2400" dirty="0"/>
              <a:t>, and absent some change in technology or the </a:t>
            </a:r>
            <a:r>
              <a:rPr lang="en-GB" sz="2400" dirty="0" smtClean="0"/>
              <a:t>rules of </a:t>
            </a:r>
            <a:r>
              <a:rPr lang="en-GB" sz="2400" dirty="0"/>
              <a:t>the economic </a:t>
            </a:r>
            <a:r>
              <a:rPr lang="en-GB" sz="2400" dirty="0" smtClean="0"/>
              <a:t>game,</a:t>
            </a:r>
          </a:p>
          <a:p>
            <a:pPr lvl="3"/>
            <a:r>
              <a:rPr lang="en-GB" sz="2400" dirty="0" smtClean="0"/>
              <a:t>the </a:t>
            </a:r>
            <a:r>
              <a:rPr lang="en-GB" sz="2400" dirty="0"/>
              <a:t>economy converges </a:t>
            </a:r>
            <a:r>
              <a:rPr lang="en-GB" sz="2400" dirty="0" smtClean="0"/>
              <a:t>to </a:t>
            </a:r>
            <a:r>
              <a:rPr lang="en-GB" sz="2400" dirty="0"/>
              <a:t>a </a:t>
            </a:r>
            <a:r>
              <a:rPr lang="en-GB" sz="2400" dirty="0" smtClean="0"/>
              <a:t>constant growth path</a:t>
            </a:r>
          </a:p>
          <a:p>
            <a:pPr lvl="3"/>
            <a:r>
              <a:rPr lang="en-GB" sz="2400" dirty="0" smtClean="0"/>
              <a:t>with </a:t>
            </a:r>
            <a:r>
              <a:rPr lang="en-GB" sz="2400" dirty="0"/>
              <a:t>the standard of living </a:t>
            </a:r>
            <a:r>
              <a:rPr lang="en-GB" sz="2400" dirty="0" smtClean="0"/>
              <a:t>doubling every </a:t>
            </a:r>
            <a:r>
              <a:rPr lang="en-GB" sz="2400" dirty="0"/>
              <a:t>40 years</a:t>
            </a:r>
            <a:r>
              <a:rPr lang="en-GB" sz="2400" dirty="0" smtClean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034464470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Simple complex systems model…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381000"/>
          </a:xfrm>
        </p:spPr>
        <p:txBody>
          <a:bodyPr/>
          <a:lstStyle/>
          <a:p>
            <a:r>
              <a:rPr lang="en-GB" dirty="0" smtClean="0"/>
              <a:t>The same model in Open Source system dynamics program </a:t>
            </a:r>
            <a:r>
              <a:rPr lang="en-GB" dirty="0" smtClean="0">
                <a:hlinkClick r:id="rId3"/>
              </a:rPr>
              <a:t>Minsky</a:t>
            </a:r>
            <a:r>
              <a:rPr lang="en-GB" dirty="0" smtClean="0"/>
              <a:t>:</a:t>
            </a:r>
            <a:endParaRPr lang="en-US" dirty="0"/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1612791"/>
              </p:ext>
            </p:extLst>
          </p:nvPr>
        </p:nvGraphicFramePr>
        <p:xfrm>
          <a:off x="5867400" y="112712"/>
          <a:ext cx="2448649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92" name="Packager Shell Object" showAsIcon="1" r:id="rId4" imgW="1939320" imgH="453600" progId="Package">
                  <p:embed/>
                </p:oleObj>
              </mc:Choice>
              <mc:Fallback>
                <p:oleObj name="Packager Shell Object" showAsIcon="1" r:id="rId4" imgW="1939320" imgH="4536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67400" y="112712"/>
                        <a:ext cx="2448649" cy="57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895" y="1066800"/>
            <a:ext cx="8510587" cy="569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60003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Rising </a:t>
            </a:r>
            <a:r>
              <a:rPr lang="en-US" dirty="0" smtClean="0"/>
              <a:t>inequality &amp; crisis (full nonlinear price model)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3429000" cy="457200"/>
          </a:xfrm>
        </p:spPr>
        <p:txBody>
          <a:bodyPr/>
          <a:lstStyle/>
          <a:p>
            <a:r>
              <a:rPr lang="en-GB" dirty="0" smtClean="0"/>
              <a:t>Falling workers’ share…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4" y="1143000"/>
            <a:ext cx="2760323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200" y="1166261"/>
            <a:ext cx="3587669" cy="4015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3345180"/>
            <a:ext cx="3119631" cy="347592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505200" y="657793"/>
            <a:ext cx="46482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AU" kern="0" dirty="0" smtClean="0">
                <a:effectLst/>
              </a:rPr>
              <a:t>Offsets rising bankers’ share…</a:t>
            </a:r>
            <a:endParaRPr lang="en-US" kern="0" dirty="0">
              <a:effectLst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28600" y="4260850"/>
            <a:ext cx="23622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AU" kern="0" dirty="0" smtClean="0">
                <a:effectLst/>
              </a:rPr>
              <a:t>Capitalist are the last ones to know that capitalism is coming to an end…</a:t>
            </a:r>
            <a:endParaRPr lang="en-US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07839006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4"/>
      <p:bldP spid="8" grpId="0" build="p" bldLvl="4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Crisis because the mainstream ignores private debt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381000"/>
          </a:xfrm>
        </p:spPr>
        <p:txBody>
          <a:bodyPr/>
          <a:lstStyle/>
          <a:p>
            <a:r>
              <a:rPr lang="en-GB" dirty="0" smtClean="0"/>
              <a:t>Employment, inflation &amp; profit give no warning of crisis: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67" y="1041401"/>
            <a:ext cx="2443798" cy="269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67" y="4189968"/>
            <a:ext cx="2443798" cy="2659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114" y="1041401"/>
            <a:ext cx="2437330" cy="269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3704" y="1041401"/>
            <a:ext cx="2454975" cy="269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8037" y="4178613"/>
            <a:ext cx="2399428" cy="26733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1548" y="4189250"/>
            <a:ext cx="2389833" cy="264969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28600" y="3770667"/>
            <a:ext cx="876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>
                <a:effectLst/>
              </a:rPr>
              <a:t>Private debt ratio is the key indicator of impending crisis</a:t>
            </a:r>
            <a:endParaRPr lang="en-US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64220473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Crisis because </a:t>
            </a:r>
            <a:r>
              <a:rPr lang="en-GB" dirty="0" smtClean="0"/>
              <a:t>The Left ignores </a:t>
            </a:r>
            <a:r>
              <a:rPr lang="en-GB" dirty="0"/>
              <a:t>private </a:t>
            </a:r>
            <a:r>
              <a:rPr lang="en-GB" dirty="0" smtClean="0"/>
              <a:t>debt too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762000"/>
          </a:xfrm>
        </p:spPr>
        <p:txBody>
          <a:bodyPr/>
          <a:lstStyle/>
          <a:p>
            <a:r>
              <a:rPr lang="en-GB" dirty="0" smtClean="0"/>
              <a:t>There is no “tendency for the rate of profit to fall”</a:t>
            </a:r>
          </a:p>
          <a:p>
            <a:r>
              <a:rPr lang="en-GB" dirty="0" smtClean="0"/>
              <a:t>There is a “tendency for private debt to grow exponentially”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59020"/>
            <a:ext cx="6629400" cy="530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89909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Crisis because the mainstream ignores private debt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Key implication of model</a:t>
            </a:r>
          </a:p>
          <a:p>
            <a:pPr lvl="1"/>
            <a:r>
              <a:rPr lang="en-GB" dirty="0" smtClean="0"/>
              <a:t>Level of private debt a key factor in macroeconomics</a:t>
            </a:r>
          </a:p>
          <a:p>
            <a:pPr lvl="1"/>
            <a:r>
              <a:rPr lang="en-GB" dirty="0" smtClean="0"/>
              <a:t>Too high a level of debt will cause a crisis</a:t>
            </a:r>
          </a:p>
          <a:p>
            <a:pPr lvl="1"/>
            <a:r>
              <a:rPr lang="en-GB" b="1" i="1" dirty="0" smtClean="0"/>
              <a:t>Private debt ratio should be a key macroeconomic target</a:t>
            </a:r>
          </a:p>
          <a:p>
            <a:r>
              <a:rPr lang="en-GB" dirty="0" smtClean="0"/>
              <a:t>But economic mainstream rejects importance of debt:</a:t>
            </a:r>
          </a:p>
          <a:p>
            <a:pPr lvl="1"/>
            <a:r>
              <a:rPr lang="en-US" dirty="0"/>
              <a:t>“The idea of debt-deflation goes back to Irving Fisher (1933</a:t>
            </a:r>
            <a:r>
              <a:rPr lang="en-US" dirty="0" smtClean="0"/>
              <a:t>)…</a:t>
            </a:r>
            <a:endParaRPr lang="en-US" dirty="0"/>
          </a:p>
          <a:p>
            <a:pPr lvl="1"/>
            <a:r>
              <a:rPr lang="en-US" dirty="0" smtClean="0"/>
              <a:t>His </a:t>
            </a:r>
            <a:r>
              <a:rPr lang="en-US" dirty="0"/>
              <a:t>diagnosis led him to urge President Roosevelt to subordinate exchange-rate considerations to the need for reflation…</a:t>
            </a:r>
          </a:p>
          <a:p>
            <a:pPr lvl="1"/>
            <a:r>
              <a:rPr lang="en-US" dirty="0"/>
              <a:t>Fisher's idea was less influential in academic circles, though, because of the counterargument that debt-deflation represented no more than a re­distribution from one group (debtors) to another (creditors).</a:t>
            </a:r>
          </a:p>
          <a:p>
            <a:pPr lvl="1"/>
            <a:r>
              <a:rPr lang="en-US" dirty="0"/>
              <a:t>Absent implau­sibly large differences in marginal spending propensities among the groups, it was suggested, </a:t>
            </a:r>
            <a:r>
              <a:rPr lang="en-US" b="1" i="1" dirty="0"/>
              <a:t>pure redistributions should have no significant macro­economic effects</a:t>
            </a:r>
            <a:r>
              <a:rPr lang="en-US" dirty="0"/>
              <a:t>.” (Bernanke 2000, p. 24)</a:t>
            </a:r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038729041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Crisis because the mainstream ignores private debt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Mainstream persists in ignoring private debt—even after 2008 crisis:</a:t>
            </a:r>
          </a:p>
          <a:p>
            <a:pPr lvl="1"/>
            <a:r>
              <a:rPr lang="en-GB" dirty="0" smtClean="0"/>
              <a:t>Krugman rejects Koo’s “balance sheet recession” argument:</a:t>
            </a:r>
          </a:p>
          <a:p>
            <a:pPr lvl="2"/>
            <a:r>
              <a:rPr lang="en-US" dirty="0" smtClean="0"/>
              <a:t>“Maybe </a:t>
            </a:r>
            <a:r>
              <a:rPr lang="en-US" dirty="0"/>
              <a:t>part of the problem is that Koo envisages an economy in which everyone is balance-sheet constrained, as opposed to one in which lots of people are balance-sheet </a:t>
            </a:r>
            <a:r>
              <a:rPr lang="en-US" dirty="0" smtClean="0"/>
              <a:t>constrained.</a:t>
            </a:r>
          </a:p>
          <a:p>
            <a:pPr lvl="2"/>
            <a:r>
              <a:rPr lang="en-US" dirty="0" smtClean="0"/>
              <a:t>I’d </a:t>
            </a:r>
            <a:r>
              <a:rPr lang="en-US" dirty="0"/>
              <a:t>say that his vision makes no sense: where there are debtors, there must also be creditors, so there have to be at least some people who can respond to lower real interest rates even in a balance-sheet recession</a:t>
            </a:r>
            <a:r>
              <a:rPr lang="en-US" dirty="0" smtClean="0"/>
              <a:t>.” (</a:t>
            </a:r>
            <a:r>
              <a:rPr lang="en-US" dirty="0" smtClean="0">
                <a:hlinkClick r:id="rId2"/>
              </a:rPr>
              <a:t>Krugman 2013</a:t>
            </a:r>
            <a:r>
              <a:rPr lang="en-US" dirty="0" smtClean="0"/>
              <a:t>)</a:t>
            </a:r>
          </a:p>
          <a:p>
            <a:pPr lvl="1"/>
            <a:r>
              <a:rPr lang="en-GB" dirty="0" err="1" smtClean="0"/>
              <a:t>Stiglitz</a:t>
            </a:r>
            <a:r>
              <a:rPr lang="en-GB" dirty="0" smtClean="0"/>
              <a:t> lambasts banks for not facilitating lending:</a:t>
            </a:r>
          </a:p>
          <a:p>
            <a:pPr lvl="2"/>
            <a:r>
              <a:rPr lang="en-US" dirty="0" smtClean="0"/>
              <a:t>“While </a:t>
            </a:r>
            <a:r>
              <a:rPr lang="en-US" dirty="0"/>
              <a:t>our banks are back to a reasonable state of health, they have demonstrated that they are not fit to fulfill their </a:t>
            </a:r>
            <a:r>
              <a:rPr lang="en-US" dirty="0" smtClean="0"/>
              <a:t>purpose...</a:t>
            </a:r>
          </a:p>
          <a:p>
            <a:pPr lvl="2"/>
            <a:r>
              <a:rPr lang="en-US" dirty="0" smtClean="0"/>
              <a:t>Between </a:t>
            </a:r>
            <a:r>
              <a:rPr lang="en-US" dirty="0"/>
              <a:t>long-term </a:t>
            </a:r>
            <a:r>
              <a:rPr lang="en-US" dirty="0" smtClean="0"/>
              <a:t>savers </a:t>
            </a:r>
            <a:r>
              <a:rPr lang="en-US" dirty="0"/>
              <a:t>and long-term investment in infrastructure stands our short-sighted and dysfunctional financial sector</a:t>
            </a:r>
            <a:r>
              <a:rPr lang="en-US" dirty="0" smtClean="0"/>
              <a:t>.” </a:t>
            </a:r>
            <a:r>
              <a:rPr lang="en-GB" dirty="0" smtClean="0"/>
              <a:t>(</a:t>
            </a:r>
            <a:r>
              <a:rPr lang="en-GB" dirty="0" err="1" smtClean="0">
                <a:hlinkClick r:id="rId3"/>
              </a:rPr>
              <a:t>Stiglitz</a:t>
            </a:r>
            <a:r>
              <a:rPr lang="en-GB" dirty="0" smtClean="0">
                <a:hlinkClick r:id="rId3"/>
              </a:rPr>
              <a:t> 2016</a:t>
            </a:r>
            <a:r>
              <a:rPr lang="en-GB" dirty="0" smtClean="0"/>
              <a:t>)</a:t>
            </a:r>
          </a:p>
          <a:p>
            <a:r>
              <a:rPr lang="en-GB" dirty="0" smtClean="0"/>
              <a:t>Can’t understand why banks aren’t lending much now?…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921925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Crisis because the mainstream ignores private debt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381000"/>
          </a:xfrm>
        </p:spPr>
        <p:txBody>
          <a:bodyPr/>
          <a:lstStyle/>
          <a:p>
            <a:r>
              <a:rPr lang="en-GB" dirty="0" smtClean="0"/>
              <a:t>Check the level of private debt…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90600"/>
            <a:ext cx="874525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23707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Crisis because the mainstream ignores private debt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381000"/>
          </a:xfrm>
        </p:spPr>
        <p:txBody>
          <a:bodyPr/>
          <a:lstStyle/>
          <a:p>
            <a:r>
              <a:rPr lang="en-GB" dirty="0" smtClean="0"/>
              <a:t>Rate of growth of credit is low to negative because level is so high…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066800"/>
            <a:ext cx="876960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80483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Crisis because the mainstream ignores private debt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6019800"/>
          </a:xfrm>
        </p:spPr>
        <p:txBody>
          <a:bodyPr/>
          <a:lstStyle/>
          <a:p>
            <a:r>
              <a:rPr lang="en-GB" dirty="0" smtClean="0"/>
              <a:t>Mainstream see banks as “intermediaries”, not “originators” of loans</a:t>
            </a:r>
          </a:p>
          <a:p>
            <a:pPr lvl="1"/>
            <a:r>
              <a:rPr lang="en-US" dirty="0"/>
              <a:t>“Think of it this way: when debt is rising, </a:t>
            </a:r>
            <a:r>
              <a:rPr lang="en-US" b="1" i="1" dirty="0"/>
              <a:t>it’s not the economy as a whole borrowing more money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It is, rather, a case of less patient people—people who for whatever reason want to spend sooner rather than later—borrowing from more patient people.” (Krugman 2012, pp.  146-47)</a:t>
            </a:r>
          </a:p>
          <a:p>
            <a:r>
              <a:rPr lang="en-GB" dirty="0" smtClean="0"/>
              <a:t>The Bank of England knows better:</a:t>
            </a:r>
          </a:p>
          <a:p>
            <a:pPr lvl="1"/>
            <a:r>
              <a:rPr lang="en-GB" dirty="0"/>
              <a:t>“</a:t>
            </a:r>
            <a:r>
              <a:rPr lang="en-US" dirty="0"/>
              <a:t>Whenever a bank makes a loan, it simultaneously creates a matching deposit in the borrower’s bank account, thereby creating new money.</a:t>
            </a:r>
            <a:r>
              <a:rPr lang="en-GB" dirty="0"/>
              <a:t>” (Bank of England 2014, p. 14</a:t>
            </a:r>
            <a:r>
              <a:rPr lang="en-GB" dirty="0" smtClean="0"/>
              <a:t>)</a:t>
            </a:r>
          </a:p>
          <a:p>
            <a:r>
              <a:rPr lang="en-GB" dirty="0" smtClean="0"/>
              <a:t>Mainstream can’t see why this matters:</a:t>
            </a:r>
          </a:p>
          <a:p>
            <a:pPr lvl="1"/>
            <a:r>
              <a:rPr lang="en-US" dirty="0" smtClean="0"/>
              <a:t>“OK</a:t>
            </a:r>
            <a:r>
              <a:rPr lang="en-US" dirty="0"/>
              <a:t>, color me puzzled. I’ve seen a number of people touting </a:t>
            </a:r>
            <a:r>
              <a:rPr lang="en-US" dirty="0" smtClean="0"/>
              <a:t>this </a:t>
            </a:r>
            <a:r>
              <a:rPr lang="en-US" u="sng" dirty="0" smtClean="0">
                <a:hlinkClick r:id="rId2"/>
              </a:rPr>
              <a:t>Bank </a:t>
            </a:r>
            <a:r>
              <a:rPr lang="en-US" u="sng" dirty="0">
                <a:hlinkClick r:id="rId2"/>
              </a:rPr>
              <a:t>of England paper</a:t>
            </a:r>
            <a:r>
              <a:rPr lang="en-US" dirty="0"/>
              <a:t> </a:t>
            </a:r>
            <a:r>
              <a:rPr lang="en-US" dirty="0" smtClean="0"/>
              <a:t>… as </a:t>
            </a:r>
            <a:r>
              <a:rPr lang="en-US" dirty="0"/>
              <a:t>offering some kind of radical new way of looking at the </a:t>
            </a:r>
            <a:r>
              <a:rPr lang="en-US" dirty="0" smtClean="0"/>
              <a:t>economy…while </a:t>
            </a:r>
            <a:r>
              <a:rPr lang="en-US" dirty="0"/>
              <a:t>banks are indeed more complicated </a:t>
            </a:r>
            <a:r>
              <a:rPr lang="en-US" dirty="0" smtClean="0"/>
              <a:t>… this </a:t>
            </a:r>
            <a:r>
              <a:rPr lang="en-US" dirty="0"/>
              <a:t>doesn’t mean </a:t>
            </a:r>
            <a:r>
              <a:rPr lang="en-US" dirty="0" smtClean="0"/>
              <a:t>… that </a:t>
            </a:r>
            <a:r>
              <a:rPr lang="en-US" dirty="0"/>
              <a:t>they are somehow outside the usual rules of </a:t>
            </a:r>
            <a:r>
              <a:rPr lang="en-US" dirty="0" smtClean="0"/>
              <a:t>economics. Don’t </a:t>
            </a:r>
            <a:r>
              <a:rPr lang="en-US" dirty="0"/>
              <a:t>let monetary realism slide into monetary mysticism</a:t>
            </a:r>
            <a:r>
              <a:rPr lang="en-US" dirty="0" smtClean="0"/>
              <a:t>!” (</a:t>
            </a:r>
            <a:r>
              <a:rPr lang="en-US" dirty="0" smtClean="0">
                <a:hlinkClick r:id="rId3"/>
              </a:rPr>
              <a:t>Krugman 2014</a:t>
            </a:r>
            <a:r>
              <a:rPr lang="en-US" dirty="0" smtClean="0"/>
              <a:t>)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72207501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Crisis because the mainstream ignores private debt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457200"/>
          </a:xfrm>
        </p:spPr>
        <p:txBody>
          <a:bodyPr/>
          <a:lstStyle/>
          <a:p>
            <a:r>
              <a:rPr lang="en-GB" dirty="0" smtClean="0"/>
              <a:t>Lending as a “pure redistribution”; bank as intermediary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44667"/>
              </p:ext>
            </p:extLst>
          </p:nvPr>
        </p:nvGraphicFramePr>
        <p:xfrm>
          <a:off x="609600" y="1106536"/>
          <a:ext cx="8128622" cy="220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32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37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87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110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andara" panose="020E0502030303020204" pitchFamily="34" charset="0"/>
                        </a:rPr>
                        <a:t>Assets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andara" panose="020E0502030303020204" pitchFamily="34" charset="0"/>
                        </a:rPr>
                        <a:t>Liabilities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andara" panose="020E0502030303020204" pitchFamily="34" charset="0"/>
                        </a:rPr>
                        <a:t>Equity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latin typeface="Candara" panose="020E0502030303020204" pitchFamily="34" charset="0"/>
                        </a:rPr>
                        <a:t>Reserves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latin typeface="Candara" panose="020E0502030303020204" pitchFamily="34" charset="0"/>
                        </a:rPr>
                        <a:t>Saver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latin typeface="Candara" panose="020E0502030303020204" pitchFamily="34" charset="0"/>
                        </a:rPr>
                        <a:t>Investor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latin typeface="Candara" panose="020E0502030303020204" pitchFamily="34" charset="0"/>
                        </a:rPr>
                        <a:t>Bank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2147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Lending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From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To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Paying interest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To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From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Repaying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To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From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B</a:t>
                      </a:r>
                      <a:r>
                        <a:rPr lang="en-GB" baseline="0" dirty="0" smtClean="0">
                          <a:latin typeface="Candara" panose="020E0502030303020204" pitchFamily="34" charset="0"/>
                        </a:rPr>
                        <a:t>ank Fee for arranging loan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From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To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3296951"/>
            <a:ext cx="876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>
                <a:effectLst/>
              </a:rPr>
              <a:t>Lending as money creation; bank as originator of loans</a:t>
            </a:r>
            <a:endParaRPr lang="en-US" kern="0" dirty="0">
              <a:effectLst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993816"/>
              </p:ext>
            </p:extLst>
          </p:nvPr>
        </p:nvGraphicFramePr>
        <p:xfrm>
          <a:off x="583888" y="3712358"/>
          <a:ext cx="8154334" cy="183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5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61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03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993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1521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andara" panose="020E0502030303020204" pitchFamily="34" charset="0"/>
                        </a:rPr>
                        <a:t>Assets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andara" panose="020E0502030303020204" pitchFamily="34" charset="0"/>
                        </a:rPr>
                        <a:t>Liabilities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Candara" panose="020E0502030303020204" pitchFamily="34" charset="0"/>
                        </a:rPr>
                        <a:t>Equity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latin typeface="Candara" panose="020E0502030303020204" pitchFamily="34" charset="0"/>
                        </a:rPr>
                        <a:t>Reserves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latin typeface="Candara" panose="020E0502030303020204" pitchFamily="34" charset="0"/>
                        </a:rPr>
                        <a:t>Loans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latin typeface="Candara" panose="020E0502030303020204" pitchFamily="34" charset="0"/>
                        </a:rPr>
                        <a:t>Saver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latin typeface="Candara" panose="020E0502030303020204" pitchFamily="34" charset="0"/>
                        </a:rPr>
                        <a:t>Investor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latin typeface="Candara" panose="020E0502030303020204" pitchFamily="34" charset="0"/>
                        </a:rPr>
                        <a:t>Bank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2147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Lending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From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To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Paying interest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From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To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Repaying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To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From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0500" y="5585725"/>
            <a:ext cx="876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>
                <a:effectLst/>
              </a:rPr>
              <a:t>Is there no essential difference, as Krugman claims?...</a:t>
            </a:r>
            <a:endParaRPr lang="en-US" kern="0" dirty="0">
              <a:effectLst/>
            </a:endParaRPr>
          </a:p>
        </p:txBody>
      </p:sp>
      <p:sp>
        <p:nvSpPr>
          <p:cNvPr id="6" name="Left-Right Arrow 5"/>
          <p:cNvSpPr/>
          <p:nvPr/>
        </p:nvSpPr>
        <p:spPr bwMode="auto">
          <a:xfrm>
            <a:off x="5181600" y="2057400"/>
            <a:ext cx="3505200" cy="1066800"/>
          </a:xfrm>
          <a:prstGeom prst="leftRightArrow">
            <a:avLst/>
          </a:prstGeom>
          <a:gradFill rotWithShape="0">
            <a:gsLst>
              <a:gs pos="0">
                <a:schemeClr val="bg1">
                  <a:alpha val="0"/>
                </a:schemeClr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Shuffling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$ on Liability Side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9" name="Multiply 8"/>
          <p:cNvSpPr/>
          <p:nvPr/>
        </p:nvSpPr>
        <p:spPr bwMode="auto">
          <a:xfrm>
            <a:off x="2895600" y="1524000"/>
            <a:ext cx="2438400" cy="2057400"/>
          </a:xfrm>
          <a:prstGeom prst="mathMultiply">
            <a:avLst/>
          </a:pr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Nothing on Asset Side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0" name="Up Arrow 9"/>
          <p:cNvSpPr/>
          <p:nvPr/>
        </p:nvSpPr>
        <p:spPr bwMode="auto">
          <a:xfrm>
            <a:off x="4146120" y="3527640"/>
            <a:ext cx="2895600" cy="1281343"/>
          </a:xfrm>
          <a:prstGeom prst="upArrow">
            <a:avLst/>
          </a:prstGeom>
          <a:gradFill rotWithShape="0">
            <a:gsLst>
              <a:gs pos="0">
                <a:schemeClr val="bg1">
                  <a:alpha val="0"/>
                </a:schemeClr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>
                <a:solidFill>
                  <a:srgbClr val="FFFFFF"/>
                </a:solidFill>
                <a:latin typeface="Candara" panose="020E0502030303020204" pitchFamily="34" charset="0"/>
              </a:rPr>
              <a:t>Assets &amp; Liabilities Rise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4146120" y="5219030"/>
            <a:ext cx="2788080" cy="1562770"/>
          </a:xfrm>
          <a:prstGeom prst="downArrow">
            <a:avLst/>
          </a:prstGeom>
          <a:gradFill rotWithShape="0">
            <a:gsLst>
              <a:gs pos="0">
                <a:srgbClr val="FFC000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rgbClr val="FFFFFF"/>
                </a:solidFill>
                <a:latin typeface="Candara" panose="020E0502030303020204" pitchFamily="34" charset="0"/>
              </a:rPr>
              <a:t>Assets &amp; Liabilities </a:t>
            </a:r>
            <a:r>
              <a:rPr lang="en-GB" dirty="0" smtClean="0">
                <a:solidFill>
                  <a:srgbClr val="FFFFFF"/>
                </a:solidFill>
                <a:latin typeface="Candara" panose="020E0502030303020204" pitchFamily="34" charset="0"/>
              </a:rPr>
              <a:t>Fall</a:t>
            </a:r>
            <a:endParaRPr lang="en-US" dirty="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Curved Down Arrow 11"/>
          <p:cNvSpPr/>
          <p:nvPr/>
        </p:nvSpPr>
        <p:spPr bwMode="auto">
          <a:xfrm>
            <a:off x="5410200" y="1389177"/>
            <a:ext cx="1143000" cy="515823"/>
          </a:xfrm>
          <a:prstGeom prst="curvedDownArrow">
            <a:avLst/>
          </a:prstGeom>
          <a:gradFill rotWithShape="0">
            <a:gsLst>
              <a:gs pos="0">
                <a:schemeClr val="bg1">
                  <a:alpha val="0"/>
                </a:schemeClr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3" name="Curved Down Arrow 12"/>
          <p:cNvSpPr/>
          <p:nvPr/>
        </p:nvSpPr>
        <p:spPr bwMode="auto">
          <a:xfrm flipH="1">
            <a:off x="5334000" y="1886051"/>
            <a:ext cx="1219200" cy="439685"/>
          </a:xfrm>
          <a:prstGeom prst="curvedDownArrow">
            <a:avLst/>
          </a:prstGeom>
          <a:gradFill rotWithShape="0">
            <a:gsLst>
              <a:gs pos="0">
                <a:schemeClr val="bg1">
                  <a:alpha val="0"/>
                </a:schemeClr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841379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Capitalism Stable or Unstable?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heterodox “</a:t>
            </a:r>
            <a:r>
              <a:rPr lang="en-GB" dirty="0" err="1" smtClean="0"/>
              <a:t>Minskian</a:t>
            </a:r>
            <a:r>
              <a:rPr lang="en-GB" dirty="0" smtClean="0"/>
              <a:t>” Alternative: Hyman Minsky (1969)</a:t>
            </a:r>
          </a:p>
          <a:p>
            <a:pPr lvl="1"/>
            <a:r>
              <a:rPr lang="en-GB" dirty="0" smtClean="0"/>
              <a:t>“In </a:t>
            </a:r>
            <a:r>
              <a:rPr lang="en-GB" dirty="0"/>
              <a:t>this "Chicago" view there exists a financial system, different from that which ruled at the time of crisis but nonetheless </a:t>
            </a:r>
            <a:r>
              <a:rPr lang="en-GB" dirty="0" smtClean="0"/>
              <a:t>consistent </a:t>
            </a:r>
            <a:r>
              <a:rPr lang="en-GB" dirty="0"/>
              <a:t>with capitalism, which would make serious financial </a:t>
            </a:r>
            <a:r>
              <a:rPr lang="en-GB" dirty="0" smtClean="0"/>
              <a:t>disturbances impossible</a:t>
            </a:r>
          </a:p>
          <a:p>
            <a:pPr lvl="1"/>
            <a:r>
              <a:rPr lang="en-US" dirty="0"/>
              <a:t>The alternative polar view, which I call unreconstructed </a:t>
            </a:r>
            <a:r>
              <a:rPr lang="en-US" dirty="0" smtClean="0"/>
              <a:t>Keynes­ian,</a:t>
            </a:r>
          </a:p>
          <a:p>
            <a:pPr lvl="1"/>
            <a:r>
              <a:rPr lang="en-US" b="1" dirty="0" smtClean="0"/>
              <a:t>is </a:t>
            </a:r>
            <a:r>
              <a:rPr lang="en-US" b="1" dirty="0"/>
              <a:t>that </a:t>
            </a:r>
            <a:r>
              <a:rPr lang="en-AU" b="1" dirty="0" smtClean="0"/>
              <a:t>capitalism </a:t>
            </a:r>
            <a:r>
              <a:rPr lang="en-AU" b="1" dirty="0"/>
              <a:t>is inherently </a:t>
            </a:r>
            <a:r>
              <a:rPr lang="en-AU" b="1" dirty="0" smtClean="0"/>
              <a:t>flawed, being </a:t>
            </a:r>
            <a:r>
              <a:rPr lang="en-AU" b="1" dirty="0"/>
              <a:t>prone to booms, crises and depressions.</a:t>
            </a:r>
          </a:p>
          <a:p>
            <a:pPr lvl="1"/>
            <a:r>
              <a:rPr lang="en-AU" b="1" dirty="0"/>
              <a:t>This instability</a:t>
            </a:r>
            <a:r>
              <a:rPr lang="en-AU" dirty="0"/>
              <a:t>, in my view, </a:t>
            </a:r>
            <a:r>
              <a:rPr lang="en-AU" b="1" dirty="0"/>
              <a:t>is due to characteristics the financial system </a:t>
            </a:r>
            <a:r>
              <a:rPr lang="en-AU" b="1" i="1" dirty="0"/>
              <a:t>must </a:t>
            </a:r>
            <a:r>
              <a:rPr lang="en-AU" b="1" dirty="0"/>
              <a:t>possess</a:t>
            </a:r>
            <a:r>
              <a:rPr lang="en-AU" dirty="0"/>
              <a:t> if it is to be consistent with full-blown capitalism.</a:t>
            </a:r>
          </a:p>
          <a:p>
            <a:pPr lvl="1"/>
            <a:r>
              <a:rPr lang="en-AU" dirty="0"/>
              <a:t>Such a financial system will be capable of both generating signals that induce an accelerating desire to invest and of financing that accelerating investment.” (Minsky </a:t>
            </a:r>
            <a:r>
              <a:rPr lang="en-AU" dirty="0" smtClean="0"/>
              <a:t>1969 [1982, p. 224])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4434990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Loanable Funds vs Endogenous Money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381000"/>
          </a:xfrm>
        </p:spPr>
        <p:txBody>
          <a:bodyPr/>
          <a:lstStyle/>
          <a:p>
            <a:r>
              <a:rPr lang="en-GB" dirty="0" smtClean="0"/>
              <a:t>Modelling this in Minsky:</a:t>
            </a:r>
            <a:endParaRPr lang="en-US" dirty="0"/>
          </a:p>
        </p:txBody>
      </p:sp>
      <p:pic>
        <p:nvPicPr>
          <p:cNvPr id="4" name="LoanableFund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094382"/>
            <a:ext cx="7480815" cy="5584636"/>
          </a:xfrm>
          <a:prstGeom prst="rect">
            <a:avLst/>
          </a:prstGeom>
        </p:spPr>
      </p:pic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466730"/>
              </p:ext>
            </p:extLst>
          </p:nvPr>
        </p:nvGraphicFramePr>
        <p:xfrm>
          <a:off x="6172200" y="76200"/>
          <a:ext cx="1524000" cy="620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81" name="Packager Shell Object" showAsIcon="1" r:id="rId6" imgW="1116720" imgH="453600" progId="Package">
                  <p:embed/>
                </p:oleObj>
              </mc:Choice>
              <mc:Fallback>
                <p:oleObj name="Packager Shell Object" showAsIcon="1" r:id="rId6" imgW="1116720" imgH="4536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72200" y="76200"/>
                        <a:ext cx="1524000" cy="620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296374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Loanable Funds vs Endogenous Money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381000"/>
          </a:xfrm>
        </p:spPr>
        <p:txBody>
          <a:bodyPr/>
          <a:lstStyle/>
          <a:p>
            <a:r>
              <a:rPr lang="en-GB" dirty="0" smtClean="0"/>
              <a:t>Change banks from “Intermediators” to “Originators”</a:t>
            </a:r>
            <a:endParaRPr lang="en-US" dirty="0"/>
          </a:p>
        </p:txBody>
      </p:sp>
      <p:pic>
        <p:nvPicPr>
          <p:cNvPr id="4" name="LFto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066800"/>
            <a:ext cx="8534400" cy="538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89791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Loanable Funds vs Endogenous Money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381000"/>
          </a:xfrm>
        </p:spPr>
        <p:txBody>
          <a:bodyPr/>
          <a:lstStyle/>
          <a:p>
            <a:r>
              <a:rPr lang="en-GB" dirty="0" smtClean="0"/>
              <a:t>Is it any different?</a:t>
            </a:r>
            <a:endParaRPr lang="en-US" dirty="0"/>
          </a:p>
        </p:txBody>
      </p:sp>
      <p:pic>
        <p:nvPicPr>
          <p:cNvPr id="4" name="EndogenousMone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1066800"/>
            <a:ext cx="8995340" cy="5584607"/>
          </a:xfrm>
          <a:prstGeom prst="rect">
            <a:avLst/>
          </a:prstGeom>
        </p:spPr>
      </p:pic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334674"/>
              </p:ext>
            </p:extLst>
          </p:nvPr>
        </p:nvGraphicFramePr>
        <p:xfrm>
          <a:off x="6477000" y="101274"/>
          <a:ext cx="1676400" cy="559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01" name="Packager Shell Object" showAsIcon="1" r:id="rId6" imgW="1360080" imgH="453600" progId="Package">
                  <p:embed/>
                </p:oleObj>
              </mc:Choice>
              <mc:Fallback>
                <p:oleObj name="Packager Shell Object" showAsIcon="1" r:id="rId6" imgW="1360080" imgH="4536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77000" y="101274"/>
                        <a:ext cx="1676400" cy="559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5604885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Loanable Funds vs Endogenous Money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Why is it so different?</a:t>
            </a:r>
          </a:p>
          <a:p>
            <a:pPr lvl="1"/>
            <a:r>
              <a:rPr lang="en-GB" dirty="0" smtClean="0"/>
              <a:t>Loanable Funds:</a:t>
            </a:r>
          </a:p>
          <a:p>
            <a:pPr lvl="2"/>
            <a:r>
              <a:rPr lang="en-GB" dirty="0" smtClean="0"/>
              <a:t>Banks intermediate between savers &amp; investors</a:t>
            </a:r>
          </a:p>
          <a:p>
            <a:pPr lvl="2"/>
            <a:r>
              <a:rPr lang="en-GB" dirty="0"/>
              <a:t>N</a:t>
            </a:r>
            <a:r>
              <a:rPr lang="en-GB" dirty="0" smtClean="0"/>
              <a:t>o creation of money by lending</a:t>
            </a:r>
          </a:p>
          <a:p>
            <a:pPr lvl="2"/>
            <a:r>
              <a:rPr lang="en-GB" dirty="0" smtClean="0"/>
              <a:t>No creation of additional demand either</a:t>
            </a:r>
          </a:p>
          <a:p>
            <a:pPr lvl="1"/>
            <a:r>
              <a:rPr lang="en-GB" dirty="0" smtClean="0"/>
              <a:t>Endogenous money:</a:t>
            </a:r>
          </a:p>
          <a:p>
            <a:pPr lvl="2"/>
            <a:r>
              <a:rPr lang="en-GB" dirty="0" smtClean="0"/>
              <a:t>Banks originate loans to investors (&amp; speculators)</a:t>
            </a:r>
          </a:p>
          <a:p>
            <a:pPr lvl="2"/>
            <a:r>
              <a:rPr lang="en-GB" dirty="0" smtClean="0"/>
              <a:t>Money created by lending</a:t>
            </a:r>
          </a:p>
          <a:p>
            <a:pPr lvl="2"/>
            <a:r>
              <a:rPr lang="en-GB" dirty="0" smtClean="0"/>
              <a:t>Additional demand created</a:t>
            </a:r>
          </a:p>
          <a:p>
            <a:pPr lvl="2"/>
            <a:r>
              <a:rPr lang="en-GB" dirty="0" smtClean="0"/>
              <a:t>Change in Debt thus adds to demand</a:t>
            </a:r>
          </a:p>
          <a:p>
            <a:pPr lvl="3"/>
            <a:r>
              <a:rPr lang="en-GB" dirty="0" smtClean="0"/>
              <a:t>But how to reconcile this with “</a:t>
            </a:r>
            <a:r>
              <a:rPr lang="en-GB" dirty="0" err="1" smtClean="0"/>
              <a:t>Expenditure</a:t>
            </a:r>
            <a:r>
              <a:rPr lang="en-GB" dirty="0" err="1" smtClean="0">
                <a:sym typeface="Symbol" panose="05050102010706020507" pitchFamily="18" charset="2"/>
              </a:rPr>
              <a:t></a:t>
            </a:r>
            <a:r>
              <a:rPr lang="en-GB" dirty="0" err="1" smtClean="0"/>
              <a:t>Income</a:t>
            </a:r>
            <a:r>
              <a:rPr lang="en-GB" dirty="0" smtClean="0"/>
              <a:t>” identity?...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572549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Loanable Funds, aggregate demand &amp; income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457200"/>
          </a:xfrm>
        </p:spPr>
        <p:txBody>
          <a:bodyPr/>
          <a:lstStyle/>
          <a:p>
            <a:r>
              <a:rPr lang="en-AU" dirty="0" smtClean="0"/>
              <a:t>Consider </a:t>
            </a:r>
            <a:r>
              <a:rPr lang="en-AU" dirty="0"/>
              <a:t>3 sector model with sectors </a:t>
            </a:r>
            <a:r>
              <a:rPr lang="en-AU" b="1" i="1" dirty="0"/>
              <a:t>S</a:t>
            </a:r>
            <a:r>
              <a:rPr lang="en-AU" b="1" i="1" baseline="-25000" dirty="0"/>
              <a:t>1</a:t>
            </a:r>
            <a:r>
              <a:rPr lang="en-AU" dirty="0"/>
              <a:t>, </a:t>
            </a:r>
            <a:r>
              <a:rPr lang="en-AU" b="1" i="1" dirty="0"/>
              <a:t>S</a:t>
            </a:r>
            <a:r>
              <a:rPr lang="en-AU" b="1" i="1" baseline="-25000" dirty="0"/>
              <a:t>2</a:t>
            </a:r>
            <a:r>
              <a:rPr lang="en-AU" dirty="0"/>
              <a:t>, </a:t>
            </a:r>
            <a:r>
              <a:rPr lang="en-AU" b="1" i="1" dirty="0"/>
              <a:t>S</a:t>
            </a:r>
            <a:r>
              <a:rPr lang="en-AU" b="1" i="1" baseline="-25000" dirty="0"/>
              <a:t>3</a:t>
            </a:r>
          </a:p>
          <a:p>
            <a:r>
              <a:rPr lang="en-AU" dirty="0"/>
              <a:t>Expenditure not debt-financed shown </a:t>
            </a:r>
            <a:r>
              <a:rPr lang="en-AU" dirty="0" smtClean="0"/>
              <a:t>by </a:t>
            </a:r>
            <a:r>
              <a:rPr lang="en-AU" b="1" i="1" dirty="0" smtClean="0"/>
              <a:t>CAPITAL LETTERS</a:t>
            </a:r>
            <a:endParaRPr lang="en-AU" dirty="0" smtClean="0"/>
          </a:p>
          <a:p>
            <a:r>
              <a:rPr lang="en-AU" dirty="0" smtClean="0"/>
              <a:t>Debt financed expenditure shown by </a:t>
            </a:r>
            <a:r>
              <a:rPr lang="en-AU" b="1" i="1" dirty="0" smtClean="0"/>
              <a:t>lowercase letters</a:t>
            </a:r>
            <a:endParaRPr lang="en-AU" b="1" i="1" dirty="0"/>
          </a:p>
          <a:p>
            <a:r>
              <a:rPr lang="en-AU" dirty="0" smtClean="0"/>
              <a:t>3 </a:t>
            </a:r>
            <a:r>
              <a:rPr lang="en-AU" dirty="0"/>
              <a:t>situations considered</a:t>
            </a:r>
          </a:p>
          <a:p>
            <a:pPr lvl="1"/>
            <a:r>
              <a:rPr lang="en-AU" dirty="0"/>
              <a:t>Borrowing not possible</a:t>
            </a:r>
          </a:p>
          <a:p>
            <a:pPr lvl="1"/>
            <a:r>
              <a:rPr lang="en-AU" dirty="0"/>
              <a:t>Borrowing from other sectors possible (“Loanable Funds”)</a:t>
            </a:r>
          </a:p>
          <a:p>
            <a:pPr lvl="1"/>
            <a:r>
              <a:rPr lang="en-AU" dirty="0"/>
              <a:t>Borrowing from banks possible (“Endogenous Money”)</a:t>
            </a:r>
          </a:p>
          <a:p>
            <a:r>
              <a:rPr lang="en-AU" dirty="0"/>
              <a:t>First case “Say’s Law” (actually “demand creates its own supply”)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52400" y="3962400"/>
          <a:ext cx="8839200" cy="19567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90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75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682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682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Activity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400" dirty="0" smtClean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Net Income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Sector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ndara" panose="020E0502030303020204" pitchFamily="34" charset="0"/>
                        </a:rPr>
                        <a:t>Sector </a:t>
                      </a: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1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ndara" panose="020E0502030303020204" pitchFamily="34" charset="0"/>
                        </a:rPr>
                        <a:t>Sector 2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ndara" panose="020E0502030303020204" pitchFamily="34" charset="0"/>
                        </a:rPr>
                        <a:t>Sector 3</a:t>
                      </a:r>
                      <a:endParaRPr lang="en-US" sz="2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400" dirty="0" smtClean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Expenditure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400" dirty="0" smtClean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(Exp.)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ndara" panose="020E0502030303020204" pitchFamily="34" charset="0"/>
                        </a:rPr>
                        <a:t>Sector </a:t>
                      </a: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1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-(A </a:t>
                      </a:r>
                      <a:r>
                        <a:rPr lang="en-US" sz="2400" dirty="0">
                          <a:effectLst/>
                          <a:latin typeface="Candara" panose="020E0502030303020204" pitchFamily="34" charset="0"/>
                        </a:rPr>
                        <a:t>+ </a:t>
                      </a: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B) 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A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B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ndara" panose="020E0502030303020204" pitchFamily="34" charset="0"/>
                        </a:rPr>
                        <a:t>Sector </a:t>
                      </a: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2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C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-(C+D)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D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ndara" panose="020E0502030303020204" pitchFamily="34" charset="0"/>
                        </a:rPr>
                        <a:t>Sector </a:t>
                      </a: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3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E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F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-(E+F)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 bwMode="auto">
          <a:xfrm>
            <a:off x="3810000" y="4724400"/>
            <a:ext cx="1828800" cy="457200"/>
          </a:xfrm>
          <a:prstGeom prst="roundRect">
            <a:avLst/>
          </a:prstGeom>
          <a:gradFill rotWithShape="0">
            <a:gsLst>
              <a:gs pos="72000">
                <a:schemeClr val="bg1">
                  <a:alpha val="0"/>
                </a:schemeClr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410200" y="5105400"/>
            <a:ext cx="1828800" cy="457200"/>
          </a:xfrm>
          <a:prstGeom prst="roundRect">
            <a:avLst/>
          </a:prstGeom>
          <a:gradFill rotWithShape="0">
            <a:gsLst>
              <a:gs pos="72000">
                <a:schemeClr val="bg1">
                  <a:alpha val="0"/>
                </a:schemeClr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7239000" y="5486400"/>
            <a:ext cx="1828800" cy="457200"/>
          </a:xfrm>
          <a:prstGeom prst="roundRect">
            <a:avLst/>
          </a:prstGeom>
          <a:gradFill rotWithShape="0">
            <a:gsLst>
              <a:gs pos="72000">
                <a:schemeClr val="bg1">
                  <a:alpha val="0"/>
                </a:schemeClr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019800" y="4724400"/>
            <a:ext cx="685800" cy="4572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3000"/>
                </a:schemeClr>
              </a:gs>
              <a:gs pos="91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7772400" y="4724400"/>
            <a:ext cx="685800" cy="4572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3000"/>
                </a:schemeClr>
              </a:gs>
              <a:gs pos="91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191000" y="5105400"/>
            <a:ext cx="685800" cy="4572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3000"/>
                </a:schemeClr>
              </a:gs>
              <a:gs pos="91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7772400" y="5105400"/>
            <a:ext cx="685800" cy="4572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3000"/>
                </a:schemeClr>
              </a:gs>
              <a:gs pos="91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191000" y="5486400"/>
            <a:ext cx="685800" cy="4572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3000"/>
                </a:schemeClr>
              </a:gs>
              <a:gs pos="91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6019800" y="5486400"/>
            <a:ext cx="685800" cy="4572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3000"/>
                </a:schemeClr>
              </a:gs>
              <a:gs pos="91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40064" y="5943600"/>
            <a:ext cx="876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AU" kern="0" dirty="0" smtClean="0">
                <a:effectLst/>
              </a:rPr>
              <a:t>Negative sum of diagonal elements is aggregate demand</a:t>
            </a:r>
            <a:endParaRPr lang="en-US" kern="0" dirty="0">
              <a:effectLst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40064" y="6324600"/>
            <a:ext cx="876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AU" kern="0" dirty="0" smtClean="0">
                <a:effectLst/>
              </a:rPr>
              <a:t>Sum of off-diagonal elements is aggregate income</a:t>
            </a:r>
            <a:endParaRPr lang="en-US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10346039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build="p" bldLvl="5"/>
      <p:bldP spid="16" grpId="0" build="p" bldLvl="5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Loanable Funds, aggregate demand &amp; income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457200"/>
          </a:xfrm>
        </p:spPr>
        <p:txBody>
          <a:bodyPr/>
          <a:lstStyle/>
          <a:p>
            <a:r>
              <a:rPr lang="en-AU" dirty="0"/>
              <a:t>Clearly Expenditure </a:t>
            </a:r>
            <a:r>
              <a:rPr lang="en-AU" dirty="0">
                <a:sym typeface="Symbol" panose="05050102010706020507" pitchFamily="18" charset="2"/>
              </a:rPr>
              <a:t> Income:</a:t>
            </a:r>
            <a:r>
              <a:rPr lang="en-AU" dirty="0"/>
              <a:t>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960563" y="1066800"/>
          <a:ext cx="4822825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18" name="Equation" r:id="rId3" imgW="2209680" imgH="482400" progId="Equation.DSMT4">
                  <p:embed/>
                </p:oleObj>
              </mc:Choice>
              <mc:Fallback>
                <p:oleObj name="Equation" r:id="rId3" imgW="22096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0563" y="1066800"/>
                        <a:ext cx="4822825" cy="1069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2057400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AU" kern="0" dirty="0" smtClean="0">
                <a:effectLst/>
              </a:rPr>
              <a:t>Loanable Funds: Sector 1 borrows </a:t>
            </a:r>
            <a:r>
              <a:rPr lang="en-AU" b="1" i="1" kern="0" dirty="0" smtClean="0">
                <a:effectLst/>
              </a:rPr>
              <a:t>b</a:t>
            </a:r>
            <a:r>
              <a:rPr lang="en-AU" kern="0" dirty="0" smtClean="0">
                <a:effectLst/>
              </a:rPr>
              <a:t> from Sector 2 to spend on Sector 3</a:t>
            </a:r>
          </a:p>
          <a:p>
            <a:pPr lvl="1"/>
            <a:r>
              <a:rPr lang="en-AU" kern="0" dirty="0" smtClean="0">
                <a:effectLst/>
              </a:rPr>
              <a:t>Sector 1’s funds for spending increase by </a:t>
            </a:r>
            <a:r>
              <a:rPr lang="en-AU" b="1" i="1" kern="0" dirty="0" smtClean="0">
                <a:effectLst/>
              </a:rPr>
              <a:t>b</a:t>
            </a:r>
            <a:endParaRPr lang="en-AU" kern="0" dirty="0" smtClean="0">
              <a:effectLst/>
            </a:endParaRPr>
          </a:p>
          <a:p>
            <a:pPr lvl="1"/>
            <a:r>
              <a:rPr lang="en-AU" kern="0" dirty="0" smtClean="0">
                <a:effectLst/>
              </a:rPr>
              <a:t>Sector 2’s funds fall by </a:t>
            </a:r>
            <a:r>
              <a:rPr lang="en-AU" b="1" i="1" kern="0" dirty="0" smtClean="0">
                <a:effectLst/>
              </a:rPr>
              <a:t>b </a:t>
            </a:r>
            <a:r>
              <a:rPr lang="en-AU" kern="0" dirty="0" smtClean="0">
                <a:effectLst/>
              </a:rPr>
              <a:t>(split 50:50 between S1 &amp; S3 for simplicity)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52400" y="3200400"/>
          <a:ext cx="8839200" cy="19567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90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75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682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682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Activity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400" dirty="0" smtClean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Net Income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Sector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ndara" panose="020E0502030303020204" pitchFamily="34" charset="0"/>
                        </a:rPr>
                        <a:t>Sector </a:t>
                      </a: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1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ndara" panose="020E0502030303020204" pitchFamily="34" charset="0"/>
                        </a:rPr>
                        <a:t>Sector 2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ndara" panose="020E0502030303020204" pitchFamily="34" charset="0"/>
                        </a:rPr>
                        <a:t>Sector 3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400" dirty="0" smtClean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Expenditure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400" dirty="0" smtClean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(Exp.)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ndara" panose="020E0502030303020204" pitchFamily="34" charset="0"/>
                        </a:rPr>
                        <a:t>Sector </a:t>
                      </a: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1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-(A </a:t>
                      </a:r>
                      <a:r>
                        <a:rPr lang="en-US" sz="2400" dirty="0">
                          <a:effectLst/>
                          <a:latin typeface="Candara" panose="020E0502030303020204" pitchFamily="34" charset="0"/>
                        </a:rPr>
                        <a:t>+ </a:t>
                      </a:r>
                      <a:r>
                        <a:rPr lang="en-US" sz="2400" dirty="0" err="1" smtClean="0">
                          <a:effectLst/>
                          <a:latin typeface="Candara" panose="020E0502030303020204" pitchFamily="34" charset="0"/>
                        </a:rPr>
                        <a:t>B+b</a:t>
                      </a: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) 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A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Candara" panose="020E0502030303020204" pitchFamily="34" charset="0"/>
                        </a:rPr>
                        <a:t>B+b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ndara" panose="020E0502030303020204" pitchFamily="34" charset="0"/>
                        </a:rPr>
                        <a:t>Sector </a:t>
                      </a: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2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C-b/2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-(C+D-b)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D-b/2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ndara" panose="020E0502030303020204" pitchFamily="34" charset="0"/>
                        </a:rPr>
                        <a:t>Sector </a:t>
                      </a: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3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E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F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-(E+F)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28600" y="5181600"/>
            <a:ext cx="8763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AU" kern="0" dirty="0" smtClean="0">
                <a:effectLst/>
              </a:rPr>
              <a:t>Aggregate outcome clearly the same as without borrowing</a:t>
            </a:r>
          </a:p>
          <a:p>
            <a:r>
              <a:rPr lang="en-AU" kern="0" dirty="0" smtClean="0">
                <a:effectLst/>
              </a:rPr>
              <a:t>Sound logical basis of Bernanke’s “</a:t>
            </a:r>
            <a:r>
              <a:rPr lang="en-US" dirty="0" smtClean="0">
                <a:effectLst/>
              </a:rPr>
              <a:t>Absent </a:t>
            </a:r>
            <a:r>
              <a:rPr lang="en-US" dirty="0">
                <a:effectLst/>
              </a:rPr>
              <a:t>implau­sibly large differences in marginal spending propensities among the groups, it was suggested, </a:t>
            </a:r>
            <a:r>
              <a:rPr lang="en-US" b="1" i="1" dirty="0">
                <a:effectLst/>
              </a:rPr>
              <a:t>pure redistributions should have no significant macro­economic effects</a:t>
            </a:r>
            <a:r>
              <a:rPr lang="en-US" dirty="0">
                <a:effectLst/>
              </a:rPr>
              <a:t>.</a:t>
            </a:r>
            <a:r>
              <a:rPr lang="en-US" dirty="0"/>
              <a:t>”</a:t>
            </a:r>
            <a:endParaRPr lang="en-AU" kern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819048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  <p:bldP spid="7" grpId="0" build="p" bldLvl="5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Endogenous money, aggregate demand &amp; income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1524000"/>
          </a:xfrm>
        </p:spPr>
        <p:txBody>
          <a:bodyPr/>
          <a:lstStyle/>
          <a:p>
            <a:r>
              <a:rPr lang="en-AU" dirty="0"/>
              <a:t>But what if a bank lends to Sector 1?</a:t>
            </a:r>
          </a:p>
          <a:p>
            <a:pPr lvl="1"/>
            <a:r>
              <a:rPr lang="en-AU" dirty="0"/>
              <a:t>Assets &amp; liabilities of banking sector rise equally; and…</a:t>
            </a:r>
          </a:p>
          <a:p>
            <a:pPr lvl="1"/>
            <a:r>
              <a:rPr lang="en-AU" dirty="0"/>
              <a:t>Increased spending power for Sector 1 not offset by fall in Sector 2</a:t>
            </a:r>
          </a:p>
          <a:p>
            <a:r>
              <a:rPr lang="en-GB" dirty="0" smtClean="0"/>
              <a:t>Causes a rise in Sector 1’s spending, and incomes of Sectors 2 &amp; 3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398383"/>
              </p:ext>
            </p:extLst>
          </p:nvPr>
        </p:nvGraphicFramePr>
        <p:xfrm>
          <a:off x="152400" y="2209800"/>
          <a:ext cx="8839201" cy="19567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440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Bank Assets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Activity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400" dirty="0" smtClean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Net Income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Loans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Sector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S1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S2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S3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400" dirty="0" smtClean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Expenditure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2400" dirty="0" smtClean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(Exp.)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S1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-(</a:t>
                      </a:r>
                      <a:r>
                        <a:rPr lang="en-US" sz="2400" dirty="0" err="1" smtClean="0">
                          <a:effectLst/>
                          <a:latin typeface="Candara" panose="020E0502030303020204" pitchFamily="34" charset="0"/>
                        </a:rPr>
                        <a:t>A+B+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b</a:t>
                      </a: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) 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A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Candara" panose="020E0502030303020204" pitchFamily="34" charset="0"/>
                        </a:rPr>
                        <a:t>B+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b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S2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C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-(C+D)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D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S3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E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F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ndara" panose="020E0502030303020204" pitchFamily="34" charset="0"/>
                        </a:rPr>
                        <a:t>-(E+F)</a:t>
                      </a:r>
                      <a:endParaRPr lang="en-US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340366"/>
              </p:ext>
            </p:extLst>
          </p:nvPr>
        </p:nvGraphicFramePr>
        <p:xfrm>
          <a:off x="1779588" y="4163380"/>
          <a:ext cx="5376862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43" name="Equation" r:id="rId3" imgW="2463480" imgH="482400" progId="Equation.DSMT4">
                  <p:embed/>
                </p:oleObj>
              </mc:Choice>
              <mc:Fallback>
                <p:oleObj name="Equation" r:id="rId3" imgW="24634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88" y="4163380"/>
                        <a:ext cx="5376862" cy="1069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81198" y="5233355"/>
            <a:ext cx="8763000" cy="78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AU" kern="0" dirty="0" smtClean="0">
                <a:effectLst/>
              </a:rPr>
              <a:t>Aggregate outcome greater (if b&gt;0) than without borrowing</a:t>
            </a:r>
          </a:p>
          <a:p>
            <a:r>
              <a:rPr lang="en-AU" b="1" i="1" kern="0" dirty="0" smtClean="0">
                <a:effectLst/>
              </a:rPr>
              <a:t>Increase in debt causes equivalent increase in expenditure and income</a:t>
            </a:r>
          </a:p>
        </p:txBody>
      </p:sp>
    </p:spTree>
    <p:extLst>
      <p:ext uri="{BB962C8B-B14F-4D97-AF65-F5344CB8AC3E}">
        <p14:creationId xmlns:p14="http://schemas.microsoft.com/office/powerpoint/2010/main" val="3476324253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Endogenous money, aggregate demand &amp; income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3733800"/>
          </a:xfrm>
        </p:spPr>
        <p:txBody>
          <a:bodyPr/>
          <a:lstStyle/>
          <a:p>
            <a:r>
              <a:rPr lang="en-GB" dirty="0" smtClean="0"/>
              <a:t>Reconciliation with </a:t>
            </a:r>
            <a:r>
              <a:rPr lang="en-GB" dirty="0" err="1" smtClean="0"/>
              <a:t>Expenditure</a:t>
            </a:r>
            <a:r>
              <a:rPr lang="en-GB" dirty="0" err="1" smtClean="0">
                <a:sym typeface="Symbol" panose="05050102010706020507" pitchFamily="18" charset="2"/>
              </a:rPr>
              <a:t></a:t>
            </a:r>
            <a:r>
              <a:rPr lang="en-GB" dirty="0" err="1" smtClean="0"/>
              <a:t>Income</a:t>
            </a:r>
            <a:r>
              <a:rPr lang="en-GB" dirty="0" smtClean="0"/>
              <a:t> identity</a:t>
            </a:r>
          </a:p>
          <a:p>
            <a:pPr lvl="1"/>
            <a:r>
              <a:rPr lang="en-GB" dirty="0" smtClean="0"/>
              <a:t>Expenditure is the sum of</a:t>
            </a:r>
          </a:p>
          <a:p>
            <a:pPr lvl="2"/>
            <a:r>
              <a:rPr lang="en-GB" dirty="0" smtClean="0"/>
              <a:t>Expenditure financed by turnover of existing money</a:t>
            </a:r>
          </a:p>
          <a:p>
            <a:pPr lvl="3"/>
            <a:r>
              <a:rPr lang="en-GB" dirty="0" smtClean="0"/>
              <a:t>Measured—however poorly—as GDP (Expenditure method)</a:t>
            </a:r>
          </a:p>
          <a:p>
            <a:pPr lvl="3"/>
            <a:r>
              <a:rPr lang="en-GB" dirty="0" smtClean="0"/>
              <a:t>Dimensioned in $/Year</a:t>
            </a:r>
            <a:endParaRPr lang="en-GB" dirty="0"/>
          </a:p>
          <a:p>
            <a:pPr lvl="2"/>
            <a:r>
              <a:rPr lang="en-GB" dirty="0" smtClean="0"/>
              <a:t>Plus expenditure financed by new debt</a:t>
            </a:r>
          </a:p>
          <a:p>
            <a:pPr lvl="3"/>
            <a:r>
              <a:rPr lang="en-GB" dirty="0" smtClean="0"/>
              <a:t>Measured—more accurately—as Change in Debt</a:t>
            </a:r>
          </a:p>
          <a:p>
            <a:pPr lvl="3"/>
            <a:r>
              <a:rPr lang="en-GB" dirty="0" smtClean="0"/>
              <a:t>Dimensioned in $/Year</a:t>
            </a:r>
          </a:p>
          <a:p>
            <a:pPr lvl="2"/>
            <a:r>
              <a:rPr lang="en-GB" dirty="0" smtClean="0"/>
              <a:t>Plus gross financial transactions (debt &amp; deposit interest)</a:t>
            </a:r>
          </a:p>
          <a:p>
            <a:pPr lvl="2"/>
            <a:r>
              <a:rPr lang="en-GB" dirty="0" smtClean="0"/>
              <a:t>Total expenditure is therefore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3562851"/>
              </p:ext>
            </p:extLst>
          </p:nvPr>
        </p:nvGraphicFramePr>
        <p:xfrm>
          <a:off x="5029200" y="3886200"/>
          <a:ext cx="32385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42" name="Equation" r:id="rId3" imgW="2120760" imgH="393480" progId="Equation.DSMT4">
                  <p:embed/>
                </p:oleObj>
              </mc:Choice>
              <mc:Fallback>
                <p:oleObj name="Equation" r:id="rId3" imgW="212076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3886200"/>
                        <a:ext cx="3238500" cy="609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8600" y="4318954"/>
            <a:ext cx="8763000" cy="147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AU" kern="0" dirty="0" smtClean="0">
                <a:effectLst/>
              </a:rPr>
              <a:t>Income side of identity needs amendment too:</a:t>
            </a:r>
          </a:p>
          <a:p>
            <a:pPr lvl="1"/>
            <a:r>
              <a:rPr lang="en-AU" kern="0" dirty="0" smtClean="0">
                <a:effectLst/>
              </a:rPr>
              <a:t>Vast majority of debt today finances asset purchases</a:t>
            </a:r>
          </a:p>
          <a:p>
            <a:pPr lvl="1"/>
            <a:r>
              <a:rPr lang="en-AU" kern="0" dirty="0" smtClean="0">
                <a:effectLst/>
              </a:rPr>
              <a:t>Modern monetary theory must integrate macroeconomics &amp; finance</a:t>
            </a:r>
          </a:p>
          <a:p>
            <a:pPr lvl="1"/>
            <a:r>
              <a:rPr lang="en-AU" kern="0" dirty="0" smtClean="0">
                <a:effectLst/>
              </a:rPr>
              <a:t>Income side is therefore Income </a:t>
            </a:r>
            <a:r>
              <a:rPr lang="en-AU" b="1" i="1" kern="0" dirty="0" smtClean="0">
                <a:effectLst/>
              </a:rPr>
              <a:t>plus capital gains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14673"/>
              </p:ext>
            </p:extLst>
          </p:nvPr>
        </p:nvGraphicFramePr>
        <p:xfrm>
          <a:off x="1712913" y="5791200"/>
          <a:ext cx="463391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43" name="Equation" r:id="rId5" imgW="3035160" imgH="393480" progId="Equation.DSMT4">
                  <p:embed/>
                </p:oleObj>
              </mc:Choice>
              <mc:Fallback>
                <p:oleObj name="Equation" r:id="rId5" imgW="30351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913" y="5791200"/>
                        <a:ext cx="4633912" cy="609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0725384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Endogenous money, aggregate demand &amp; income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762000"/>
          </a:xfrm>
        </p:spPr>
        <p:txBody>
          <a:bodyPr/>
          <a:lstStyle/>
          <a:p>
            <a:r>
              <a:rPr lang="en-GB" dirty="0" smtClean="0"/>
              <a:t>GDP &amp; capital gains are both affected by change in debt</a:t>
            </a:r>
          </a:p>
          <a:p>
            <a:r>
              <a:rPr lang="en-GB" dirty="0" smtClean="0"/>
              <a:t>GDP growth and change in capital gains affected by debt acceleration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633011"/>
              </p:ext>
            </p:extLst>
          </p:nvPr>
        </p:nvGraphicFramePr>
        <p:xfrm>
          <a:off x="1219200" y="1524000"/>
          <a:ext cx="5603875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84" name="Equation" r:id="rId3" imgW="3670200" imgH="431640" progId="Equation.DSMT4">
                  <p:embed/>
                </p:oleObj>
              </mc:Choice>
              <mc:Fallback>
                <p:oleObj name="Equation" r:id="rId3" imgW="36702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524000"/>
                        <a:ext cx="5603875" cy="6683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2192336"/>
            <a:ext cx="8763000" cy="397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AU" kern="0" dirty="0" smtClean="0">
                <a:effectLst/>
              </a:rPr>
              <a:t>Change in debt by far most the volatile element on expenditure side</a:t>
            </a:r>
          </a:p>
          <a:p>
            <a:pPr lvl="1"/>
            <a:r>
              <a:rPr lang="en-AU" kern="0" dirty="0" smtClean="0">
                <a:effectLst/>
              </a:rPr>
              <a:t>Logical basis for extraordinary empirical correlations between</a:t>
            </a:r>
          </a:p>
          <a:p>
            <a:pPr lvl="2"/>
            <a:r>
              <a:rPr lang="en-AU" kern="0" dirty="0" smtClean="0">
                <a:effectLst/>
              </a:rPr>
              <a:t>Change in debt &amp; economic activity (employment rate, etc.)</a:t>
            </a:r>
          </a:p>
          <a:p>
            <a:pPr lvl="2"/>
            <a:r>
              <a:rPr lang="en-AU" kern="0" dirty="0" smtClean="0">
                <a:effectLst/>
              </a:rPr>
              <a:t>Acceleration in debt and change in economic activity</a:t>
            </a:r>
          </a:p>
          <a:p>
            <a:pPr lvl="2"/>
            <a:r>
              <a:rPr lang="en-AU" kern="0" dirty="0" smtClean="0">
                <a:effectLst/>
              </a:rPr>
              <a:t>Acceleration in debt and change in asset market prices</a:t>
            </a:r>
          </a:p>
          <a:p>
            <a:r>
              <a:rPr lang="en-AU" kern="0" dirty="0" smtClean="0">
                <a:effectLst/>
              </a:rPr>
              <a:t>Empirical findings contradict mainstream macro &amp; finance theory</a:t>
            </a:r>
          </a:p>
          <a:p>
            <a:pPr lvl="1"/>
            <a:r>
              <a:rPr lang="en-AU" kern="0" dirty="0" smtClean="0">
                <a:effectLst/>
              </a:rPr>
              <a:t>Rather than changes in debt being “pure redistributions” with “</a:t>
            </a:r>
            <a:r>
              <a:rPr lang="en-US" kern="0" dirty="0">
                <a:effectLst/>
              </a:rPr>
              <a:t>no significant macro-economic </a:t>
            </a:r>
            <a:r>
              <a:rPr lang="en-US" kern="0" dirty="0" smtClean="0">
                <a:effectLst/>
              </a:rPr>
              <a:t>effects”, </a:t>
            </a:r>
            <a:r>
              <a:rPr lang="en-US" b="1" i="1" kern="0" dirty="0" smtClean="0">
                <a:effectLst/>
              </a:rPr>
              <a:t>changes in debt are the main determinants of macroeconomic outcomes</a:t>
            </a:r>
          </a:p>
          <a:p>
            <a:pPr lvl="1"/>
            <a:r>
              <a:rPr lang="en-GB" kern="0" dirty="0" smtClean="0">
                <a:effectLst/>
              </a:rPr>
              <a:t>Rather than leverage not affecting asset prices (</a:t>
            </a:r>
            <a:r>
              <a:rPr lang="en-GB" kern="0" dirty="0" smtClean="0">
                <a:effectLst/>
                <a:hlinkClick r:id="rId5"/>
              </a:rPr>
              <a:t>Modigliani-Miller theorem</a:t>
            </a:r>
            <a:r>
              <a:rPr lang="en-GB" kern="0" dirty="0" smtClean="0">
                <a:effectLst/>
              </a:rPr>
              <a:t>), </a:t>
            </a:r>
            <a:r>
              <a:rPr lang="en-GB" b="1" i="1" kern="0" dirty="0" smtClean="0">
                <a:effectLst/>
              </a:rPr>
              <a:t>leverage is the main determinant of asset prices</a:t>
            </a:r>
            <a:r>
              <a:rPr lang="en-GB" kern="0" dirty="0" smtClean="0">
                <a:effectLst/>
              </a:rPr>
              <a:t>…</a:t>
            </a:r>
            <a:endParaRPr lang="en-AU" kern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15817306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Change in Debt &amp; Economic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Change in debt &amp; unemployment 1980-Now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71" y="1143000"/>
            <a:ext cx="873194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77437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contest of ideologies, or logic?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589547"/>
          </a:xfrm>
        </p:spPr>
        <p:txBody>
          <a:bodyPr/>
          <a:lstStyle/>
          <a:p>
            <a:r>
              <a:rPr lang="en-GB" dirty="0" smtClean="0"/>
              <a:t>A logically incontestable starting point: working from identities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181442"/>
              </p:ext>
            </p:extLst>
          </p:nvPr>
        </p:nvGraphicFramePr>
        <p:xfrm>
          <a:off x="280402" y="1277352"/>
          <a:ext cx="4247827" cy="90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58" name="Equation" r:id="rId3" imgW="1968480" imgH="419040" progId="Equation.DSMT4">
                  <p:embed/>
                </p:oleObj>
              </mc:Choice>
              <mc:Fallback>
                <p:oleObj name="Equation" r:id="rId3" imgW="19684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0402" y="1277352"/>
                        <a:ext cx="4247827" cy="90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2030497"/>
              </p:ext>
            </p:extLst>
          </p:nvPr>
        </p:nvGraphicFramePr>
        <p:xfrm>
          <a:off x="2698750" y="1066800"/>
          <a:ext cx="408305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59" name="Equation" r:id="rId5" imgW="1892160" imgH="444240" progId="Equation.DSMT4">
                  <p:embed/>
                </p:oleObj>
              </mc:Choice>
              <mc:Fallback>
                <p:oleObj name="Equation" r:id="rId5" imgW="1892160" imgH="4442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98750" y="1066800"/>
                        <a:ext cx="4083050" cy="958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498098"/>
              </p:ext>
            </p:extLst>
          </p:nvPr>
        </p:nvGraphicFramePr>
        <p:xfrm>
          <a:off x="304800" y="2286000"/>
          <a:ext cx="2824163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60" name="Equation" r:id="rId7" imgW="1307880" imgH="419040" progId="Equation.DSMT4">
                  <p:embed/>
                </p:oleObj>
              </mc:Choice>
              <mc:Fallback>
                <p:oleObj name="Equation" r:id="rId7" imgW="1307880" imgH="419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800" y="2286000"/>
                        <a:ext cx="2824163" cy="90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716206"/>
              </p:ext>
            </p:extLst>
          </p:nvPr>
        </p:nvGraphicFramePr>
        <p:xfrm>
          <a:off x="454025" y="3190875"/>
          <a:ext cx="2524125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61" name="Equation" r:id="rId9" imgW="1168200" imgH="419040" progId="Equation.DSMT4">
                  <p:embed/>
                </p:oleObj>
              </mc:Choice>
              <mc:Fallback>
                <p:oleObj name="Equation" r:id="rId9" imgW="1168200" imgH="4190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4025" y="3190875"/>
                        <a:ext cx="2524125" cy="90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00400" y="2667000"/>
            <a:ext cx="5713412" cy="128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i="1" kern="0" dirty="0" smtClean="0">
                <a:effectLst/>
              </a:rPr>
              <a:t>Can’t be disputed—just definitions</a:t>
            </a:r>
          </a:p>
          <a:p>
            <a:pPr>
              <a:lnSpc>
                <a:spcPct val="90000"/>
              </a:lnSpc>
            </a:pPr>
            <a:r>
              <a:rPr lang="en-US" i="1" kern="0" dirty="0" smtClean="0">
                <a:effectLst/>
              </a:rPr>
              <a:t>Can only dispute relevance</a:t>
            </a:r>
          </a:p>
          <a:p>
            <a:pPr>
              <a:lnSpc>
                <a:spcPct val="90000"/>
              </a:lnSpc>
            </a:pPr>
            <a:r>
              <a:rPr lang="en-US" i="1" kern="0" dirty="0" smtClean="0">
                <a:effectLst/>
              </a:rPr>
              <a:t>Neoclassicals dispute relevance of 3</a:t>
            </a:r>
            <a:r>
              <a:rPr lang="en-US" i="1" kern="0" baseline="30000" dirty="0" smtClean="0">
                <a:effectLst/>
              </a:rPr>
              <a:t>rd</a:t>
            </a:r>
            <a:r>
              <a:rPr lang="en-US" i="1" kern="0" dirty="0" smtClean="0">
                <a:effectLst/>
              </a:rPr>
              <a:t> definition</a:t>
            </a:r>
            <a:endParaRPr lang="en-US" kern="0" dirty="0">
              <a:effectLst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57200" y="4248150"/>
            <a:ext cx="86868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i="1" kern="0" dirty="0" smtClean="0">
                <a:effectLst/>
              </a:rPr>
              <a:t>“Fisher's idea was less influential … because of the counterargument that </a:t>
            </a:r>
            <a:r>
              <a:rPr lang="en-US" b="1" i="1" kern="0" dirty="0" smtClean="0">
                <a:effectLst/>
              </a:rPr>
              <a:t>debt-deflation represented no more than a redistribution from one group (debtors) to another (creditors).</a:t>
            </a:r>
          </a:p>
          <a:p>
            <a:pPr>
              <a:lnSpc>
                <a:spcPct val="90000"/>
              </a:lnSpc>
            </a:pPr>
            <a:r>
              <a:rPr lang="en-US" kern="0" dirty="0" smtClean="0">
                <a:effectLst/>
              </a:rPr>
              <a:t>Absent implausibly large differences in marginal spending propensities among the groups, it was suggested, </a:t>
            </a:r>
            <a:r>
              <a:rPr lang="en-US" b="1" i="1" kern="0" dirty="0" smtClean="0">
                <a:effectLst/>
              </a:rPr>
              <a:t>pure redistributions should have no significant macro-economic effects</a:t>
            </a:r>
            <a:r>
              <a:rPr lang="en-US" kern="0" dirty="0" smtClean="0">
                <a:effectLst/>
              </a:rPr>
              <a:t>…”)</a:t>
            </a:r>
            <a:endParaRPr lang="en-US" kern="0" dirty="0">
              <a:effectLst/>
            </a:endParaRPr>
          </a:p>
        </p:txBody>
      </p:sp>
      <p:sp>
        <p:nvSpPr>
          <p:cNvPr id="12" name="Multiply 11"/>
          <p:cNvSpPr/>
          <p:nvPr/>
        </p:nvSpPr>
        <p:spPr bwMode="auto">
          <a:xfrm>
            <a:off x="454025" y="2895601"/>
            <a:ext cx="2524125" cy="1600200"/>
          </a:xfrm>
          <a:prstGeom prst="mathMultiply">
            <a:avLst/>
          </a:prstGeom>
          <a:gradFill rotWithShape="0">
            <a:gsLst>
              <a:gs pos="0">
                <a:srgbClr val="FFC000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1590" y="6096000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i="1" kern="0" dirty="0" smtClean="0">
                <a:effectLst/>
              </a:rPr>
              <a:t>But is this valid?</a:t>
            </a:r>
            <a:endParaRPr lang="en-US" kern="0" dirty="0"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7273" y="2986243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i="1" kern="0" dirty="0">
                <a:effectLst/>
              </a:rPr>
              <a:t>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774978349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6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bldLvl="5">
        <p:tmplLst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1" build="p" bldLvl="5"/>
      <p:bldP spid="11" grpId="0" build="p" bldLvl="5">
        <p:tmplLst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 build="p" bldLvl="5"/>
      <p:bldP spid="12" grpId="0" animBg="1"/>
      <p:bldP spid="12" grpId="1" animBg="1"/>
      <p:bldP spid="13" grpId="0" build="p" bldLvl="5">
        <p:tmplLst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1" build="p" bldLvl="5"/>
      <p:bldP spid="5" grpId="0"/>
      <p:bldP spid="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 in Debt &amp; Economic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381000"/>
          </a:xfrm>
        </p:spPr>
        <p:txBody>
          <a:bodyPr/>
          <a:lstStyle/>
          <a:p>
            <a:r>
              <a:rPr lang="en-GB" dirty="0" smtClean="0"/>
              <a:t>Acceleration </a:t>
            </a:r>
            <a:r>
              <a:rPr lang="en-GB" dirty="0"/>
              <a:t>in debt &amp; </a:t>
            </a:r>
            <a:r>
              <a:rPr lang="en-GB" dirty="0" smtClean="0"/>
              <a:t>change in unemployment 1980-Now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067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17443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 in Debt &amp; </a:t>
            </a:r>
            <a:r>
              <a:rPr lang="en-GB" dirty="0" smtClean="0"/>
              <a:t>Asset Market </a:t>
            </a:r>
            <a:r>
              <a:rPr lang="en-GB" dirty="0"/>
              <a:t>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457200"/>
          </a:xfrm>
        </p:spPr>
        <p:txBody>
          <a:bodyPr/>
          <a:lstStyle/>
          <a:p>
            <a:r>
              <a:rPr lang="en-GB" dirty="0"/>
              <a:t>Acceleration in </a:t>
            </a:r>
            <a:r>
              <a:rPr lang="en-GB" dirty="0" smtClean="0"/>
              <a:t>mortgage debt </a:t>
            </a:r>
            <a:r>
              <a:rPr lang="en-GB" dirty="0"/>
              <a:t>&amp; </a:t>
            </a:r>
            <a:r>
              <a:rPr lang="en-GB" dirty="0" smtClean="0"/>
              <a:t>house price change 1980-Now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66800"/>
            <a:ext cx="9182582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66555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 in Debt &amp; Asset Market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457200"/>
          </a:xfrm>
        </p:spPr>
        <p:txBody>
          <a:bodyPr/>
          <a:lstStyle/>
          <a:p>
            <a:r>
              <a:rPr lang="en-GB" dirty="0"/>
              <a:t>Acceleration in </a:t>
            </a:r>
            <a:r>
              <a:rPr lang="en-GB" dirty="0" smtClean="0"/>
              <a:t>margin </a:t>
            </a:r>
            <a:r>
              <a:rPr lang="en-GB" dirty="0"/>
              <a:t>debt &amp; </a:t>
            </a:r>
            <a:r>
              <a:rPr lang="en-GB" dirty="0" smtClean="0"/>
              <a:t>SP500 </a:t>
            </a:r>
            <a:r>
              <a:rPr lang="en-GB" dirty="0"/>
              <a:t>change 1980-Now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07" y="1148142"/>
            <a:ext cx="881527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86872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 in Debt &amp; Asset Market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457200"/>
          </a:xfrm>
        </p:spPr>
        <p:txBody>
          <a:bodyPr/>
          <a:lstStyle/>
          <a:p>
            <a:r>
              <a:rPr lang="en-GB" dirty="0" smtClean="0"/>
              <a:t>From one of the oldest capitalist markets to one of the newest…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6800"/>
            <a:ext cx="8659792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60058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 in Debt &amp; Asset Market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457200"/>
          </a:xfrm>
        </p:spPr>
        <p:txBody>
          <a:bodyPr/>
          <a:lstStyle/>
          <a:p>
            <a:r>
              <a:rPr lang="en-GB" dirty="0" smtClean="0"/>
              <a:t>This crash is margin-debt-driven, unlike previous one in 2008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66800"/>
            <a:ext cx="8931491" cy="48768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5791200"/>
            <a:ext cx="876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err="1" smtClean="0">
                <a:effectLst/>
              </a:rPr>
              <a:t>Minskian</a:t>
            </a:r>
            <a:r>
              <a:rPr lang="en-GB" kern="0" dirty="0" smtClean="0">
                <a:effectLst/>
              </a:rPr>
              <a:t> analysis explains what mainstream cannot </a:t>
            </a:r>
            <a:r>
              <a:rPr lang="en-GB" kern="0" dirty="0" smtClean="0">
                <a:effectLst/>
              </a:rPr>
              <a:t>comprehend</a:t>
            </a:r>
          </a:p>
          <a:p>
            <a:r>
              <a:rPr lang="en-GB" kern="0" dirty="0" smtClean="0">
                <a:effectLst/>
              </a:rPr>
              <a:t>Built using an approach the mainstream explicitly rejects</a:t>
            </a:r>
            <a:r>
              <a:rPr lang="en-GB" kern="0" dirty="0" smtClean="0">
                <a:effectLst/>
              </a:rPr>
              <a:t>…</a:t>
            </a:r>
            <a:endParaRPr lang="en-US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7794946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Implications for economic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381000"/>
          </a:xfrm>
        </p:spPr>
        <p:txBody>
          <a:bodyPr/>
          <a:lstStyle/>
          <a:p>
            <a:r>
              <a:rPr lang="en-GB" dirty="0" err="1" smtClean="0"/>
              <a:t>Minskian</a:t>
            </a:r>
            <a:r>
              <a:rPr lang="en-GB" dirty="0" smtClean="0"/>
              <a:t> economics violates all mainstream methodological rules: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026388"/>
              </p:ext>
            </p:extLst>
          </p:nvPr>
        </p:nvGraphicFramePr>
        <p:xfrm>
          <a:off x="152400" y="1066800"/>
          <a:ext cx="8839199" cy="5328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5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458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418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Mainstream “</a:t>
                      </a:r>
                      <a:r>
                        <a:rPr lang="en-GB" smtClean="0">
                          <a:latin typeface="Candara" panose="020E0502030303020204" pitchFamily="34" charset="0"/>
                        </a:rPr>
                        <a:t>New Keynesian”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Candara" panose="020E0502030303020204" pitchFamily="34" charset="0"/>
                        </a:rPr>
                        <a:t>Heterodox/Minsky/Keen</a:t>
                      </a:r>
                      <a:endParaRPr lang="en-US" dirty="0" smtClean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Derivation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Methodological Individualism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Candara" panose="020E0502030303020204" pitchFamily="34" charset="0"/>
                        </a:rPr>
                        <a:t>Structural “Top-Down” Identities</a:t>
                      </a:r>
                      <a:endParaRPr lang="en-US" dirty="0" smtClean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ndara" panose="020E0502030303020204" pitchFamily="34" charset="0"/>
                        </a:rPr>
                        <a:t>“Economics is about what individuals do: not classes, not “correlations of forces”, but individual actors.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ndara" panose="020E0502030303020204" pitchFamily="34" charset="0"/>
                        </a:rPr>
                        <a:t>This is not to deny the relevance of higher levels of analysis, but they must be grounded in individual behavior.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ndara" panose="020E0502030303020204" pitchFamily="34" charset="0"/>
                        </a:rPr>
                        <a:t>Methodological individualism is of the essence.” (</a:t>
                      </a:r>
                      <a:r>
                        <a:rPr lang="en-US" dirty="0" smtClean="0">
                          <a:latin typeface="Candara" panose="020E0502030303020204" pitchFamily="34" charset="0"/>
                          <a:hlinkClick r:id="rId2"/>
                        </a:rPr>
                        <a:t>Krugman</a:t>
                      </a:r>
                      <a:r>
                        <a:rPr lang="en-US" dirty="0" smtClean="0">
                          <a:latin typeface="Candara" panose="020E0502030303020204" pitchFamily="34" charset="0"/>
                        </a:rPr>
                        <a:t>)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Candara" panose="020E0502030303020204" pitchFamily="34" charset="0"/>
                        </a:rPr>
                        <a:t>“</a:t>
                      </a:r>
                      <a:r>
                        <a:rPr lang="en-US" dirty="0" smtClean="0">
                          <a:latin typeface="Candara" panose="020E0502030303020204" pitchFamily="34" charset="0"/>
                        </a:rPr>
                        <a:t>Men make their own history, but they do not make it as they please;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ndara" panose="020E0502030303020204" pitchFamily="34" charset="0"/>
                        </a:rPr>
                        <a:t>they do not make it under self-selected circumstances,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ndara" panose="020E0502030303020204" pitchFamily="34" charset="0"/>
                        </a:rPr>
                        <a:t>but under circumstances existing already, given and transmitted from the past.” (</a:t>
                      </a:r>
                      <a:r>
                        <a:rPr lang="en-US" dirty="0" smtClean="0">
                          <a:latin typeface="Candara" panose="020E0502030303020204" pitchFamily="34" charset="0"/>
                          <a:hlinkClick r:id="rId3"/>
                        </a:rPr>
                        <a:t>Marx</a:t>
                      </a:r>
                      <a:r>
                        <a:rPr lang="en-US" dirty="0" smtClean="0">
                          <a:latin typeface="Candara" panose="020E0502030303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Process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Methodological Equilibration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Complex systems dynamics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ndara" panose="020E0502030303020204" pitchFamily="34" charset="0"/>
                        </a:rPr>
                        <a:t>“I am basically a maximization-and-equilibrium kind of guy.” (</a:t>
                      </a:r>
                      <a:r>
                        <a:rPr lang="en-US" dirty="0" smtClean="0">
                          <a:latin typeface="Candara" panose="020E0502030303020204" pitchFamily="34" charset="0"/>
                          <a:hlinkClick r:id="rId2"/>
                        </a:rPr>
                        <a:t>Krugman</a:t>
                      </a:r>
                      <a:r>
                        <a:rPr lang="en-US" dirty="0" smtClean="0">
                          <a:latin typeface="Candara" panose="020E0502030303020204" pitchFamily="34" charset="0"/>
                        </a:rPr>
                        <a:t>)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“</a:t>
                      </a:r>
                      <a:r>
                        <a:rPr lang="en-US" dirty="0" smtClean="0">
                          <a:latin typeface="Candara" panose="020E0502030303020204" pitchFamily="34" charset="0"/>
                        </a:rPr>
                        <a:t>Any system transforms itself simply by its mere working and if history teaches us nothing else it teaches that.” (Schumpeter)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Money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No</a:t>
                      </a:r>
                      <a:r>
                        <a:rPr lang="en-GB" baseline="0" dirty="0" smtClean="0">
                          <a:latin typeface="Candara" panose="020E0502030303020204" pitchFamily="34" charset="0"/>
                        </a:rPr>
                        <a:t> essential role for banks, debt, money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Fundamentally monetary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Results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Did not expect or foresee crisis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ndara" panose="020E0502030303020204" pitchFamily="34" charset="0"/>
                        </a:rPr>
                        <a:t>Expected &amp; foresaw crisis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6400800"/>
            <a:ext cx="876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6038" rIns="36000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>
                <a:effectLst/>
              </a:rPr>
              <a:t>Monetary complex systems theory as the basis for a new economics…</a:t>
            </a:r>
            <a:endParaRPr lang="en-AU" kern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9242700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Implications for economic </a:t>
            </a:r>
            <a:r>
              <a:rPr lang="en-GB" dirty="0" smtClean="0"/>
              <a:t>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6096000"/>
          </a:xfrm>
        </p:spPr>
        <p:txBody>
          <a:bodyPr/>
          <a:lstStyle/>
          <a:p>
            <a:r>
              <a:rPr lang="en-GB" dirty="0" smtClean="0"/>
              <a:t>In general: “Pure free market capitalism” is inherently unstable</a:t>
            </a:r>
          </a:p>
          <a:p>
            <a:pPr lvl="1"/>
            <a:r>
              <a:rPr lang="en-GB" dirty="0" smtClean="0"/>
              <a:t>Capitalism </a:t>
            </a:r>
            <a:r>
              <a:rPr lang="en-GB" dirty="0"/>
              <a:t>needs fiat as well as credit money to avoid debt crises</a:t>
            </a:r>
          </a:p>
          <a:p>
            <a:r>
              <a:rPr lang="en-GB" dirty="0" smtClean="0"/>
              <a:t>In particular: Not “secular stagnation” but “stagnant credit”</a:t>
            </a:r>
          </a:p>
          <a:p>
            <a:pPr lvl="1"/>
            <a:r>
              <a:rPr lang="en-GB" dirty="0" smtClean="0"/>
              <a:t>Private debt must be reduced </a:t>
            </a:r>
            <a:r>
              <a:rPr lang="en-GB" b="1" i="1" dirty="0" smtClean="0"/>
              <a:t>without reducing aggregate demand</a:t>
            </a:r>
          </a:p>
          <a:p>
            <a:r>
              <a:rPr lang="en-GB" dirty="0" smtClean="0"/>
              <a:t>Could be done by “</a:t>
            </a:r>
            <a:r>
              <a:rPr lang="en-GB" dirty="0" smtClean="0">
                <a:hlinkClick r:id="rId2"/>
              </a:rPr>
              <a:t>People’s QE</a:t>
            </a:r>
            <a:r>
              <a:rPr lang="en-GB" dirty="0" smtClean="0"/>
              <a:t>”</a:t>
            </a:r>
          </a:p>
          <a:p>
            <a:pPr lvl="1"/>
            <a:r>
              <a:rPr lang="en-GB" dirty="0" smtClean="0"/>
              <a:t>Existing QE buys assets from pension funds, insurance funds</a:t>
            </a:r>
          </a:p>
          <a:p>
            <a:pPr lvl="1"/>
            <a:r>
              <a:rPr lang="en-GB" dirty="0" smtClean="0"/>
              <a:t>Creates money for entities that primarily buy assets</a:t>
            </a:r>
          </a:p>
          <a:p>
            <a:pPr lvl="2"/>
            <a:r>
              <a:rPr lang="en-GB" dirty="0" smtClean="0"/>
              <a:t>Inflates asset prices—which excess leverage has already inflated</a:t>
            </a:r>
          </a:p>
          <a:p>
            <a:pPr lvl="2"/>
            <a:r>
              <a:rPr lang="en-GB" dirty="0" smtClean="0"/>
              <a:t>Small spillover effect into non-FIRE sectors of economy</a:t>
            </a:r>
          </a:p>
          <a:p>
            <a:r>
              <a:rPr lang="en-GB" dirty="0" smtClean="0"/>
              <a:t>People’s QE could</a:t>
            </a:r>
          </a:p>
          <a:p>
            <a:pPr lvl="1"/>
            <a:r>
              <a:rPr lang="en-US" dirty="0" smtClean="0"/>
              <a:t>Use </a:t>
            </a:r>
            <a:r>
              <a:rPr lang="en-US" dirty="0"/>
              <a:t>Bank of England capacity to create money to </a:t>
            </a:r>
            <a:r>
              <a:rPr lang="en-US" dirty="0" smtClean="0"/>
              <a:t>inject funds into individual bank accounts pro-rata (</a:t>
            </a:r>
            <a:r>
              <a:rPr lang="en-US" dirty="0" smtClean="0">
                <a:hlinkClick r:id="rId3"/>
              </a:rPr>
              <a:t>as done in Australia in 2008</a:t>
            </a:r>
            <a:r>
              <a:rPr lang="en-US" dirty="0" smtClean="0"/>
              <a:t>)</a:t>
            </a:r>
          </a:p>
          <a:p>
            <a:pPr lvl="2"/>
            <a:r>
              <a:rPr lang="en-GB" dirty="0" smtClean="0"/>
              <a:t>With condition that debtors must pay-off debt</a:t>
            </a:r>
          </a:p>
          <a:p>
            <a:pPr lvl="2"/>
            <a:r>
              <a:rPr lang="en-GB" dirty="0" smtClean="0"/>
              <a:t>While savers get a cash injection</a:t>
            </a:r>
          </a:p>
          <a:p>
            <a:pPr lvl="2"/>
            <a:r>
              <a:rPr lang="en-GB" dirty="0" smtClean="0"/>
              <a:t>Reduce debt </a:t>
            </a:r>
            <a:r>
              <a:rPr lang="en-GB" b="1" i="1" dirty="0" smtClean="0"/>
              <a:t>and asset prices</a:t>
            </a:r>
            <a:r>
              <a:rPr lang="en-GB" i="1" dirty="0" smtClean="0"/>
              <a:t> </a:t>
            </a:r>
            <a:r>
              <a:rPr lang="en-GB" dirty="0" smtClean="0"/>
              <a:t>without reducing demand</a:t>
            </a:r>
          </a:p>
          <a:p>
            <a:pPr lvl="2"/>
            <a:r>
              <a:rPr lang="en-GB" dirty="0" smtClean="0"/>
              <a:t>Motivate banks to lend again via fall in income earning assets</a:t>
            </a:r>
          </a:p>
          <a:p>
            <a:pPr lvl="1"/>
            <a:r>
              <a:rPr lang="en-GB" dirty="0" smtClean="0"/>
              <a:t>Can be done on trial basis to assess inflation, CAD effects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78815861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Implications for economic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2895600"/>
          </a:xfrm>
        </p:spPr>
        <p:txBody>
          <a:bodyPr/>
          <a:lstStyle/>
          <a:p>
            <a:r>
              <a:rPr lang="en-GB" dirty="0" smtClean="0"/>
              <a:t>Ultimate objectives</a:t>
            </a:r>
          </a:p>
          <a:p>
            <a:pPr lvl="1"/>
            <a:r>
              <a:rPr lang="en-GB" dirty="0" smtClean="0"/>
              <a:t>Reduce private debt to “safe” zone—well below 100% of GDP</a:t>
            </a:r>
          </a:p>
          <a:p>
            <a:pPr lvl="1"/>
            <a:r>
              <a:rPr lang="en-GB" dirty="0" smtClean="0"/>
              <a:t>Redesign banking to reduce “Ponzi” lending in mortgages &amp; shares</a:t>
            </a:r>
          </a:p>
          <a:p>
            <a:pPr lvl="3"/>
            <a:r>
              <a:rPr lang="en-GB" dirty="0" smtClean="0"/>
              <a:t>“The PILL”: Property Income Limited Leverage</a:t>
            </a:r>
          </a:p>
          <a:p>
            <a:pPr lvl="3"/>
            <a:r>
              <a:rPr lang="en-GB" dirty="0" smtClean="0"/>
              <a:t>Ban Margin Lending (“no credit cards in the casino”)</a:t>
            </a:r>
          </a:p>
          <a:p>
            <a:pPr lvl="2"/>
            <a:r>
              <a:rPr lang="en-GB" dirty="0" smtClean="0"/>
              <a:t>Encourage “Schumpeterian” lending</a:t>
            </a:r>
          </a:p>
          <a:p>
            <a:pPr lvl="3"/>
            <a:r>
              <a:rPr lang="en-GB" dirty="0" smtClean="0"/>
              <a:t>“EELs”: Entrepreneurial Equity Loans</a:t>
            </a:r>
          </a:p>
          <a:p>
            <a:r>
              <a:rPr lang="en-GB" dirty="0" smtClean="0"/>
              <a:t>Current political likelihood of above reforms?...</a:t>
            </a:r>
            <a:endParaRPr lang="en-US" dirty="0"/>
          </a:p>
        </p:txBody>
      </p:sp>
      <p:pic>
        <p:nvPicPr>
          <p:cNvPr id="5" name="FlyingPi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3581400"/>
            <a:ext cx="43434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5389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Implications for economic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838200"/>
          </a:xfrm>
        </p:spPr>
        <p:txBody>
          <a:bodyPr/>
          <a:lstStyle/>
          <a:p>
            <a:r>
              <a:rPr lang="en-GB" dirty="0" smtClean="0"/>
              <a:t>And if we don’t reduce private debt?</a:t>
            </a:r>
          </a:p>
          <a:p>
            <a:r>
              <a:rPr lang="en-GB" dirty="0" smtClean="0"/>
              <a:t>Then </a:t>
            </a:r>
            <a:r>
              <a:rPr lang="en-GB" smtClean="0"/>
              <a:t>we will “turn</a:t>
            </a:r>
            <a:r>
              <a:rPr lang="en-GB" dirty="0" smtClean="0"/>
              <a:t> Japanese”—minus its trade surplus &amp; fiscal policy: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97" y="1371600"/>
            <a:ext cx="8385858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76965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Implications for economic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457200"/>
          </a:xfrm>
        </p:spPr>
        <p:txBody>
          <a:bodyPr/>
          <a:lstStyle/>
          <a:p>
            <a:r>
              <a:rPr lang="en-GB" dirty="0" smtClean="0"/>
              <a:t>Not “secular stagnation” but “credit stagnation”—for 2 decades: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66800"/>
            <a:ext cx="875933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85196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contest of ideologies or logic?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4419600"/>
          </a:xfrm>
        </p:spPr>
        <p:txBody>
          <a:bodyPr/>
          <a:lstStyle/>
          <a:p>
            <a:r>
              <a:rPr lang="en-GB" dirty="0" smtClean="0"/>
              <a:t>Minsky </a:t>
            </a:r>
            <a:r>
              <a:rPr lang="en-GB" b="1" i="1" dirty="0" smtClean="0"/>
              <a:t>asserts</a:t>
            </a:r>
            <a:r>
              <a:rPr lang="en-GB" dirty="0" smtClean="0"/>
              <a:t> a key role for private debt:</a:t>
            </a:r>
          </a:p>
          <a:p>
            <a:pPr lvl="1"/>
            <a:r>
              <a:rPr lang="en-US" dirty="0"/>
              <a:t>“The natural starting place</a:t>
            </a:r>
            <a:r>
              <a:rPr lang="en-US" b="1" i="1" dirty="0"/>
              <a:t> for analyzing the relation between debt and income </a:t>
            </a:r>
            <a:r>
              <a:rPr lang="en-US" dirty="0"/>
              <a:t>is to take an economy with a cyclical past that is now doing well…”</a:t>
            </a:r>
          </a:p>
          <a:p>
            <a:r>
              <a:rPr lang="en-GB" dirty="0" smtClean="0"/>
              <a:t>Let’s consider. Putting those 3 identities into dynamic form yields:</a:t>
            </a:r>
          </a:p>
          <a:p>
            <a:pPr lvl="1"/>
            <a:r>
              <a:rPr lang="en-GB" i="1" dirty="0"/>
              <a:t>The </a:t>
            </a:r>
            <a:r>
              <a:rPr lang="en-GB" b="1" i="1" dirty="0"/>
              <a:t>employment rate</a:t>
            </a:r>
            <a:r>
              <a:rPr lang="en-GB" i="1" dirty="0"/>
              <a:t> will rise if </a:t>
            </a:r>
            <a:r>
              <a:rPr lang="en-GB" b="1" i="1" dirty="0"/>
              <a:t>economic growth</a:t>
            </a:r>
            <a:r>
              <a:rPr lang="en-GB" i="1" dirty="0"/>
              <a:t> exceeds the sum of </a:t>
            </a:r>
            <a:r>
              <a:rPr lang="en-GB" b="1" i="1" dirty="0"/>
              <a:t>growth in </a:t>
            </a:r>
            <a:r>
              <a:rPr lang="en-GB" b="1" i="1" dirty="0" err="1"/>
              <a:t>labor</a:t>
            </a:r>
            <a:r>
              <a:rPr lang="en-GB" b="1" i="1" dirty="0"/>
              <a:t> productivity </a:t>
            </a:r>
            <a:r>
              <a:rPr lang="en-GB" i="1" dirty="0"/>
              <a:t>and </a:t>
            </a:r>
            <a:r>
              <a:rPr lang="en-GB" b="1" i="1" dirty="0"/>
              <a:t>population growth</a:t>
            </a:r>
            <a:r>
              <a:rPr lang="en-GB" i="1" dirty="0"/>
              <a:t>;</a:t>
            </a:r>
          </a:p>
          <a:p>
            <a:pPr lvl="1"/>
            <a:r>
              <a:rPr lang="en-GB" i="1" dirty="0"/>
              <a:t>The </a:t>
            </a:r>
            <a:r>
              <a:rPr lang="en-GB" b="1" i="1" dirty="0"/>
              <a:t>wages share of output</a:t>
            </a:r>
            <a:r>
              <a:rPr lang="en-GB" i="1" dirty="0"/>
              <a:t> will rise if </a:t>
            </a:r>
            <a:r>
              <a:rPr lang="en-GB" b="1" i="1" dirty="0"/>
              <a:t>wage demands</a:t>
            </a:r>
            <a:r>
              <a:rPr lang="en-GB" i="1" dirty="0"/>
              <a:t> exceed the </a:t>
            </a:r>
            <a:r>
              <a:rPr lang="en-GB" b="1" i="1" dirty="0"/>
              <a:t>growth in </a:t>
            </a:r>
            <a:r>
              <a:rPr lang="en-GB" b="1" i="1" dirty="0" err="1"/>
              <a:t>labor</a:t>
            </a:r>
            <a:r>
              <a:rPr lang="en-GB" b="1" i="1" dirty="0"/>
              <a:t> productivity</a:t>
            </a:r>
            <a:r>
              <a:rPr lang="en-GB" i="1" dirty="0"/>
              <a:t>; and</a:t>
            </a:r>
          </a:p>
          <a:p>
            <a:pPr lvl="1"/>
            <a:r>
              <a:rPr lang="en-GB" i="1" dirty="0"/>
              <a:t>The </a:t>
            </a:r>
            <a:r>
              <a:rPr lang="en-GB" b="1" i="1" dirty="0"/>
              <a:t>private debt to GDP ratio</a:t>
            </a:r>
            <a:r>
              <a:rPr lang="en-GB" i="1" dirty="0"/>
              <a:t> will rise if </a:t>
            </a:r>
            <a:r>
              <a:rPr lang="en-GB" b="1" i="1" dirty="0"/>
              <a:t>private debt</a:t>
            </a:r>
            <a:r>
              <a:rPr lang="en-GB" i="1" dirty="0"/>
              <a:t> </a:t>
            </a:r>
            <a:r>
              <a:rPr lang="en-GB" b="1" i="1" dirty="0"/>
              <a:t>growth </a:t>
            </a:r>
            <a:r>
              <a:rPr lang="en-GB" i="1" dirty="0"/>
              <a:t>exceeds the </a:t>
            </a:r>
            <a:r>
              <a:rPr lang="en-GB" b="1" i="1" dirty="0"/>
              <a:t>rate of economic </a:t>
            </a:r>
            <a:r>
              <a:rPr lang="en-GB" b="1" i="1" dirty="0" smtClean="0"/>
              <a:t>growth</a:t>
            </a:r>
          </a:p>
          <a:p>
            <a:r>
              <a:rPr lang="en-GB" dirty="0" smtClean="0"/>
              <a:t>In equations…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877120"/>
              </p:ext>
            </p:extLst>
          </p:nvPr>
        </p:nvGraphicFramePr>
        <p:xfrm>
          <a:off x="5486400" y="4648200"/>
          <a:ext cx="2668587" cy="199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12" name="Equation" r:id="rId3" imgW="1002960" imgH="749160" progId="Equation.DSMT4">
                  <p:embed/>
                </p:oleObj>
              </mc:Choice>
              <mc:Fallback>
                <p:oleObj name="Equation" r:id="rId3" imgW="1002960" imgH="74916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648200"/>
                        <a:ext cx="2668587" cy="1992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240" y="4648200"/>
            <a:ext cx="2161159" cy="212949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1295400" y="2493818"/>
            <a:ext cx="2362200" cy="346364"/>
          </a:xfrm>
          <a:prstGeom prst="roundRect">
            <a:avLst/>
          </a:prstGeom>
          <a:gradFill flip="none" rotWithShape="1">
            <a:gsLst>
              <a:gs pos="87000">
                <a:srgbClr val="FF2C00"/>
              </a:gs>
              <a:gs pos="81000">
                <a:srgbClr val="FFC000">
                  <a:alpha val="3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410200" y="4827626"/>
            <a:ext cx="533400" cy="353974"/>
          </a:xfrm>
          <a:prstGeom prst="roundRect">
            <a:avLst/>
          </a:prstGeom>
          <a:gradFill flip="none" rotWithShape="1">
            <a:gsLst>
              <a:gs pos="87000">
                <a:srgbClr val="FF2C00"/>
              </a:gs>
              <a:gs pos="81000">
                <a:srgbClr val="FFC000">
                  <a:alpha val="3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467728" y="2514600"/>
            <a:ext cx="2362200" cy="346364"/>
          </a:xfrm>
          <a:prstGeom prst="roundRect">
            <a:avLst/>
          </a:prstGeom>
          <a:gradFill flip="none" rotWithShape="1">
            <a:gsLst>
              <a:gs pos="87000">
                <a:srgbClr val="FF2C00"/>
              </a:gs>
              <a:gs pos="81000">
                <a:srgbClr val="FFC000">
                  <a:alpha val="3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058692" y="4674702"/>
            <a:ext cx="533400" cy="659298"/>
          </a:xfrm>
          <a:prstGeom prst="roundRect">
            <a:avLst/>
          </a:prstGeom>
          <a:gradFill flip="none" rotWithShape="1">
            <a:gsLst>
              <a:gs pos="87000">
                <a:srgbClr val="FF2C00"/>
              </a:gs>
              <a:gs pos="81000">
                <a:srgbClr val="FFC000">
                  <a:alpha val="3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838200" y="2854036"/>
            <a:ext cx="3657600" cy="346364"/>
          </a:xfrm>
          <a:prstGeom prst="roundRect">
            <a:avLst/>
          </a:prstGeom>
          <a:gradFill flip="none" rotWithShape="1">
            <a:gsLst>
              <a:gs pos="87000">
                <a:srgbClr val="FF2C00"/>
              </a:gs>
              <a:gs pos="81000">
                <a:srgbClr val="FFC000">
                  <a:alpha val="3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6934200" y="4648200"/>
            <a:ext cx="533400" cy="659298"/>
          </a:xfrm>
          <a:prstGeom prst="roundRect">
            <a:avLst/>
          </a:prstGeom>
          <a:gradFill flip="none" rotWithShape="1">
            <a:gsLst>
              <a:gs pos="87000">
                <a:srgbClr val="FF2C00"/>
              </a:gs>
              <a:gs pos="81000">
                <a:srgbClr val="FFC000">
                  <a:alpha val="3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572000" y="2854036"/>
            <a:ext cx="2590800" cy="346364"/>
          </a:xfrm>
          <a:prstGeom prst="roundRect">
            <a:avLst/>
          </a:prstGeom>
          <a:gradFill flip="none" rotWithShape="1">
            <a:gsLst>
              <a:gs pos="87000">
                <a:srgbClr val="FF2C00"/>
              </a:gs>
              <a:gs pos="81000">
                <a:srgbClr val="FFC000">
                  <a:alpha val="3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7575370" y="4648200"/>
            <a:ext cx="533400" cy="659298"/>
          </a:xfrm>
          <a:prstGeom prst="roundRect">
            <a:avLst/>
          </a:prstGeom>
          <a:gradFill flip="none" rotWithShape="1">
            <a:gsLst>
              <a:gs pos="87000">
                <a:srgbClr val="FF2C00"/>
              </a:gs>
              <a:gs pos="81000">
                <a:srgbClr val="FFC000">
                  <a:alpha val="3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1301416" y="3217718"/>
            <a:ext cx="3041984" cy="346364"/>
          </a:xfrm>
          <a:prstGeom prst="roundRect">
            <a:avLst/>
          </a:prstGeom>
          <a:gradFill flip="none" rotWithShape="1">
            <a:gsLst>
              <a:gs pos="87000">
                <a:srgbClr val="FF2C00"/>
              </a:gs>
              <a:gs pos="81000">
                <a:srgbClr val="FFC000">
                  <a:alpha val="3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410200" y="5550568"/>
            <a:ext cx="533400" cy="320842"/>
          </a:xfrm>
          <a:prstGeom prst="roundRect">
            <a:avLst/>
          </a:prstGeom>
          <a:gradFill flip="none" rotWithShape="1">
            <a:gsLst>
              <a:gs pos="87000">
                <a:srgbClr val="FF2C00"/>
              </a:gs>
              <a:gs pos="81000">
                <a:srgbClr val="FFC000">
                  <a:alpha val="3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5029200" y="3181948"/>
            <a:ext cx="2133600" cy="346364"/>
          </a:xfrm>
          <a:prstGeom prst="roundRect">
            <a:avLst/>
          </a:prstGeom>
          <a:gradFill flip="none" rotWithShape="1">
            <a:gsLst>
              <a:gs pos="87000">
                <a:srgbClr val="FF2C00"/>
              </a:gs>
              <a:gs pos="81000">
                <a:srgbClr val="FFC000">
                  <a:alpha val="3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6172200" y="5360502"/>
            <a:ext cx="533400" cy="659298"/>
          </a:xfrm>
          <a:prstGeom prst="roundRect">
            <a:avLst/>
          </a:prstGeom>
          <a:gradFill flip="none" rotWithShape="1">
            <a:gsLst>
              <a:gs pos="87000">
                <a:srgbClr val="FF2C00"/>
              </a:gs>
              <a:gs pos="81000">
                <a:srgbClr val="FFC000">
                  <a:alpha val="3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1295400" y="3920836"/>
            <a:ext cx="3352800" cy="346364"/>
          </a:xfrm>
          <a:prstGeom prst="roundRect">
            <a:avLst/>
          </a:prstGeom>
          <a:gradFill flip="none" rotWithShape="1">
            <a:gsLst>
              <a:gs pos="87000">
                <a:srgbClr val="FF2C00"/>
              </a:gs>
              <a:gs pos="81000">
                <a:srgbClr val="FFC000">
                  <a:alpha val="3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5410200" y="6172200"/>
            <a:ext cx="457200" cy="320842"/>
          </a:xfrm>
          <a:prstGeom prst="roundRect">
            <a:avLst/>
          </a:prstGeom>
          <a:gradFill flip="none" rotWithShape="1">
            <a:gsLst>
              <a:gs pos="87000">
                <a:srgbClr val="FF2C00"/>
              </a:gs>
              <a:gs pos="81000">
                <a:srgbClr val="FFC000">
                  <a:alpha val="3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5181600" y="3844912"/>
            <a:ext cx="2927170" cy="346364"/>
          </a:xfrm>
          <a:prstGeom prst="roundRect">
            <a:avLst/>
          </a:prstGeom>
          <a:gradFill flip="none" rotWithShape="1">
            <a:gsLst>
              <a:gs pos="87000">
                <a:srgbClr val="FF2C00"/>
              </a:gs>
              <a:gs pos="81000">
                <a:srgbClr val="FFC000">
                  <a:alpha val="3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6061912" y="6019800"/>
            <a:ext cx="533400" cy="533400"/>
          </a:xfrm>
          <a:prstGeom prst="roundRect">
            <a:avLst/>
          </a:prstGeom>
          <a:gradFill flip="none" rotWithShape="1">
            <a:gsLst>
              <a:gs pos="87000">
                <a:srgbClr val="FF2C00"/>
              </a:gs>
              <a:gs pos="81000">
                <a:srgbClr val="FFC000">
                  <a:alpha val="34000"/>
                </a:srgbClr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96556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Implications for </a:t>
            </a:r>
            <a:r>
              <a:rPr lang="en-GB" dirty="0" smtClean="0"/>
              <a:t>the immediate economic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Crash in China inevitable: Debt growth 3 times US rate, level close to Japan peak…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90600"/>
            <a:ext cx="8991600" cy="575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63889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Implications for the immediate economic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685800"/>
          </a:xfrm>
        </p:spPr>
        <p:txBody>
          <a:bodyPr/>
          <a:lstStyle/>
          <a:p>
            <a:r>
              <a:rPr lang="en-GB" dirty="0" smtClean="0"/>
              <a:t>End of China bubble will remove aggregate demand equivalent to ¼ China GDP from global economy…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883454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44964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Implications for economic </a:t>
            </a:r>
            <a:r>
              <a:rPr lang="en-GB" dirty="0" smtClean="0"/>
              <a:t>pedagogy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2895600"/>
          </a:xfrm>
        </p:spPr>
        <p:txBody>
          <a:bodyPr/>
          <a:lstStyle/>
          <a:p>
            <a:r>
              <a:rPr lang="en-GB" dirty="0" smtClean="0">
                <a:hlinkClick r:id="rId2"/>
              </a:rPr>
              <a:t>A Rethinking </a:t>
            </a:r>
            <a:r>
              <a:rPr lang="en-GB" dirty="0" smtClean="0">
                <a:hlinkClick r:id="rId2"/>
              </a:rPr>
              <a:t>and Re-Learning of </a:t>
            </a:r>
            <a:r>
              <a:rPr lang="en-GB" dirty="0" smtClean="0">
                <a:hlinkClick r:id="rId2"/>
              </a:rPr>
              <a:t>Economics</a:t>
            </a:r>
            <a:r>
              <a:rPr lang="en-GB" dirty="0" smtClean="0"/>
              <a:t> is needed</a:t>
            </a:r>
          </a:p>
          <a:p>
            <a:r>
              <a:rPr lang="en-GB" dirty="0" smtClean="0"/>
              <a:t>Learn Neoclassical economics well</a:t>
            </a:r>
          </a:p>
          <a:p>
            <a:pPr lvl="1"/>
            <a:r>
              <a:rPr lang="en-GB" dirty="0" smtClean="0"/>
              <a:t>Warts and all (not </a:t>
            </a:r>
            <a:r>
              <a:rPr lang="en-GB" dirty="0" smtClean="0">
                <a:hlinkClick r:id="rId3"/>
              </a:rPr>
              <a:t>the airbrushed </a:t>
            </a:r>
            <a:r>
              <a:rPr lang="en-GB" dirty="0" smtClean="0">
                <a:hlinkClick r:id="rId3"/>
              </a:rPr>
              <a:t>textbook version</a:t>
            </a:r>
            <a:r>
              <a:rPr lang="en-GB" dirty="0" smtClean="0"/>
              <a:t>)</a:t>
            </a:r>
          </a:p>
          <a:p>
            <a:pPr lvl="2"/>
            <a:r>
              <a:rPr lang="en-GB" dirty="0" smtClean="0"/>
              <a:t>As a (hopefully passing) phase in the history of economic thought</a:t>
            </a:r>
          </a:p>
          <a:p>
            <a:r>
              <a:rPr lang="en-GB" dirty="0" smtClean="0"/>
              <a:t>Learn other existing schools well too: none have complete alternative</a:t>
            </a:r>
          </a:p>
          <a:p>
            <a:pPr lvl="1"/>
            <a:r>
              <a:rPr lang="en-GB" dirty="0" smtClean="0"/>
              <a:t>Austrian, Marxian, Post Keynesian, Evolutionary, Ecological, Feminist</a:t>
            </a:r>
          </a:p>
          <a:p>
            <a:r>
              <a:rPr lang="en-GB" dirty="0" smtClean="0"/>
              <a:t>Learn complex systems approaches &amp; thermodynamics</a:t>
            </a:r>
          </a:p>
          <a:p>
            <a:r>
              <a:rPr lang="en-GB" dirty="0" smtClean="0"/>
              <a:t>But </a:t>
            </a:r>
            <a:r>
              <a:rPr lang="en-GB" dirty="0" smtClean="0">
                <a:hlinkClick r:id="rId4"/>
              </a:rPr>
              <a:t>you won’t find that curriculum at Oxford or Cambridge</a:t>
            </a:r>
            <a:r>
              <a:rPr lang="en-GB" dirty="0" smtClean="0"/>
              <a:t>!</a:t>
            </a:r>
          </a:p>
          <a:p>
            <a:r>
              <a:rPr lang="en-GB" dirty="0" smtClean="0"/>
              <a:t>S0…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234" y="4359771"/>
            <a:ext cx="6858000" cy="1846659"/>
          </a:xfrm>
          <a:prstGeom prst="rect">
            <a:avLst/>
          </a:prstGeom>
          <a:noFill/>
        </p:spPr>
        <p:txBody>
          <a:bodyPr wrap="square" lIns="216000" tIns="45720" rIns="36000" bIns="45720">
            <a:spAutoFit/>
          </a:bodyPr>
          <a:lstStyle/>
          <a:p>
            <a:r>
              <a:rPr lang="en-U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ndara" panose="020E0502030303020204" pitchFamily="34" charset="0"/>
              </a:rPr>
              <a:t>For a pluralist education in economics</a:t>
            </a:r>
          </a:p>
          <a:p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ndara" panose="020E0502030303020204" pitchFamily="34" charset="0"/>
              </a:rPr>
              <a:t>Come to Kingston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ndara" panose="020E0502030303020204" pitchFamily="34" charset="0"/>
              </a:rPr>
              <a:t/>
            </a:r>
            <a:b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ndara" panose="020E0502030303020204" pitchFamily="34" charset="0"/>
              </a:rPr>
            </a:br>
            <a:r>
              <a:rPr lang="en-U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ndara" panose="020E0502030303020204" pitchFamily="34" charset="0"/>
              </a:rPr>
              <a:t>School of Economics, History &amp; </a:t>
            </a:r>
            <a:r>
              <a:rPr lang="en-US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ndara" panose="020E0502030303020204" pitchFamily="34" charset="0"/>
              </a:rPr>
              <a:t>Politics</a:t>
            </a:r>
            <a:endParaRPr lang="en-U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80354" y="3996630"/>
            <a:ext cx="2111246" cy="225177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lIns="91440" tIns="0" rIns="91440" bIns="45720">
            <a:normAutofit/>
          </a:bodyPr>
          <a:lstStyle/>
          <a:p>
            <a:pPr algn="l"/>
            <a:r>
              <a:rPr lang="en-U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Kingston</a:t>
            </a:r>
          </a:p>
          <a:p>
            <a:pPr algn="l">
              <a:lnSpc>
                <a:spcPts val="3000"/>
              </a:lnSpc>
            </a:pPr>
            <a:r>
              <a:rPr lang="en-US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</a:p>
          <a:p>
            <a:pPr algn="l">
              <a:lnSpc>
                <a:spcPts val="3000"/>
              </a:lnSpc>
            </a:pPr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  <a:endParaRPr lang="en-US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96198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793151"/>
              </p:ext>
            </p:extLst>
          </p:nvPr>
        </p:nvGraphicFramePr>
        <p:xfrm>
          <a:off x="381000" y="3005802"/>
          <a:ext cx="8153400" cy="3469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45" name="Equation" r:id="rId3" imgW="4711680" imgH="2006280" progId="Equation.DSMT4">
                  <p:embed/>
                </p:oleObj>
              </mc:Choice>
              <mc:Fallback>
                <p:oleObj name="Equation" r:id="rId3" imgW="4711680" imgH="200628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005802"/>
                        <a:ext cx="8153400" cy="34691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contest of ideologies or logic?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Simplest possible model of this:</a:t>
            </a:r>
          </a:p>
          <a:p>
            <a:pPr lvl="1"/>
            <a:r>
              <a:rPr lang="en-GB" dirty="0"/>
              <a:t>Output Y</a:t>
            </a:r>
            <a:r>
              <a:rPr lang="en-GB" baseline="-25000" dirty="0"/>
              <a:t>R</a:t>
            </a:r>
            <a:r>
              <a:rPr lang="en-GB" dirty="0"/>
              <a:t> a linear function of capital K</a:t>
            </a:r>
            <a:r>
              <a:rPr lang="en-GB" baseline="-25000" dirty="0"/>
              <a:t>R</a:t>
            </a:r>
            <a:endParaRPr lang="en-GB" dirty="0"/>
          </a:p>
          <a:p>
            <a:pPr lvl="1"/>
            <a:r>
              <a:rPr lang="en-GB" dirty="0"/>
              <a:t>Investment I</a:t>
            </a:r>
            <a:r>
              <a:rPr lang="en-GB" baseline="-25000" dirty="0"/>
              <a:t>R</a:t>
            </a:r>
            <a:r>
              <a:rPr lang="en-GB" dirty="0"/>
              <a:t> a </a:t>
            </a:r>
            <a:r>
              <a:rPr lang="en-GB" b="1" i="1" dirty="0"/>
              <a:t>linear</a:t>
            </a:r>
            <a:r>
              <a:rPr lang="en-GB" dirty="0"/>
              <a:t> function of profit rate </a:t>
            </a:r>
            <a:r>
              <a:rPr lang="en-GB" dirty="0" err="1">
                <a:latin typeface="Symbol" panose="05050102010706020507" pitchFamily="18" charset="2"/>
              </a:rPr>
              <a:t>p</a:t>
            </a:r>
            <a:r>
              <a:rPr lang="en-GB" baseline="-25000" dirty="0" err="1"/>
              <a:t>r</a:t>
            </a:r>
            <a:r>
              <a:rPr lang="en-GB" baseline="-25000" dirty="0"/>
              <a:t> </a:t>
            </a:r>
            <a:r>
              <a:rPr lang="en-GB" dirty="0"/>
              <a:t>(&amp; depreciation)</a:t>
            </a:r>
          </a:p>
          <a:p>
            <a:pPr lvl="1"/>
            <a:r>
              <a:rPr lang="en-GB" dirty="0"/>
              <a:t>Employment a linear function of output</a:t>
            </a:r>
            <a:endParaRPr lang="en-US" dirty="0"/>
          </a:p>
          <a:p>
            <a:pPr lvl="1"/>
            <a:r>
              <a:rPr lang="en-GB" dirty="0"/>
              <a:t>Wage change a </a:t>
            </a:r>
            <a:r>
              <a:rPr lang="en-GB" b="1" i="1" dirty="0"/>
              <a:t>linear</a:t>
            </a:r>
            <a:r>
              <a:rPr lang="en-GB" dirty="0"/>
              <a:t> function of employment rate</a:t>
            </a:r>
          </a:p>
          <a:p>
            <a:pPr lvl="1"/>
            <a:r>
              <a:rPr lang="en-GB" dirty="0"/>
              <a:t>Change in debt equal to investment minus profits</a:t>
            </a:r>
            <a:endParaRPr lang="en-GB" i="1" dirty="0"/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572000"/>
            <a:ext cx="2161159" cy="212949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685800" y="3505200"/>
            <a:ext cx="423313" cy="462795"/>
          </a:xfrm>
          <a:prstGeom prst="roundRect">
            <a:avLst/>
          </a:prstGeom>
          <a:gradFill flip="none" rotWithShape="1">
            <a:gsLst>
              <a:gs pos="59000">
                <a:srgbClr val="FFC000">
                  <a:alpha val="7000"/>
                </a:srgbClr>
              </a:gs>
              <a:gs pos="80000">
                <a:srgbClr val="FF4700"/>
              </a:gs>
              <a:gs pos="93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981200" y="2984015"/>
            <a:ext cx="423313" cy="462795"/>
          </a:xfrm>
          <a:prstGeom prst="roundRect">
            <a:avLst/>
          </a:prstGeom>
          <a:gradFill flip="none" rotWithShape="1">
            <a:gsLst>
              <a:gs pos="59000">
                <a:srgbClr val="FFC000">
                  <a:alpha val="7000"/>
                </a:srgbClr>
              </a:gs>
              <a:gs pos="80000">
                <a:srgbClr val="FF4700"/>
              </a:gs>
              <a:gs pos="93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624687" y="2971815"/>
            <a:ext cx="423313" cy="462795"/>
          </a:xfrm>
          <a:prstGeom prst="roundRect">
            <a:avLst/>
          </a:prstGeom>
          <a:gradFill flip="none" rotWithShape="1">
            <a:gsLst>
              <a:gs pos="59000">
                <a:srgbClr val="FFC000">
                  <a:alpha val="7000"/>
                </a:srgbClr>
              </a:gs>
              <a:gs pos="80000">
                <a:srgbClr val="FF4700"/>
              </a:gs>
              <a:gs pos="93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85800" y="4495800"/>
            <a:ext cx="423313" cy="462795"/>
          </a:xfrm>
          <a:prstGeom prst="roundRect">
            <a:avLst/>
          </a:prstGeom>
          <a:gradFill flip="none" rotWithShape="1">
            <a:gsLst>
              <a:gs pos="59000">
                <a:srgbClr val="FFC000">
                  <a:alpha val="7000"/>
                </a:srgbClr>
              </a:gs>
              <a:gs pos="80000">
                <a:srgbClr val="FF4700"/>
              </a:gs>
              <a:gs pos="93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600200" y="4495800"/>
            <a:ext cx="423313" cy="462795"/>
          </a:xfrm>
          <a:prstGeom prst="roundRect">
            <a:avLst/>
          </a:prstGeom>
          <a:gradFill flip="none" rotWithShape="1">
            <a:gsLst>
              <a:gs pos="59000">
                <a:srgbClr val="FFC000">
                  <a:alpha val="7000"/>
                </a:srgbClr>
              </a:gs>
              <a:gs pos="80000">
                <a:srgbClr val="FF4700"/>
              </a:gs>
              <a:gs pos="93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953000" y="5486400"/>
            <a:ext cx="423313" cy="462795"/>
          </a:xfrm>
          <a:prstGeom prst="roundRect">
            <a:avLst/>
          </a:prstGeom>
          <a:gradFill flip="none" rotWithShape="1">
            <a:gsLst>
              <a:gs pos="59000">
                <a:srgbClr val="FFC000">
                  <a:alpha val="7000"/>
                </a:srgbClr>
              </a:gs>
              <a:gs pos="80000">
                <a:srgbClr val="FF4700"/>
              </a:gs>
              <a:gs pos="93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6248400" y="5018960"/>
            <a:ext cx="423313" cy="462795"/>
          </a:xfrm>
          <a:prstGeom prst="roundRect">
            <a:avLst/>
          </a:prstGeom>
          <a:gradFill flip="none" rotWithShape="1">
            <a:gsLst>
              <a:gs pos="59000">
                <a:srgbClr val="FFC000">
                  <a:alpha val="7000"/>
                </a:srgbClr>
              </a:gs>
              <a:gs pos="80000">
                <a:srgbClr val="FF4700"/>
              </a:gs>
              <a:gs pos="93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6858000" y="5023605"/>
            <a:ext cx="423313" cy="462795"/>
          </a:xfrm>
          <a:prstGeom prst="roundRect">
            <a:avLst/>
          </a:prstGeom>
          <a:gradFill flip="none" rotWithShape="1">
            <a:gsLst>
              <a:gs pos="59000">
                <a:srgbClr val="FFC000">
                  <a:alpha val="7000"/>
                </a:srgbClr>
              </a:gs>
              <a:gs pos="80000">
                <a:srgbClr val="FF4700"/>
              </a:gs>
              <a:gs pos="93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0982" y="2824598"/>
            <a:ext cx="3434418" cy="2204602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410200" y="3421557"/>
            <a:ext cx="3657600" cy="99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1pPr>
            <a:lvl2pPr marL="742950" indent="-28575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72000" algn="l"/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2pPr>
            <a:lvl3pPr marL="11430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3pPr>
            <a:lvl4pPr marL="16002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–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4pPr>
            <a:lvl5pPr marL="2057400" indent="-228600" algn="l" defTabSz="720000" rtl="0" eaLnBrk="0" fontAlgn="base" hangingPunct="0">
              <a:spcBef>
                <a:spcPts val="200"/>
              </a:spcBef>
              <a:spcAft>
                <a:spcPct val="0"/>
              </a:spcAft>
              <a:buChar char="•"/>
              <a:tabLst>
                <a:tab pos="180000" algn="l"/>
              </a:tabLst>
              <a:defRPr kumimoji="1" sz="2200" spc="-10" baseline="0">
                <a:solidFill>
                  <a:schemeClr val="tx1"/>
                </a:solidFill>
                <a:latin typeface="Candara" pitchFamily="34" charset="0"/>
                <a:ea typeface="Arial Unicode MS" pitchFamily="34" charset="-128"/>
                <a:cs typeface="Consolas" pitchFamily="49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3200" i="1" kern="0" dirty="0" smtClean="0">
                <a:solidFill>
                  <a:srgbClr val="FFFFFF"/>
                </a:solidFill>
                <a:effectLst/>
              </a:rPr>
              <a:t>Some fundamental nonlinearities apply…</a:t>
            </a:r>
            <a:endParaRPr lang="en-US" sz="3200" kern="0" dirty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9068712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build="p" bldLvl="5">
        <p:tmplLst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 build="p" bldLvl="5"/>
      <p:bldP spid="15" grpId="2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contest of ideologies or logic?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model of capitalism without “bankers behaving badly”:</a:t>
            </a:r>
          </a:p>
          <a:p>
            <a:pPr lvl="1"/>
            <a:r>
              <a:rPr lang="en-GB" b="1" i="1" dirty="0" smtClean="0"/>
              <a:t>Pure free-market system</a:t>
            </a:r>
          </a:p>
          <a:p>
            <a:pPr lvl="1"/>
            <a:r>
              <a:rPr lang="en-GB" b="1" i="1" dirty="0" smtClean="0"/>
              <a:t>No </a:t>
            </a:r>
            <a:r>
              <a:rPr lang="en-GB" b="1" i="1" dirty="0"/>
              <a:t>government sector, no Ponzi Finance, no bankruptcy</a:t>
            </a:r>
          </a:p>
          <a:p>
            <a:pPr lvl="1"/>
            <a:r>
              <a:rPr lang="en-GB" dirty="0"/>
              <a:t>Nothing to “</a:t>
            </a:r>
            <a:r>
              <a:rPr lang="en-GB" dirty="0" smtClean="0"/>
              <a:t>reform away” if there are problems</a:t>
            </a:r>
            <a:endParaRPr lang="en-GB" dirty="0"/>
          </a:p>
          <a:p>
            <a:r>
              <a:rPr lang="en-GB" dirty="0" smtClean="0"/>
              <a:t>Model has two </a:t>
            </a:r>
            <a:r>
              <a:rPr lang="en-GB" dirty="0"/>
              <a:t>main equilibria:</a:t>
            </a:r>
          </a:p>
          <a:p>
            <a:pPr lvl="1"/>
            <a:r>
              <a:rPr lang="en-GB" dirty="0"/>
              <a:t>“Good” equilibrium:</a:t>
            </a:r>
          </a:p>
          <a:p>
            <a:pPr lvl="2"/>
            <a:r>
              <a:rPr lang="en-GB" dirty="0"/>
              <a:t>Positive employment rate &amp; wages share of output</a:t>
            </a:r>
          </a:p>
          <a:p>
            <a:pPr lvl="2"/>
            <a:r>
              <a:rPr lang="en-GB" dirty="0"/>
              <a:t>Finite debt ratio</a:t>
            </a:r>
          </a:p>
          <a:p>
            <a:pPr lvl="1"/>
            <a:r>
              <a:rPr lang="en-GB" dirty="0"/>
              <a:t>“Bad” equilibrium:</a:t>
            </a:r>
          </a:p>
          <a:p>
            <a:pPr lvl="2"/>
            <a:r>
              <a:rPr lang="en-GB" dirty="0"/>
              <a:t>Zero employment rate &amp; wages share of output</a:t>
            </a:r>
          </a:p>
          <a:p>
            <a:pPr lvl="2"/>
            <a:r>
              <a:rPr lang="en-GB" dirty="0"/>
              <a:t>Infinite debt </a:t>
            </a:r>
            <a:r>
              <a:rPr lang="en-GB" dirty="0" smtClean="0"/>
              <a:t>ratio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5509427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</a:t>
            </a:r>
            <a:r>
              <a:rPr lang="en-GB" dirty="0" smtClean="0"/>
              <a:t>possible outcomes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381000"/>
          </a:xfrm>
        </p:spPr>
        <p:txBody>
          <a:bodyPr/>
          <a:lstStyle/>
          <a:p>
            <a:r>
              <a:rPr lang="en-GB" dirty="0" smtClean="0"/>
              <a:t>(1) Convergence to “good” equilibrium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87" y="990599"/>
            <a:ext cx="8433435" cy="5654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2" y="990599"/>
            <a:ext cx="8535248" cy="5654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90599"/>
            <a:ext cx="8552216" cy="5654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66" y="1070791"/>
            <a:ext cx="6485633" cy="576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91952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possible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381000"/>
          </a:xfrm>
        </p:spPr>
        <p:txBody>
          <a:bodyPr/>
          <a:lstStyle/>
          <a:p>
            <a:r>
              <a:rPr lang="en-GB" dirty="0" smtClean="0"/>
              <a:t>(2) Convergence to “bad” equilibrium </a:t>
            </a:r>
            <a:r>
              <a:rPr lang="en-GB" b="1" i="1" dirty="0" smtClean="0"/>
              <a:t>after apparent “moderation”</a:t>
            </a:r>
            <a:endParaRPr lang="en-US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23" y="1066800"/>
            <a:ext cx="8094085" cy="563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88" y="1066800"/>
            <a:ext cx="8191800" cy="563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66800"/>
            <a:ext cx="8305801" cy="563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066800"/>
            <a:ext cx="6309313" cy="5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08195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66CCFF"/>
      </a:lt1>
      <a:dk2>
        <a:srgbClr val="CBCBCB"/>
      </a:dk2>
      <a:lt2>
        <a:srgbClr val="000000"/>
      </a:lt2>
      <a:accent1>
        <a:srgbClr val="009999"/>
      </a:accent1>
      <a:accent2>
        <a:srgbClr val="FF9933"/>
      </a:accent2>
      <a:accent3>
        <a:srgbClr val="B8E2FF"/>
      </a:accent3>
      <a:accent4>
        <a:srgbClr val="000000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0">
          <a:gsLst>
            <a:gs pos="0">
              <a:schemeClr val="bg1">
                <a:alpha val="0"/>
              </a:schemeClr>
            </a:gs>
            <a:gs pos="100000">
              <a:schemeClr val="accent1"/>
            </a:gs>
          </a:gsLst>
          <a:path path="rect">
            <a:fillToRect l="50000" t="50000" r="50000" b="50000"/>
          </a:path>
        </a:gra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ndara" panose="020E0502030303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bg1"/>
            </a:gs>
            <a:gs pos="100000">
              <a:schemeClr val="accent1"/>
            </a:gs>
          </a:gsLst>
          <a:path path="rect">
            <a:fillToRect l="50000" t="50000" r="50000" b="50000"/>
          </a:path>
        </a:gra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36000" tIns="46038" rIns="36000" bIns="46038" numCol="1" anchor="t" anchorCtr="0" compatLnSpc="1">
        <a:prstTxWarp prst="textNoShape">
          <a:avLst/>
        </a:prstTxWarp>
      </a:bodyPr>
      <a:lstStyle>
        <a:defPPr>
          <a:defRPr kern="0" dirty="0" smtClean="0">
            <a:effectLst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KeenGFCScaleCausesConsequences</Template>
  <TotalTime>58958</TotalTime>
  <Words>3483</Words>
  <Application>Microsoft Office PowerPoint</Application>
  <PresentationFormat>On-screen Show (4:3)</PresentationFormat>
  <Paragraphs>456</Paragraphs>
  <Slides>52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Arial Unicode MS</vt:lpstr>
      <vt:lpstr>Arial</vt:lpstr>
      <vt:lpstr>Calibri</vt:lpstr>
      <vt:lpstr>Candara</vt:lpstr>
      <vt:lpstr>Comic Sans MS</vt:lpstr>
      <vt:lpstr>Consolas</vt:lpstr>
      <vt:lpstr>Symbol</vt:lpstr>
      <vt:lpstr>Times New Roman</vt:lpstr>
      <vt:lpstr>Blank Presentation</vt:lpstr>
      <vt:lpstr>Equation</vt:lpstr>
      <vt:lpstr>Document</vt:lpstr>
      <vt:lpstr>Packager Shell Object</vt:lpstr>
      <vt:lpstr>Is Capitalism Doomed to have Crises?</vt:lpstr>
      <vt:lpstr>Is Capitalism Stable or Unstable?</vt:lpstr>
      <vt:lpstr>Is Capitalism Stable or Unstable?</vt:lpstr>
      <vt:lpstr>A contest of ideologies, or logic?</vt:lpstr>
      <vt:lpstr>A contest of ideologies or logic?</vt:lpstr>
      <vt:lpstr>A contest of ideologies or logic?</vt:lpstr>
      <vt:lpstr>A contest of ideologies or logic?</vt:lpstr>
      <vt:lpstr>Two possible outcomes</vt:lpstr>
      <vt:lpstr>Two possible outcomes</vt:lpstr>
      <vt:lpstr>We’ve seen this before—in complex systems</vt:lpstr>
      <vt:lpstr>Genesis of the Keen/Minsky/Goodwin model</vt:lpstr>
      <vt:lpstr>Emergent Phenomena: Diminishing cycles then crisis</vt:lpstr>
      <vt:lpstr>Economic implications of model</vt:lpstr>
      <vt:lpstr>Emergent Phenomena 1: Diminishing cycles then crisis</vt:lpstr>
      <vt:lpstr>Emergent Phenomena 1: Diminishing cycles then crisis</vt:lpstr>
      <vt:lpstr>Emergent Phenomena 1: Diminishing cycles then crisis</vt:lpstr>
      <vt:lpstr>Emergent Phenomena 2: Rising inequality</vt:lpstr>
      <vt:lpstr>Simple rules, complex behaviour</vt:lpstr>
      <vt:lpstr>Simple complex systems model…</vt:lpstr>
      <vt:lpstr>Simple complex systems model…</vt:lpstr>
      <vt:lpstr>Rising inequality &amp; crisis (full nonlinear price model)</vt:lpstr>
      <vt:lpstr>Crisis because the mainstream ignores private debt</vt:lpstr>
      <vt:lpstr>Crisis because The Left ignores private debt too</vt:lpstr>
      <vt:lpstr>Crisis because the mainstream ignores private debt</vt:lpstr>
      <vt:lpstr>Crisis because the mainstream ignores private debt</vt:lpstr>
      <vt:lpstr>Crisis because the mainstream ignores private debt</vt:lpstr>
      <vt:lpstr>Crisis because the mainstream ignores private debt</vt:lpstr>
      <vt:lpstr>Crisis because the mainstream ignores private debt</vt:lpstr>
      <vt:lpstr>Crisis because the mainstream ignores private debt</vt:lpstr>
      <vt:lpstr>Loanable Funds vs Endogenous Money</vt:lpstr>
      <vt:lpstr>Loanable Funds vs Endogenous Money</vt:lpstr>
      <vt:lpstr>Loanable Funds vs Endogenous Money</vt:lpstr>
      <vt:lpstr>Loanable Funds vs Endogenous Money</vt:lpstr>
      <vt:lpstr>Loanable Funds, aggregate demand &amp; income</vt:lpstr>
      <vt:lpstr>Loanable Funds, aggregate demand &amp; income</vt:lpstr>
      <vt:lpstr>Endogenous money, aggregate demand &amp; income</vt:lpstr>
      <vt:lpstr>Endogenous money, aggregate demand &amp; income</vt:lpstr>
      <vt:lpstr>Endogenous money, aggregate demand &amp; income</vt:lpstr>
      <vt:lpstr>Change in Debt &amp; Economic Performance</vt:lpstr>
      <vt:lpstr>Change in Debt &amp; Economic Performance</vt:lpstr>
      <vt:lpstr>Change in Debt &amp; Asset Market Performance</vt:lpstr>
      <vt:lpstr>Change in Debt &amp; Asset Market Performance</vt:lpstr>
      <vt:lpstr>Change in Debt &amp; Asset Market Performance</vt:lpstr>
      <vt:lpstr>Change in Debt &amp; Asset Market Performance</vt:lpstr>
      <vt:lpstr>Implications for economic theory</vt:lpstr>
      <vt:lpstr>Implications for economic policy</vt:lpstr>
      <vt:lpstr>Implications for economic policy</vt:lpstr>
      <vt:lpstr>Implications for economic policy</vt:lpstr>
      <vt:lpstr>Implications for economic policy</vt:lpstr>
      <vt:lpstr>Implications for the immediate economic future</vt:lpstr>
      <vt:lpstr>Implications for the immediate economic future</vt:lpstr>
      <vt:lpstr>Implications for economic pedagogy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SteveKeen</dc:creator>
  <cp:lastModifiedBy>Steve Keen</cp:lastModifiedBy>
  <cp:revision>2907</cp:revision>
  <cp:lastPrinted>1601-01-01T00:00:00Z</cp:lastPrinted>
  <dcterms:created xsi:type="dcterms:W3CDTF">1601-01-01T00:00:00Z</dcterms:created>
  <dcterms:modified xsi:type="dcterms:W3CDTF">2016-01-12T21:42:31Z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