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98" r:id="rId4"/>
    <p:sldId id="299" r:id="rId5"/>
    <p:sldId id="261" r:id="rId6"/>
    <p:sldId id="258" r:id="rId7"/>
    <p:sldId id="259" r:id="rId8"/>
    <p:sldId id="300" r:id="rId9"/>
    <p:sldId id="301" r:id="rId10"/>
    <p:sldId id="302" r:id="rId11"/>
    <p:sldId id="304" r:id="rId12"/>
    <p:sldId id="305" r:id="rId13"/>
    <p:sldId id="303" r:id="rId14"/>
    <p:sldId id="293" r:id="rId15"/>
    <p:sldId id="290" r:id="rId16"/>
    <p:sldId id="28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5" r:id="rId25"/>
    <p:sldId id="286" r:id="rId26"/>
    <p:sldId id="295" r:id="rId27"/>
    <p:sldId id="292" r:id="rId28"/>
    <p:sldId id="306" r:id="rId29"/>
  </p:sldIdLst>
  <p:sldSz cx="12192000" cy="6858000"/>
  <p:notesSz cx="7102475" cy="10233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FFFF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5" autoAdjust="0"/>
    <p:restoredTop sz="86332" autoAdjust="0"/>
  </p:normalViewPr>
  <p:slideViewPr>
    <p:cSldViewPr>
      <p:cViewPr varScale="1">
        <p:scale>
          <a:sx n="170" d="100"/>
          <a:sy n="170" d="100"/>
        </p:scale>
        <p:origin x="24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DCF68248-9CF8-4C97-85DE-A465E3059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34526D-5DA6-4550-8B1E-86C3EBDC57B9}" type="datetimeFigureOut">
              <a:rPr lang="en-AU"/>
              <a:pPr>
                <a:defRPr/>
              </a:pPr>
              <a:t>30/06/2015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3429AE-B378-4A83-B84B-5F104916AE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8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914400" y="6529389"/>
            <a:ext cx="46736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914401" y="2311400"/>
            <a:ext cx="11275484" cy="1117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invGray">
          <a:xfrm>
            <a:off x="1174751" y="119064"/>
            <a:ext cx="88900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invGray">
          <a:xfrm>
            <a:off x="1174751" y="347664"/>
            <a:ext cx="88900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invGray">
          <a:xfrm>
            <a:off x="1174751" y="573089"/>
            <a:ext cx="88900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invGray">
          <a:xfrm>
            <a:off x="1174751" y="1033464"/>
            <a:ext cx="88900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invGray">
          <a:xfrm>
            <a:off x="1174751" y="1262064"/>
            <a:ext cx="88900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invGray">
          <a:xfrm>
            <a:off x="1174751" y="1490664"/>
            <a:ext cx="88900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invGray">
          <a:xfrm>
            <a:off x="1174751" y="1716089"/>
            <a:ext cx="88900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invGray">
          <a:xfrm>
            <a:off x="1174751" y="1947863"/>
            <a:ext cx="88900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invGray">
          <a:xfrm>
            <a:off x="1174751" y="2176464"/>
            <a:ext cx="88900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6051551" y="6669089"/>
            <a:ext cx="5776383" cy="66675"/>
            <a:chOff x="2859" y="4202"/>
            <a:chExt cx="2729" cy="41"/>
          </a:xfrm>
        </p:grpSpPr>
        <p:sp>
          <p:nvSpPr>
            <p:cNvPr id="16" name="Oval 14"/>
            <p:cNvSpPr>
              <a:spLocks noChangeArrowheads="1"/>
            </p:cNvSpPr>
            <p:nvPr userDrawn="1"/>
          </p:nvSpPr>
          <p:spPr bwMode="invGray">
            <a:xfrm>
              <a:off x="285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2400" dirty="0"/>
            </a:p>
          </p:txBody>
        </p:sp>
        <p:sp>
          <p:nvSpPr>
            <p:cNvPr id="17" name="Oval 15"/>
            <p:cNvSpPr>
              <a:spLocks noChangeArrowheads="1"/>
            </p:cNvSpPr>
            <p:nvPr userDrawn="1"/>
          </p:nvSpPr>
          <p:spPr bwMode="invGray">
            <a:xfrm>
              <a:off x="324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2400" dirty="0"/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invGray">
            <a:xfrm>
              <a:off x="362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2400" dirty="0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invGray">
            <a:xfrm>
              <a:off x="4011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2400" dirty="0"/>
            </a:p>
          </p:txBody>
        </p:sp>
        <p:sp>
          <p:nvSpPr>
            <p:cNvPr id="20" name="Oval 18"/>
            <p:cNvSpPr>
              <a:spLocks noChangeArrowheads="1"/>
            </p:cNvSpPr>
            <p:nvPr userDrawn="1"/>
          </p:nvSpPr>
          <p:spPr bwMode="invGray">
            <a:xfrm>
              <a:off x="4395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2400" dirty="0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invGray">
            <a:xfrm>
              <a:off x="477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2400" dirty="0"/>
            </a:p>
          </p:txBody>
        </p:sp>
        <p:sp>
          <p:nvSpPr>
            <p:cNvPr id="22" name="Oval 20"/>
            <p:cNvSpPr>
              <a:spLocks noChangeArrowheads="1"/>
            </p:cNvSpPr>
            <p:nvPr userDrawn="1"/>
          </p:nvSpPr>
          <p:spPr bwMode="invGray">
            <a:xfrm>
              <a:off x="516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2400" dirty="0"/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invGray">
            <a:xfrm>
              <a:off x="554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sz="2400" dirty="0"/>
            </a:p>
          </p:txBody>
        </p:sp>
      </p:grpSp>
      <p:sp>
        <p:nvSpPr>
          <p:cNvPr id="24" name="Oval 22"/>
          <p:cNvSpPr>
            <a:spLocks noChangeArrowheads="1"/>
          </p:cNvSpPr>
          <p:nvPr/>
        </p:nvSpPr>
        <p:spPr bwMode="invGray">
          <a:xfrm>
            <a:off x="1174751" y="804863"/>
            <a:ext cx="88900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sz="2400" dirty="0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noFill/>
          <a:ln w="9525">
            <a:noFill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697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24600"/>
            <a:ext cx="1117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1B64-DE18-4F2E-BD0B-C202039BB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60140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76200"/>
            <a:ext cx="2921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855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24600"/>
            <a:ext cx="1117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F18B-123F-470F-B612-B0610618A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67697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37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838200"/>
            <a:ext cx="11684000" cy="5410200"/>
          </a:xfrm>
        </p:spPr>
        <p:txBody>
          <a:bodyPr/>
          <a:lstStyle/>
          <a:p>
            <a:pPr lvl="0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790980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ndar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1684000" cy="5791200"/>
          </a:xfrm>
        </p:spPr>
        <p:txBody>
          <a:bodyPr lIns="36000" rIns="36000"/>
          <a:lstStyle>
            <a:lvl1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defTabSz="720000">
              <a:spcBef>
                <a:spcPts val="200"/>
              </a:spcBef>
              <a:tabLst>
                <a:tab pos="72000" algn="l"/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299418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24600"/>
            <a:ext cx="1117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DF13-8CFB-4508-8359-71833830E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6768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5740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838200"/>
            <a:ext cx="5740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24600"/>
            <a:ext cx="1117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F01-BFC7-4AD4-AE32-8037002A0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3021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24600"/>
            <a:ext cx="1117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5810-B73F-46E0-BB69-7CA624E6D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8772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8256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24600"/>
            <a:ext cx="1117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887-9D11-4B8E-9AC0-EDDDDF8E9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4797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600" y="6324600"/>
            <a:ext cx="1117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42D5-86DE-423B-87D9-C40647137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5952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77158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06400" y="76200"/>
            <a:ext cx="11379200" cy="609600"/>
          </a:xfrm>
          <a:prstGeom prst="rect">
            <a:avLst/>
          </a:prstGeom>
          <a:solidFill>
            <a:srgbClr val="FFFF66"/>
          </a:solidFill>
          <a:ln w="25400" cap="sq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AU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6200"/>
            <a:ext cx="113792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1168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5" r:id="rId2"/>
    <p:sldLayoutId id="2147484490" r:id="rId3"/>
    <p:sldLayoutId id="2147484491" r:id="rId4"/>
    <p:sldLayoutId id="2147484492" r:id="rId5"/>
    <p:sldLayoutId id="2147484486" r:id="rId6"/>
    <p:sldLayoutId id="2147484493" r:id="rId7"/>
    <p:sldLayoutId id="2147484494" r:id="rId8"/>
    <p:sldLayoutId id="2147484487" r:id="rId9"/>
    <p:sldLayoutId id="2147484495" r:id="rId10"/>
    <p:sldLayoutId id="2147484496" r:id="rId11"/>
    <p:sldLayoutId id="2147484488" r:id="rId12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economics.org/" TargetMode="External"/><Relationship Id="rId2" Type="http://schemas.openxmlformats.org/officeDocument/2006/relationships/hyperlink" Target="http://fass.kingston.ac.uk/faculty/school-of-economics-history-and-politi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ebtdeflation.com/blogs" TargetMode="External"/><Relationship Id="rId4" Type="http://schemas.openxmlformats.org/officeDocument/2006/relationships/hyperlink" Target="https://sourceforge.net/p/minsk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peek.com/Digital-Asset-Management/oecd/economics/oecd-economic-outlook-volume-2007-issue-1_eco_outlook-v2007-1-en#page8" TargetMode="External"/><Relationship Id="rId2" Type="http://schemas.openxmlformats.org/officeDocument/2006/relationships/hyperlink" Target="http://www.federalreserve.gov/Boarddocs/Speeches/2004/20041008/default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co.uk/Next-Economic-Disaster-Coming-Avoid/dp/081224704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eralreserve.gov/newsevents/speech/bernanke20100924a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england.co.uk/publications/Documents/quarterlybulletin/2014/qb14q1prereleasemoneycreatio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62200"/>
            <a:ext cx="10134600" cy="990600"/>
          </a:xfr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6600" b="0" dirty="0"/>
              <a:t>Will we crash again?</a:t>
            </a:r>
            <a:endParaRPr lang="en-US" sz="6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429000"/>
            <a:ext cx="7086600" cy="2819400"/>
          </a:xfrm>
        </p:spPr>
        <p:txBody>
          <a:bodyPr/>
          <a:lstStyle/>
          <a:p>
            <a:r>
              <a:rPr lang="en-US" dirty="0" smtClean="0"/>
              <a:t>Steve Keen</a:t>
            </a:r>
          </a:p>
          <a:p>
            <a:r>
              <a:rPr lang="en-US" b="1" dirty="0" smtClean="0">
                <a:hlinkClick r:id="rId2"/>
              </a:rPr>
              <a:t>Kingston University London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IDEAeconomics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Minsky Open Source System Dynamics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5"/>
              </a:rPr>
              <a:t>www.debtdeflation.com/blogs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"/>
            <a:ext cx="2209800" cy="2204220"/>
          </a:xfrm>
          <a:prstGeom prst="rect">
            <a:avLst/>
          </a:prstGeom>
        </p:spPr>
      </p:pic>
    </p:spTree>
  </p:cSld>
  <p:clrMapOvr>
    <a:masterClrMapping/>
  </p:clrMapOvr>
  <p:transition advTm="9095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Japanese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1684000" cy="381000"/>
          </a:xfrm>
        </p:spPr>
        <p:txBody>
          <a:bodyPr/>
          <a:lstStyle/>
          <a:p>
            <a:r>
              <a:rPr lang="en-GB" dirty="0" smtClean="0"/>
              <a:t>Japan’s private debt crisis began 18 years before the USA’s…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66800"/>
            <a:ext cx="11379200" cy="56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811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Japanese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1684000" cy="381000"/>
          </a:xfrm>
        </p:spPr>
        <p:txBody>
          <a:bodyPr/>
          <a:lstStyle/>
          <a:p>
            <a:r>
              <a:rPr lang="en-GB" dirty="0" smtClean="0"/>
              <a:t>Anaemic change in private debt has kept Japanese unemployment high for 25 years…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90600"/>
            <a:ext cx="11379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67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Japanese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685800"/>
            <a:ext cx="11582400" cy="381000"/>
          </a:xfrm>
        </p:spPr>
        <p:txBody>
          <a:bodyPr/>
          <a:lstStyle/>
          <a:p>
            <a:r>
              <a:rPr lang="en-GB" dirty="0" smtClean="0"/>
              <a:t>USA fell into the same trap in 2008…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55767"/>
            <a:ext cx="11353800" cy="57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24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Japanese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11684000" cy="381000"/>
          </a:xfrm>
        </p:spPr>
        <p:txBody>
          <a:bodyPr/>
          <a:lstStyle/>
          <a:p>
            <a:r>
              <a:rPr lang="en-GB" dirty="0" smtClean="0"/>
              <a:t>Japan’s past 18 years gives us </a:t>
            </a:r>
            <a:r>
              <a:rPr lang="en-GB" b="1" i="1" dirty="0" smtClean="0"/>
              <a:t>best case scenario</a:t>
            </a:r>
            <a:r>
              <a:rPr lang="en-GB" dirty="0" smtClean="0"/>
              <a:t> projection for OECD…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66800"/>
            <a:ext cx="11379200" cy="57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055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 bwMode="auto">
          <a:xfrm>
            <a:off x="4185458" y="2182090"/>
            <a:ext cx="6330142" cy="65809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rgbClr val="FFFFFF"/>
                </a:solidFill>
                <a:latin typeface="Candara" panose="020E0502030303020204" pitchFamily="34" charset="0"/>
              </a:rPr>
              <a:t>Level when I began to warn of crisis (2006)</a:t>
            </a:r>
            <a:endParaRPr lang="en-US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581400" y="2743200"/>
            <a:ext cx="6705600" cy="65809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rgbClr val="FFFFFF"/>
                </a:solidFill>
                <a:latin typeface="Candara" panose="020E0502030303020204" pitchFamily="34" charset="0"/>
              </a:rPr>
              <a:t>Level when Godley began to warn of crisis (1998)</a:t>
            </a:r>
            <a:endParaRPr lang="en-US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Aggregate debt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763000" cy="457200"/>
          </a:xfrm>
        </p:spPr>
        <p:txBody>
          <a:bodyPr/>
          <a:lstStyle/>
          <a:p>
            <a:r>
              <a:rPr lang="en-GB" dirty="0" smtClean="0"/>
              <a:t>The long view: </a:t>
            </a:r>
            <a:r>
              <a:rPr lang="en-GB" b="1" i="1" dirty="0" smtClean="0"/>
              <a:t>this is the biggest debt bubble in history of capitalism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14400"/>
            <a:ext cx="11379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6528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Debt acceleration &amp; asset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763000" cy="381000"/>
          </a:xfrm>
        </p:spPr>
        <p:txBody>
          <a:bodyPr/>
          <a:lstStyle/>
          <a:p>
            <a:r>
              <a:rPr lang="en-US" dirty="0" smtClean="0"/>
              <a:t>Acceleration of margin debt drives the </a:t>
            </a:r>
            <a:r>
              <a:rPr lang="en-US" dirty="0" err="1" smtClean="0"/>
              <a:t>stockmarket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14400"/>
            <a:ext cx="11379200" cy="5716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0837" y="5562600"/>
            <a:ext cx="26292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</a:rPr>
              <a:t>Correlation 0.53</a:t>
            </a:r>
          </a:p>
        </p:txBody>
      </p:sp>
    </p:spTree>
    <p:extLst>
      <p:ext uri="{BB962C8B-B14F-4D97-AF65-F5344CB8AC3E}">
        <p14:creationId xmlns:p14="http://schemas.microsoft.com/office/powerpoint/2010/main" val="253241496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Debt acceleration &amp; asset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763000" cy="381000"/>
          </a:xfrm>
        </p:spPr>
        <p:txBody>
          <a:bodyPr/>
          <a:lstStyle/>
          <a:p>
            <a:r>
              <a:rPr lang="en-US" dirty="0" smtClean="0"/>
              <a:t>Acceleration of mortgage debt drives the housing mark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90600"/>
            <a:ext cx="11379200" cy="5789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3243" y="4953000"/>
            <a:ext cx="26244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</a:rPr>
              <a:t>Correlation 0.77</a:t>
            </a:r>
          </a:p>
        </p:txBody>
      </p:sp>
    </p:spTree>
    <p:extLst>
      <p:ext uri="{BB962C8B-B14F-4D97-AF65-F5344CB8AC3E}">
        <p14:creationId xmlns:p14="http://schemas.microsoft.com/office/powerpoint/2010/main" val="11920160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 dirty="0"/>
              <a:t>Financial Instability Hypothesis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685801"/>
            <a:ext cx="11379200" cy="4419600"/>
          </a:xfrm>
        </p:spPr>
        <p:txBody>
          <a:bodyPr/>
          <a:lstStyle/>
          <a:p>
            <a:r>
              <a:rPr lang="en-AU" dirty="0" smtClean="0"/>
              <a:t>Minsky on capitalism:</a:t>
            </a:r>
          </a:p>
          <a:p>
            <a:pPr lvl="1"/>
            <a:r>
              <a:rPr lang="en-A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A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capitalism is inherently flawed, being prone to booms, crises and </a:t>
            </a:r>
            <a:r>
              <a:rPr lang="en-A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depressions.</a:t>
            </a:r>
          </a:p>
          <a:p>
            <a:pPr lvl="1"/>
            <a:r>
              <a:rPr lang="en-A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This </a:t>
            </a:r>
            <a:r>
              <a:rPr lang="en-A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instability, in my view, is due to characteristics the financial system must possess if it is to be consistent with full-blown </a:t>
            </a:r>
            <a:r>
              <a:rPr lang="en-A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capitalism.</a:t>
            </a:r>
          </a:p>
          <a:p>
            <a:pPr lvl="1"/>
            <a:r>
              <a:rPr lang="en-A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Such </a:t>
            </a:r>
            <a:r>
              <a:rPr lang="en-A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financial system will be capable of both generating signals that induce an accelerating desire to invest and of financing that accelerating investment.” (Minsky 1969b: 224)</a:t>
            </a:r>
          </a:p>
          <a:p>
            <a:r>
              <a:rPr lang="en-AU" dirty="0" smtClean="0"/>
              <a:t>Christens </a:t>
            </a:r>
            <a:r>
              <a:rPr lang="en-AU" dirty="0"/>
              <a:t>his model the “Financial Instability Hypothesis</a:t>
            </a:r>
            <a:r>
              <a:rPr lang="en-AU" dirty="0" smtClean="0"/>
              <a:t>”</a:t>
            </a:r>
          </a:p>
          <a:p>
            <a:r>
              <a:rPr lang="en-AU" dirty="0" smtClean="0"/>
              <a:t>Cycles, debt &amp; non-equilibrium behaviour at the centre of his model…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023329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  <p:bldLst>
      <p:bldP spid="15362" grpId="0" animBg="1"/>
      <p:bldP spid="1536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 dirty="0"/>
              <a:t>Financial Instability Hypothesis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“The natural starting place for analyzing the relation between debt and income is to take an economy with a cyclical past that is now doing well.</a:t>
            </a:r>
          </a:p>
          <a:p>
            <a:pPr>
              <a:lnSpc>
                <a:spcPct val="90000"/>
              </a:lnSpc>
            </a:pPr>
            <a:r>
              <a:rPr lang="en-US" i="1" dirty="0"/>
              <a:t>The inherited debt reflects the history of the economy, which includes a period in the not too distant past in which the economy did not do well.</a:t>
            </a:r>
          </a:p>
          <a:p>
            <a:pPr>
              <a:lnSpc>
                <a:spcPct val="90000"/>
              </a:lnSpc>
            </a:pPr>
            <a:r>
              <a:rPr lang="en-US" dirty="0"/>
              <a:t>Acceptable liability structures are based upon some margin of safety so that expected cash flows, even in periods when the economy is not doing well, will cover contractual debt payments.</a:t>
            </a:r>
          </a:p>
          <a:p>
            <a:pPr>
              <a:lnSpc>
                <a:spcPct val="90000"/>
              </a:lnSpc>
            </a:pPr>
            <a:r>
              <a:rPr lang="en-US" dirty="0"/>
              <a:t>As the period over which the economy does well lengthens, two things become evident in board rooms. </a:t>
            </a:r>
            <a:r>
              <a:rPr lang="en-US" i="1" dirty="0"/>
              <a:t>Existing debts are easily validated and units that were heavily in debt prospered; it paid to lever</a:t>
            </a:r>
            <a:r>
              <a:rPr lang="en-US" dirty="0"/>
              <a:t>.” (65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“After the event it becomes apparent that the margins of safety built into debt structures were too great.</a:t>
            </a:r>
          </a:p>
          <a:p>
            <a:pPr>
              <a:lnSpc>
                <a:spcPct val="90000"/>
              </a:lnSpc>
            </a:pPr>
            <a:r>
              <a:rPr lang="en-US" dirty="0"/>
              <a:t>As a result, over a period in which the economy does well, views about acceptable debt structure change. In the </a:t>
            </a:r>
            <a:r>
              <a:rPr lang="en-US" dirty="0" err="1"/>
              <a:t>deal­making</a:t>
            </a:r>
            <a:r>
              <a:rPr lang="en-US" dirty="0"/>
              <a:t> that goes on between banks, investment bankers, and businessmen, 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the acceptable amount of debt to use in financing various types of activity and positions increases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7284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  <p:bldLst>
      <p:bldP spid="63490" grpId="0" animBg="1"/>
      <p:bldP spid="63491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Financial Instability Hypothesis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This </a:t>
            </a:r>
            <a:r>
              <a:rPr lang="en-US" dirty="0"/>
              <a:t>increase in the weight of debt financing raises the market price of capital assets and increases investment. As this continues the economy is transformed into a boom economy…” (65)</a:t>
            </a:r>
          </a:p>
          <a:p>
            <a:pPr>
              <a:lnSpc>
                <a:spcPct val="90000"/>
              </a:lnSpc>
            </a:pPr>
            <a:r>
              <a:rPr lang="en-US" dirty="0"/>
              <a:t>This transforms a period of tranquil growth into a period of speculative </a:t>
            </a:r>
            <a:r>
              <a:rPr lang="en-US" dirty="0" smtClean="0"/>
              <a:t>excess</a:t>
            </a:r>
          </a:p>
          <a:p>
            <a:r>
              <a:rPr lang="en-US" dirty="0"/>
              <a:t>“Stable growth is inconsistent with the manner in which investment is determined in an economy in which debt-financed ownership of capital assets exists, and the extent to which such debt financing can be carried is market determined.</a:t>
            </a:r>
          </a:p>
          <a:p>
            <a:r>
              <a:rPr lang="en-US" b="1" dirty="0"/>
              <a:t>It follows that the fundamental instability of a capitalist economy is upward.</a:t>
            </a:r>
          </a:p>
          <a:p>
            <a:r>
              <a:rPr lang="en-US" b="1" dirty="0"/>
              <a:t>The tendency to transform doing well into a speculative investment boom is the basic instability in a capitalist economy.” (65)</a:t>
            </a:r>
          </a:p>
          <a:p>
            <a:r>
              <a:rPr lang="en-US" dirty="0"/>
              <a:t>This process is fundamentally non-equilibrium in nature</a:t>
            </a:r>
          </a:p>
          <a:p>
            <a:pPr lvl="1"/>
            <a:r>
              <a:rPr lang="en-GB" dirty="0"/>
              <a:t>Spelling out Minsky’s verbal model step by step…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0311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  <p:bldLst>
      <p:bldP spid="65538" grpId="0" animBg="1"/>
      <p:bldP spid="65539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last crash wasn’t anticipated by the mainstream…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11404600" cy="5791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Bernanke 2004</a:t>
            </a:r>
            <a:r>
              <a:rPr lang="en-US" dirty="0" smtClean="0"/>
              <a:t>: “</a:t>
            </a:r>
            <a:r>
              <a:rPr lang="en-US" dirty="0"/>
              <a:t>What Have We Learned Since October 1979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past two decades has seen not only significant improvements in economic growth and productivity but also a marked reduction in economic volatility… dubbed ‘the Great Moderation</a:t>
            </a:r>
            <a:r>
              <a:rPr lang="en-US" dirty="0" smtClean="0"/>
              <a:t>’…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sources of the Great Moderation remain somewhat controversial, but as I have argued elsewhere, there is evidence for the view that improved control of inflation has contributed in important measure to </a:t>
            </a:r>
            <a:r>
              <a:rPr lang="en-US" i="1" dirty="0"/>
              <a:t>this welcome change in the economy</a:t>
            </a:r>
            <a:r>
              <a:rPr lang="en-US" dirty="0" smtClean="0"/>
              <a:t>.”</a:t>
            </a:r>
            <a:endParaRPr lang="en-AU" dirty="0"/>
          </a:p>
          <a:p>
            <a:r>
              <a:rPr lang="en-GB" dirty="0" smtClean="0">
                <a:hlinkClick r:id="rId3"/>
              </a:rPr>
              <a:t>OECD Economic Outlook, June 2007</a:t>
            </a:r>
            <a:r>
              <a:rPr lang="en-GB" dirty="0" smtClean="0"/>
              <a:t> 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current economic </a:t>
            </a:r>
            <a:r>
              <a:rPr lang="en-US" dirty="0" smtClean="0"/>
              <a:t>situation is </a:t>
            </a:r>
            <a:r>
              <a:rPr lang="en-US" dirty="0"/>
              <a:t>in many ways better than what we have experienced in </a:t>
            </a:r>
            <a:r>
              <a:rPr lang="en-US" dirty="0" smtClean="0"/>
              <a:t>years…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central forecast remains indeed quite benign: a soft landing in the </a:t>
            </a:r>
            <a:r>
              <a:rPr lang="en-US" dirty="0" smtClean="0"/>
              <a:t>United States</a:t>
            </a:r>
            <a:r>
              <a:rPr lang="en-US" dirty="0"/>
              <a:t>, a strong and sustained recovery in </a:t>
            </a:r>
            <a:r>
              <a:rPr lang="en-US" dirty="0" smtClean="0"/>
              <a:t>Europe…</a:t>
            </a:r>
          </a:p>
          <a:p>
            <a:pPr lvl="1"/>
            <a:r>
              <a:rPr lang="en-US" dirty="0" smtClean="0"/>
              <a:t>sustained </a:t>
            </a:r>
            <a:r>
              <a:rPr lang="en-US" dirty="0"/>
              <a:t>growth in OECD economies would be underpinned </a:t>
            </a:r>
            <a:r>
              <a:rPr lang="en-US" dirty="0" smtClean="0"/>
              <a:t>by strong </a:t>
            </a:r>
            <a:r>
              <a:rPr lang="en-US" dirty="0"/>
              <a:t>job creation and falling unemployment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8180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/>
              <a:t>Financial Instability Hypothesis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Economy in historical time</a:t>
            </a:r>
          </a:p>
          <a:p>
            <a:r>
              <a:rPr lang="en-US" dirty="0"/>
              <a:t>Debt-induced recession in recent past</a:t>
            </a:r>
          </a:p>
          <a:p>
            <a:r>
              <a:rPr lang="en-US" dirty="0"/>
              <a:t>Firms and banks conservative re debt/equity ratios, asset valuation</a:t>
            </a:r>
          </a:p>
          <a:p>
            <a:r>
              <a:rPr lang="en-US" dirty="0"/>
              <a:t>Only conservative projects are funded</a:t>
            </a:r>
          </a:p>
          <a:p>
            <a:r>
              <a:rPr lang="en-US" dirty="0"/>
              <a:t>Recovery means conservative projects succeed</a:t>
            </a:r>
          </a:p>
          <a:p>
            <a:r>
              <a:rPr lang="en-US" dirty="0"/>
              <a:t>Firms and banks revise risk premiums</a:t>
            </a:r>
          </a:p>
          <a:p>
            <a:pPr lvl="1"/>
            <a:r>
              <a:rPr lang="en-US" dirty="0"/>
              <a:t>Accepted debt/equity ratio rises</a:t>
            </a:r>
          </a:p>
          <a:p>
            <a:pPr lvl="1"/>
            <a:r>
              <a:rPr lang="en-US" dirty="0"/>
              <a:t>Assets revalued </a:t>
            </a:r>
            <a:r>
              <a:rPr lang="en-US" dirty="0" smtClean="0"/>
              <a:t>upwards</a:t>
            </a:r>
          </a:p>
          <a:p>
            <a:pPr>
              <a:lnSpc>
                <a:spcPct val="90000"/>
              </a:lnSpc>
            </a:pPr>
            <a:r>
              <a:rPr lang="en-US" dirty="0"/>
              <a:t>Self-fulfilling expectations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Decline in risk aversion causes increase in investment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Investment expansion causes economy to grow faster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Asset prices rise, making speculation on assets profitable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Increased willingness to lend increases money </a:t>
            </a:r>
            <a:r>
              <a:rPr lang="en-US" dirty="0" smtClean="0"/>
              <a:t>supply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Money supply “endogenous”, not controlled by Central Bank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Riskier investments enabled, asset speculation </a:t>
            </a:r>
            <a:r>
              <a:rPr lang="en-US" dirty="0" smtClean="0"/>
              <a:t>rises…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2485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Euphoric Economy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Prevalence of “euphoric expectations” allows </a:t>
            </a:r>
            <a:r>
              <a:rPr lang="en-US" dirty="0" smtClean="0"/>
              <a:t>emergence </a:t>
            </a:r>
            <a:r>
              <a:rPr lang="en-US" dirty="0"/>
              <a:t>of “Ponzi” </a:t>
            </a:r>
            <a:r>
              <a:rPr lang="en-US" dirty="0" smtClean="0"/>
              <a:t>financiers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Cash flow from “investments” always less than debt servicing costs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Profits made by selling assets on a rising </a:t>
            </a:r>
            <a:r>
              <a:rPr lang="en-US" dirty="0" smtClean="0"/>
              <a:t>market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Desperate demand for debt since fundamentally insolvent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Must borrow to service existing debt before asset sales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Interest-rate insensitive demand for </a:t>
            </a:r>
            <a:r>
              <a:rPr lang="en-US" dirty="0" smtClean="0"/>
              <a:t>finance</a:t>
            </a:r>
          </a:p>
          <a:p>
            <a:r>
              <a:rPr lang="en-US" dirty="0"/>
              <a:t>Initial profitability of asset speculation:</a:t>
            </a:r>
          </a:p>
          <a:p>
            <a:pPr lvl="1"/>
            <a:r>
              <a:rPr lang="en-US" dirty="0"/>
              <a:t>reduces debt and interest rate sensitivity</a:t>
            </a:r>
          </a:p>
          <a:p>
            <a:pPr lvl="1"/>
            <a:r>
              <a:rPr lang="en-US" dirty="0"/>
              <a:t>drives up supply of and demand for finance</a:t>
            </a:r>
          </a:p>
          <a:p>
            <a:pPr lvl="1"/>
            <a:r>
              <a:rPr lang="en-US" dirty="0"/>
              <a:t>market interest rates </a:t>
            </a:r>
            <a:r>
              <a:rPr lang="en-US" dirty="0" smtClean="0"/>
              <a:t>rise</a:t>
            </a:r>
          </a:p>
          <a:p>
            <a:r>
              <a:rPr lang="en-GB" dirty="0" smtClean="0"/>
              <a:t>Income distribution changes as economy goes into a boom</a:t>
            </a:r>
          </a:p>
          <a:p>
            <a:pPr lvl="1"/>
            <a:r>
              <a:rPr lang="en-GB" dirty="0" smtClean="0"/>
              <a:t>Wages rise</a:t>
            </a:r>
          </a:p>
          <a:p>
            <a:pPr lvl="1"/>
            <a:r>
              <a:rPr lang="en-GB" dirty="0" smtClean="0"/>
              <a:t>Cost of raw material inputs (energy inputs, metal ores) rise…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7806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Assets Boom and Bust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685800"/>
            <a:ext cx="11379200" cy="5943600"/>
          </a:xfrm>
          <a:noFill/>
          <a:ln/>
        </p:spPr>
        <p:txBody>
          <a:bodyPr/>
          <a:lstStyle/>
          <a:p>
            <a:r>
              <a:rPr lang="en-US" dirty="0" smtClean="0"/>
              <a:t>Eventually debt growth breaks for an endogenous reason:</a:t>
            </a:r>
            <a:endParaRPr lang="en-US" dirty="0"/>
          </a:p>
          <a:p>
            <a:pPr lvl="1"/>
            <a:r>
              <a:rPr lang="en-GB" dirty="0" smtClean="0"/>
              <a:t>Changing cost structure undermines profit expectations</a:t>
            </a:r>
            <a:endParaRPr lang="en-US" dirty="0" smtClean="0"/>
          </a:p>
          <a:p>
            <a:pPr lvl="1"/>
            <a:r>
              <a:rPr lang="en-US" dirty="0" err="1" smtClean="0"/>
              <a:t>Ponzis</a:t>
            </a:r>
            <a:r>
              <a:rPr lang="en-US" dirty="0" smtClean="0"/>
              <a:t> </a:t>
            </a:r>
            <a:r>
              <a:rPr lang="en-US" dirty="0"/>
              <a:t>necessarily losing money</a:t>
            </a:r>
          </a:p>
          <a:p>
            <a:pPr lvl="2"/>
            <a:r>
              <a:rPr lang="en-US" dirty="0"/>
              <a:t>Debts accumulate, while shares in Ponzi firms purchased </a:t>
            </a:r>
            <a:r>
              <a:rPr lang="en-US" dirty="0" smtClean="0"/>
              <a:t>widely</a:t>
            </a:r>
          </a:p>
          <a:p>
            <a:pPr lvl="2"/>
            <a:r>
              <a:rPr lang="en-GB" dirty="0" smtClean="0"/>
              <a:t>Can suddenly crash if they fail to roll over debts in time</a:t>
            </a:r>
            <a:endParaRPr lang="en-US" dirty="0"/>
          </a:p>
          <a:p>
            <a:pPr lvl="1"/>
            <a:r>
              <a:rPr lang="en-US" dirty="0"/>
              <a:t>Many “euphoric expectations” investments fail</a:t>
            </a:r>
          </a:p>
          <a:p>
            <a:pPr lvl="1"/>
            <a:r>
              <a:rPr lang="en-US" dirty="0" smtClean="0"/>
              <a:t>Rising </a:t>
            </a:r>
            <a:r>
              <a:rPr lang="en-US" dirty="0"/>
              <a:t>rates make once conservative projects </a:t>
            </a:r>
            <a:r>
              <a:rPr lang="en-US" dirty="0" smtClean="0"/>
              <a:t>speculative</a:t>
            </a:r>
          </a:p>
          <a:p>
            <a:pPr lvl="2"/>
            <a:r>
              <a:rPr lang="en-US" dirty="0" smtClean="0"/>
              <a:t>Non-Ponzi </a:t>
            </a:r>
            <a:r>
              <a:rPr lang="en-US" dirty="0"/>
              <a:t>investors attempt to sell assets to service debts</a:t>
            </a:r>
          </a:p>
          <a:p>
            <a:pPr lvl="2"/>
            <a:r>
              <a:rPr lang="en-US" dirty="0"/>
              <a:t>Entry of new sellers floods asset markets</a:t>
            </a:r>
          </a:p>
          <a:p>
            <a:pPr lvl="2"/>
            <a:r>
              <a:rPr lang="en-US" dirty="0"/>
              <a:t>Rising trend of asset prices falters or </a:t>
            </a:r>
            <a:r>
              <a:rPr lang="en-US" dirty="0" smtClean="0"/>
              <a:t>reverses</a:t>
            </a:r>
          </a:p>
          <a:p>
            <a:pPr>
              <a:lnSpc>
                <a:spcPct val="90000"/>
              </a:lnSpc>
            </a:pPr>
            <a:r>
              <a:rPr lang="en-US" dirty="0"/>
              <a:t>Ponzi financiers </a:t>
            </a:r>
            <a:r>
              <a:rPr lang="en-US" dirty="0" smtClean="0"/>
              <a:t>quickly go </a:t>
            </a:r>
            <a:r>
              <a:rPr lang="en-US" dirty="0"/>
              <a:t>bankrupt: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no longer sell assets for a profit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debt servicing on assets far exceeds cash flows</a:t>
            </a:r>
          </a:p>
          <a:p>
            <a:pPr>
              <a:lnSpc>
                <a:spcPct val="90000"/>
              </a:lnSpc>
            </a:pPr>
            <a:r>
              <a:rPr lang="en-US" dirty="0"/>
              <a:t>Asset prices collapse, drastically increasing debt/equity ratios</a:t>
            </a:r>
          </a:p>
          <a:p>
            <a:pPr>
              <a:lnSpc>
                <a:spcPct val="90000"/>
              </a:lnSpc>
            </a:pPr>
            <a:r>
              <a:rPr lang="en-US" dirty="0"/>
              <a:t>Endogenous expansion of money supply reverses</a:t>
            </a:r>
          </a:p>
          <a:p>
            <a:pPr>
              <a:lnSpc>
                <a:spcPct val="90000"/>
              </a:lnSpc>
            </a:pPr>
            <a:r>
              <a:rPr lang="en-US" dirty="0"/>
              <a:t>Investment evaporates; economic growth slows or reverses</a:t>
            </a:r>
          </a:p>
          <a:p>
            <a:pPr>
              <a:lnSpc>
                <a:spcPct val="90000"/>
              </a:lnSpc>
            </a:pPr>
            <a:r>
              <a:rPr lang="en-US" dirty="0"/>
              <a:t>Economy enters a debt-induced recession 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5582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Crisis and Aftermath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What happens next depends 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Inflation rate at the time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Size of the government sector</a:t>
            </a:r>
            <a:r>
              <a:rPr lang="en-GB" dirty="0" smtClean="0"/>
              <a:t>…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High </a:t>
            </a:r>
            <a:r>
              <a:rPr lang="en-US" dirty="0"/>
              <a:t>Inflation?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Debts repaid by rising price level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Economic growth remains low: Stagflation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Renewal of cycle once debt levels </a:t>
            </a:r>
            <a:r>
              <a:rPr lang="en-US" dirty="0" smtClean="0"/>
              <a:t>reduced</a:t>
            </a:r>
          </a:p>
          <a:p>
            <a:r>
              <a:rPr lang="en-US" dirty="0"/>
              <a:t>Low Inflation?</a:t>
            </a:r>
          </a:p>
          <a:p>
            <a:pPr lvl="1"/>
            <a:r>
              <a:rPr lang="en-US" dirty="0"/>
              <a:t>Debts cannot be repaid</a:t>
            </a:r>
          </a:p>
          <a:p>
            <a:pPr lvl="1"/>
            <a:r>
              <a:rPr lang="en-US" dirty="0"/>
              <a:t>Chain of bankruptcy affects even non-speculative businesses</a:t>
            </a:r>
          </a:p>
          <a:p>
            <a:pPr lvl="1"/>
            <a:r>
              <a:rPr lang="en-US" dirty="0"/>
              <a:t>Economic activity remains suppressed: a Depression</a:t>
            </a:r>
          </a:p>
          <a:p>
            <a:r>
              <a:rPr lang="en-US" dirty="0"/>
              <a:t>Big Government?</a:t>
            </a:r>
          </a:p>
          <a:p>
            <a:pPr lvl="1"/>
            <a:r>
              <a:rPr lang="en-US" dirty="0"/>
              <a:t>Anti-cyclical spending and taxation of government enables debts to be repaid</a:t>
            </a:r>
          </a:p>
          <a:p>
            <a:pPr lvl="1"/>
            <a:r>
              <a:rPr lang="en-US" dirty="0"/>
              <a:t>Renewal of cycle once debt levels </a:t>
            </a:r>
            <a:r>
              <a:rPr lang="en-US" dirty="0" smtClean="0"/>
              <a:t>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2116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dynamics…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763000" cy="457200"/>
          </a:xfrm>
        </p:spPr>
        <p:txBody>
          <a:bodyPr/>
          <a:lstStyle/>
          <a:p>
            <a:r>
              <a:rPr lang="en-GB" dirty="0" err="1" smtClean="0"/>
              <a:t>Modeling</a:t>
            </a:r>
            <a:r>
              <a:rPr lang="en-GB" dirty="0" smtClean="0"/>
              <a:t> Minsky: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8704252" cy="5410200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496"/>
              </p:ext>
            </p:extLst>
          </p:nvPr>
        </p:nvGraphicFramePr>
        <p:xfrm>
          <a:off x="6477000" y="76200"/>
          <a:ext cx="331831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Packager Shell Object" showAsIcon="1" r:id="rId4" imgW="1909080" imgH="350640" progId="Package">
                  <p:embed/>
                </p:oleObj>
              </mc:Choice>
              <mc:Fallback>
                <p:oleObj name="Packager Shell Object" showAsIcon="1" r:id="rId4" imgW="1909080" imgH="350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76200"/>
                        <a:ext cx="3318316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82090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dynamics…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685800"/>
            <a:ext cx="11379200" cy="6096000"/>
          </a:xfrm>
        </p:spPr>
        <p:txBody>
          <a:bodyPr/>
          <a:lstStyle/>
          <a:p>
            <a:r>
              <a:rPr lang="en-GB" dirty="0" smtClean="0"/>
              <a:t>It looks complicated</a:t>
            </a:r>
          </a:p>
          <a:p>
            <a:pPr lvl="1"/>
            <a:r>
              <a:rPr lang="en-GB" dirty="0" smtClean="0"/>
              <a:t>It’s actually </a:t>
            </a:r>
            <a:r>
              <a:rPr lang="en-GB" b="1" i="1" dirty="0" smtClean="0"/>
              <a:t>simple but complex</a:t>
            </a:r>
          </a:p>
          <a:p>
            <a:r>
              <a:rPr lang="en-GB" dirty="0" smtClean="0"/>
              <a:t>Boils down to three </a:t>
            </a:r>
            <a:r>
              <a:rPr lang="en-GB" b="1" i="1" dirty="0" smtClean="0"/>
              <a:t>irrefutable</a:t>
            </a:r>
            <a:r>
              <a:rPr lang="en-GB" dirty="0" smtClean="0"/>
              <a:t> statements:</a:t>
            </a:r>
          </a:p>
          <a:p>
            <a:pPr lvl="1"/>
            <a:r>
              <a:rPr lang="en-GB" i="1" dirty="0"/>
              <a:t>The </a:t>
            </a:r>
            <a:r>
              <a:rPr lang="en-GB" b="1" i="1" dirty="0"/>
              <a:t>employment rate</a:t>
            </a:r>
            <a:r>
              <a:rPr lang="en-GB" i="1" dirty="0"/>
              <a:t> will rise if </a:t>
            </a:r>
            <a:r>
              <a:rPr lang="en-GB" b="1" i="1" dirty="0"/>
              <a:t>economic growth</a:t>
            </a:r>
            <a:r>
              <a:rPr lang="en-GB" i="1" dirty="0"/>
              <a:t> exceeds the sum of </a:t>
            </a:r>
            <a:r>
              <a:rPr lang="en-GB" b="1" i="1" dirty="0"/>
              <a:t>population growth</a:t>
            </a:r>
            <a:r>
              <a:rPr lang="en-GB" i="1" dirty="0"/>
              <a:t> and </a:t>
            </a:r>
            <a:r>
              <a:rPr lang="en-GB" b="1" i="1" dirty="0"/>
              <a:t>growth in </a:t>
            </a:r>
            <a:r>
              <a:rPr lang="en-GB" b="1" i="1" dirty="0" err="1"/>
              <a:t>labor</a:t>
            </a:r>
            <a:r>
              <a:rPr lang="en-GB" b="1" i="1" dirty="0"/>
              <a:t> productivity</a:t>
            </a:r>
            <a:r>
              <a:rPr lang="en-GB" i="1" dirty="0"/>
              <a:t>;</a:t>
            </a:r>
            <a:endParaRPr lang="en-US" dirty="0"/>
          </a:p>
          <a:p>
            <a:pPr lvl="1"/>
            <a:r>
              <a:rPr lang="en-GB" i="1" dirty="0"/>
              <a:t>The </a:t>
            </a:r>
            <a:r>
              <a:rPr lang="en-GB" b="1" i="1" dirty="0"/>
              <a:t>wages share of output</a:t>
            </a:r>
            <a:r>
              <a:rPr lang="en-GB" i="1" dirty="0"/>
              <a:t> will rise if </a:t>
            </a:r>
            <a:r>
              <a:rPr lang="en-GB" b="1" i="1" dirty="0" smtClean="0"/>
              <a:t>money wage </a:t>
            </a:r>
            <a:r>
              <a:rPr lang="en-GB" b="1" i="1" dirty="0"/>
              <a:t>demands</a:t>
            </a:r>
            <a:r>
              <a:rPr lang="en-GB" i="1" dirty="0"/>
              <a:t> exceed the </a:t>
            </a:r>
            <a:r>
              <a:rPr lang="en-GB" i="1" dirty="0" smtClean="0"/>
              <a:t>sum of </a:t>
            </a:r>
            <a:r>
              <a:rPr lang="en-GB" b="1" i="1" dirty="0" smtClean="0"/>
              <a:t>inflation</a:t>
            </a:r>
            <a:r>
              <a:rPr lang="en-GB" i="1" dirty="0" smtClean="0"/>
              <a:t> and </a:t>
            </a:r>
            <a:r>
              <a:rPr lang="en-GB" b="1" i="1" dirty="0" smtClean="0"/>
              <a:t>growth in </a:t>
            </a:r>
            <a:r>
              <a:rPr lang="en-GB" b="1" i="1" dirty="0" err="1"/>
              <a:t>labor</a:t>
            </a:r>
            <a:r>
              <a:rPr lang="en-GB" b="1" i="1" dirty="0"/>
              <a:t> productivity</a:t>
            </a:r>
            <a:r>
              <a:rPr lang="en-GB" i="1" dirty="0"/>
              <a:t>; and</a:t>
            </a:r>
            <a:endParaRPr lang="en-US" dirty="0"/>
          </a:p>
          <a:p>
            <a:pPr lvl="1"/>
            <a:r>
              <a:rPr lang="en-GB" i="1" dirty="0"/>
              <a:t>The </a:t>
            </a:r>
            <a:r>
              <a:rPr lang="en-GB" b="1" i="1" dirty="0"/>
              <a:t>private debt to GDP ratio</a:t>
            </a:r>
            <a:r>
              <a:rPr lang="en-GB" i="1" dirty="0"/>
              <a:t> will rise if the </a:t>
            </a:r>
            <a:r>
              <a:rPr lang="en-GB" b="1" i="1" dirty="0"/>
              <a:t>rate of growth of private debt</a:t>
            </a:r>
            <a:r>
              <a:rPr lang="en-GB" i="1" dirty="0"/>
              <a:t> exceeds the </a:t>
            </a:r>
            <a:r>
              <a:rPr lang="en-GB" i="1" dirty="0" smtClean="0"/>
              <a:t>sum of </a:t>
            </a:r>
            <a:r>
              <a:rPr lang="en-GB" b="1" i="1" dirty="0" smtClean="0"/>
              <a:t>inflation</a:t>
            </a:r>
            <a:r>
              <a:rPr lang="en-GB" i="1" dirty="0" smtClean="0"/>
              <a:t> plus the </a:t>
            </a:r>
            <a:r>
              <a:rPr lang="en-GB" b="1" i="1" dirty="0" smtClean="0"/>
              <a:t>rate </a:t>
            </a:r>
            <a:r>
              <a:rPr lang="en-GB" b="1" i="1" dirty="0"/>
              <a:t>of economic growth</a:t>
            </a:r>
            <a:r>
              <a:rPr lang="en-GB" i="1" dirty="0" smtClean="0"/>
              <a:t>.</a:t>
            </a:r>
          </a:p>
          <a:p>
            <a:r>
              <a:rPr lang="en-GB" dirty="0" smtClean="0"/>
              <a:t>Statements are simply facts</a:t>
            </a:r>
          </a:p>
          <a:p>
            <a:pPr lvl="1"/>
            <a:r>
              <a:rPr lang="en-GB" dirty="0" smtClean="0"/>
              <a:t>Disagreeing with them is like disagreeing with gravity</a:t>
            </a:r>
          </a:p>
          <a:p>
            <a:r>
              <a:rPr lang="en-GB" dirty="0" smtClean="0"/>
              <a:t>Complexity arises from how they interact with each other</a:t>
            </a:r>
          </a:p>
          <a:p>
            <a:pPr lvl="1"/>
            <a:r>
              <a:rPr lang="en-GB" dirty="0" smtClean="0"/>
              <a:t>Behaviour could never be deduced using verbal logic</a:t>
            </a:r>
          </a:p>
          <a:p>
            <a:pPr lvl="2"/>
            <a:r>
              <a:rPr lang="en-GB" dirty="0" smtClean="0"/>
              <a:t>Have to simulate to see the effects</a:t>
            </a:r>
          </a:p>
          <a:p>
            <a:r>
              <a:rPr lang="en-GB" dirty="0" smtClean="0"/>
              <a:t>But this phenomenon—rising private debt leading to a crisis—is what Minsky predicted from his observations of capitalism</a:t>
            </a:r>
          </a:p>
          <a:p>
            <a:r>
              <a:rPr lang="en-GB" dirty="0" smtClean="0"/>
              <a:t>We are now in an era of permanent debt-deflation, countered only by government deficits…</a:t>
            </a: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9545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>Dramatic fall in credit growth post-crisis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Except in China, which will be the next bubble to burst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11353800" cy="58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7133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Excessive private debt means credit growth slow/falter from now on</a:t>
            </a:r>
          </a:p>
          <a:p>
            <a:r>
              <a:rPr lang="en-GB" dirty="0" smtClean="0"/>
              <a:t>Real cause of overall decline in economic growth rates</a:t>
            </a:r>
          </a:p>
          <a:p>
            <a:pPr lvl="1"/>
            <a:r>
              <a:rPr lang="en-GB" dirty="0" smtClean="0"/>
              <a:t>Sustained acceleration in private debt now impossible to achieve</a:t>
            </a:r>
          </a:p>
          <a:p>
            <a:r>
              <a:rPr lang="en-GB" dirty="0" smtClean="0"/>
              <a:t>Low &amp; correlated asset returns likely, except</a:t>
            </a:r>
          </a:p>
          <a:p>
            <a:pPr lvl="1"/>
            <a:r>
              <a:rPr lang="en-GB" dirty="0" smtClean="0"/>
              <a:t>Where QE drives asset prices</a:t>
            </a:r>
          </a:p>
          <a:p>
            <a:pPr lvl="1"/>
            <a:r>
              <a:rPr lang="en-GB" dirty="0" smtClean="0"/>
              <a:t>In “Super Cities” where elite incomes + debt drive house prices</a:t>
            </a:r>
          </a:p>
          <a:p>
            <a:r>
              <a:rPr lang="en-GB" dirty="0" smtClean="0"/>
              <a:t>China crash inevitable in next 1-2 years</a:t>
            </a:r>
          </a:p>
          <a:p>
            <a:pPr lvl="1"/>
            <a:r>
              <a:rPr lang="en-GB" dirty="0" smtClean="0"/>
              <a:t>Avoided crisis via huge growth in private credit</a:t>
            </a:r>
          </a:p>
          <a:p>
            <a:pPr lvl="2"/>
            <a:r>
              <a:rPr lang="en-GB" dirty="0" smtClean="0"/>
              <a:t>Faster rate of growth than Japan during “Bubble Economy” days</a:t>
            </a:r>
          </a:p>
          <a:p>
            <a:pPr lvl="1"/>
            <a:r>
              <a:rPr lang="en-GB" dirty="0" smtClean="0"/>
              <a:t>Now well into Richard </a:t>
            </a:r>
            <a:r>
              <a:rPr lang="en-GB" dirty="0" err="1" smtClean="0"/>
              <a:t>Vague’s</a:t>
            </a:r>
            <a:r>
              <a:rPr lang="en-GB" dirty="0" smtClean="0"/>
              <a:t> two “danger zone” ranges:</a:t>
            </a:r>
          </a:p>
          <a:p>
            <a:pPr lvl="2"/>
            <a:r>
              <a:rPr lang="en-GB" dirty="0" smtClean="0"/>
              <a:t>Private debt </a:t>
            </a:r>
            <a:r>
              <a:rPr lang="en-GB" dirty="0" smtClean="0"/>
              <a:t>more than </a:t>
            </a:r>
            <a:r>
              <a:rPr lang="en-GB" dirty="0" smtClean="0"/>
              <a:t>1.5 times GDP (well over 1.8 times now)</a:t>
            </a:r>
          </a:p>
          <a:p>
            <a:pPr lvl="2"/>
            <a:r>
              <a:rPr lang="en-GB" dirty="0" smtClean="0"/>
              <a:t>Grows </a:t>
            </a:r>
            <a:r>
              <a:rPr lang="en-GB" dirty="0" smtClean="0"/>
              <a:t>by </a:t>
            </a:r>
            <a:r>
              <a:rPr lang="en-GB" dirty="0"/>
              <a:t>18% </a:t>
            </a:r>
            <a:r>
              <a:rPr lang="en-GB" dirty="0" smtClean="0"/>
              <a:t>of GDP or more </a:t>
            </a:r>
            <a:r>
              <a:rPr lang="en-GB" dirty="0" smtClean="0"/>
              <a:t>over </a:t>
            </a:r>
            <a:r>
              <a:rPr lang="en-GB" dirty="0" smtClean="0"/>
              <a:t>5 years </a:t>
            </a:r>
            <a:r>
              <a:rPr lang="en-GB" dirty="0" smtClean="0"/>
              <a:t>(rose by </a:t>
            </a:r>
            <a:r>
              <a:rPr lang="en-GB" dirty="0"/>
              <a:t>70% </a:t>
            </a:r>
            <a:r>
              <a:rPr lang="en-GB" dirty="0" smtClean="0"/>
              <a:t>over last 5 years</a:t>
            </a:r>
            <a:r>
              <a:rPr lang="en-GB" dirty="0" smtClean="0"/>
              <a:t>)</a:t>
            </a:r>
            <a:endParaRPr lang="en-GB" dirty="0" smtClean="0"/>
          </a:p>
          <a:p>
            <a:pPr lvl="3"/>
            <a:r>
              <a:rPr lang="en-GB" dirty="0" smtClean="0"/>
              <a:t>(See </a:t>
            </a:r>
            <a:r>
              <a:rPr lang="en-US" i="1" dirty="0"/>
              <a:t>The Next Economic Disaster: Why It's Coming and How to Avoid </a:t>
            </a:r>
            <a:r>
              <a:rPr lang="en-US" i="1" dirty="0" smtClean="0"/>
              <a:t>It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www.amazon.co.uk/Next-Economic-Disaster-Coming-Avoid/dp/0812247043</a:t>
            </a:r>
            <a:r>
              <a:rPr lang="en-US" dirty="0" smtClean="0"/>
              <a:t>)</a:t>
            </a:r>
          </a:p>
          <a:p>
            <a:r>
              <a:rPr lang="en-GB" dirty="0" smtClean="0"/>
              <a:t>“May you </a:t>
            </a:r>
            <a:r>
              <a:rPr lang="en-GB" dirty="0" smtClean="0"/>
              <a:t>invest in </a:t>
            </a:r>
            <a:r>
              <a:rPr lang="en-GB" dirty="0" smtClean="0"/>
              <a:t>interesting times…”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8178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Crisis in part a product of bad economic theory</a:t>
            </a:r>
          </a:p>
          <a:p>
            <a:r>
              <a:rPr lang="en-GB" dirty="0" smtClean="0"/>
              <a:t>Realistic “</a:t>
            </a:r>
            <a:r>
              <a:rPr lang="en-GB" dirty="0" err="1" smtClean="0"/>
              <a:t>Minskian</a:t>
            </a:r>
            <a:r>
              <a:rPr lang="en-GB" dirty="0" smtClean="0"/>
              <a:t>” economics warned of dangers of rising private debt</a:t>
            </a:r>
          </a:p>
          <a:p>
            <a:r>
              <a:rPr lang="en-GB" dirty="0" smtClean="0"/>
              <a:t>Unrealistic “Neoclassical” economics ignored it</a:t>
            </a:r>
          </a:p>
          <a:p>
            <a:r>
              <a:rPr lang="en-GB" dirty="0" smtClean="0"/>
              <a:t>Business needs realism in economics—leave ideology to political scientists</a:t>
            </a:r>
          </a:p>
          <a:p>
            <a:r>
              <a:rPr lang="en-GB" dirty="0" smtClean="0"/>
              <a:t>Most Universities only teach mainstream Neoclassical theory</a:t>
            </a:r>
          </a:p>
          <a:p>
            <a:pPr lvl="1"/>
            <a:r>
              <a:rPr lang="en-GB" dirty="0" smtClean="0"/>
              <a:t>New “CORE” curriculum just as bad on this front</a:t>
            </a:r>
          </a:p>
          <a:p>
            <a:r>
              <a:rPr lang="en-GB" dirty="0" smtClean="0"/>
              <a:t>Support Universities that take a pluralist approach to economics…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 bwMode="auto">
          <a:xfrm>
            <a:off x="9442254" y="762000"/>
            <a:ext cx="1916177" cy="2142530"/>
          </a:xfrm>
          <a:prstGeom prst="cloudCallout">
            <a:avLst>
              <a:gd name="adj1" fmla="val -83146"/>
              <a:gd name="adj2" fmla="val 10928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Or Greenwich!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3324704"/>
            <a:ext cx="6858000" cy="1846659"/>
          </a:xfrm>
          <a:prstGeom prst="rect">
            <a:avLst/>
          </a:prstGeom>
          <a:noFill/>
        </p:spPr>
        <p:txBody>
          <a:bodyPr wrap="square" lIns="216000" tIns="45720" rIns="36000" bIns="45720">
            <a:spAutoFit/>
          </a:bodyPr>
          <a:lstStyle/>
          <a:p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For a pluralist education in economics</a:t>
            </a:r>
          </a:p>
          <a:p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Come to Kingston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/>
            </a:r>
            <a:b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</a:b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School of Economics, History &amp; 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Politics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82885" y="2919593"/>
            <a:ext cx="2111246" cy="22517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0" rIns="91440" bIns="45720">
            <a:normAutofit/>
          </a:bodyPr>
          <a:lstStyle/>
          <a:p>
            <a:pPr algn="l"/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Kingston</a:t>
            </a:r>
          </a:p>
          <a:p>
            <a:pPr algn="l">
              <a:lnSpc>
                <a:spcPts val="3000"/>
              </a:lnSpc>
            </a:pP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 algn="l">
              <a:lnSpc>
                <a:spcPts val="3000"/>
              </a:lnSpc>
            </a:pP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0781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last crash wasn’t anticipated by the mainstream…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1"/>
            <a:ext cx="8763000" cy="449107"/>
          </a:xfrm>
        </p:spPr>
        <p:txBody>
          <a:bodyPr/>
          <a:lstStyle/>
          <a:p>
            <a:r>
              <a:rPr lang="en-GB" dirty="0" smtClean="0"/>
              <a:t>And then all hell broke loose…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14426"/>
            <a:ext cx="11379200" cy="50577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534935">
            <a:off x="2389838" y="2373454"/>
            <a:ext cx="6656779" cy="865187"/>
          </a:xfrm>
          <a:prstGeom prst="rightArrow">
            <a:avLst/>
          </a:prstGeom>
          <a:gradFill rotWithShape="0">
            <a:gsLst>
              <a:gs pos="0">
                <a:schemeClr val="bg1">
                  <a:alpha val="1500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rPr>
              <a:t>Inflation &amp; Unemployment Falling</a:t>
            </a:r>
          </a:p>
        </p:txBody>
      </p:sp>
      <p:sp>
        <p:nvSpPr>
          <p:cNvPr id="6" name="Right Arrow 5"/>
          <p:cNvSpPr/>
          <p:nvPr/>
        </p:nvSpPr>
        <p:spPr bwMode="auto">
          <a:xfrm rot="16868677">
            <a:off x="8337396" y="2319336"/>
            <a:ext cx="2087563" cy="503237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rPr>
              <a:t>Unemployment</a:t>
            </a:r>
          </a:p>
        </p:txBody>
      </p:sp>
      <p:sp>
        <p:nvSpPr>
          <p:cNvPr id="7" name="Right Arrow 6"/>
          <p:cNvSpPr/>
          <p:nvPr/>
        </p:nvSpPr>
        <p:spPr bwMode="auto">
          <a:xfrm rot="4708056">
            <a:off x="8497882" y="4464565"/>
            <a:ext cx="1511300" cy="5032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Candara" panose="020E0502030303020204" pitchFamily="34" charset="0"/>
                <a:cs typeface="Arial" charset="0"/>
              </a:rPr>
              <a:t>Deflation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6400" y="6069828"/>
            <a:ext cx="10871200" cy="7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After the event, mainstream described Great Moderation &amp; the crisis as two separate events…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31570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last crash wasn’t anticipated by the mainstream…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763000" cy="5943600"/>
          </a:xfrm>
        </p:spPr>
        <p:txBody>
          <a:bodyPr/>
          <a:lstStyle/>
          <a:p>
            <a:r>
              <a:rPr lang="en-GB" dirty="0" smtClean="0"/>
              <a:t>Bernanke 2010 “</a:t>
            </a:r>
            <a:r>
              <a:rPr lang="en-US" dirty="0">
                <a:hlinkClick r:id="rId2"/>
              </a:rPr>
              <a:t>Implications of the Financial Crisis for Economics</a:t>
            </a:r>
            <a:r>
              <a:rPr lang="en-GB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“Standard </a:t>
            </a:r>
            <a:r>
              <a:rPr lang="en-US" dirty="0"/>
              <a:t>macroeconomic models, such as the workhorse new-Keynesian model, did not predict the crisis, nor did they incorporate very easily the effects of financial </a:t>
            </a:r>
            <a:r>
              <a:rPr lang="en-US" dirty="0" smtClean="0"/>
              <a:t>instability.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these failures of standard macroeconomic models mean that they are irrelevant or at least significantly flawed? 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/>
              <a:t>think the answer is a qualified no. Economic models are useful only in the context for which they are designed. Most of the time, including during recessions, serious financial instability is not an </a:t>
            </a:r>
            <a:r>
              <a:rPr lang="en-US" dirty="0" smtClean="0"/>
              <a:t>issue.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standard models were designed for these non-crisis periods, and they have proven quite useful in that </a:t>
            </a:r>
            <a:r>
              <a:rPr lang="en-US" b="1" dirty="0" smtClean="0"/>
              <a:t>context.</a:t>
            </a:r>
          </a:p>
          <a:p>
            <a:pPr lvl="1"/>
            <a:r>
              <a:rPr lang="en-US" b="1" i="1" dirty="0" smtClean="0"/>
              <a:t>Notably</a:t>
            </a:r>
            <a:r>
              <a:rPr lang="en-US" b="1" i="1" dirty="0"/>
              <a:t>, they were part of the intellectual framework that helped deliver low inflation and macroeconomic stability in most industrial countries during the two decades that began in the mid-1980s</a:t>
            </a:r>
            <a:r>
              <a:rPr lang="en-US" i="1" dirty="0" smtClean="0"/>
              <a:t>.”</a:t>
            </a:r>
          </a:p>
          <a:p>
            <a:r>
              <a:rPr lang="en-GB" dirty="0" smtClean="0"/>
              <a:t>What utter self-serving bollocks!</a:t>
            </a:r>
          </a:p>
          <a:p>
            <a:pPr lvl="1"/>
            <a:r>
              <a:rPr lang="en-GB" dirty="0" smtClean="0"/>
              <a:t>Look again at the 1980-2010 inflation &amp; unemployment data…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8558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factor the mainstream ignores…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763000" cy="533400"/>
          </a:xfrm>
        </p:spPr>
        <p:txBody>
          <a:bodyPr/>
          <a:lstStyle/>
          <a:p>
            <a:r>
              <a:rPr lang="en-GB" dirty="0" smtClean="0"/>
              <a:t>This time, including rising private debt…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90600"/>
            <a:ext cx="11328400" cy="58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3566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factor the mainstream ignores…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5562600" cy="1371600"/>
          </a:xfrm>
        </p:spPr>
        <p:txBody>
          <a:bodyPr/>
          <a:lstStyle/>
          <a:p>
            <a:r>
              <a:rPr lang="en-GB" dirty="0" smtClean="0"/>
              <a:t>Graphing inflation against unemployment, an inexplicable shift:</a:t>
            </a:r>
          </a:p>
          <a:p>
            <a:r>
              <a:rPr lang="en-GB" dirty="0" smtClean="0"/>
              <a:t>Heading towards equilibrium</a:t>
            </a:r>
          </a:p>
          <a:p>
            <a:r>
              <a:rPr lang="en-GB" dirty="0" smtClean="0"/>
              <a:t>Then sudden collapse!</a:t>
            </a:r>
            <a:endParaRPr lang="en-US" dirty="0"/>
          </a:p>
        </p:txBody>
      </p:sp>
      <p:pic>
        <p:nvPicPr>
          <p:cNvPr id="4" name="Revealing3rdDimensionDat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2128010"/>
            <a:ext cx="4954293" cy="44251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63632" y="685801"/>
            <a:ext cx="572196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Making sense of this with non-mainstream macroeconomics</a:t>
            </a:r>
          </a:p>
          <a:p>
            <a:r>
              <a:rPr lang="en-GB" kern="0" dirty="0">
                <a:effectLst/>
              </a:rPr>
              <a:t>Minsky’s Financial Instability Hypothesis</a:t>
            </a:r>
          </a:p>
          <a:p>
            <a:r>
              <a:rPr lang="en-GB" kern="0" dirty="0">
                <a:effectLst/>
              </a:rPr>
              <a:t>Plus “Complex Systems Macro”</a:t>
            </a:r>
            <a:endParaRPr lang="en-US" kern="0" dirty="0">
              <a:effectLst/>
            </a:endParaRPr>
          </a:p>
        </p:txBody>
      </p:sp>
      <p:pic>
        <p:nvPicPr>
          <p:cNvPr id="6" name="Revealing3rdDimensionSimulatio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90551" y="2128009"/>
            <a:ext cx="4815649" cy="44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806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432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Why does the mainstream ignore private debt?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Because of a fantasy model of lending that ignores banks!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idea of debt-deflation goes back to Irving Fisher (1933</a:t>
            </a:r>
            <a:r>
              <a:rPr lang="en-US" dirty="0" smtClean="0"/>
              <a:t>)…</a:t>
            </a:r>
            <a:endParaRPr lang="en-US" dirty="0"/>
          </a:p>
          <a:p>
            <a:pPr lvl="1"/>
            <a:r>
              <a:rPr lang="en-US" i="1" dirty="0"/>
              <a:t>Fisher's idea was less influential in academic circles, though, because of the counterargument that </a:t>
            </a:r>
            <a:r>
              <a:rPr lang="en-US" b="1" i="1" dirty="0"/>
              <a:t>debt-deflation represented no more than a redistribution from one group (debtors) to another (creditors).</a:t>
            </a:r>
            <a:endParaRPr lang="en-US" dirty="0"/>
          </a:p>
          <a:p>
            <a:pPr marL="742950" lvl="2" indent="-342900"/>
            <a:r>
              <a:rPr lang="en-US" dirty="0"/>
              <a:t>Absent implausibly large differences in marginal spending propensities among the groups, it was suggested, </a:t>
            </a:r>
            <a:r>
              <a:rPr lang="en-US" b="1" i="1" dirty="0"/>
              <a:t>pure redistributions should have no significant macro-economic effects</a:t>
            </a:r>
            <a:r>
              <a:rPr lang="en-US" dirty="0"/>
              <a:t>…” (Bernanke 2000, </a:t>
            </a:r>
            <a:r>
              <a:rPr lang="en-US" i="1" dirty="0"/>
              <a:t>Essays on the Great </a:t>
            </a:r>
            <a:r>
              <a:rPr lang="en-US" i="1" dirty="0" smtClean="0"/>
              <a:t>Depression</a:t>
            </a:r>
            <a:r>
              <a:rPr lang="en-US" dirty="0" smtClean="0"/>
              <a:t>)</a:t>
            </a:r>
          </a:p>
          <a:p>
            <a:r>
              <a:rPr lang="en-GB" dirty="0"/>
              <a:t>Essence of opposition is “Loanable Funds” model of debt:</a:t>
            </a:r>
          </a:p>
          <a:p>
            <a:pPr lvl="1"/>
            <a:r>
              <a:rPr lang="en-US" dirty="0"/>
              <a:t>“Think of it this way: </a:t>
            </a:r>
            <a:r>
              <a:rPr lang="en-US" b="1" i="1" dirty="0"/>
              <a:t>when debt is rising, it’s not the economy as a whole borrowing more money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is, rather, a case of less patient people—people who for whatever reason want to spend sooner rather than later—borrowing from more patient people.” (Krugman 2012, </a:t>
            </a:r>
            <a:r>
              <a:rPr lang="en-US" i="1" dirty="0"/>
              <a:t>End this Depression Now</a:t>
            </a:r>
            <a:r>
              <a:rPr lang="en-US" i="1" dirty="0" smtClean="0"/>
              <a:t>!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956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Why does the mainstream ignore private debt?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763000" cy="1752600"/>
          </a:xfrm>
        </p:spPr>
        <p:txBody>
          <a:bodyPr/>
          <a:lstStyle/>
          <a:p>
            <a:r>
              <a:rPr lang="en-GB" dirty="0" smtClean="0"/>
              <a:t>Mainstream completely wrong—as </a:t>
            </a:r>
            <a:r>
              <a:rPr lang="en-GB" dirty="0" smtClean="0">
                <a:hlinkClick r:id="rId2"/>
              </a:rPr>
              <a:t>Bank of England confirmed in 2014</a:t>
            </a:r>
            <a:endParaRPr lang="en-GB" dirty="0" smtClean="0"/>
          </a:p>
          <a:p>
            <a:pPr lvl="1"/>
            <a:r>
              <a:rPr lang="en-GB" dirty="0" smtClean="0"/>
              <a:t>Banks are not intermediaries but initiate loans</a:t>
            </a:r>
          </a:p>
          <a:p>
            <a:pPr lvl="1"/>
            <a:r>
              <a:rPr lang="en-GB" dirty="0" smtClean="0"/>
              <a:t>Loans create money and new demand</a:t>
            </a:r>
          </a:p>
          <a:p>
            <a:pPr lvl="1"/>
            <a:r>
              <a:rPr lang="en-GB" dirty="0" smtClean="0"/>
              <a:t>Logic simple</a:t>
            </a:r>
          </a:p>
          <a:p>
            <a:pPr lvl="2"/>
            <a:r>
              <a:rPr lang="en-GB" dirty="0"/>
              <a:t>M</a:t>
            </a:r>
            <a:r>
              <a:rPr lang="en-GB" dirty="0" smtClean="0"/>
              <a:t>ainstream model: lender offsets borrower’s higher spending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63592"/>
              </p:ext>
            </p:extLst>
          </p:nvPr>
        </p:nvGraphicFramePr>
        <p:xfrm>
          <a:off x="1600200" y="2514601"/>
          <a:ext cx="8839200" cy="19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553876"/>
                <a:gridCol w="1767538"/>
                <a:gridCol w="1768293"/>
                <a:gridCol w="1768293"/>
              </a:tblGrid>
              <a:tr h="315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Activity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Income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“Impatient”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“Patient”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Shop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Impatient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-(A </a:t>
                      </a: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Candara" panose="020E0502030303020204" pitchFamily="34" charset="0"/>
                        </a:rPr>
                        <a:t>B+b</a:t>
                      </a: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) 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A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ndara" panose="020E0502030303020204" pitchFamily="34" charset="0"/>
                        </a:rPr>
                        <a:t>B+b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Patient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C-b/2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-(C+D-b)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D-b/2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Shop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F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-(E+F)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19367" y="4495801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GB" dirty="0">
                <a:effectLst/>
              </a:rPr>
              <a:t>Real world: bank lending adds spending power “endogenously”</a:t>
            </a:r>
            <a:endParaRPr lang="en-US" dirty="0">
              <a:effectLst/>
            </a:endParaRPr>
          </a:p>
        </p:txBody>
      </p:sp>
      <p:sp>
        <p:nvSpPr>
          <p:cNvPr id="6" name="Left Arrow 5"/>
          <p:cNvSpPr/>
          <p:nvPr/>
        </p:nvSpPr>
        <p:spPr bwMode="auto">
          <a:xfrm rot="637791">
            <a:off x="6523405" y="3490812"/>
            <a:ext cx="1531798" cy="381000"/>
          </a:xfrm>
          <a:prstGeom prst="lef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Loan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857934" y="4009825"/>
            <a:ext cx="552333" cy="676477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9425193" y="4009824"/>
            <a:ext cx="552333" cy="676477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6276" y="4146988"/>
            <a:ext cx="266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Patient spends less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63905"/>
              </p:ext>
            </p:extLst>
          </p:nvPr>
        </p:nvGraphicFramePr>
        <p:xfrm>
          <a:off x="1600200" y="4876801"/>
          <a:ext cx="8839200" cy="19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553876"/>
                <a:gridCol w="1767538"/>
                <a:gridCol w="1768293"/>
                <a:gridCol w="1768293"/>
              </a:tblGrid>
              <a:tr h="315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Activity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Income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“Impatient”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“Patient”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Shop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Impatient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-(A </a:t>
                      </a: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Candara" panose="020E0502030303020204" pitchFamily="34" charset="0"/>
                        </a:rPr>
                        <a:t>B+b</a:t>
                      </a: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) 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A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ndara" panose="020E0502030303020204" pitchFamily="34" charset="0"/>
                        </a:rPr>
                        <a:t>B+b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Patient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C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-(C+D)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D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Shop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F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ndara" panose="020E0502030303020204" pitchFamily="34" charset="0"/>
                        </a:rPr>
                        <a:t>-(E+F)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76801" y="6204389"/>
            <a:ext cx="542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No offsetting fall: </a:t>
            </a:r>
            <a:r>
              <a:rPr lang="en-GB" b="1" i="1" dirty="0">
                <a:solidFill>
                  <a:srgbClr val="FF0000"/>
                </a:solidFill>
                <a:latin typeface="Candara" panose="020E0502030303020204" pitchFamily="34" charset="0"/>
              </a:rPr>
              <a:t>demand &amp; income rise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105400" y="3276600"/>
            <a:ext cx="1828800" cy="457200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Demand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9439991" y="2693647"/>
            <a:ext cx="522735" cy="633312"/>
          </a:xfrm>
          <a:prstGeom prst="up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89029" y="3654362"/>
            <a:ext cx="1828800" cy="457200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Demand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8599138" y="4038930"/>
            <a:ext cx="1828800" cy="457200"/>
          </a:xfrm>
          <a:prstGeom prst="round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Demand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Curved Down Arrow 6"/>
          <p:cNvSpPr/>
          <p:nvPr/>
        </p:nvSpPr>
        <p:spPr bwMode="auto">
          <a:xfrm>
            <a:off x="6324600" y="2339760"/>
            <a:ext cx="3657600" cy="1066800"/>
          </a:xfrm>
          <a:prstGeom prst="curvedDown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Impatient spends more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9425193" y="5037644"/>
            <a:ext cx="522735" cy="633312"/>
          </a:xfrm>
          <a:prstGeom prst="up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Curved Down Arrow 11"/>
          <p:cNvSpPr/>
          <p:nvPr/>
        </p:nvSpPr>
        <p:spPr bwMode="auto">
          <a:xfrm>
            <a:off x="6319925" y="4692215"/>
            <a:ext cx="3657600" cy="1066800"/>
          </a:xfrm>
          <a:prstGeom prst="curvedDown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Impatient spends more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2115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6" grpId="0" animBg="1"/>
      <p:bldP spid="8" grpId="0" animBg="1"/>
      <p:bldP spid="9" grpId="0" animBg="1"/>
      <p:bldP spid="10" grpId="0"/>
      <p:bldP spid="13" grpId="0"/>
      <p:bldP spid="14" grpId="0" animBg="1"/>
      <p:bldP spid="14" grpId="1" animBg="1"/>
      <p:bldP spid="18" grpId="0" animBg="1"/>
      <p:bldP spid="16" grpId="0" animBg="1"/>
      <p:bldP spid="16" grpId="1" animBg="1"/>
      <p:bldP spid="17" grpId="0" animBg="1"/>
      <p:bldP spid="17" grpId="1" animBg="1"/>
      <p:bldP spid="7" grpId="0" animBg="1"/>
      <p:bldP spid="1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Demand and income are</a:t>
            </a:r>
          </a:p>
          <a:p>
            <a:pPr lvl="1"/>
            <a:r>
              <a:rPr lang="en-GB" dirty="0" smtClean="0"/>
              <a:t>Demand &amp; income from turnover of existing money;</a:t>
            </a:r>
          </a:p>
          <a:p>
            <a:pPr lvl="1"/>
            <a:r>
              <a:rPr lang="en-GB" dirty="0" smtClean="0"/>
              <a:t>Plus demand and income from new debt</a:t>
            </a:r>
          </a:p>
          <a:p>
            <a:pPr lvl="1"/>
            <a:r>
              <a:rPr lang="en-GB" dirty="0" smtClean="0"/>
              <a:t>Rising debt thus increases demand &amp; income &amp; asset prices</a:t>
            </a:r>
          </a:p>
          <a:p>
            <a:pPr lvl="1"/>
            <a:r>
              <a:rPr lang="en-GB" dirty="0" smtClean="0"/>
              <a:t>Falling debt reduces them…</a:t>
            </a:r>
          </a:p>
          <a:p>
            <a:r>
              <a:rPr lang="en-GB" dirty="0" smtClean="0"/>
              <a:t>Change (&amp; acceleration) in debt explain what the mainstream can’t</a:t>
            </a:r>
          </a:p>
          <a:p>
            <a:pPr lvl="1"/>
            <a:r>
              <a:rPr lang="en-GB" dirty="0" smtClean="0"/>
              <a:t>The boom before the crash</a:t>
            </a:r>
          </a:p>
          <a:p>
            <a:pPr lvl="1"/>
            <a:r>
              <a:rPr lang="en-GB" dirty="0" smtClean="0"/>
              <a:t>The crash itself</a:t>
            </a:r>
          </a:p>
          <a:p>
            <a:pPr lvl="1"/>
            <a:r>
              <a:rPr lang="en-GB" dirty="0" smtClean="0"/>
              <a:t>The ups &amp; downs of asset markets</a:t>
            </a:r>
          </a:p>
          <a:p>
            <a:pPr lvl="1"/>
            <a:r>
              <a:rPr lang="en-GB" dirty="0" smtClean="0"/>
              <a:t>And the certainty that the world is “Turning Japanese”…</a:t>
            </a:r>
          </a:p>
          <a:p>
            <a:pPr lvl="2"/>
            <a:r>
              <a:rPr lang="en-GB" dirty="0" smtClean="0"/>
              <a:t>The reason? We’ve followed Japan into biggest </a:t>
            </a:r>
            <a:r>
              <a:rPr lang="en-GB" b="1" dirty="0" smtClean="0"/>
              <a:t>private </a:t>
            </a:r>
            <a:r>
              <a:rPr lang="en-GB" dirty="0" smtClean="0"/>
              <a:t>debt bubble in the history of capitalism…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3249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66CCFF"/>
      </a:lt1>
      <a:dk2>
        <a:srgbClr val="CBCBCB"/>
      </a:dk2>
      <a:lt2>
        <a:srgbClr val="000000"/>
      </a:lt2>
      <a:accent1>
        <a:srgbClr val="009999"/>
      </a:accent1>
      <a:accent2>
        <a:srgbClr val="FF9933"/>
      </a:accent2>
      <a:accent3>
        <a:srgbClr val="B8E2FF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72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accent1">
                <a:lumMod val="60000"/>
                <a:lumOff val="40000"/>
              </a:schemeClr>
            </a:solidFill>
            <a:latin typeface="Candara" panose="020E0502030303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KeenGFCScaleCausesConsequences</Template>
  <TotalTime>47890</TotalTime>
  <Words>2146</Words>
  <Application>Microsoft Office PowerPoint</Application>
  <PresentationFormat>Widescreen</PresentationFormat>
  <Paragraphs>259</Paragraphs>
  <Slides>28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 Unicode MS</vt:lpstr>
      <vt:lpstr>Arial</vt:lpstr>
      <vt:lpstr>Calibri</vt:lpstr>
      <vt:lpstr>Candara</vt:lpstr>
      <vt:lpstr>Comic Sans MS</vt:lpstr>
      <vt:lpstr>Consolas</vt:lpstr>
      <vt:lpstr>Times New Roman</vt:lpstr>
      <vt:lpstr>Blank Presentation</vt:lpstr>
      <vt:lpstr>Packager Shell Object</vt:lpstr>
      <vt:lpstr>Will we crash again?</vt:lpstr>
      <vt:lpstr>The last crash wasn’t anticipated by the mainstream…</vt:lpstr>
      <vt:lpstr>The last crash wasn’t anticipated by the mainstream…</vt:lpstr>
      <vt:lpstr>The last crash wasn’t anticipated by the mainstream…</vt:lpstr>
      <vt:lpstr>The factor the mainstream ignores…</vt:lpstr>
      <vt:lpstr>The factor the mainstream ignores…</vt:lpstr>
      <vt:lpstr>Why does the mainstream ignore private debt?</vt:lpstr>
      <vt:lpstr>Why does the mainstream ignore private debt?</vt:lpstr>
      <vt:lpstr>The bottom line</vt:lpstr>
      <vt:lpstr>Turning Japanese</vt:lpstr>
      <vt:lpstr>Turning Japanese</vt:lpstr>
      <vt:lpstr>Turning Japanese</vt:lpstr>
      <vt:lpstr>Turning Japanese</vt:lpstr>
      <vt:lpstr>US Aggregate debt levels</vt:lpstr>
      <vt:lpstr>Debt acceleration &amp; asset markets</vt:lpstr>
      <vt:lpstr>Debt acceleration &amp; asset markets</vt:lpstr>
      <vt:lpstr>Financial Instability Hypothesis</vt:lpstr>
      <vt:lpstr>Financial Instability Hypothesis</vt:lpstr>
      <vt:lpstr>Financial Instability Hypothesis</vt:lpstr>
      <vt:lpstr>Financial Instability Hypothesis</vt:lpstr>
      <vt:lpstr>The Euphoric Economy</vt:lpstr>
      <vt:lpstr>The Assets Boom and Bust</vt:lpstr>
      <vt:lpstr>Crisis and Aftermath</vt:lpstr>
      <vt:lpstr>System dynamics…</vt:lpstr>
      <vt:lpstr>System dynamics…</vt:lpstr>
      <vt:lpstr>Dramatic fall in credit growth post-crisis</vt:lpstr>
      <vt:lpstr>Investment implications</vt:lpstr>
      <vt:lpstr>Educational implications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SteveKeen</dc:creator>
  <cp:lastModifiedBy>Steve Keen</cp:lastModifiedBy>
  <cp:revision>2257</cp:revision>
  <cp:lastPrinted>1601-01-01T00:00:00Z</cp:lastPrinted>
  <dcterms:created xsi:type="dcterms:W3CDTF">1601-01-01T00:00:00Z</dcterms:created>
  <dcterms:modified xsi:type="dcterms:W3CDTF">2015-06-30T07:59:45Z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