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mov" ContentType="video/quicktime"/>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0"/>
  </p:notesMasterIdLst>
  <p:handoutMasterIdLst>
    <p:handoutMasterId r:id="rId61"/>
  </p:handoutMasterIdLst>
  <p:sldIdLst>
    <p:sldId id="256" r:id="rId2"/>
    <p:sldId id="305" r:id="rId3"/>
    <p:sldId id="257" r:id="rId4"/>
    <p:sldId id="258" r:id="rId5"/>
    <p:sldId id="259" r:id="rId6"/>
    <p:sldId id="260" r:id="rId7"/>
    <p:sldId id="261" r:id="rId8"/>
    <p:sldId id="262" r:id="rId9"/>
    <p:sldId id="263" r:id="rId10"/>
    <p:sldId id="264" r:id="rId11"/>
    <p:sldId id="265" r:id="rId12"/>
    <p:sldId id="266" r:id="rId13"/>
    <p:sldId id="267" r:id="rId14"/>
    <p:sldId id="268" r:id="rId15"/>
    <p:sldId id="283" r:id="rId16"/>
    <p:sldId id="269" r:id="rId17"/>
    <p:sldId id="270" r:id="rId18"/>
    <p:sldId id="284" r:id="rId19"/>
    <p:sldId id="285" r:id="rId20"/>
    <p:sldId id="286" r:id="rId21"/>
    <p:sldId id="287" r:id="rId22"/>
    <p:sldId id="288" r:id="rId23"/>
    <p:sldId id="289" r:id="rId24"/>
    <p:sldId id="290" r:id="rId25"/>
    <p:sldId id="291" r:id="rId26"/>
    <p:sldId id="306" r:id="rId27"/>
    <p:sldId id="292" r:id="rId28"/>
    <p:sldId id="294" r:id="rId29"/>
    <p:sldId id="295" r:id="rId30"/>
    <p:sldId id="296" r:id="rId31"/>
    <p:sldId id="297" r:id="rId32"/>
    <p:sldId id="298" r:id="rId33"/>
    <p:sldId id="299" r:id="rId34"/>
    <p:sldId id="300" r:id="rId35"/>
    <p:sldId id="301" r:id="rId36"/>
    <p:sldId id="302" r:id="rId37"/>
    <p:sldId id="303" r:id="rId38"/>
    <p:sldId id="304" r:id="rId39"/>
    <p:sldId id="307" r:id="rId40"/>
    <p:sldId id="272" r:id="rId41"/>
    <p:sldId id="273" r:id="rId42"/>
    <p:sldId id="274" r:id="rId43"/>
    <p:sldId id="275" r:id="rId44"/>
    <p:sldId id="276" r:id="rId45"/>
    <p:sldId id="277" r:id="rId46"/>
    <p:sldId id="278" r:id="rId47"/>
    <p:sldId id="279" r:id="rId48"/>
    <p:sldId id="281" r:id="rId49"/>
    <p:sldId id="282" r:id="rId50"/>
    <p:sldId id="280" r:id="rId51"/>
    <p:sldId id="271" r:id="rId52"/>
    <p:sldId id="308" r:id="rId53"/>
    <p:sldId id="311" r:id="rId54"/>
    <p:sldId id="310" r:id="rId55"/>
    <p:sldId id="312" r:id="rId56"/>
    <p:sldId id="313" r:id="rId57"/>
    <p:sldId id="314" r:id="rId58"/>
    <p:sldId id="309" r:id="rId59"/>
  </p:sldIdLst>
  <p:sldSz cx="9144000" cy="6858000" type="screen4x3"/>
  <p:notesSz cx="7102475" cy="10233025"/>
  <p:defaultTex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33CC"/>
    <a:srgbClr val="CC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332" autoAdjust="0"/>
  </p:normalViewPr>
  <p:slideViewPr>
    <p:cSldViewPr>
      <p:cViewPr varScale="1">
        <p:scale>
          <a:sx n="77" d="100"/>
          <a:sy n="77" d="100"/>
        </p:scale>
        <p:origin x="64" y="60"/>
      </p:cViewPr>
      <p:guideLst>
        <p:guide orient="horz" pos="2160"/>
        <p:guide pos="2880"/>
      </p:guideLst>
    </p:cSldViewPr>
  </p:slideViewPr>
  <p:outlineViewPr>
    <p:cViewPr>
      <p:scale>
        <a:sx n="33" d="100"/>
        <a:sy n="33" d="100"/>
      </p:scale>
      <p:origin x="0" y="13884"/>
    </p:cViewPr>
  </p:outlineViewPr>
  <p:notesTextViewPr>
    <p:cViewPr>
      <p:scale>
        <a:sx n="100" d="100"/>
        <a:sy n="100" d="100"/>
      </p:scale>
      <p:origin x="0" y="0"/>
    </p:cViewPr>
  </p:notesTextViewPr>
  <p:sorterViewPr>
    <p:cViewPr>
      <p:scale>
        <a:sx n="125" d="100"/>
        <a:sy n="125" d="100"/>
      </p:scale>
      <p:origin x="0" y="-40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lgn="l" defTabSz="990600" eaLnBrk="1" hangingPunct="1">
              <a:defRPr sz="1300">
                <a:effectLst/>
                <a:latin typeface="Arial" charset="0"/>
              </a:defRPr>
            </a:lvl1pPr>
          </a:lstStyle>
          <a:p>
            <a:pPr>
              <a:defRPr/>
            </a:pPr>
            <a:endParaRPr lang="en-US" dirty="0"/>
          </a:p>
        </p:txBody>
      </p:sp>
      <p:sp>
        <p:nvSpPr>
          <p:cNvPr id="80899" name="Rectangle 3"/>
          <p:cNvSpPr>
            <a:spLocks noGrp="1" noChangeArrowheads="1"/>
          </p:cNvSpPr>
          <p:nvPr>
            <p:ph type="dt" sz="quarter" idx="1"/>
          </p:nvPr>
        </p:nvSpPr>
        <p:spPr bwMode="auto">
          <a:xfrm>
            <a:off x="4022725" y="0"/>
            <a:ext cx="3078163" cy="511175"/>
          </a:xfrm>
          <a:prstGeom prst="rect">
            <a:avLst/>
          </a:prstGeom>
          <a:noFill/>
          <a:ln w="9525">
            <a:noFill/>
            <a:miter lim="800000"/>
            <a:headEnd/>
            <a:tailEnd/>
          </a:ln>
          <a:effectLst/>
        </p:spPr>
        <p:txBody>
          <a:bodyPr vert="horz" wrap="square" lIns="99057" tIns="49528" rIns="99057" bIns="49528" numCol="1" anchor="t" anchorCtr="0" compatLnSpc="1">
            <a:prstTxWarp prst="textNoShape">
              <a:avLst/>
            </a:prstTxWarp>
          </a:bodyPr>
          <a:lstStyle>
            <a:lvl1pPr algn="r" defTabSz="990600" eaLnBrk="1" hangingPunct="1">
              <a:defRPr sz="1300">
                <a:effectLst/>
                <a:latin typeface="Arial" charset="0"/>
              </a:defRPr>
            </a:lvl1pPr>
          </a:lstStyle>
          <a:p>
            <a:pPr>
              <a:defRPr/>
            </a:pPr>
            <a:endParaRPr lang="en-US" dirty="0"/>
          </a:p>
        </p:txBody>
      </p:sp>
      <p:sp>
        <p:nvSpPr>
          <p:cNvPr id="80900" name="Rectangle 4"/>
          <p:cNvSpPr>
            <a:spLocks noGrp="1" noChangeArrowheads="1"/>
          </p:cNvSpPr>
          <p:nvPr>
            <p:ph type="ftr" sz="quarter" idx="2"/>
          </p:nvPr>
        </p:nvSpPr>
        <p:spPr bwMode="auto">
          <a:xfrm>
            <a:off x="0" y="9720263"/>
            <a:ext cx="3078163" cy="511175"/>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lgn="l" defTabSz="990600" eaLnBrk="1" hangingPunct="1">
              <a:defRPr sz="1300">
                <a:effectLst/>
                <a:latin typeface="Arial" charset="0"/>
              </a:defRPr>
            </a:lvl1pPr>
          </a:lstStyle>
          <a:p>
            <a:pPr>
              <a:defRPr/>
            </a:pPr>
            <a:endParaRPr lang="en-US" dirty="0"/>
          </a:p>
        </p:txBody>
      </p:sp>
      <p:sp>
        <p:nvSpPr>
          <p:cNvPr id="80901" name="Rectangle 5"/>
          <p:cNvSpPr>
            <a:spLocks noGrp="1" noChangeArrowheads="1"/>
          </p:cNvSpPr>
          <p:nvPr>
            <p:ph type="sldNum" sz="quarter" idx="3"/>
          </p:nvPr>
        </p:nvSpPr>
        <p:spPr bwMode="auto">
          <a:xfrm>
            <a:off x="4022725" y="9720263"/>
            <a:ext cx="3078163" cy="511175"/>
          </a:xfrm>
          <a:prstGeom prst="rect">
            <a:avLst/>
          </a:prstGeom>
          <a:noFill/>
          <a:ln w="9525">
            <a:noFill/>
            <a:miter lim="800000"/>
            <a:headEnd/>
            <a:tailEnd/>
          </a:ln>
          <a:effectLst/>
        </p:spPr>
        <p:txBody>
          <a:bodyPr vert="horz" wrap="square" lIns="99057" tIns="49528" rIns="99057" bIns="49528" numCol="1" anchor="b" anchorCtr="0" compatLnSpc="1">
            <a:prstTxWarp prst="textNoShape">
              <a:avLst/>
            </a:prstTxWarp>
          </a:bodyPr>
          <a:lstStyle>
            <a:lvl1pPr algn="r" defTabSz="990600" eaLnBrk="1" hangingPunct="1">
              <a:defRPr sz="1300">
                <a:effectLst/>
                <a:latin typeface="Arial" charset="0"/>
              </a:defRPr>
            </a:lvl1pPr>
          </a:lstStyle>
          <a:p>
            <a:pPr>
              <a:defRPr/>
            </a:pPr>
            <a:fld id="{DCF68248-9CF8-4C97-85DE-A465E3059044}" type="slidenum">
              <a:rPr lang="en-US"/>
              <a:pPr>
                <a:defRPr/>
              </a:pPr>
              <a:t>‹#›</a:t>
            </a:fld>
            <a:endParaRPr lang="en-US" dirty="0"/>
          </a:p>
        </p:txBody>
      </p:sp>
    </p:spTree>
    <p:extLst>
      <p:ext uri="{BB962C8B-B14F-4D97-AF65-F5344CB8AC3E}">
        <p14:creationId xmlns:p14="http://schemas.microsoft.com/office/powerpoint/2010/main" val="4215174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pPr>
              <a:defRPr/>
            </a:pPr>
            <a:endParaRPr lang="en-AU" dirty="0"/>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pPr>
              <a:defRPr/>
            </a:pPr>
            <a:fld id="{9E34526D-5DA6-4550-8B1E-86C3EBDC57B9}" type="datetimeFigureOut">
              <a:rPr lang="en-AU"/>
              <a:pPr>
                <a:defRPr/>
              </a:pPr>
              <a:t>6/03/2015</a:t>
            </a:fld>
            <a:endParaRPr lang="en-AU" dirty="0"/>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1440" tIns="45720" rIns="91440" bIns="45720" rtlCol="0" anchor="ctr"/>
          <a:lstStyle/>
          <a:p>
            <a:pPr lvl="0"/>
            <a:endParaRPr lang="en-AU" noProof="0" dirty="0" smtClean="0"/>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720263"/>
            <a:ext cx="3078163" cy="511175"/>
          </a:xfrm>
          <a:prstGeom prst="rect">
            <a:avLst/>
          </a:prstGeom>
        </p:spPr>
        <p:txBody>
          <a:bodyPr vert="horz" lIns="91440" tIns="45720" rIns="91440" bIns="45720" rtlCol="0" anchor="b"/>
          <a:lstStyle>
            <a:lvl1pPr algn="l">
              <a:defRPr sz="1200"/>
            </a:lvl1pPr>
          </a:lstStyle>
          <a:p>
            <a:pPr>
              <a:defRPr/>
            </a:pPr>
            <a:endParaRPr lang="en-AU" dirty="0"/>
          </a:p>
        </p:txBody>
      </p:sp>
      <p:sp>
        <p:nvSpPr>
          <p:cNvPr id="7" name="Slide Number Placeholder 6"/>
          <p:cNvSpPr>
            <a:spLocks noGrp="1"/>
          </p:cNvSpPr>
          <p:nvPr>
            <p:ph type="sldNum" sz="quarter" idx="5"/>
          </p:nvPr>
        </p:nvSpPr>
        <p:spPr>
          <a:xfrm>
            <a:off x="4022725" y="9720263"/>
            <a:ext cx="3078163" cy="511175"/>
          </a:xfrm>
          <a:prstGeom prst="rect">
            <a:avLst/>
          </a:prstGeom>
        </p:spPr>
        <p:txBody>
          <a:bodyPr vert="horz" lIns="91440" tIns="45720" rIns="91440" bIns="45720" rtlCol="0" anchor="b"/>
          <a:lstStyle>
            <a:lvl1pPr algn="r">
              <a:defRPr sz="1200"/>
            </a:lvl1pPr>
          </a:lstStyle>
          <a:p>
            <a:pPr>
              <a:defRPr/>
            </a:pPr>
            <a:fld id="{FE3429AE-B378-4A83-B84B-5F104916AE3D}" type="slidenum">
              <a:rPr lang="en-AU"/>
              <a:pPr>
                <a:defRPr/>
              </a:pPr>
              <a:t>‹#›</a:t>
            </a:fld>
            <a:endParaRPr lang="en-AU" dirty="0"/>
          </a:p>
        </p:txBody>
      </p:sp>
    </p:spTree>
    <p:extLst>
      <p:ext uri="{BB962C8B-B14F-4D97-AF65-F5344CB8AC3E}">
        <p14:creationId xmlns:p14="http://schemas.microsoft.com/office/powerpoint/2010/main" val="18258639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685800" y="6529388"/>
            <a:ext cx="3505200" cy="327025"/>
          </a:xfrm>
          <a:prstGeom prst="rect">
            <a:avLst/>
          </a:prstGeom>
          <a:solidFill>
            <a:schemeClr val="hlink"/>
          </a:solidFill>
          <a:ln w="9525">
            <a:noFill/>
            <a:miter lim="800000"/>
            <a:headEnd/>
            <a:tailEnd/>
          </a:ln>
          <a:effectLst/>
        </p:spPr>
        <p:txBody>
          <a:bodyPr/>
          <a:lstStyle/>
          <a:p>
            <a:pPr>
              <a:defRPr/>
            </a:pPr>
            <a:endParaRPr lang="en-AU" dirty="0"/>
          </a:p>
        </p:txBody>
      </p:sp>
      <p:sp>
        <p:nvSpPr>
          <p:cNvPr id="5" name="Rectangle 3"/>
          <p:cNvSpPr>
            <a:spLocks noChangeArrowheads="1"/>
          </p:cNvSpPr>
          <p:nvPr/>
        </p:nvSpPr>
        <p:spPr bwMode="invGray">
          <a:xfrm>
            <a:off x="685800" y="2311400"/>
            <a:ext cx="8456613" cy="1117600"/>
          </a:xfrm>
          <a:prstGeom prst="rect">
            <a:avLst/>
          </a:prstGeom>
          <a:solidFill>
            <a:schemeClr val="hlink"/>
          </a:solidFill>
          <a:ln w="9525">
            <a:noFill/>
            <a:miter lim="800000"/>
            <a:headEnd/>
            <a:tailEnd/>
          </a:ln>
          <a:effectLst/>
        </p:spPr>
        <p:txBody>
          <a:bodyPr/>
          <a:lstStyle/>
          <a:p>
            <a:pPr>
              <a:defRPr/>
            </a:pPr>
            <a:endParaRPr lang="en-AU" dirty="0">
              <a:latin typeface="Arial Unicode MS" pitchFamily="34" charset="-128"/>
              <a:ea typeface="Arial Unicode MS" pitchFamily="34" charset="-128"/>
              <a:cs typeface="Arial Unicode MS" pitchFamily="34" charset="-128"/>
            </a:endParaRPr>
          </a:p>
        </p:txBody>
      </p:sp>
      <p:sp>
        <p:nvSpPr>
          <p:cNvPr id="6" name="Oval 4"/>
          <p:cNvSpPr>
            <a:spLocks noChangeArrowheads="1"/>
          </p:cNvSpPr>
          <p:nvPr/>
        </p:nvSpPr>
        <p:spPr bwMode="invGray">
          <a:xfrm>
            <a:off x="881063" y="1190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7" name="Oval 5"/>
          <p:cNvSpPr>
            <a:spLocks noChangeArrowheads="1"/>
          </p:cNvSpPr>
          <p:nvPr/>
        </p:nvSpPr>
        <p:spPr bwMode="invGray">
          <a:xfrm>
            <a:off x="881063" y="3476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8" name="Oval 6"/>
          <p:cNvSpPr>
            <a:spLocks noChangeArrowheads="1"/>
          </p:cNvSpPr>
          <p:nvPr/>
        </p:nvSpPr>
        <p:spPr bwMode="invGray">
          <a:xfrm>
            <a:off x="881063" y="573088"/>
            <a:ext cx="66675" cy="66675"/>
          </a:xfrm>
          <a:prstGeom prst="ellipse">
            <a:avLst/>
          </a:prstGeom>
          <a:solidFill>
            <a:schemeClr val="tx2"/>
          </a:solidFill>
          <a:ln w="9525">
            <a:noFill/>
            <a:round/>
            <a:headEnd/>
            <a:tailEnd/>
          </a:ln>
          <a:effectLst/>
        </p:spPr>
        <p:txBody>
          <a:bodyPr/>
          <a:lstStyle/>
          <a:p>
            <a:pPr>
              <a:defRPr/>
            </a:pPr>
            <a:endParaRPr lang="en-AU" dirty="0"/>
          </a:p>
        </p:txBody>
      </p:sp>
      <p:sp>
        <p:nvSpPr>
          <p:cNvPr id="9" name="Oval 7"/>
          <p:cNvSpPr>
            <a:spLocks noChangeArrowheads="1"/>
          </p:cNvSpPr>
          <p:nvPr/>
        </p:nvSpPr>
        <p:spPr bwMode="invGray">
          <a:xfrm>
            <a:off x="881063" y="10334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10" name="Oval 8"/>
          <p:cNvSpPr>
            <a:spLocks noChangeArrowheads="1"/>
          </p:cNvSpPr>
          <p:nvPr/>
        </p:nvSpPr>
        <p:spPr bwMode="invGray">
          <a:xfrm>
            <a:off x="881063" y="12620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11" name="Oval 9"/>
          <p:cNvSpPr>
            <a:spLocks noChangeArrowheads="1"/>
          </p:cNvSpPr>
          <p:nvPr/>
        </p:nvSpPr>
        <p:spPr bwMode="invGray">
          <a:xfrm>
            <a:off x="881063" y="1490663"/>
            <a:ext cx="66675" cy="65087"/>
          </a:xfrm>
          <a:prstGeom prst="ellipse">
            <a:avLst/>
          </a:prstGeom>
          <a:solidFill>
            <a:schemeClr val="tx2"/>
          </a:solidFill>
          <a:ln w="9525">
            <a:noFill/>
            <a:round/>
            <a:headEnd/>
            <a:tailEnd/>
          </a:ln>
          <a:effectLst/>
        </p:spPr>
        <p:txBody>
          <a:bodyPr/>
          <a:lstStyle/>
          <a:p>
            <a:pPr>
              <a:defRPr/>
            </a:pPr>
            <a:endParaRPr lang="en-AU" dirty="0"/>
          </a:p>
        </p:txBody>
      </p:sp>
      <p:sp>
        <p:nvSpPr>
          <p:cNvPr id="12" name="Oval 10"/>
          <p:cNvSpPr>
            <a:spLocks noChangeArrowheads="1"/>
          </p:cNvSpPr>
          <p:nvPr/>
        </p:nvSpPr>
        <p:spPr bwMode="invGray">
          <a:xfrm>
            <a:off x="881063" y="1716088"/>
            <a:ext cx="66675" cy="66675"/>
          </a:xfrm>
          <a:prstGeom prst="ellipse">
            <a:avLst/>
          </a:prstGeom>
          <a:solidFill>
            <a:schemeClr val="tx2"/>
          </a:solidFill>
          <a:ln w="9525">
            <a:noFill/>
            <a:round/>
            <a:headEnd/>
            <a:tailEnd/>
          </a:ln>
          <a:effectLst/>
        </p:spPr>
        <p:txBody>
          <a:bodyPr/>
          <a:lstStyle/>
          <a:p>
            <a:pPr>
              <a:defRPr/>
            </a:pPr>
            <a:endParaRPr lang="en-AU" dirty="0"/>
          </a:p>
        </p:txBody>
      </p:sp>
      <p:sp>
        <p:nvSpPr>
          <p:cNvPr id="13" name="Oval 11"/>
          <p:cNvSpPr>
            <a:spLocks noChangeArrowheads="1"/>
          </p:cNvSpPr>
          <p:nvPr/>
        </p:nvSpPr>
        <p:spPr bwMode="invGray">
          <a:xfrm>
            <a:off x="881063" y="1947863"/>
            <a:ext cx="66675" cy="63500"/>
          </a:xfrm>
          <a:prstGeom prst="ellipse">
            <a:avLst/>
          </a:prstGeom>
          <a:solidFill>
            <a:schemeClr val="tx2"/>
          </a:solidFill>
          <a:ln w="9525">
            <a:noFill/>
            <a:round/>
            <a:headEnd/>
            <a:tailEnd/>
          </a:ln>
          <a:effectLst/>
        </p:spPr>
        <p:txBody>
          <a:bodyPr/>
          <a:lstStyle/>
          <a:p>
            <a:pPr>
              <a:defRPr/>
            </a:pPr>
            <a:endParaRPr lang="en-AU" dirty="0"/>
          </a:p>
        </p:txBody>
      </p:sp>
      <p:sp>
        <p:nvSpPr>
          <p:cNvPr id="14" name="Oval 12"/>
          <p:cNvSpPr>
            <a:spLocks noChangeArrowheads="1"/>
          </p:cNvSpPr>
          <p:nvPr/>
        </p:nvSpPr>
        <p:spPr bwMode="invGray">
          <a:xfrm>
            <a:off x="881063" y="2176463"/>
            <a:ext cx="66675" cy="65087"/>
          </a:xfrm>
          <a:prstGeom prst="ellipse">
            <a:avLst/>
          </a:prstGeom>
          <a:solidFill>
            <a:schemeClr val="tx2"/>
          </a:solidFill>
          <a:ln w="9525">
            <a:noFill/>
            <a:round/>
            <a:headEnd/>
            <a:tailEnd/>
          </a:ln>
          <a:effectLst/>
        </p:spPr>
        <p:txBody>
          <a:bodyPr/>
          <a:lstStyle/>
          <a:p>
            <a:pPr>
              <a:defRPr/>
            </a:pPr>
            <a:endParaRPr lang="en-AU" dirty="0"/>
          </a:p>
        </p:txBody>
      </p:sp>
      <p:grpSp>
        <p:nvGrpSpPr>
          <p:cNvPr id="15" name="Group 13"/>
          <p:cNvGrpSpPr>
            <a:grpSpLocks/>
          </p:cNvGrpSpPr>
          <p:nvPr/>
        </p:nvGrpSpPr>
        <p:grpSpPr bwMode="auto">
          <a:xfrm>
            <a:off x="4538663" y="6669088"/>
            <a:ext cx="4332287" cy="66675"/>
            <a:chOff x="2859" y="4202"/>
            <a:chExt cx="2729" cy="41"/>
          </a:xfrm>
        </p:grpSpPr>
        <p:sp>
          <p:nvSpPr>
            <p:cNvPr id="16" name="Oval 14"/>
            <p:cNvSpPr>
              <a:spLocks noChangeArrowheads="1"/>
            </p:cNvSpPr>
            <p:nvPr userDrawn="1"/>
          </p:nvSpPr>
          <p:spPr bwMode="invGray">
            <a:xfrm>
              <a:off x="2859"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17" name="Oval 15"/>
            <p:cNvSpPr>
              <a:spLocks noChangeArrowheads="1"/>
            </p:cNvSpPr>
            <p:nvPr userDrawn="1"/>
          </p:nvSpPr>
          <p:spPr bwMode="invGray">
            <a:xfrm>
              <a:off x="3243"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18" name="Oval 16"/>
            <p:cNvSpPr>
              <a:spLocks noChangeArrowheads="1"/>
            </p:cNvSpPr>
            <p:nvPr userDrawn="1"/>
          </p:nvSpPr>
          <p:spPr bwMode="invGray">
            <a:xfrm>
              <a:off x="3627" y="4202"/>
              <a:ext cx="41" cy="41"/>
            </a:xfrm>
            <a:prstGeom prst="ellipse">
              <a:avLst/>
            </a:prstGeom>
            <a:solidFill>
              <a:schemeClr val="tx2"/>
            </a:solidFill>
            <a:ln w="9525">
              <a:noFill/>
              <a:round/>
              <a:headEnd/>
              <a:tailEnd/>
            </a:ln>
            <a:effectLst/>
          </p:spPr>
          <p:txBody>
            <a:bodyPr/>
            <a:lstStyle/>
            <a:p>
              <a:pPr>
                <a:defRPr/>
              </a:pPr>
              <a:endParaRPr lang="en-AU" dirty="0"/>
            </a:p>
          </p:txBody>
        </p:sp>
        <p:sp>
          <p:nvSpPr>
            <p:cNvPr id="19" name="Oval 17"/>
            <p:cNvSpPr>
              <a:spLocks noChangeArrowheads="1"/>
            </p:cNvSpPr>
            <p:nvPr userDrawn="1"/>
          </p:nvSpPr>
          <p:spPr bwMode="invGray">
            <a:xfrm>
              <a:off x="4011" y="4202"/>
              <a:ext cx="41" cy="41"/>
            </a:xfrm>
            <a:prstGeom prst="ellipse">
              <a:avLst/>
            </a:prstGeom>
            <a:solidFill>
              <a:schemeClr val="tx2"/>
            </a:solidFill>
            <a:ln w="9525">
              <a:noFill/>
              <a:round/>
              <a:headEnd/>
              <a:tailEnd/>
            </a:ln>
            <a:effectLst/>
          </p:spPr>
          <p:txBody>
            <a:bodyPr/>
            <a:lstStyle/>
            <a:p>
              <a:pPr>
                <a:defRPr/>
              </a:pPr>
              <a:endParaRPr lang="en-AU" dirty="0"/>
            </a:p>
          </p:txBody>
        </p:sp>
        <p:sp>
          <p:nvSpPr>
            <p:cNvPr id="20" name="Oval 18"/>
            <p:cNvSpPr>
              <a:spLocks noChangeArrowheads="1"/>
            </p:cNvSpPr>
            <p:nvPr userDrawn="1"/>
          </p:nvSpPr>
          <p:spPr bwMode="invGray">
            <a:xfrm>
              <a:off x="4395"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21" name="Oval 19"/>
            <p:cNvSpPr>
              <a:spLocks noChangeArrowheads="1"/>
            </p:cNvSpPr>
            <p:nvPr userDrawn="1"/>
          </p:nvSpPr>
          <p:spPr bwMode="invGray">
            <a:xfrm>
              <a:off x="4779"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22" name="Oval 20"/>
            <p:cNvSpPr>
              <a:spLocks noChangeArrowheads="1"/>
            </p:cNvSpPr>
            <p:nvPr userDrawn="1"/>
          </p:nvSpPr>
          <p:spPr bwMode="invGray">
            <a:xfrm>
              <a:off x="5163" y="4202"/>
              <a:ext cx="42" cy="41"/>
            </a:xfrm>
            <a:prstGeom prst="ellipse">
              <a:avLst/>
            </a:prstGeom>
            <a:solidFill>
              <a:schemeClr val="tx2"/>
            </a:solidFill>
            <a:ln w="9525">
              <a:noFill/>
              <a:round/>
              <a:headEnd/>
              <a:tailEnd/>
            </a:ln>
            <a:effectLst/>
          </p:spPr>
          <p:txBody>
            <a:bodyPr/>
            <a:lstStyle/>
            <a:p>
              <a:pPr>
                <a:defRPr/>
              </a:pPr>
              <a:endParaRPr lang="en-AU" dirty="0"/>
            </a:p>
          </p:txBody>
        </p:sp>
        <p:sp>
          <p:nvSpPr>
            <p:cNvPr id="23" name="Oval 21"/>
            <p:cNvSpPr>
              <a:spLocks noChangeArrowheads="1"/>
            </p:cNvSpPr>
            <p:nvPr userDrawn="1"/>
          </p:nvSpPr>
          <p:spPr bwMode="invGray">
            <a:xfrm>
              <a:off x="5547" y="4202"/>
              <a:ext cx="41" cy="41"/>
            </a:xfrm>
            <a:prstGeom prst="ellipse">
              <a:avLst/>
            </a:prstGeom>
            <a:solidFill>
              <a:schemeClr val="tx2"/>
            </a:solidFill>
            <a:ln w="9525">
              <a:noFill/>
              <a:round/>
              <a:headEnd/>
              <a:tailEnd/>
            </a:ln>
            <a:effectLst/>
          </p:spPr>
          <p:txBody>
            <a:bodyPr/>
            <a:lstStyle/>
            <a:p>
              <a:pPr>
                <a:defRPr/>
              </a:pPr>
              <a:endParaRPr lang="en-AU" dirty="0"/>
            </a:p>
          </p:txBody>
        </p:sp>
      </p:grpSp>
      <p:sp>
        <p:nvSpPr>
          <p:cNvPr id="24" name="Oval 22"/>
          <p:cNvSpPr>
            <a:spLocks noChangeArrowheads="1"/>
          </p:cNvSpPr>
          <p:nvPr/>
        </p:nvSpPr>
        <p:spPr bwMode="invGray">
          <a:xfrm>
            <a:off x="881063" y="804863"/>
            <a:ext cx="66675" cy="63500"/>
          </a:xfrm>
          <a:prstGeom prst="ellipse">
            <a:avLst/>
          </a:prstGeom>
          <a:solidFill>
            <a:schemeClr val="tx2"/>
          </a:solidFill>
          <a:ln w="9525">
            <a:noFill/>
            <a:round/>
            <a:headEnd/>
            <a:tailEnd/>
          </a:ln>
          <a:effectLst/>
        </p:spPr>
        <p:txBody>
          <a:bodyPr/>
          <a:lstStyle/>
          <a:p>
            <a:pPr>
              <a:defRPr/>
            </a:pPr>
            <a:endParaRPr lang="en-AU" dirty="0"/>
          </a:p>
        </p:txBody>
      </p:sp>
      <p:sp>
        <p:nvSpPr>
          <p:cNvPr id="7191" name="Rectangle 23"/>
          <p:cNvSpPr>
            <a:spLocks noGrp="1" noChangeArrowheads="1"/>
          </p:cNvSpPr>
          <p:nvPr>
            <p:ph type="ctrTitle" sz="quarter"/>
          </p:nvPr>
        </p:nvSpPr>
        <p:spPr>
          <a:xfrm>
            <a:off x="685800" y="2286000"/>
            <a:ext cx="7772400" cy="1143000"/>
          </a:xfrm>
          <a:noFill/>
          <a:ln w="9525">
            <a:noFill/>
          </a:ln>
        </p:spPr>
        <p:txBody>
          <a:bodyPr/>
          <a:lstStyle>
            <a:lvl1pPr>
              <a:defRPr b="1">
                <a:solidFill>
                  <a:srgbClr val="FF0000"/>
                </a:solidFill>
                <a:latin typeface="Arial Unicode MS" pitchFamily="34" charset="-128"/>
                <a:ea typeface="Arial Unicode MS" pitchFamily="34" charset="-128"/>
                <a:cs typeface="Arial Unicode MS" pitchFamily="34" charset="-128"/>
              </a:defRPr>
            </a:lvl1pPr>
          </a:lstStyle>
          <a:p>
            <a:r>
              <a:rPr lang="en-US" dirty="0"/>
              <a:t>Click to edit Master title style</a:t>
            </a:r>
          </a:p>
        </p:txBody>
      </p:sp>
      <p:sp>
        <p:nvSpPr>
          <p:cNvPr id="7192" name="Rectangle 24"/>
          <p:cNvSpPr>
            <a:spLocks noGrp="1" noChangeArrowheads="1"/>
          </p:cNvSpPr>
          <p:nvPr>
            <p:ph type="subTitle" sz="quarter" idx="1"/>
          </p:nvPr>
        </p:nvSpPr>
        <p:spPr>
          <a:xfrm>
            <a:off x="2057400" y="4114800"/>
            <a:ext cx="6400800" cy="1752600"/>
          </a:xfrm>
        </p:spPr>
        <p:txBody>
          <a:bodyPr/>
          <a:lstStyle>
            <a:lvl1pPr marL="0" indent="0" algn="ctr">
              <a:buFontTx/>
              <a:buNone/>
              <a:defRPr sz="2800">
                <a:latin typeface="Arial Unicode MS" pitchFamily="34" charset="-128"/>
                <a:ea typeface="Arial Unicode MS" pitchFamily="34" charset="-128"/>
                <a:cs typeface="Arial Unicode MS" pitchFamily="34" charset="-128"/>
              </a:defRPr>
            </a:lvl1pPr>
          </a:lstStyle>
          <a:p>
            <a:r>
              <a:rPr lang="en-US" dirty="0"/>
              <a:t>Click to edit Master subtitle style</a:t>
            </a:r>
          </a:p>
        </p:txBody>
      </p:sp>
    </p:spTree>
    <p:extLst>
      <p:ext uri="{BB962C8B-B14F-4D97-AF65-F5344CB8AC3E}">
        <p14:creationId xmlns:p14="http://schemas.microsoft.com/office/powerpoint/2010/main" val="2469569719"/>
      </p:ext>
    </p:extLst>
  </p:cSld>
  <p:clrMapOvr>
    <a:masterClrMapping/>
  </p:clrMapOvr>
  <p:transition>
    <p:pull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CFCB1B64-DE18-4F2E-BD0B-C202039BBCB6}" type="slidenum">
              <a:rPr lang="en-US"/>
              <a:pPr>
                <a:defRPr/>
              </a:pPr>
              <a:t>‹#›</a:t>
            </a:fld>
            <a:endParaRPr lang="en-US" dirty="0"/>
          </a:p>
        </p:txBody>
      </p:sp>
    </p:spTree>
    <p:extLst>
      <p:ext uri="{BB962C8B-B14F-4D97-AF65-F5344CB8AC3E}">
        <p14:creationId xmlns:p14="http://schemas.microsoft.com/office/powerpoint/2010/main" val="3020360140"/>
      </p:ext>
    </p:extLst>
  </p:cSld>
  <p:clrMapOvr>
    <a:masterClrMapping/>
  </p:clrMapOvr>
  <p:transition>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76200"/>
            <a:ext cx="2190750" cy="61722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228600" y="76200"/>
            <a:ext cx="64198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A510F18B-123F-470F-B612-B0610618A297}" type="slidenum">
              <a:rPr lang="en-US"/>
              <a:pPr>
                <a:defRPr/>
              </a:pPr>
              <a:t>‹#›</a:t>
            </a:fld>
            <a:endParaRPr lang="en-US" dirty="0"/>
          </a:p>
        </p:txBody>
      </p:sp>
    </p:spTree>
    <p:extLst>
      <p:ext uri="{BB962C8B-B14F-4D97-AF65-F5344CB8AC3E}">
        <p14:creationId xmlns:p14="http://schemas.microsoft.com/office/powerpoint/2010/main" val="3106967697"/>
      </p:ext>
    </p:extLst>
  </p:cSld>
  <p:clrMapOvr>
    <a:masterClrMapping/>
  </p:clrMapOvr>
  <p:transition>
    <p:pull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609600"/>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228600" y="838200"/>
            <a:ext cx="8763000" cy="5410200"/>
          </a:xfrm>
        </p:spPr>
        <p:txBody>
          <a:bodyPr/>
          <a:lstStyle/>
          <a:p>
            <a:pPr lvl="0"/>
            <a:endParaRPr lang="en-AU" noProof="0" dirty="0" smtClean="0"/>
          </a:p>
        </p:txBody>
      </p:sp>
    </p:spTree>
    <p:extLst>
      <p:ext uri="{BB962C8B-B14F-4D97-AF65-F5344CB8AC3E}">
        <p14:creationId xmlns:p14="http://schemas.microsoft.com/office/powerpoint/2010/main" val="225790980"/>
      </p:ext>
    </p:extLst>
  </p:cSld>
  <p:clrMapOvr>
    <a:masterClrMapping/>
  </p:clrMapOvr>
  <p:transition>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ndara" pitchFamily="34" charset="0"/>
                <a:ea typeface="Arial Unicode MS" pitchFamily="34" charset="-128"/>
                <a:cs typeface="Arial Unicode MS" pitchFamily="34" charset="-128"/>
              </a:defRPr>
            </a:lvl1pPr>
          </a:lstStyle>
          <a:p>
            <a:r>
              <a:rPr lang="en-US" smtClean="0"/>
              <a:t>Click to edit Master title style</a:t>
            </a:r>
            <a:endParaRPr lang="en-AU"/>
          </a:p>
        </p:txBody>
      </p:sp>
      <p:sp>
        <p:nvSpPr>
          <p:cNvPr id="3" name="Content Placeholder 2"/>
          <p:cNvSpPr>
            <a:spLocks noGrp="1"/>
          </p:cNvSpPr>
          <p:nvPr>
            <p:ph idx="1"/>
          </p:nvPr>
        </p:nvSpPr>
        <p:spPr>
          <a:xfrm>
            <a:off x="228600" y="685800"/>
            <a:ext cx="8763000" cy="5791200"/>
          </a:xfrm>
        </p:spPr>
        <p:txBody>
          <a:bodyPr lIns="36000" rIns="36000"/>
          <a:lstStyle>
            <a:lvl1pPr defTabSz="720000">
              <a:spcBef>
                <a:spcPts val="200"/>
              </a:spcBef>
              <a:tabLst>
                <a:tab pos="180000" algn="l"/>
              </a:tabLst>
              <a:defRPr sz="2200" spc="-10" baseline="0">
                <a:latin typeface="Candara" pitchFamily="34" charset="0"/>
                <a:ea typeface="Arial Unicode MS" pitchFamily="34" charset="-128"/>
                <a:cs typeface="Consolas" pitchFamily="49" charset="0"/>
              </a:defRPr>
            </a:lvl1pPr>
            <a:lvl2pPr defTabSz="720000">
              <a:spcBef>
                <a:spcPts val="200"/>
              </a:spcBef>
              <a:tabLst>
                <a:tab pos="72000" algn="l"/>
                <a:tab pos="180000" algn="l"/>
              </a:tabLst>
              <a:defRPr sz="2200" spc="-10" baseline="0">
                <a:latin typeface="Candara" pitchFamily="34" charset="0"/>
                <a:ea typeface="Arial Unicode MS" pitchFamily="34" charset="-128"/>
                <a:cs typeface="Consolas" pitchFamily="49" charset="0"/>
              </a:defRPr>
            </a:lvl2pPr>
            <a:lvl3pPr defTabSz="720000">
              <a:spcBef>
                <a:spcPts val="200"/>
              </a:spcBef>
              <a:tabLst>
                <a:tab pos="180000" algn="l"/>
              </a:tabLst>
              <a:defRPr sz="2200" spc="-10" baseline="0">
                <a:latin typeface="Candara" pitchFamily="34" charset="0"/>
                <a:ea typeface="Arial Unicode MS" pitchFamily="34" charset="-128"/>
                <a:cs typeface="Consolas" pitchFamily="49" charset="0"/>
              </a:defRPr>
            </a:lvl3pPr>
            <a:lvl4pPr defTabSz="720000">
              <a:spcBef>
                <a:spcPts val="200"/>
              </a:spcBef>
              <a:tabLst>
                <a:tab pos="180000" algn="l"/>
              </a:tabLst>
              <a:defRPr sz="2200" spc="-10" baseline="0">
                <a:latin typeface="Candara" pitchFamily="34" charset="0"/>
                <a:ea typeface="Arial Unicode MS" pitchFamily="34" charset="-128"/>
                <a:cs typeface="Consolas" pitchFamily="49" charset="0"/>
              </a:defRPr>
            </a:lvl4pPr>
            <a:lvl5pPr defTabSz="720000">
              <a:spcBef>
                <a:spcPts val="200"/>
              </a:spcBef>
              <a:tabLst>
                <a:tab pos="180000" algn="l"/>
              </a:tabLst>
              <a:defRPr sz="2200" spc="-10" baseline="0">
                <a:latin typeface="Candara" pitchFamily="34" charset="0"/>
                <a:ea typeface="Arial Unicode MS" pitchFamily="34" charset="-128"/>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3966299418"/>
      </p:ext>
    </p:extLst>
  </p:cSld>
  <p:clrMapOvr>
    <a:masterClrMapping/>
  </p:clrMapOvr>
  <p:transition>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E2D2DF13-8CFB-4508-8359-71833830E9D2}" type="slidenum">
              <a:rPr lang="en-US"/>
              <a:pPr>
                <a:defRPr/>
              </a:pPr>
              <a:t>‹#›</a:t>
            </a:fld>
            <a:endParaRPr lang="en-US" dirty="0"/>
          </a:p>
        </p:txBody>
      </p:sp>
    </p:spTree>
    <p:extLst>
      <p:ext uri="{BB962C8B-B14F-4D97-AF65-F5344CB8AC3E}">
        <p14:creationId xmlns:p14="http://schemas.microsoft.com/office/powerpoint/2010/main" val="3479416768"/>
      </p:ext>
    </p:extLst>
  </p:cSld>
  <p:clrMapOvr>
    <a:masterClrMapping/>
  </p:clrMapOvr>
  <p:transition>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28600" y="8382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86300" y="8382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3FC1CF01-BFC7-4AD4-AE32-8037002A0337}" type="slidenum">
              <a:rPr lang="en-US"/>
              <a:pPr>
                <a:defRPr/>
              </a:pPr>
              <a:t>‹#›</a:t>
            </a:fld>
            <a:endParaRPr lang="en-US" dirty="0"/>
          </a:p>
        </p:txBody>
      </p:sp>
    </p:spTree>
    <p:extLst>
      <p:ext uri="{BB962C8B-B14F-4D97-AF65-F5344CB8AC3E}">
        <p14:creationId xmlns:p14="http://schemas.microsoft.com/office/powerpoint/2010/main" val="792463021"/>
      </p:ext>
    </p:extLst>
  </p:cSld>
  <p:clrMapOvr>
    <a:masterClrMapping/>
  </p:clrMapOvr>
  <p:transition>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1C995810-B73F-46E0-BB69-7CA624E6DA51}" type="slidenum">
              <a:rPr lang="en-US"/>
              <a:pPr>
                <a:defRPr/>
              </a:pPr>
              <a:t>‹#›</a:t>
            </a:fld>
            <a:endParaRPr lang="en-US" dirty="0"/>
          </a:p>
        </p:txBody>
      </p:sp>
    </p:spTree>
    <p:extLst>
      <p:ext uri="{BB962C8B-B14F-4D97-AF65-F5344CB8AC3E}">
        <p14:creationId xmlns:p14="http://schemas.microsoft.com/office/powerpoint/2010/main" val="2826718772"/>
      </p:ext>
    </p:extLst>
  </p:cSld>
  <p:clrMapOvr>
    <a:masterClrMapping/>
  </p:clrMapOvr>
  <p:transition>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smtClean="0"/>
              <a:t>Click to edit Master title style</a:t>
            </a:r>
            <a:endParaRPr lang="en-AU"/>
          </a:p>
        </p:txBody>
      </p:sp>
    </p:spTree>
    <p:extLst>
      <p:ext uri="{BB962C8B-B14F-4D97-AF65-F5344CB8AC3E}">
        <p14:creationId xmlns:p14="http://schemas.microsoft.com/office/powerpoint/2010/main" val="3491825688"/>
      </p:ext>
    </p:extLst>
  </p:cSld>
  <p:clrMapOvr>
    <a:masterClrMapping/>
  </p:clrMapOvr>
  <p:transition>
    <p:pull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D098F887-9D11-4B8E-9AC0-EDDDDF8E94F0}" type="slidenum">
              <a:rPr lang="en-US"/>
              <a:pPr>
                <a:defRPr/>
              </a:pPr>
              <a:t>‹#›</a:t>
            </a:fld>
            <a:endParaRPr lang="en-US" dirty="0"/>
          </a:p>
        </p:txBody>
      </p:sp>
    </p:spTree>
    <p:extLst>
      <p:ext uri="{BB962C8B-B14F-4D97-AF65-F5344CB8AC3E}">
        <p14:creationId xmlns:p14="http://schemas.microsoft.com/office/powerpoint/2010/main" val="4157374797"/>
      </p:ext>
    </p:extLst>
  </p:cSld>
  <p:clrMapOvr>
    <a:masterClrMapping/>
  </p:clrMapOvr>
  <p:transition>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xfrm>
            <a:off x="76200" y="6324600"/>
            <a:ext cx="838200" cy="457200"/>
          </a:xfrm>
          <a:prstGeom prst="rect">
            <a:avLst/>
          </a:prstGeom>
        </p:spPr>
        <p:txBody>
          <a:bodyPr/>
          <a:lstStyle>
            <a:lvl1pPr>
              <a:defRPr/>
            </a:lvl1pPr>
          </a:lstStyle>
          <a:p>
            <a:pPr>
              <a:defRPr/>
            </a:pPr>
            <a:fld id="{13B142D5-86DE-423B-87D9-C4064713796D}" type="slidenum">
              <a:rPr lang="en-US"/>
              <a:pPr>
                <a:defRPr/>
              </a:pPr>
              <a:t>‹#›</a:t>
            </a:fld>
            <a:endParaRPr lang="en-US" dirty="0"/>
          </a:p>
        </p:txBody>
      </p:sp>
    </p:spTree>
    <p:extLst>
      <p:ext uri="{BB962C8B-B14F-4D97-AF65-F5344CB8AC3E}">
        <p14:creationId xmlns:p14="http://schemas.microsoft.com/office/powerpoint/2010/main" val="4237205952"/>
      </p:ext>
    </p:extLst>
  </p:cSld>
  <p:clrMapOvr>
    <a:masterClrMapping/>
  </p:clrMapOvr>
  <p:transition>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5477158"/>
      </p:ext>
    </p:extLst>
  </p:cSld>
  <p:clrMapOvr>
    <a:masterClrMapping/>
  </p:clrMapOvr>
  <p:transition>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04800" y="76200"/>
            <a:ext cx="8534400" cy="609600"/>
          </a:xfrm>
          <a:prstGeom prst="rect">
            <a:avLst/>
          </a:prstGeom>
          <a:solidFill>
            <a:srgbClr val="FFFF66"/>
          </a:solidFill>
          <a:ln w="25400" cap="sq">
            <a:solidFill>
              <a:srgbClr val="339966"/>
            </a:solidFill>
            <a:miter lim="800000"/>
            <a:headEnd type="none" w="sm" len="sm"/>
            <a:tailEnd type="none" w="sm" len="sm"/>
          </a:ln>
          <a:effectLst/>
        </p:spPr>
        <p:txBody>
          <a:bodyPr wrap="none" anchor="ctr"/>
          <a:lstStyle/>
          <a:p>
            <a:pPr>
              <a:defRPr/>
            </a:pPr>
            <a:endParaRPr lang="en-AU" dirty="0"/>
          </a:p>
        </p:txBody>
      </p:sp>
      <p:sp>
        <p:nvSpPr>
          <p:cNvPr id="6147" name="Rectangle 3"/>
          <p:cNvSpPr>
            <a:spLocks noGrp="1" noChangeArrowheads="1"/>
          </p:cNvSpPr>
          <p:nvPr>
            <p:ph type="title"/>
          </p:nvPr>
        </p:nvSpPr>
        <p:spPr bwMode="auto">
          <a:xfrm>
            <a:off x="304800" y="76200"/>
            <a:ext cx="8534400" cy="609600"/>
          </a:xfrm>
          <a:prstGeom prst="rect">
            <a:avLst/>
          </a:prstGeom>
          <a:solidFill>
            <a:srgbClr val="FFFF99">
              <a:alpha val="50195"/>
            </a:srgbClr>
          </a:solidFill>
          <a:ln w="12700">
            <a:solidFill>
              <a:schemeClr val="tx1"/>
            </a:solid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148" name="Rectangle 4"/>
          <p:cNvSpPr>
            <a:spLocks noGrp="1" noChangeArrowheads="1"/>
          </p:cNvSpPr>
          <p:nvPr>
            <p:ph type="body" idx="1"/>
          </p:nvPr>
        </p:nvSpPr>
        <p:spPr bwMode="auto">
          <a:xfrm>
            <a:off x="228600" y="838200"/>
            <a:ext cx="876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489" r:id="rId1"/>
    <p:sldLayoutId id="2147484485" r:id="rId2"/>
    <p:sldLayoutId id="2147484490" r:id="rId3"/>
    <p:sldLayoutId id="2147484491" r:id="rId4"/>
    <p:sldLayoutId id="2147484492" r:id="rId5"/>
    <p:sldLayoutId id="2147484486" r:id="rId6"/>
    <p:sldLayoutId id="2147484493" r:id="rId7"/>
    <p:sldLayoutId id="2147484494" r:id="rId8"/>
    <p:sldLayoutId id="2147484487" r:id="rId9"/>
    <p:sldLayoutId id="2147484495" r:id="rId10"/>
    <p:sldLayoutId id="2147484496" r:id="rId11"/>
    <p:sldLayoutId id="2147484488" r:id="rId12"/>
  </p:sldLayoutIdLst>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left)">
                                      <p:cBhvr>
                                        <p:cTn id="7" dur="500"/>
                                        <p:tgtEl>
                                          <p:spTgt spid="6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Effect transition="in" filter="wipe(up)">
                                      <p:cBhvr>
                                        <p:cTn id="12" dur="500"/>
                                        <p:tgtEl>
                                          <p:spTgt spid="614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48">
                                            <p:txEl>
                                              <p:pRg st="1" end="1"/>
                                            </p:txEl>
                                          </p:spTgt>
                                        </p:tgtEl>
                                        <p:attrNameLst>
                                          <p:attrName>style.visibility</p:attrName>
                                        </p:attrNameLst>
                                      </p:cBhvr>
                                      <p:to>
                                        <p:strVal val="visible"/>
                                      </p:to>
                                    </p:set>
                                    <p:animEffect transition="in" filter="wipe(up)">
                                      <p:cBhvr>
                                        <p:cTn id="17" dur="500"/>
                                        <p:tgtEl>
                                          <p:spTgt spid="614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148">
                                            <p:txEl>
                                              <p:pRg st="2" end="2"/>
                                            </p:txEl>
                                          </p:spTgt>
                                        </p:tgtEl>
                                        <p:attrNameLst>
                                          <p:attrName>style.visibility</p:attrName>
                                        </p:attrNameLst>
                                      </p:cBhvr>
                                      <p:to>
                                        <p:strVal val="visible"/>
                                      </p:to>
                                    </p:set>
                                    <p:animEffect transition="in" filter="wipe(up)">
                                      <p:cBhvr>
                                        <p:cTn id="22" dur="500"/>
                                        <p:tgtEl>
                                          <p:spTgt spid="614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148">
                                            <p:txEl>
                                              <p:pRg st="3" end="3"/>
                                            </p:txEl>
                                          </p:spTgt>
                                        </p:tgtEl>
                                        <p:attrNameLst>
                                          <p:attrName>style.visibility</p:attrName>
                                        </p:attrNameLst>
                                      </p:cBhvr>
                                      <p:to>
                                        <p:strVal val="visible"/>
                                      </p:to>
                                    </p:set>
                                    <p:animEffect transition="in" filter="wipe(up)">
                                      <p:cBhvr>
                                        <p:cTn id="27" dur="500"/>
                                        <p:tgtEl>
                                          <p:spTgt spid="614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148">
                                            <p:txEl>
                                              <p:pRg st="4" end="4"/>
                                            </p:txEl>
                                          </p:spTgt>
                                        </p:tgtEl>
                                        <p:attrNameLst>
                                          <p:attrName>style.visibility</p:attrName>
                                        </p:attrNameLst>
                                      </p:cBhvr>
                                      <p:to>
                                        <p:strVal val="visible"/>
                                      </p:to>
                                    </p:set>
                                    <p:animEffect transition="in" filter="wipe(up)">
                                      <p:cBhvr>
                                        <p:cTn id="32" dur="500"/>
                                        <p:tgtEl>
                                          <p:spTgt spid="614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8" grpId="0" build="p" bldLvl="5">
        <p:tmplLst>
          <p:tmpl lvl="1">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3">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4">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 lvl="5">
            <p:tnLst>
              <p:par>
                <p:cTn presetID="22" presetClass="entr" presetSubtype="1" fill="hold" nodeType="clickEffect">
                  <p:stCondLst>
                    <p:cond delay="0"/>
                  </p:stCondLst>
                  <p:childTnLst>
                    <p:set>
                      <p:cBhvr>
                        <p:cTn dur="1" fill="hold">
                          <p:stCondLst>
                            <p:cond delay="0"/>
                          </p:stCondLst>
                        </p:cTn>
                        <p:tgtEl>
                          <p:spTgt spid="6148"/>
                        </p:tgtEl>
                        <p:attrNameLst>
                          <p:attrName>style.visibility</p:attrName>
                        </p:attrNameLst>
                      </p:cBhvr>
                      <p:to>
                        <p:strVal val="visible"/>
                      </p:to>
                    </p:set>
                    <p:animEffect transition="in" filter="wipe(up)">
                      <p:cBhvr>
                        <p:cTn dur="500"/>
                        <p:tgtEl>
                          <p:spTgt spid="6148"/>
                        </p:tgtEl>
                      </p:cBhvr>
                    </p:animEffect>
                  </p:childTnLst>
                </p:cTn>
              </p:par>
            </p:tnLst>
          </p:tmpl>
        </p:tmplLst>
      </p:bldP>
    </p:bldLst>
  </p:timing>
  <p:txStyles>
    <p:titleStyle>
      <a:lvl1pPr algn="l" rtl="0" eaLnBrk="0" fontAlgn="base" hangingPunct="0">
        <a:spcBef>
          <a:spcPct val="0"/>
        </a:spcBef>
        <a:spcAft>
          <a:spcPct val="0"/>
        </a:spcAft>
        <a:defRPr kumimoji="1" sz="2800">
          <a:solidFill>
            <a:srgbClr val="003399"/>
          </a:solidFill>
          <a:latin typeface="+mj-lt"/>
          <a:ea typeface="+mj-ea"/>
          <a:cs typeface="+mj-cs"/>
        </a:defRPr>
      </a:lvl1pPr>
      <a:lvl2pPr algn="l" rtl="0" eaLnBrk="0" fontAlgn="base" hangingPunct="0">
        <a:spcBef>
          <a:spcPct val="0"/>
        </a:spcBef>
        <a:spcAft>
          <a:spcPct val="0"/>
        </a:spcAft>
        <a:defRPr kumimoji="1" sz="2800">
          <a:solidFill>
            <a:srgbClr val="003399"/>
          </a:solidFill>
          <a:latin typeface="Comic Sans MS" pitchFamily="66" charset="0"/>
        </a:defRPr>
      </a:lvl2pPr>
      <a:lvl3pPr algn="l" rtl="0" eaLnBrk="0" fontAlgn="base" hangingPunct="0">
        <a:spcBef>
          <a:spcPct val="0"/>
        </a:spcBef>
        <a:spcAft>
          <a:spcPct val="0"/>
        </a:spcAft>
        <a:defRPr kumimoji="1" sz="2800">
          <a:solidFill>
            <a:srgbClr val="003399"/>
          </a:solidFill>
          <a:latin typeface="Comic Sans MS" pitchFamily="66" charset="0"/>
        </a:defRPr>
      </a:lvl3pPr>
      <a:lvl4pPr algn="l" rtl="0" eaLnBrk="0" fontAlgn="base" hangingPunct="0">
        <a:spcBef>
          <a:spcPct val="0"/>
        </a:spcBef>
        <a:spcAft>
          <a:spcPct val="0"/>
        </a:spcAft>
        <a:defRPr kumimoji="1" sz="2800">
          <a:solidFill>
            <a:srgbClr val="003399"/>
          </a:solidFill>
          <a:latin typeface="Comic Sans MS" pitchFamily="66" charset="0"/>
        </a:defRPr>
      </a:lvl4pPr>
      <a:lvl5pPr algn="l" rtl="0" eaLnBrk="0" fontAlgn="base" hangingPunct="0">
        <a:spcBef>
          <a:spcPct val="0"/>
        </a:spcBef>
        <a:spcAft>
          <a:spcPct val="0"/>
        </a:spcAft>
        <a:defRPr kumimoji="1" sz="2800">
          <a:solidFill>
            <a:srgbClr val="003399"/>
          </a:solidFill>
          <a:latin typeface="Comic Sans MS" pitchFamily="66" charset="0"/>
        </a:defRPr>
      </a:lvl5pPr>
      <a:lvl6pPr marL="457200" algn="l" rtl="0" eaLnBrk="0" fontAlgn="base" hangingPunct="0">
        <a:spcBef>
          <a:spcPct val="0"/>
        </a:spcBef>
        <a:spcAft>
          <a:spcPct val="0"/>
        </a:spcAft>
        <a:defRPr kumimoji="1" sz="2800">
          <a:solidFill>
            <a:srgbClr val="003399"/>
          </a:solidFill>
          <a:latin typeface="Comic Sans MS" pitchFamily="66" charset="0"/>
        </a:defRPr>
      </a:lvl6pPr>
      <a:lvl7pPr marL="914400" algn="l" rtl="0" eaLnBrk="0" fontAlgn="base" hangingPunct="0">
        <a:spcBef>
          <a:spcPct val="0"/>
        </a:spcBef>
        <a:spcAft>
          <a:spcPct val="0"/>
        </a:spcAft>
        <a:defRPr kumimoji="1" sz="2800">
          <a:solidFill>
            <a:srgbClr val="003399"/>
          </a:solidFill>
          <a:latin typeface="Comic Sans MS" pitchFamily="66" charset="0"/>
        </a:defRPr>
      </a:lvl7pPr>
      <a:lvl8pPr marL="1371600" algn="l" rtl="0" eaLnBrk="0" fontAlgn="base" hangingPunct="0">
        <a:spcBef>
          <a:spcPct val="0"/>
        </a:spcBef>
        <a:spcAft>
          <a:spcPct val="0"/>
        </a:spcAft>
        <a:defRPr kumimoji="1" sz="2800">
          <a:solidFill>
            <a:srgbClr val="003399"/>
          </a:solidFill>
          <a:latin typeface="Comic Sans MS" pitchFamily="66" charset="0"/>
        </a:defRPr>
      </a:lvl8pPr>
      <a:lvl9pPr marL="1828800" algn="l" rtl="0" eaLnBrk="0" fontAlgn="base" hangingPunct="0">
        <a:spcBef>
          <a:spcPct val="0"/>
        </a:spcBef>
        <a:spcAft>
          <a:spcPct val="0"/>
        </a:spcAft>
        <a:defRPr kumimoji="1" sz="2800">
          <a:solidFill>
            <a:srgbClr val="003399"/>
          </a:solidFill>
          <a:latin typeface="Comic Sans MS" pitchFamily="66" charset="0"/>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400">
          <a:solidFill>
            <a:schemeClr val="tx1"/>
          </a:solidFill>
          <a:latin typeface="+mn-lt"/>
        </a:defRPr>
      </a:lvl4pPr>
      <a:lvl5pPr marL="2057400" indent="-228600" algn="l" rtl="0" eaLnBrk="0" fontAlgn="base" hangingPunct="0">
        <a:spcBef>
          <a:spcPct val="20000"/>
        </a:spcBef>
        <a:spcAft>
          <a:spcPct val="0"/>
        </a:spcAft>
        <a:buChar char="•"/>
        <a:defRPr kumimoji="1" sz="2400">
          <a:solidFill>
            <a:schemeClr val="tx1"/>
          </a:solidFill>
          <a:latin typeface="+mn-lt"/>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deaeconomics.org/" TargetMode="External"/><Relationship Id="rId2" Type="http://schemas.openxmlformats.org/officeDocument/2006/relationships/hyperlink" Target="http://fass.kingston.ac.uk/faculty/school-of-economics-history-and-politics/"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www.debtdeflation.com/blogs" TargetMode="External"/><Relationship Id="rId4" Type="http://schemas.openxmlformats.org/officeDocument/2006/relationships/hyperlink" Target="https://sourceforge.net/p/minsk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2" Type="http://schemas.openxmlformats.org/officeDocument/2006/relationships/hyperlink" Target="https://sourceforge.net/p/minsk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ourceforge.net/projects/minsk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oleObject" Target="../embeddings/oleObject3.bin"/><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3.wmf"/><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6.png"/><Relationship Id="rId5" Type="http://schemas.openxmlformats.org/officeDocument/2006/relationships/image" Target="../media/image24.w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krugman.blogs.nytimes.com/2012/03/27/minksy-and-methodology-wonkish/?_r=0"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42.w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3" Type="http://schemas.openxmlformats.org/officeDocument/2006/relationships/video" Target="../media/media5.mov"/><Relationship Id="rId7" Type="http://schemas.openxmlformats.org/officeDocument/2006/relationships/image" Target="../media/image44.wmf"/><Relationship Id="rId2" Type="http://schemas.microsoft.com/office/2007/relationships/media" Target="../media/media5.mov"/><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45.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46.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8.wmf"/><Relationship Id="rId5" Type="http://schemas.openxmlformats.org/officeDocument/2006/relationships/oleObject" Target="../embeddings/oleObject10.bin"/><Relationship Id="rId4" Type="http://schemas.openxmlformats.org/officeDocument/2006/relationships/image" Target="../media/image47.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9.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1.wmf"/><Relationship Id="rId5" Type="http://schemas.openxmlformats.org/officeDocument/2006/relationships/oleObject" Target="../embeddings/oleObject13.bin"/><Relationship Id="rId4" Type="http://schemas.openxmlformats.org/officeDocument/2006/relationships/image" Target="../media/image50.wmf"/></Relationships>
</file>

<file path=ppt/slides/_rels/slide45.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4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58.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60.png"/><Relationship Id="rId4" Type="http://schemas.openxmlformats.org/officeDocument/2006/relationships/image" Target="../media/image59.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61.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63.wmf"/><Relationship Id="rId5" Type="http://schemas.openxmlformats.org/officeDocument/2006/relationships/oleObject" Target="../embeddings/oleObject18.bin"/><Relationship Id="rId4" Type="http://schemas.openxmlformats.org/officeDocument/2006/relationships/image" Target="../media/image62.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65.wmf"/><Relationship Id="rId5" Type="http://schemas.openxmlformats.org/officeDocument/2006/relationships/oleObject" Target="../embeddings/oleObject20.bin"/><Relationship Id="rId4" Type="http://schemas.openxmlformats.org/officeDocument/2006/relationships/image" Target="../media/image64.wmf"/></Relationships>
</file>

<file path=ppt/slides/_rels/slide52.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en.wikipedia.org/wiki/McCarthyis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2438400"/>
            <a:ext cx="8458200" cy="762000"/>
          </a:xfrm>
          <a:noFill/>
          <a:ln w="12700"/>
          <a:extLst>
            <a:ext uri="{909E8E84-426E-40DD-AFC4-6F175D3DCCD1}">
              <a14:hiddenFill xmlns:a14="http://schemas.microsoft.com/office/drawing/2010/main">
                <a:solidFill>
                  <a:srgbClr val="FFFF99">
                    <a:alpha val="50195"/>
                  </a:srgbClr>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r>
              <a:rPr lang="en-GB" dirty="0"/>
              <a:t>Putting banks, debt &amp; money into economics</a:t>
            </a:r>
            <a:endParaRPr lang="en-US" dirty="0">
              <a:solidFill>
                <a:srgbClr val="FFFF00"/>
              </a:solidFill>
            </a:endParaRPr>
          </a:p>
        </p:txBody>
      </p:sp>
      <p:sp>
        <p:nvSpPr>
          <p:cNvPr id="10243" name="Rectangle 3"/>
          <p:cNvSpPr>
            <a:spLocks noGrp="1" noChangeArrowheads="1"/>
          </p:cNvSpPr>
          <p:nvPr>
            <p:ph type="subTitle" idx="1"/>
          </p:nvPr>
        </p:nvSpPr>
        <p:spPr>
          <a:xfrm>
            <a:off x="1371600" y="3429000"/>
            <a:ext cx="7086600" cy="2819400"/>
          </a:xfrm>
        </p:spPr>
        <p:txBody>
          <a:bodyPr/>
          <a:lstStyle/>
          <a:p>
            <a:r>
              <a:rPr lang="en-US" dirty="0" smtClean="0"/>
              <a:t>Steve Keen</a:t>
            </a:r>
          </a:p>
          <a:p>
            <a:r>
              <a:rPr lang="en-US" b="1" dirty="0" smtClean="0">
                <a:hlinkClick r:id="rId2"/>
              </a:rPr>
              <a:t>Kingston University London</a:t>
            </a:r>
            <a:endParaRPr lang="en-US" b="1" dirty="0" smtClean="0"/>
          </a:p>
          <a:p>
            <a:r>
              <a:rPr lang="en-US" dirty="0" smtClean="0">
                <a:hlinkClick r:id="rId3"/>
              </a:rPr>
              <a:t>IDEAeconomics</a:t>
            </a:r>
            <a:endParaRPr lang="en-US" dirty="0" smtClean="0"/>
          </a:p>
          <a:p>
            <a:r>
              <a:rPr lang="en-US" dirty="0" smtClean="0">
                <a:hlinkClick r:id="rId4"/>
              </a:rPr>
              <a:t>Minsky Open Source System Dynamics</a:t>
            </a:r>
            <a:r>
              <a:rPr lang="en-US" dirty="0" smtClean="0"/>
              <a:t/>
            </a:r>
            <a:br>
              <a:rPr lang="en-US" dirty="0" smtClean="0"/>
            </a:br>
            <a:r>
              <a:rPr lang="en-US" dirty="0">
                <a:hlinkClick r:id="rId5"/>
              </a:rPr>
              <a:t>www.debtdeflation.com/blogs</a:t>
            </a:r>
            <a:endParaRPr lang="en-US" dirty="0" smtClean="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76200"/>
            <a:ext cx="2209800" cy="2204220"/>
          </a:xfrm>
          <a:prstGeom prst="rect">
            <a:avLst/>
          </a:prstGeom>
        </p:spPr>
      </p:pic>
    </p:spTree>
  </p:cSld>
  <p:clrMapOvr>
    <a:masterClrMapping/>
  </p:clrMapOvr>
  <p:transition advTm="9095">
    <p:pull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1828800"/>
          </a:xfrm>
        </p:spPr>
        <p:txBody>
          <a:bodyPr/>
          <a:lstStyle/>
          <a:p>
            <a:r>
              <a:rPr lang="en-GB" dirty="0" err="1" smtClean="0"/>
              <a:t>Graziani’s</a:t>
            </a:r>
            <a:r>
              <a:rPr lang="en-GB" dirty="0" smtClean="0"/>
              <a:t> brilliant insight:</a:t>
            </a:r>
            <a:endParaRPr lang="en-US" dirty="0" smtClean="0"/>
          </a:p>
          <a:p>
            <a:pPr lvl="1"/>
            <a:r>
              <a:rPr lang="en-US" dirty="0" smtClean="0"/>
              <a:t>“For </a:t>
            </a:r>
            <a:r>
              <a:rPr lang="en-US" dirty="0"/>
              <a:t>this to be true, </a:t>
            </a:r>
            <a:r>
              <a:rPr lang="en-US" b="1" i="1" dirty="0"/>
              <a:t>any monetary payment must therefore be a triangular transaction, involving at least three agents, the payer, the payee, and the </a:t>
            </a:r>
            <a:r>
              <a:rPr lang="en-US" b="1" i="1" dirty="0" smtClean="0"/>
              <a:t>bank</a:t>
            </a:r>
            <a:r>
              <a:rPr lang="en-US" dirty="0" smtClean="0"/>
              <a:t>.”</a:t>
            </a:r>
          </a:p>
          <a:p>
            <a:r>
              <a:rPr lang="en-GB" dirty="0" smtClean="0"/>
              <a:t>Standard economics vision is 2 person, 2 good barter:</a:t>
            </a:r>
            <a:endParaRPr lang="en-US" dirty="0"/>
          </a:p>
          <a:p>
            <a:endParaRPr lang="en-US" dirty="0"/>
          </a:p>
        </p:txBody>
      </p:sp>
      <p:sp>
        <p:nvSpPr>
          <p:cNvPr id="4" name="AutoShape 4"/>
          <p:cNvSpPr>
            <a:spLocks noChangeArrowheads="1"/>
          </p:cNvSpPr>
          <p:nvPr/>
        </p:nvSpPr>
        <p:spPr bwMode="auto">
          <a:xfrm flipH="1" flipV="1">
            <a:off x="538163" y="5060950"/>
            <a:ext cx="3960812" cy="1079500"/>
          </a:xfrm>
          <a:prstGeom prst="curvedDownArrow">
            <a:avLst>
              <a:gd name="adj1" fmla="val 73382"/>
              <a:gd name="adj2" fmla="val 146765"/>
              <a:gd name="adj3" fmla="val 33333"/>
            </a:avLst>
          </a:prstGeom>
          <a:gradFill rotWithShape="0">
            <a:gsLst>
              <a:gs pos="0">
                <a:schemeClr val="tx2"/>
              </a:gs>
              <a:gs pos="100000">
                <a:schemeClr val="bg1"/>
              </a:gs>
            </a:gsLst>
            <a:path path="rect">
              <a:fillToRect l="50000" t="50000" r="50000" b="50000"/>
            </a:path>
          </a:gradFill>
          <a:ln w="12700" cap="sq">
            <a:solidFill>
              <a:srgbClr val="FF6600"/>
            </a:solidFill>
            <a:miter lim="800000"/>
            <a:headEnd/>
            <a:tailEnd/>
          </a:ln>
          <a:effectLst/>
        </p:spPr>
        <p:txBody>
          <a:bodyPr wrap="none" anchor="ctr"/>
          <a:lstStyle/>
          <a:p>
            <a:pPr>
              <a:defRPr/>
            </a:pPr>
            <a:endParaRPr lang="en-US"/>
          </a:p>
        </p:txBody>
      </p:sp>
      <p:pic>
        <p:nvPicPr>
          <p:cNvPr id="5" name="Picture 5" descr="j03117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98525" y="4157663"/>
            <a:ext cx="8064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j03117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4124325"/>
            <a:ext cx="6064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p:cNvSpPr>
            <a:spLocks noChangeArrowheads="1"/>
          </p:cNvSpPr>
          <p:nvPr/>
        </p:nvSpPr>
        <p:spPr bwMode="auto">
          <a:xfrm>
            <a:off x="935038" y="3189288"/>
            <a:ext cx="3924300" cy="935037"/>
          </a:xfrm>
          <a:prstGeom prst="curvedDownArrow">
            <a:avLst>
              <a:gd name="adj1" fmla="val 83939"/>
              <a:gd name="adj2" fmla="val 167878"/>
              <a:gd name="adj3" fmla="val 33333"/>
            </a:avLst>
          </a:prstGeom>
          <a:gradFill rotWithShape="0">
            <a:gsLst>
              <a:gs pos="0">
                <a:schemeClr val="tx2"/>
              </a:gs>
              <a:gs pos="100000">
                <a:schemeClr val="bg1"/>
              </a:gs>
            </a:gsLst>
            <a:path path="rect">
              <a:fillToRect l="50000" t="50000" r="50000" b="50000"/>
            </a:path>
          </a:gradFill>
          <a:ln w="12700" cap="sq">
            <a:solidFill>
              <a:srgbClr val="FF6600"/>
            </a:solidFill>
            <a:miter lim="800000"/>
            <a:headEnd/>
            <a:tailEnd/>
          </a:ln>
          <a:effectLst/>
        </p:spPr>
        <p:txBody>
          <a:bodyPr wrap="none" anchor="ctr"/>
          <a:lstStyle/>
          <a:p>
            <a:pPr>
              <a:defRPr/>
            </a:pPr>
            <a:endParaRPr lang="en-US"/>
          </a:p>
        </p:txBody>
      </p:sp>
      <p:pic>
        <p:nvPicPr>
          <p:cNvPr id="8" name="Picture 8" descr="j02837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38388" y="2828925"/>
            <a:ext cx="6588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j022379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25688" y="5710238"/>
            <a:ext cx="51276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1114425" y="4989513"/>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A</a:t>
            </a:r>
          </a:p>
        </p:txBody>
      </p:sp>
      <p:sp>
        <p:nvSpPr>
          <p:cNvPr id="11" name="Text Box 11"/>
          <p:cNvSpPr txBox="1">
            <a:spLocks noChangeArrowheads="1"/>
          </p:cNvSpPr>
          <p:nvPr/>
        </p:nvSpPr>
        <p:spPr bwMode="auto">
          <a:xfrm>
            <a:off x="3890963" y="4989513"/>
            <a:ext cx="376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B</a:t>
            </a:r>
          </a:p>
        </p:txBody>
      </p:sp>
      <p:sp>
        <p:nvSpPr>
          <p:cNvPr id="12" name="Text Box 12"/>
          <p:cNvSpPr txBox="1">
            <a:spLocks noChangeArrowheads="1"/>
          </p:cNvSpPr>
          <p:nvPr/>
        </p:nvSpPr>
        <p:spPr bwMode="auto">
          <a:xfrm>
            <a:off x="2436813" y="3405188"/>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X</a:t>
            </a:r>
          </a:p>
        </p:txBody>
      </p:sp>
      <p:sp>
        <p:nvSpPr>
          <p:cNvPr id="13" name="Text Box 13"/>
          <p:cNvSpPr txBox="1">
            <a:spLocks noChangeArrowheads="1"/>
          </p:cNvSpPr>
          <p:nvPr/>
        </p:nvSpPr>
        <p:spPr bwMode="auto">
          <a:xfrm>
            <a:off x="2495550" y="6284913"/>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Y</a:t>
            </a:r>
          </a:p>
        </p:txBody>
      </p:sp>
    </p:spTree>
    <p:extLst>
      <p:ext uri="{BB962C8B-B14F-4D97-AF65-F5344CB8AC3E}">
        <p14:creationId xmlns:p14="http://schemas.microsoft.com/office/powerpoint/2010/main" val="10718621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2)">
                                      <p:cBhvr>
                                        <p:cTn id="17" dur="2000"/>
                                        <p:tgtEl>
                                          <p:spTgt spid="7"/>
                                        </p:tgtEl>
                                      </p:cBhvr>
                                    </p:animEffect>
                                  </p:childTnLst>
                                </p:cTn>
                              </p:par>
                              <p:par>
                                <p:cTn id="18" presetID="31" presetClass="entr" presetSubtype="0" fill="hold" nodeType="withEffect">
                                  <p:stCondLst>
                                    <p:cond delay="0"/>
                                  </p:stCondLst>
                                  <p:iterate type="lt">
                                    <p:tmPct val="5000"/>
                                  </p:iterate>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2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2"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2)">
                                      <p:cBhvr>
                                        <p:cTn id="42" dur="2000"/>
                                        <p:tgtEl>
                                          <p:spTgt spid="4"/>
                                        </p:tgtEl>
                                      </p:cBhvr>
                                    </p:animEffect>
                                  </p:childTnLst>
                                </p:cTn>
                              </p:par>
                              <p:par>
                                <p:cTn id="43" presetID="31" presetClass="entr" presetSubtype="0" fill="hold" nodeType="withEffect">
                                  <p:stCondLst>
                                    <p:cond delay="0"/>
                                  </p:stCondLst>
                                  <p:iterate type="lt">
                                    <p:tmPct val="5000"/>
                                  </p:iterate>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90"/>
                                          </p:val>
                                        </p:tav>
                                        <p:tav tm="100000">
                                          <p:val>
                                            <p:fltVal val="0"/>
                                          </p:val>
                                        </p:tav>
                                      </p:tavLst>
                                    </p:anim>
                                    <p:animEffect transition="in" filter="fade">
                                      <p:cBhvr>
                                        <p:cTn id="48" dur="1000"/>
                                        <p:tgtEl>
                                          <p:spTgt spid="9"/>
                                        </p:tgtEl>
                                      </p:cBhvr>
                                    </p:animEffect>
                                  </p:childTnLst>
                                </p:cTn>
                              </p:par>
                              <p:par>
                                <p:cTn id="49" presetID="23" presetClass="entr" presetSubtype="1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3733800" cy="5791200"/>
          </a:xfrm>
        </p:spPr>
        <p:txBody>
          <a:bodyPr/>
          <a:lstStyle/>
          <a:p>
            <a:r>
              <a:rPr lang="en-US" altLang="en-US" dirty="0"/>
              <a:t>Monetary economy:  </a:t>
            </a:r>
            <a:r>
              <a:rPr lang="en-US" altLang="en-US" u="sng" dirty="0"/>
              <a:t>3</a:t>
            </a:r>
            <a:r>
              <a:rPr lang="en-US" altLang="en-US" dirty="0"/>
              <a:t> sided, </a:t>
            </a:r>
            <a:r>
              <a:rPr lang="en-US" altLang="en-US" u="sng" dirty="0"/>
              <a:t>single</a:t>
            </a:r>
            <a:r>
              <a:rPr lang="en-US" altLang="en-US" dirty="0"/>
              <a:t> commodity, </a:t>
            </a:r>
            <a:r>
              <a:rPr lang="en-US" altLang="en-US" u="sng" dirty="0"/>
              <a:t>financial</a:t>
            </a:r>
            <a:r>
              <a:rPr lang="en-US" altLang="en-US" dirty="0"/>
              <a:t> exchanges:</a:t>
            </a:r>
          </a:p>
          <a:p>
            <a:pPr lvl="1"/>
            <a:r>
              <a:rPr lang="en-US" altLang="en-US" dirty="0"/>
              <a:t>person A gives person B </a:t>
            </a:r>
            <a:r>
              <a:rPr lang="el-GR" altLang="en-US" dirty="0"/>
              <a:t>δ</a:t>
            </a:r>
            <a:r>
              <a:rPr lang="en-US" altLang="en-US" dirty="0"/>
              <a:t> units of commodity X</a:t>
            </a:r>
          </a:p>
          <a:p>
            <a:pPr lvl="1"/>
            <a:r>
              <a:rPr lang="en-US" altLang="en-US" dirty="0"/>
              <a:t>in return for person B having bank Z transfer </a:t>
            </a:r>
            <a:r>
              <a:rPr lang="el-GR" altLang="en-US" dirty="0"/>
              <a:t>ψ</a:t>
            </a:r>
            <a:r>
              <a:rPr lang="en-US" altLang="en-US" dirty="0"/>
              <a:t> currency units from B's account A's </a:t>
            </a:r>
            <a:r>
              <a:rPr lang="en-US" altLang="en-US" dirty="0" smtClean="0"/>
              <a:t>account</a:t>
            </a:r>
            <a:endParaRPr lang="en-US" altLang="en-US" dirty="0"/>
          </a:p>
        </p:txBody>
      </p:sp>
      <p:grpSp>
        <p:nvGrpSpPr>
          <p:cNvPr id="4" name="Group 2"/>
          <p:cNvGrpSpPr>
            <a:grpSpLocks/>
          </p:cNvGrpSpPr>
          <p:nvPr/>
        </p:nvGrpSpPr>
        <p:grpSpPr bwMode="auto">
          <a:xfrm>
            <a:off x="5662612" y="3644900"/>
            <a:ext cx="3024188" cy="2879725"/>
            <a:chOff x="3560" y="2382"/>
            <a:chExt cx="1679" cy="1539"/>
          </a:xfrm>
        </p:grpSpPr>
        <p:sp>
          <p:nvSpPr>
            <p:cNvPr id="5" name="AutoShape 3"/>
            <p:cNvSpPr>
              <a:spLocks noChangeAspect="1" noChangeArrowheads="1" noTextEdit="1"/>
            </p:cNvSpPr>
            <p:nvPr/>
          </p:nvSpPr>
          <p:spPr bwMode="auto">
            <a:xfrm>
              <a:off x="3560" y="2382"/>
              <a:ext cx="1679" cy="1539"/>
            </a:xfrm>
            <a:prstGeom prst="rect">
              <a:avLst/>
            </a:prstGeom>
            <a:noFill/>
            <a:ln w="9525">
              <a:noFill/>
              <a:miter lim="800000"/>
              <a:headEnd/>
              <a:tailEnd/>
            </a:ln>
          </p:spPr>
          <p:txBody>
            <a:bodyPr/>
            <a:lstStyle/>
            <a:p>
              <a:pPr>
                <a:defRPr/>
              </a:pPr>
              <a:endParaRPr lang="en-US"/>
            </a:p>
          </p:txBody>
        </p:sp>
        <p:sp>
          <p:nvSpPr>
            <p:cNvPr id="6" name="Freeform 4"/>
            <p:cNvSpPr>
              <a:spLocks/>
            </p:cNvSpPr>
            <p:nvPr/>
          </p:nvSpPr>
          <p:spPr bwMode="auto">
            <a:xfrm>
              <a:off x="3636" y="2448"/>
              <a:ext cx="1558" cy="1432"/>
            </a:xfrm>
            <a:custGeom>
              <a:avLst/>
              <a:gdLst/>
              <a:ahLst/>
              <a:cxnLst>
                <a:cxn ang="0">
                  <a:pos x="1400" y="1432"/>
                </a:cxn>
                <a:cxn ang="0">
                  <a:pos x="1432" y="1429"/>
                </a:cxn>
                <a:cxn ang="0">
                  <a:pos x="1462" y="1421"/>
                </a:cxn>
                <a:cxn ang="0">
                  <a:pos x="1488" y="1407"/>
                </a:cxn>
                <a:cxn ang="0">
                  <a:pos x="1512" y="1389"/>
                </a:cxn>
                <a:cxn ang="0">
                  <a:pos x="1532" y="1368"/>
                </a:cxn>
                <a:cxn ang="0">
                  <a:pos x="1547" y="1343"/>
                </a:cxn>
                <a:cxn ang="0">
                  <a:pos x="1555" y="1316"/>
                </a:cxn>
                <a:cxn ang="0">
                  <a:pos x="1558" y="1287"/>
                </a:cxn>
                <a:cxn ang="0">
                  <a:pos x="1558" y="144"/>
                </a:cxn>
                <a:cxn ang="0">
                  <a:pos x="1555" y="115"/>
                </a:cxn>
                <a:cxn ang="0">
                  <a:pos x="1547" y="88"/>
                </a:cxn>
                <a:cxn ang="0">
                  <a:pos x="1532" y="64"/>
                </a:cxn>
                <a:cxn ang="0">
                  <a:pos x="1512" y="42"/>
                </a:cxn>
                <a:cxn ang="0">
                  <a:pos x="1488" y="24"/>
                </a:cxn>
                <a:cxn ang="0">
                  <a:pos x="1462" y="12"/>
                </a:cxn>
                <a:cxn ang="0">
                  <a:pos x="1432" y="3"/>
                </a:cxn>
                <a:cxn ang="0">
                  <a:pos x="1400" y="0"/>
                </a:cxn>
                <a:cxn ang="0">
                  <a:pos x="160" y="0"/>
                </a:cxn>
                <a:cxn ang="0">
                  <a:pos x="128" y="3"/>
                </a:cxn>
                <a:cxn ang="0">
                  <a:pos x="98" y="12"/>
                </a:cxn>
                <a:cxn ang="0">
                  <a:pos x="70" y="24"/>
                </a:cxn>
                <a:cxn ang="0">
                  <a:pos x="47" y="42"/>
                </a:cxn>
                <a:cxn ang="0">
                  <a:pos x="27" y="64"/>
                </a:cxn>
                <a:cxn ang="0">
                  <a:pos x="14" y="88"/>
                </a:cxn>
                <a:cxn ang="0">
                  <a:pos x="4" y="115"/>
                </a:cxn>
                <a:cxn ang="0">
                  <a:pos x="0" y="144"/>
                </a:cxn>
                <a:cxn ang="0">
                  <a:pos x="0" y="1287"/>
                </a:cxn>
                <a:cxn ang="0">
                  <a:pos x="4" y="1316"/>
                </a:cxn>
                <a:cxn ang="0">
                  <a:pos x="14" y="1343"/>
                </a:cxn>
                <a:cxn ang="0">
                  <a:pos x="27" y="1368"/>
                </a:cxn>
                <a:cxn ang="0">
                  <a:pos x="47" y="1389"/>
                </a:cxn>
                <a:cxn ang="0">
                  <a:pos x="70" y="1407"/>
                </a:cxn>
                <a:cxn ang="0">
                  <a:pos x="98" y="1421"/>
                </a:cxn>
                <a:cxn ang="0">
                  <a:pos x="128" y="1429"/>
                </a:cxn>
                <a:cxn ang="0">
                  <a:pos x="160" y="1432"/>
                </a:cxn>
                <a:cxn ang="0">
                  <a:pos x="1400" y="1432"/>
                </a:cxn>
              </a:cxnLst>
              <a:rect l="0" t="0" r="r" b="b"/>
              <a:pathLst>
                <a:path w="1558" h="1432">
                  <a:moveTo>
                    <a:pt x="1400" y="1432"/>
                  </a:moveTo>
                  <a:lnTo>
                    <a:pt x="1432" y="1429"/>
                  </a:lnTo>
                  <a:lnTo>
                    <a:pt x="1462" y="1421"/>
                  </a:lnTo>
                  <a:lnTo>
                    <a:pt x="1488" y="1407"/>
                  </a:lnTo>
                  <a:lnTo>
                    <a:pt x="1512" y="1389"/>
                  </a:lnTo>
                  <a:lnTo>
                    <a:pt x="1532" y="1368"/>
                  </a:lnTo>
                  <a:lnTo>
                    <a:pt x="1547" y="1343"/>
                  </a:lnTo>
                  <a:lnTo>
                    <a:pt x="1555" y="1316"/>
                  </a:lnTo>
                  <a:lnTo>
                    <a:pt x="1558" y="1287"/>
                  </a:lnTo>
                  <a:lnTo>
                    <a:pt x="1558" y="144"/>
                  </a:lnTo>
                  <a:lnTo>
                    <a:pt x="1555" y="115"/>
                  </a:lnTo>
                  <a:lnTo>
                    <a:pt x="1547" y="88"/>
                  </a:lnTo>
                  <a:lnTo>
                    <a:pt x="1532" y="64"/>
                  </a:lnTo>
                  <a:lnTo>
                    <a:pt x="1512" y="42"/>
                  </a:lnTo>
                  <a:lnTo>
                    <a:pt x="1488" y="24"/>
                  </a:lnTo>
                  <a:lnTo>
                    <a:pt x="1462" y="12"/>
                  </a:lnTo>
                  <a:lnTo>
                    <a:pt x="1432" y="3"/>
                  </a:lnTo>
                  <a:lnTo>
                    <a:pt x="1400" y="0"/>
                  </a:lnTo>
                  <a:lnTo>
                    <a:pt x="160" y="0"/>
                  </a:lnTo>
                  <a:lnTo>
                    <a:pt x="128" y="3"/>
                  </a:lnTo>
                  <a:lnTo>
                    <a:pt x="98" y="12"/>
                  </a:lnTo>
                  <a:lnTo>
                    <a:pt x="70" y="24"/>
                  </a:lnTo>
                  <a:lnTo>
                    <a:pt x="47" y="42"/>
                  </a:lnTo>
                  <a:lnTo>
                    <a:pt x="27" y="64"/>
                  </a:lnTo>
                  <a:lnTo>
                    <a:pt x="14" y="88"/>
                  </a:lnTo>
                  <a:lnTo>
                    <a:pt x="4" y="115"/>
                  </a:lnTo>
                  <a:lnTo>
                    <a:pt x="0" y="144"/>
                  </a:lnTo>
                  <a:lnTo>
                    <a:pt x="0" y="1287"/>
                  </a:lnTo>
                  <a:lnTo>
                    <a:pt x="4" y="1316"/>
                  </a:lnTo>
                  <a:lnTo>
                    <a:pt x="14" y="1343"/>
                  </a:lnTo>
                  <a:lnTo>
                    <a:pt x="27" y="1368"/>
                  </a:lnTo>
                  <a:lnTo>
                    <a:pt x="47" y="1389"/>
                  </a:lnTo>
                  <a:lnTo>
                    <a:pt x="70" y="1407"/>
                  </a:lnTo>
                  <a:lnTo>
                    <a:pt x="98" y="1421"/>
                  </a:lnTo>
                  <a:lnTo>
                    <a:pt x="128" y="1429"/>
                  </a:lnTo>
                  <a:lnTo>
                    <a:pt x="160" y="1432"/>
                  </a:lnTo>
                  <a:lnTo>
                    <a:pt x="1400" y="1432"/>
                  </a:lnTo>
                  <a:close/>
                </a:path>
              </a:pathLst>
            </a:custGeom>
            <a:gradFill rotWithShape="1">
              <a:gsLst>
                <a:gs pos="0">
                  <a:srgbClr val="7FE57F"/>
                </a:gs>
                <a:gs pos="100000">
                  <a:srgbClr val="7FE57F">
                    <a:gamma/>
                    <a:shade val="46275"/>
                    <a:invGamma/>
                  </a:srgbClr>
                </a:gs>
              </a:gsLst>
              <a:path path="rect">
                <a:fillToRect l="50000" t="50000" r="50000" b="50000"/>
              </a:path>
            </a:gradFill>
            <a:ln w="9525">
              <a:noFill/>
              <a:round/>
              <a:headEnd/>
              <a:tailEnd/>
            </a:ln>
          </p:spPr>
          <p:txBody>
            <a:bodyPr/>
            <a:lstStyle/>
            <a:p>
              <a:pPr>
                <a:defRPr/>
              </a:pPr>
              <a:endParaRPr lang="en-US"/>
            </a:p>
          </p:txBody>
        </p:sp>
        <p:sp>
          <p:nvSpPr>
            <p:cNvPr id="7" name="Freeform 5"/>
            <p:cNvSpPr>
              <a:spLocks/>
            </p:cNvSpPr>
            <p:nvPr/>
          </p:nvSpPr>
          <p:spPr bwMode="auto">
            <a:xfrm>
              <a:off x="3560" y="2382"/>
              <a:ext cx="1679" cy="1539"/>
            </a:xfrm>
            <a:custGeom>
              <a:avLst/>
              <a:gdLst/>
              <a:ahLst/>
              <a:cxnLst>
                <a:cxn ang="0">
                  <a:pos x="1603" y="44"/>
                </a:cxn>
                <a:cxn ang="0">
                  <a:pos x="1568" y="23"/>
                </a:cxn>
                <a:cxn ang="0">
                  <a:pos x="1531" y="8"/>
                </a:cxn>
                <a:cxn ang="0">
                  <a:pos x="1491" y="2"/>
                </a:cxn>
                <a:cxn ang="0">
                  <a:pos x="208" y="0"/>
                </a:cxn>
                <a:cxn ang="0">
                  <a:pos x="126" y="15"/>
                </a:cxn>
                <a:cxn ang="0">
                  <a:pos x="61" y="56"/>
                </a:cxn>
                <a:cxn ang="0">
                  <a:pos x="17" y="116"/>
                </a:cxn>
                <a:cxn ang="0">
                  <a:pos x="0" y="190"/>
                </a:cxn>
                <a:cxn ang="0">
                  <a:pos x="100" y="730"/>
                </a:cxn>
                <a:cxn ang="0">
                  <a:pos x="101" y="171"/>
                </a:cxn>
                <a:cxn ang="0">
                  <a:pos x="118" y="136"/>
                </a:cxn>
                <a:cxn ang="0">
                  <a:pos x="140" y="114"/>
                </a:cxn>
                <a:cxn ang="0">
                  <a:pos x="156" y="104"/>
                </a:cxn>
                <a:cxn ang="0">
                  <a:pos x="176" y="96"/>
                </a:cxn>
                <a:cxn ang="0">
                  <a:pos x="198" y="91"/>
                </a:cxn>
                <a:cxn ang="0">
                  <a:pos x="1471" y="91"/>
                </a:cxn>
                <a:cxn ang="0">
                  <a:pos x="1493" y="93"/>
                </a:cxn>
                <a:cxn ang="0">
                  <a:pos x="1513" y="99"/>
                </a:cxn>
                <a:cxn ang="0">
                  <a:pos x="1531" y="108"/>
                </a:cxn>
                <a:cxn ang="0">
                  <a:pos x="1548" y="120"/>
                </a:cxn>
                <a:cxn ang="0">
                  <a:pos x="1571" y="152"/>
                </a:cxn>
                <a:cxn ang="0">
                  <a:pos x="1579" y="190"/>
                </a:cxn>
                <a:cxn ang="0">
                  <a:pos x="1578" y="1368"/>
                </a:cxn>
                <a:cxn ang="0">
                  <a:pos x="1561" y="1403"/>
                </a:cxn>
                <a:cxn ang="0">
                  <a:pos x="1531" y="1431"/>
                </a:cxn>
                <a:cxn ang="0">
                  <a:pos x="1493" y="1446"/>
                </a:cxn>
                <a:cxn ang="0">
                  <a:pos x="208" y="1448"/>
                </a:cxn>
                <a:cxn ang="0">
                  <a:pos x="186" y="1446"/>
                </a:cxn>
                <a:cxn ang="0">
                  <a:pos x="166" y="1440"/>
                </a:cxn>
                <a:cxn ang="0">
                  <a:pos x="148" y="1431"/>
                </a:cxn>
                <a:cxn ang="0">
                  <a:pos x="131" y="1419"/>
                </a:cxn>
                <a:cxn ang="0">
                  <a:pos x="108" y="1387"/>
                </a:cxn>
                <a:cxn ang="0">
                  <a:pos x="100" y="1349"/>
                </a:cxn>
                <a:cxn ang="0">
                  <a:pos x="0" y="730"/>
                </a:cxn>
                <a:cxn ang="0">
                  <a:pos x="2" y="1367"/>
                </a:cxn>
                <a:cxn ang="0">
                  <a:pos x="8" y="1403"/>
                </a:cxn>
                <a:cxn ang="0">
                  <a:pos x="25" y="1438"/>
                </a:cxn>
                <a:cxn ang="0">
                  <a:pos x="48" y="1469"/>
                </a:cxn>
                <a:cxn ang="0">
                  <a:pos x="76" y="1495"/>
                </a:cxn>
                <a:cxn ang="0">
                  <a:pos x="110" y="1516"/>
                </a:cxn>
                <a:cxn ang="0">
                  <a:pos x="148" y="1531"/>
                </a:cxn>
                <a:cxn ang="0">
                  <a:pos x="188" y="1537"/>
                </a:cxn>
                <a:cxn ang="0">
                  <a:pos x="1471" y="1539"/>
                </a:cxn>
                <a:cxn ang="0">
                  <a:pos x="1511" y="1536"/>
                </a:cxn>
                <a:cxn ang="0">
                  <a:pos x="1549" y="1524"/>
                </a:cxn>
                <a:cxn ang="0">
                  <a:pos x="1586" y="1507"/>
                </a:cxn>
                <a:cxn ang="0">
                  <a:pos x="1618" y="1483"/>
                </a:cxn>
                <a:cxn ang="0">
                  <a:pos x="1644" y="1454"/>
                </a:cxn>
                <a:cxn ang="0">
                  <a:pos x="1664" y="1422"/>
                </a:cxn>
                <a:cxn ang="0">
                  <a:pos x="1676" y="1385"/>
                </a:cxn>
                <a:cxn ang="0">
                  <a:pos x="1679" y="1349"/>
                </a:cxn>
                <a:cxn ang="0">
                  <a:pos x="1677" y="172"/>
                </a:cxn>
                <a:cxn ang="0">
                  <a:pos x="1671" y="136"/>
                </a:cxn>
                <a:cxn ang="0">
                  <a:pos x="1654" y="101"/>
                </a:cxn>
                <a:cxn ang="0">
                  <a:pos x="1631" y="70"/>
                </a:cxn>
              </a:cxnLst>
              <a:rect l="0" t="0" r="r" b="b"/>
              <a:pathLst>
                <a:path w="1679" h="1539">
                  <a:moveTo>
                    <a:pt x="1618" y="56"/>
                  </a:moveTo>
                  <a:lnTo>
                    <a:pt x="1603" y="44"/>
                  </a:lnTo>
                  <a:lnTo>
                    <a:pt x="1586" y="32"/>
                  </a:lnTo>
                  <a:lnTo>
                    <a:pt x="1568" y="23"/>
                  </a:lnTo>
                  <a:lnTo>
                    <a:pt x="1549" y="14"/>
                  </a:lnTo>
                  <a:lnTo>
                    <a:pt x="1531" y="8"/>
                  </a:lnTo>
                  <a:lnTo>
                    <a:pt x="1511" y="3"/>
                  </a:lnTo>
                  <a:lnTo>
                    <a:pt x="1491" y="2"/>
                  </a:lnTo>
                  <a:lnTo>
                    <a:pt x="1471" y="0"/>
                  </a:lnTo>
                  <a:lnTo>
                    <a:pt x="208" y="0"/>
                  </a:lnTo>
                  <a:lnTo>
                    <a:pt x="166" y="5"/>
                  </a:lnTo>
                  <a:lnTo>
                    <a:pt x="126" y="15"/>
                  </a:lnTo>
                  <a:lnTo>
                    <a:pt x="91" y="32"/>
                  </a:lnTo>
                  <a:lnTo>
                    <a:pt x="61" y="56"/>
                  </a:lnTo>
                  <a:lnTo>
                    <a:pt x="35" y="84"/>
                  </a:lnTo>
                  <a:lnTo>
                    <a:pt x="17" y="116"/>
                  </a:lnTo>
                  <a:lnTo>
                    <a:pt x="5" y="152"/>
                  </a:lnTo>
                  <a:lnTo>
                    <a:pt x="0" y="190"/>
                  </a:lnTo>
                  <a:lnTo>
                    <a:pt x="0" y="730"/>
                  </a:lnTo>
                  <a:lnTo>
                    <a:pt x="100" y="730"/>
                  </a:lnTo>
                  <a:lnTo>
                    <a:pt x="100" y="190"/>
                  </a:lnTo>
                  <a:lnTo>
                    <a:pt x="101" y="171"/>
                  </a:lnTo>
                  <a:lnTo>
                    <a:pt x="108" y="152"/>
                  </a:lnTo>
                  <a:lnTo>
                    <a:pt x="118" y="136"/>
                  </a:lnTo>
                  <a:lnTo>
                    <a:pt x="131" y="120"/>
                  </a:lnTo>
                  <a:lnTo>
                    <a:pt x="140" y="114"/>
                  </a:lnTo>
                  <a:lnTo>
                    <a:pt x="148" y="108"/>
                  </a:lnTo>
                  <a:lnTo>
                    <a:pt x="156" y="104"/>
                  </a:lnTo>
                  <a:lnTo>
                    <a:pt x="166" y="99"/>
                  </a:lnTo>
                  <a:lnTo>
                    <a:pt x="176" y="96"/>
                  </a:lnTo>
                  <a:lnTo>
                    <a:pt x="186" y="93"/>
                  </a:lnTo>
                  <a:lnTo>
                    <a:pt x="198" y="91"/>
                  </a:lnTo>
                  <a:lnTo>
                    <a:pt x="208" y="91"/>
                  </a:lnTo>
                  <a:lnTo>
                    <a:pt x="1471" y="91"/>
                  </a:lnTo>
                  <a:lnTo>
                    <a:pt x="1481" y="91"/>
                  </a:lnTo>
                  <a:lnTo>
                    <a:pt x="1493" y="93"/>
                  </a:lnTo>
                  <a:lnTo>
                    <a:pt x="1503" y="96"/>
                  </a:lnTo>
                  <a:lnTo>
                    <a:pt x="1513" y="99"/>
                  </a:lnTo>
                  <a:lnTo>
                    <a:pt x="1523" y="104"/>
                  </a:lnTo>
                  <a:lnTo>
                    <a:pt x="1531" y="108"/>
                  </a:lnTo>
                  <a:lnTo>
                    <a:pt x="1539" y="114"/>
                  </a:lnTo>
                  <a:lnTo>
                    <a:pt x="1548" y="120"/>
                  </a:lnTo>
                  <a:lnTo>
                    <a:pt x="1561" y="136"/>
                  </a:lnTo>
                  <a:lnTo>
                    <a:pt x="1571" y="152"/>
                  </a:lnTo>
                  <a:lnTo>
                    <a:pt x="1578" y="171"/>
                  </a:lnTo>
                  <a:lnTo>
                    <a:pt x="1579" y="190"/>
                  </a:lnTo>
                  <a:lnTo>
                    <a:pt x="1579" y="1349"/>
                  </a:lnTo>
                  <a:lnTo>
                    <a:pt x="1578" y="1368"/>
                  </a:lnTo>
                  <a:lnTo>
                    <a:pt x="1571" y="1387"/>
                  </a:lnTo>
                  <a:lnTo>
                    <a:pt x="1561" y="1403"/>
                  </a:lnTo>
                  <a:lnTo>
                    <a:pt x="1548" y="1419"/>
                  </a:lnTo>
                  <a:lnTo>
                    <a:pt x="1531" y="1431"/>
                  </a:lnTo>
                  <a:lnTo>
                    <a:pt x="1513" y="1440"/>
                  </a:lnTo>
                  <a:lnTo>
                    <a:pt x="1493" y="1446"/>
                  </a:lnTo>
                  <a:lnTo>
                    <a:pt x="1471" y="1448"/>
                  </a:lnTo>
                  <a:lnTo>
                    <a:pt x="208" y="1448"/>
                  </a:lnTo>
                  <a:lnTo>
                    <a:pt x="198" y="1448"/>
                  </a:lnTo>
                  <a:lnTo>
                    <a:pt x="186" y="1446"/>
                  </a:lnTo>
                  <a:lnTo>
                    <a:pt x="176" y="1443"/>
                  </a:lnTo>
                  <a:lnTo>
                    <a:pt x="166" y="1440"/>
                  </a:lnTo>
                  <a:lnTo>
                    <a:pt x="156" y="1435"/>
                  </a:lnTo>
                  <a:lnTo>
                    <a:pt x="148" y="1431"/>
                  </a:lnTo>
                  <a:lnTo>
                    <a:pt x="140" y="1425"/>
                  </a:lnTo>
                  <a:lnTo>
                    <a:pt x="131" y="1419"/>
                  </a:lnTo>
                  <a:lnTo>
                    <a:pt x="118" y="1403"/>
                  </a:lnTo>
                  <a:lnTo>
                    <a:pt x="108" y="1387"/>
                  </a:lnTo>
                  <a:lnTo>
                    <a:pt x="101" y="1368"/>
                  </a:lnTo>
                  <a:lnTo>
                    <a:pt x="100" y="1349"/>
                  </a:lnTo>
                  <a:lnTo>
                    <a:pt x="100" y="730"/>
                  </a:lnTo>
                  <a:lnTo>
                    <a:pt x="0" y="730"/>
                  </a:lnTo>
                  <a:lnTo>
                    <a:pt x="0" y="1349"/>
                  </a:lnTo>
                  <a:lnTo>
                    <a:pt x="2" y="1367"/>
                  </a:lnTo>
                  <a:lnTo>
                    <a:pt x="3" y="1385"/>
                  </a:lnTo>
                  <a:lnTo>
                    <a:pt x="8" y="1403"/>
                  </a:lnTo>
                  <a:lnTo>
                    <a:pt x="17" y="1422"/>
                  </a:lnTo>
                  <a:lnTo>
                    <a:pt x="25" y="1438"/>
                  </a:lnTo>
                  <a:lnTo>
                    <a:pt x="35" y="1454"/>
                  </a:lnTo>
                  <a:lnTo>
                    <a:pt x="48" y="1469"/>
                  </a:lnTo>
                  <a:lnTo>
                    <a:pt x="61" y="1483"/>
                  </a:lnTo>
                  <a:lnTo>
                    <a:pt x="76" y="1495"/>
                  </a:lnTo>
                  <a:lnTo>
                    <a:pt x="93" y="1507"/>
                  </a:lnTo>
                  <a:lnTo>
                    <a:pt x="110" y="1516"/>
                  </a:lnTo>
                  <a:lnTo>
                    <a:pt x="128" y="1524"/>
                  </a:lnTo>
                  <a:lnTo>
                    <a:pt x="148" y="1531"/>
                  </a:lnTo>
                  <a:lnTo>
                    <a:pt x="168" y="1536"/>
                  </a:lnTo>
                  <a:lnTo>
                    <a:pt x="188" y="1537"/>
                  </a:lnTo>
                  <a:lnTo>
                    <a:pt x="208" y="1539"/>
                  </a:lnTo>
                  <a:lnTo>
                    <a:pt x="1471" y="1539"/>
                  </a:lnTo>
                  <a:lnTo>
                    <a:pt x="1491" y="1537"/>
                  </a:lnTo>
                  <a:lnTo>
                    <a:pt x="1511" y="1536"/>
                  </a:lnTo>
                  <a:lnTo>
                    <a:pt x="1531" y="1531"/>
                  </a:lnTo>
                  <a:lnTo>
                    <a:pt x="1549" y="1524"/>
                  </a:lnTo>
                  <a:lnTo>
                    <a:pt x="1568" y="1516"/>
                  </a:lnTo>
                  <a:lnTo>
                    <a:pt x="1586" y="1507"/>
                  </a:lnTo>
                  <a:lnTo>
                    <a:pt x="1603" y="1495"/>
                  </a:lnTo>
                  <a:lnTo>
                    <a:pt x="1618" y="1483"/>
                  </a:lnTo>
                  <a:lnTo>
                    <a:pt x="1631" y="1469"/>
                  </a:lnTo>
                  <a:lnTo>
                    <a:pt x="1644" y="1454"/>
                  </a:lnTo>
                  <a:lnTo>
                    <a:pt x="1654" y="1438"/>
                  </a:lnTo>
                  <a:lnTo>
                    <a:pt x="1664" y="1422"/>
                  </a:lnTo>
                  <a:lnTo>
                    <a:pt x="1671" y="1403"/>
                  </a:lnTo>
                  <a:lnTo>
                    <a:pt x="1676" y="1385"/>
                  </a:lnTo>
                  <a:lnTo>
                    <a:pt x="1677" y="1367"/>
                  </a:lnTo>
                  <a:lnTo>
                    <a:pt x="1679" y="1349"/>
                  </a:lnTo>
                  <a:lnTo>
                    <a:pt x="1679" y="190"/>
                  </a:lnTo>
                  <a:lnTo>
                    <a:pt x="1677" y="172"/>
                  </a:lnTo>
                  <a:lnTo>
                    <a:pt x="1676" y="154"/>
                  </a:lnTo>
                  <a:lnTo>
                    <a:pt x="1671" y="136"/>
                  </a:lnTo>
                  <a:lnTo>
                    <a:pt x="1664" y="117"/>
                  </a:lnTo>
                  <a:lnTo>
                    <a:pt x="1654" y="101"/>
                  </a:lnTo>
                  <a:lnTo>
                    <a:pt x="1644" y="85"/>
                  </a:lnTo>
                  <a:lnTo>
                    <a:pt x="1631" y="70"/>
                  </a:lnTo>
                  <a:lnTo>
                    <a:pt x="1618" y="56"/>
                  </a:lnTo>
                  <a:close/>
                </a:path>
              </a:pathLst>
            </a:custGeom>
            <a:solidFill>
              <a:srgbClr val="3333FF"/>
            </a:solidFill>
            <a:ln w="9525">
              <a:noFill/>
              <a:round/>
              <a:headEnd/>
              <a:tailEnd/>
            </a:ln>
          </p:spPr>
          <p:txBody>
            <a:bodyPr/>
            <a:lstStyle/>
            <a:p>
              <a:pPr>
                <a:defRPr/>
              </a:pPr>
              <a:endParaRPr lang="en-US"/>
            </a:p>
          </p:txBody>
        </p:sp>
        <p:sp>
          <p:nvSpPr>
            <p:cNvPr id="8" name="Freeform 6"/>
            <p:cNvSpPr>
              <a:spLocks/>
            </p:cNvSpPr>
            <p:nvPr/>
          </p:nvSpPr>
          <p:spPr bwMode="auto">
            <a:xfrm>
              <a:off x="3613" y="2547"/>
              <a:ext cx="1576" cy="1307"/>
            </a:xfrm>
            <a:custGeom>
              <a:avLst/>
              <a:gdLst/>
              <a:ahLst/>
              <a:cxnLst>
                <a:cxn ang="0">
                  <a:pos x="1307" y="1051"/>
                </a:cxn>
                <a:cxn ang="0">
                  <a:pos x="1307" y="580"/>
                </a:cxn>
                <a:cxn ang="0">
                  <a:pos x="1485" y="580"/>
                </a:cxn>
                <a:cxn ang="0">
                  <a:pos x="1221" y="120"/>
                </a:cxn>
                <a:cxn ang="0">
                  <a:pos x="653" y="120"/>
                </a:cxn>
                <a:cxn ang="0">
                  <a:pos x="653" y="0"/>
                </a:cxn>
                <a:cxn ang="0">
                  <a:pos x="528" y="0"/>
                </a:cxn>
                <a:cxn ang="0">
                  <a:pos x="528" y="120"/>
                </a:cxn>
                <a:cxn ang="0">
                  <a:pos x="402" y="120"/>
                </a:cxn>
                <a:cxn ang="0">
                  <a:pos x="100" y="580"/>
                </a:cxn>
                <a:cxn ang="0">
                  <a:pos x="284" y="580"/>
                </a:cxn>
                <a:cxn ang="0">
                  <a:pos x="284" y="1051"/>
                </a:cxn>
                <a:cxn ang="0">
                  <a:pos x="0" y="1051"/>
                </a:cxn>
                <a:cxn ang="0">
                  <a:pos x="0" y="1305"/>
                </a:cxn>
                <a:cxn ang="0">
                  <a:pos x="1576" y="1305"/>
                </a:cxn>
                <a:cxn ang="0">
                  <a:pos x="1576" y="1051"/>
                </a:cxn>
                <a:cxn ang="0">
                  <a:pos x="1307" y="1051"/>
                </a:cxn>
              </a:cxnLst>
              <a:rect l="0" t="0" r="r" b="b"/>
              <a:pathLst>
                <a:path w="1576" h="1305">
                  <a:moveTo>
                    <a:pt x="1307" y="1051"/>
                  </a:moveTo>
                  <a:lnTo>
                    <a:pt x="1307" y="580"/>
                  </a:lnTo>
                  <a:lnTo>
                    <a:pt x="1485" y="580"/>
                  </a:lnTo>
                  <a:lnTo>
                    <a:pt x="1221" y="120"/>
                  </a:lnTo>
                  <a:lnTo>
                    <a:pt x="653" y="120"/>
                  </a:lnTo>
                  <a:lnTo>
                    <a:pt x="653" y="0"/>
                  </a:lnTo>
                  <a:lnTo>
                    <a:pt x="528" y="0"/>
                  </a:lnTo>
                  <a:lnTo>
                    <a:pt x="528" y="120"/>
                  </a:lnTo>
                  <a:lnTo>
                    <a:pt x="402" y="120"/>
                  </a:lnTo>
                  <a:lnTo>
                    <a:pt x="100" y="580"/>
                  </a:lnTo>
                  <a:lnTo>
                    <a:pt x="284" y="580"/>
                  </a:lnTo>
                  <a:lnTo>
                    <a:pt x="284" y="1051"/>
                  </a:lnTo>
                  <a:lnTo>
                    <a:pt x="0" y="1051"/>
                  </a:lnTo>
                  <a:lnTo>
                    <a:pt x="0" y="1305"/>
                  </a:lnTo>
                  <a:lnTo>
                    <a:pt x="1576" y="1305"/>
                  </a:lnTo>
                  <a:lnTo>
                    <a:pt x="1576" y="1051"/>
                  </a:lnTo>
                  <a:lnTo>
                    <a:pt x="1307" y="1051"/>
                  </a:lnTo>
                  <a:close/>
                </a:path>
              </a:pathLst>
            </a:custGeom>
            <a:solidFill>
              <a:srgbClr val="66FF33"/>
            </a:solidFill>
            <a:ln w="9525">
              <a:noFill/>
              <a:round/>
              <a:headEnd/>
              <a:tailEnd/>
            </a:ln>
          </p:spPr>
          <p:txBody>
            <a:bodyPr/>
            <a:lstStyle/>
            <a:p>
              <a:pPr>
                <a:defRPr/>
              </a:pPr>
              <a:endParaRPr lang="en-US"/>
            </a:p>
          </p:txBody>
        </p:sp>
        <p:sp>
          <p:nvSpPr>
            <p:cNvPr id="9" name="Freeform 7"/>
            <p:cNvSpPr>
              <a:spLocks/>
            </p:cNvSpPr>
            <p:nvPr/>
          </p:nvSpPr>
          <p:spPr bwMode="auto">
            <a:xfrm>
              <a:off x="4211" y="2891"/>
              <a:ext cx="397" cy="529"/>
            </a:xfrm>
            <a:custGeom>
              <a:avLst/>
              <a:gdLst/>
              <a:ahLst/>
              <a:cxnLst>
                <a:cxn ang="0">
                  <a:pos x="335" y="230"/>
                </a:cxn>
                <a:cxn ang="0">
                  <a:pos x="289" y="210"/>
                </a:cxn>
                <a:cxn ang="0">
                  <a:pos x="224" y="192"/>
                </a:cxn>
                <a:cxn ang="0">
                  <a:pos x="178" y="181"/>
                </a:cxn>
                <a:cxn ang="0">
                  <a:pos x="154" y="169"/>
                </a:cxn>
                <a:cxn ang="0">
                  <a:pos x="143" y="154"/>
                </a:cxn>
                <a:cxn ang="0">
                  <a:pos x="141" y="136"/>
                </a:cxn>
                <a:cxn ang="0">
                  <a:pos x="149" y="120"/>
                </a:cxn>
                <a:cxn ang="0">
                  <a:pos x="168" y="108"/>
                </a:cxn>
                <a:cxn ang="0">
                  <a:pos x="224" y="142"/>
                </a:cxn>
                <a:cxn ang="0">
                  <a:pos x="239" y="114"/>
                </a:cxn>
                <a:cxn ang="0">
                  <a:pos x="252" y="128"/>
                </a:cxn>
                <a:cxn ang="0">
                  <a:pos x="264" y="152"/>
                </a:cxn>
                <a:cxn ang="0">
                  <a:pos x="367" y="93"/>
                </a:cxn>
                <a:cxn ang="0">
                  <a:pos x="326" y="55"/>
                </a:cxn>
                <a:cxn ang="0">
                  <a:pos x="287" y="40"/>
                </a:cxn>
                <a:cxn ang="0">
                  <a:pos x="242" y="30"/>
                </a:cxn>
                <a:cxn ang="0">
                  <a:pos x="178" y="0"/>
                </a:cxn>
                <a:cxn ang="0">
                  <a:pos x="141" y="33"/>
                </a:cxn>
                <a:cxn ang="0">
                  <a:pos x="93" y="46"/>
                </a:cxn>
                <a:cxn ang="0">
                  <a:pos x="58" y="69"/>
                </a:cxn>
                <a:cxn ang="0">
                  <a:pos x="22" y="129"/>
                </a:cxn>
                <a:cxn ang="0">
                  <a:pos x="23" y="192"/>
                </a:cxn>
                <a:cxn ang="0">
                  <a:pos x="48" y="233"/>
                </a:cxn>
                <a:cxn ang="0">
                  <a:pos x="85" y="261"/>
                </a:cxn>
                <a:cxn ang="0">
                  <a:pos x="111" y="270"/>
                </a:cxn>
                <a:cxn ang="0">
                  <a:pos x="148" y="280"/>
                </a:cxn>
                <a:cxn ang="0">
                  <a:pos x="178" y="334"/>
                </a:cxn>
                <a:cxn ang="0">
                  <a:pos x="239" y="306"/>
                </a:cxn>
                <a:cxn ang="0">
                  <a:pos x="266" y="323"/>
                </a:cxn>
                <a:cxn ang="0">
                  <a:pos x="277" y="343"/>
                </a:cxn>
                <a:cxn ang="0">
                  <a:pos x="274" y="364"/>
                </a:cxn>
                <a:cxn ang="0">
                  <a:pos x="257" y="384"/>
                </a:cxn>
                <a:cxn ang="0">
                  <a:pos x="224" y="396"/>
                </a:cxn>
                <a:cxn ang="0">
                  <a:pos x="178" y="393"/>
                </a:cxn>
                <a:cxn ang="0">
                  <a:pos x="151" y="376"/>
                </a:cxn>
                <a:cxn ang="0">
                  <a:pos x="136" y="353"/>
                </a:cxn>
                <a:cxn ang="0">
                  <a:pos x="0" y="341"/>
                </a:cxn>
                <a:cxn ang="0">
                  <a:pos x="12" y="381"/>
                </a:cxn>
                <a:cxn ang="0">
                  <a:pos x="32" y="411"/>
                </a:cxn>
                <a:cxn ang="0">
                  <a:pos x="55" y="436"/>
                </a:cxn>
                <a:cxn ang="0">
                  <a:pos x="73" y="446"/>
                </a:cxn>
                <a:cxn ang="0">
                  <a:pos x="95" y="456"/>
                </a:cxn>
                <a:cxn ang="0">
                  <a:pos x="116" y="463"/>
                </a:cxn>
                <a:cxn ang="0">
                  <a:pos x="144" y="469"/>
                </a:cxn>
                <a:cxn ang="0">
                  <a:pos x="178" y="474"/>
                </a:cxn>
                <a:cxn ang="0">
                  <a:pos x="224" y="474"/>
                </a:cxn>
                <a:cxn ang="0">
                  <a:pos x="252" y="471"/>
                </a:cxn>
                <a:cxn ang="0">
                  <a:pos x="276" y="468"/>
                </a:cxn>
                <a:cxn ang="0">
                  <a:pos x="297" y="462"/>
                </a:cxn>
                <a:cxn ang="0">
                  <a:pos x="317" y="452"/>
                </a:cxn>
                <a:cxn ang="0">
                  <a:pos x="337" y="442"/>
                </a:cxn>
                <a:cxn ang="0">
                  <a:pos x="365" y="417"/>
                </a:cxn>
                <a:cxn ang="0">
                  <a:pos x="390" y="379"/>
                </a:cxn>
                <a:cxn ang="0">
                  <a:pos x="399" y="334"/>
                </a:cxn>
                <a:cxn ang="0">
                  <a:pos x="374" y="262"/>
                </a:cxn>
              </a:cxnLst>
              <a:rect l="0" t="0" r="r" b="b"/>
              <a:pathLst>
                <a:path w="399" h="529">
                  <a:moveTo>
                    <a:pt x="355" y="242"/>
                  </a:moveTo>
                  <a:lnTo>
                    <a:pt x="345" y="236"/>
                  </a:lnTo>
                  <a:lnTo>
                    <a:pt x="335" y="230"/>
                  </a:lnTo>
                  <a:lnTo>
                    <a:pt x="322" y="224"/>
                  </a:lnTo>
                  <a:lnTo>
                    <a:pt x="306" y="216"/>
                  </a:lnTo>
                  <a:lnTo>
                    <a:pt x="289" y="210"/>
                  </a:lnTo>
                  <a:lnTo>
                    <a:pt x="269" y="204"/>
                  </a:lnTo>
                  <a:lnTo>
                    <a:pt x="247" y="198"/>
                  </a:lnTo>
                  <a:lnTo>
                    <a:pt x="224" y="192"/>
                  </a:lnTo>
                  <a:lnTo>
                    <a:pt x="224" y="142"/>
                  </a:lnTo>
                  <a:lnTo>
                    <a:pt x="178" y="142"/>
                  </a:lnTo>
                  <a:lnTo>
                    <a:pt x="178" y="181"/>
                  </a:lnTo>
                  <a:lnTo>
                    <a:pt x="168" y="178"/>
                  </a:lnTo>
                  <a:lnTo>
                    <a:pt x="161" y="174"/>
                  </a:lnTo>
                  <a:lnTo>
                    <a:pt x="154" y="169"/>
                  </a:lnTo>
                  <a:lnTo>
                    <a:pt x="149" y="165"/>
                  </a:lnTo>
                  <a:lnTo>
                    <a:pt x="146" y="160"/>
                  </a:lnTo>
                  <a:lnTo>
                    <a:pt x="143" y="154"/>
                  </a:lnTo>
                  <a:lnTo>
                    <a:pt x="141" y="148"/>
                  </a:lnTo>
                  <a:lnTo>
                    <a:pt x="141" y="142"/>
                  </a:lnTo>
                  <a:lnTo>
                    <a:pt x="141" y="136"/>
                  </a:lnTo>
                  <a:lnTo>
                    <a:pt x="143" y="131"/>
                  </a:lnTo>
                  <a:lnTo>
                    <a:pt x="146" y="125"/>
                  </a:lnTo>
                  <a:lnTo>
                    <a:pt x="149" y="120"/>
                  </a:lnTo>
                  <a:lnTo>
                    <a:pt x="154" y="116"/>
                  </a:lnTo>
                  <a:lnTo>
                    <a:pt x="159" y="113"/>
                  </a:lnTo>
                  <a:lnTo>
                    <a:pt x="168" y="108"/>
                  </a:lnTo>
                  <a:lnTo>
                    <a:pt x="178" y="105"/>
                  </a:lnTo>
                  <a:lnTo>
                    <a:pt x="178" y="142"/>
                  </a:lnTo>
                  <a:lnTo>
                    <a:pt x="224" y="142"/>
                  </a:lnTo>
                  <a:lnTo>
                    <a:pt x="224" y="107"/>
                  </a:lnTo>
                  <a:lnTo>
                    <a:pt x="233" y="111"/>
                  </a:lnTo>
                  <a:lnTo>
                    <a:pt x="239" y="114"/>
                  </a:lnTo>
                  <a:lnTo>
                    <a:pt x="244" y="119"/>
                  </a:lnTo>
                  <a:lnTo>
                    <a:pt x="249" y="123"/>
                  </a:lnTo>
                  <a:lnTo>
                    <a:pt x="252" y="128"/>
                  </a:lnTo>
                  <a:lnTo>
                    <a:pt x="256" y="134"/>
                  </a:lnTo>
                  <a:lnTo>
                    <a:pt x="261" y="143"/>
                  </a:lnTo>
                  <a:lnTo>
                    <a:pt x="264" y="152"/>
                  </a:lnTo>
                  <a:lnTo>
                    <a:pt x="384" y="136"/>
                  </a:lnTo>
                  <a:lnTo>
                    <a:pt x="377" y="113"/>
                  </a:lnTo>
                  <a:lnTo>
                    <a:pt x="367" y="93"/>
                  </a:lnTo>
                  <a:lnTo>
                    <a:pt x="352" y="76"/>
                  </a:lnTo>
                  <a:lnTo>
                    <a:pt x="335" y="61"/>
                  </a:lnTo>
                  <a:lnTo>
                    <a:pt x="326" y="55"/>
                  </a:lnTo>
                  <a:lnTo>
                    <a:pt x="314" y="49"/>
                  </a:lnTo>
                  <a:lnTo>
                    <a:pt x="301" y="44"/>
                  </a:lnTo>
                  <a:lnTo>
                    <a:pt x="287" y="40"/>
                  </a:lnTo>
                  <a:lnTo>
                    <a:pt x="274" y="35"/>
                  </a:lnTo>
                  <a:lnTo>
                    <a:pt x="257" y="32"/>
                  </a:lnTo>
                  <a:lnTo>
                    <a:pt x="242" y="30"/>
                  </a:lnTo>
                  <a:lnTo>
                    <a:pt x="224" y="29"/>
                  </a:lnTo>
                  <a:lnTo>
                    <a:pt x="224" y="0"/>
                  </a:lnTo>
                  <a:lnTo>
                    <a:pt x="178" y="0"/>
                  </a:lnTo>
                  <a:lnTo>
                    <a:pt x="178" y="29"/>
                  </a:lnTo>
                  <a:lnTo>
                    <a:pt x="158" y="30"/>
                  </a:lnTo>
                  <a:lnTo>
                    <a:pt x="141" y="33"/>
                  </a:lnTo>
                  <a:lnTo>
                    <a:pt x="123" y="37"/>
                  </a:lnTo>
                  <a:lnTo>
                    <a:pt x="108" y="41"/>
                  </a:lnTo>
                  <a:lnTo>
                    <a:pt x="93" y="46"/>
                  </a:lnTo>
                  <a:lnTo>
                    <a:pt x="81" y="52"/>
                  </a:lnTo>
                  <a:lnTo>
                    <a:pt x="68" y="59"/>
                  </a:lnTo>
                  <a:lnTo>
                    <a:pt x="58" y="69"/>
                  </a:lnTo>
                  <a:lnTo>
                    <a:pt x="42" y="87"/>
                  </a:lnTo>
                  <a:lnTo>
                    <a:pt x="28" y="107"/>
                  </a:lnTo>
                  <a:lnTo>
                    <a:pt x="22" y="129"/>
                  </a:lnTo>
                  <a:lnTo>
                    <a:pt x="18" y="155"/>
                  </a:lnTo>
                  <a:lnTo>
                    <a:pt x="20" y="174"/>
                  </a:lnTo>
                  <a:lnTo>
                    <a:pt x="23" y="192"/>
                  </a:lnTo>
                  <a:lnTo>
                    <a:pt x="30" y="207"/>
                  </a:lnTo>
                  <a:lnTo>
                    <a:pt x="38" y="221"/>
                  </a:lnTo>
                  <a:lnTo>
                    <a:pt x="48" y="233"/>
                  </a:lnTo>
                  <a:lnTo>
                    <a:pt x="60" y="244"/>
                  </a:lnTo>
                  <a:lnTo>
                    <a:pt x="71" y="253"/>
                  </a:lnTo>
                  <a:lnTo>
                    <a:pt x="85" y="261"/>
                  </a:lnTo>
                  <a:lnTo>
                    <a:pt x="91" y="264"/>
                  </a:lnTo>
                  <a:lnTo>
                    <a:pt x="101" y="267"/>
                  </a:lnTo>
                  <a:lnTo>
                    <a:pt x="111" y="270"/>
                  </a:lnTo>
                  <a:lnTo>
                    <a:pt x="121" y="273"/>
                  </a:lnTo>
                  <a:lnTo>
                    <a:pt x="135" y="277"/>
                  </a:lnTo>
                  <a:lnTo>
                    <a:pt x="148" y="280"/>
                  </a:lnTo>
                  <a:lnTo>
                    <a:pt x="163" y="285"/>
                  </a:lnTo>
                  <a:lnTo>
                    <a:pt x="178" y="289"/>
                  </a:lnTo>
                  <a:lnTo>
                    <a:pt x="178" y="334"/>
                  </a:lnTo>
                  <a:lnTo>
                    <a:pt x="224" y="334"/>
                  </a:lnTo>
                  <a:lnTo>
                    <a:pt x="224" y="302"/>
                  </a:lnTo>
                  <a:lnTo>
                    <a:pt x="239" y="306"/>
                  </a:lnTo>
                  <a:lnTo>
                    <a:pt x="251" y="312"/>
                  </a:lnTo>
                  <a:lnTo>
                    <a:pt x="259" y="317"/>
                  </a:lnTo>
                  <a:lnTo>
                    <a:pt x="266" y="323"/>
                  </a:lnTo>
                  <a:lnTo>
                    <a:pt x="271" y="329"/>
                  </a:lnTo>
                  <a:lnTo>
                    <a:pt x="274" y="335"/>
                  </a:lnTo>
                  <a:lnTo>
                    <a:pt x="277" y="343"/>
                  </a:lnTo>
                  <a:lnTo>
                    <a:pt x="277" y="349"/>
                  </a:lnTo>
                  <a:lnTo>
                    <a:pt x="276" y="356"/>
                  </a:lnTo>
                  <a:lnTo>
                    <a:pt x="274" y="364"/>
                  </a:lnTo>
                  <a:lnTo>
                    <a:pt x="269" y="370"/>
                  </a:lnTo>
                  <a:lnTo>
                    <a:pt x="264" y="378"/>
                  </a:lnTo>
                  <a:lnTo>
                    <a:pt x="257" y="384"/>
                  </a:lnTo>
                  <a:lnTo>
                    <a:pt x="247" y="388"/>
                  </a:lnTo>
                  <a:lnTo>
                    <a:pt x="237" y="393"/>
                  </a:lnTo>
                  <a:lnTo>
                    <a:pt x="224" y="396"/>
                  </a:lnTo>
                  <a:lnTo>
                    <a:pt x="224" y="334"/>
                  </a:lnTo>
                  <a:lnTo>
                    <a:pt x="178" y="334"/>
                  </a:lnTo>
                  <a:lnTo>
                    <a:pt x="178" y="393"/>
                  </a:lnTo>
                  <a:lnTo>
                    <a:pt x="168" y="388"/>
                  </a:lnTo>
                  <a:lnTo>
                    <a:pt x="158" y="382"/>
                  </a:lnTo>
                  <a:lnTo>
                    <a:pt x="151" y="376"/>
                  </a:lnTo>
                  <a:lnTo>
                    <a:pt x="144" y="370"/>
                  </a:lnTo>
                  <a:lnTo>
                    <a:pt x="140" y="363"/>
                  </a:lnTo>
                  <a:lnTo>
                    <a:pt x="136" y="353"/>
                  </a:lnTo>
                  <a:lnTo>
                    <a:pt x="133" y="341"/>
                  </a:lnTo>
                  <a:lnTo>
                    <a:pt x="130" y="328"/>
                  </a:lnTo>
                  <a:lnTo>
                    <a:pt x="0" y="341"/>
                  </a:lnTo>
                  <a:lnTo>
                    <a:pt x="3" y="355"/>
                  </a:lnTo>
                  <a:lnTo>
                    <a:pt x="7" y="369"/>
                  </a:lnTo>
                  <a:lnTo>
                    <a:pt x="12" y="381"/>
                  </a:lnTo>
                  <a:lnTo>
                    <a:pt x="17" y="392"/>
                  </a:lnTo>
                  <a:lnTo>
                    <a:pt x="23" y="402"/>
                  </a:lnTo>
                  <a:lnTo>
                    <a:pt x="32" y="411"/>
                  </a:lnTo>
                  <a:lnTo>
                    <a:pt x="40" y="422"/>
                  </a:lnTo>
                  <a:lnTo>
                    <a:pt x="50" y="431"/>
                  </a:lnTo>
                  <a:lnTo>
                    <a:pt x="55" y="436"/>
                  </a:lnTo>
                  <a:lnTo>
                    <a:pt x="61" y="440"/>
                  </a:lnTo>
                  <a:lnTo>
                    <a:pt x="66" y="443"/>
                  </a:lnTo>
                  <a:lnTo>
                    <a:pt x="73" y="446"/>
                  </a:lnTo>
                  <a:lnTo>
                    <a:pt x="80" y="451"/>
                  </a:lnTo>
                  <a:lnTo>
                    <a:pt x="86" y="454"/>
                  </a:lnTo>
                  <a:lnTo>
                    <a:pt x="95" y="456"/>
                  </a:lnTo>
                  <a:lnTo>
                    <a:pt x="101" y="459"/>
                  </a:lnTo>
                  <a:lnTo>
                    <a:pt x="108" y="462"/>
                  </a:lnTo>
                  <a:lnTo>
                    <a:pt x="116" y="463"/>
                  </a:lnTo>
                  <a:lnTo>
                    <a:pt x="125" y="466"/>
                  </a:lnTo>
                  <a:lnTo>
                    <a:pt x="135" y="468"/>
                  </a:lnTo>
                  <a:lnTo>
                    <a:pt x="144" y="469"/>
                  </a:lnTo>
                  <a:lnTo>
                    <a:pt x="154" y="471"/>
                  </a:lnTo>
                  <a:lnTo>
                    <a:pt x="166" y="472"/>
                  </a:lnTo>
                  <a:lnTo>
                    <a:pt x="178" y="474"/>
                  </a:lnTo>
                  <a:lnTo>
                    <a:pt x="178" y="529"/>
                  </a:lnTo>
                  <a:lnTo>
                    <a:pt x="224" y="529"/>
                  </a:lnTo>
                  <a:lnTo>
                    <a:pt x="224" y="474"/>
                  </a:lnTo>
                  <a:lnTo>
                    <a:pt x="234" y="474"/>
                  </a:lnTo>
                  <a:lnTo>
                    <a:pt x="242" y="472"/>
                  </a:lnTo>
                  <a:lnTo>
                    <a:pt x="252" y="471"/>
                  </a:lnTo>
                  <a:lnTo>
                    <a:pt x="261" y="471"/>
                  </a:lnTo>
                  <a:lnTo>
                    <a:pt x="269" y="469"/>
                  </a:lnTo>
                  <a:lnTo>
                    <a:pt x="276" y="468"/>
                  </a:lnTo>
                  <a:lnTo>
                    <a:pt x="284" y="465"/>
                  </a:lnTo>
                  <a:lnTo>
                    <a:pt x="291" y="463"/>
                  </a:lnTo>
                  <a:lnTo>
                    <a:pt x="297" y="462"/>
                  </a:lnTo>
                  <a:lnTo>
                    <a:pt x="304" y="459"/>
                  </a:lnTo>
                  <a:lnTo>
                    <a:pt x="311" y="456"/>
                  </a:lnTo>
                  <a:lnTo>
                    <a:pt x="317" y="452"/>
                  </a:lnTo>
                  <a:lnTo>
                    <a:pt x="324" y="449"/>
                  </a:lnTo>
                  <a:lnTo>
                    <a:pt x="330" y="446"/>
                  </a:lnTo>
                  <a:lnTo>
                    <a:pt x="337" y="442"/>
                  </a:lnTo>
                  <a:lnTo>
                    <a:pt x="344" y="437"/>
                  </a:lnTo>
                  <a:lnTo>
                    <a:pt x="355" y="428"/>
                  </a:lnTo>
                  <a:lnTo>
                    <a:pt x="365" y="417"/>
                  </a:lnTo>
                  <a:lnTo>
                    <a:pt x="375" y="405"/>
                  </a:lnTo>
                  <a:lnTo>
                    <a:pt x="384" y="393"/>
                  </a:lnTo>
                  <a:lnTo>
                    <a:pt x="390" y="379"/>
                  </a:lnTo>
                  <a:lnTo>
                    <a:pt x="395" y="364"/>
                  </a:lnTo>
                  <a:lnTo>
                    <a:pt x="397" y="349"/>
                  </a:lnTo>
                  <a:lnTo>
                    <a:pt x="399" y="334"/>
                  </a:lnTo>
                  <a:lnTo>
                    <a:pt x="395" y="308"/>
                  </a:lnTo>
                  <a:lnTo>
                    <a:pt x="387" y="283"/>
                  </a:lnTo>
                  <a:lnTo>
                    <a:pt x="374" y="262"/>
                  </a:lnTo>
                  <a:lnTo>
                    <a:pt x="355" y="242"/>
                  </a:lnTo>
                  <a:close/>
                </a:path>
              </a:pathLst>
            </a:custGeom>
            <a:solidFill>
              <a:srgbClr val="FFFFFF"/>
            </a:solidFill>
            <a:ln w="9525">
              <a:noFill/>
              <a:round/>
              <a:headEnd/>
              <a:tailEnd/>
            </a:ln>
          </p:spPr>
          <p:txBody>
            <a:bodyPr/>
            <a:lstStyle/>
            <a:p>
              <a:pPr>
                <a:defRPr/>
              </a:pPr>
              <a:endParaRPr lang="en-US"/>
            </a:p>
          </p:txBody>
        </p:sp>
      </p:grpSp>
      <p:sp>
        <p:nvSpPr>
          <p:cNvPr id="10" name="AutoShape 8"/>
          <p:cNvSpPr>
            <a:spLocks noChangeArrowheads="1"/>
          </p:cNvSpPr>
          <p:nvPr/>
        </p:nvSpPr>
        <p:spPr bwMode="auto">
          <a:xfrm flipH="1">
            <a:off x="6011863" y="4292600"/>
            <a:ext cx="1944687" cy="576263"/>
          </a:xfrm>
          <a:prstGeom prst="curvedDownArrow">
            <a:avLst>
              <a:gd name="adj1" fmla="val 67493"/>
              <a:gd name="adj2" fmla="val 134986"/>
              <a:gd name="adj3" fmla="val 33333"/>
            </a:avLst>
          </a:prstGeom>
          <a:gradFill rotWithShape="0">
            <a:gsLst>
              <a:gs pos="0">
                <a:schemeClr val="tx2"/>
              </a:gs>
              <a:gs pos="100000">
                <a:schemeClr val="bg1"/>
              </a:gs>
            </a:gsLst>
            <a:path path="rect">
              <a:fillToRect l="50000" t="50000" r="50000" b="50000"/>
            </a:path>
          </a:gradFill>
          <a:ln w="12700" cap="sq">
            <a:solidFill>
              <a:srgbClr val="FF6600"/>
            </a:solidFill>
            <a:miter lim="800000"/>
            <a:headEnd/>
            <a:tailEnd/>
          </a:ln>
          <a:effectLst/>
        </p:spPr>
        <p:txBody>
          <a:bodyPr wrap="none" anchor="ctr"/>
          <a:lstStyle/>
          <a:p>
            <a:pPr>
              <a:defRPr/>
            </a:pPr>
            <a:endParaRPr lang="en-US"/>
          </a:p>
        </p:txBody>
      </p:sp>
      <p:pic>
        <p:nvPicPr>
          <p:cNvPr id="11" name="Picture 11" descr="j03117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60975" y="2420938"/>
            <a:ext cx="8064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j03117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2288" y="2420938"/>
            <a:ext cx="606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noChangeArrowheads="1"/>
          </p:cNvSpPr>
          <p:nvPr/>
        </p:nvSpPr>
        <p:spPr bwMode="auto">
          <a:xfrm>
            <a:off x="6227763" y="2565400"/>
            <a:ext cx="1800225" cy="5762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tx2"/>
              </a:gs>
              <a:gs pos="100000">
                <a:schemeClr val="bg1"/>
              </a:gs>
            </a:gsLst>
            <a:path path="rect">
              <a:fillToRect l="50000" t="50000" r="50000" b="50000"/>
            </a:path>
          </a:gradFill>
          <a:ln w="12700" cap="sq">
            <a:solidFill>
              <a:srgbClr val="FF6600"/>
            </a:solidFill>
            <a:miter lim="800000"/>
            <a:headEnd/>
            <a:tailEnd/>
          </a:ln>
          <a:effectLst/>
        </p:spPr>
        <p:txBody>
          <a:bodyPr wrap="none" anchor="ctr"/>
          <a:lstStyle/>
          <a:p>
            <a:pPr>
              <a:defRPr/>
            </a:pPr>
            <a:endParaRPr lang="en-US"/>
          </a:p>
        </p:txBody>
      </p:sp>
      <p:pic>
        <p:nvPicPr>
          <p:cNvPr id="14" name="Picture 14" descr="j028371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554288"/>
            <a:ext cx="65881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15"/>
          <p:cNvSpPr>
            <a:spLocks noChangeArrowheads="1"/>
          </p:cNvSpPr>
          <p:nvPr/>
        </p:nvSpPr>
        <p:spPr bwMode="auto">
          <a:xfrm rot="6913450">
            <a:off x="6935787" y="4097338"/>
            <a:ext cx="2125663" cy="503238"/>
          </a:xfrm>
          <a:prstGeom prst="rightArrow">
            <a:avLst>
              <a:gd name="adj1" fmla="val 50000"/>
              <a:gd name="adj2" fmla="val 105599"/>
            </a:avLst>
          </a:prstGeom>
          <a:gradFill rotWithShape="0">
            <a:gsLst>
              <a:gs pos="0">
                <a:schemeClr val="tx2"/>
              </a:gs>
              <a:gs pos="100000">
                <a:schemeClr val="bg1"/>
              </a:gs>
            </a:gsLst>
            <a:path path="rect">
              <a:fillToRect l="50000" t="50000" r="50000" b="50000"/>
            </a:path>
          </a:gradFill>
          <a:ln w="12700" cap="sq">
            <a:solidFill>
              <a:srgbClr val="FF6600"/>
            </a:solidFill>
            <a:miter lim="800000"/>
            <a:headEnd/>
            <a:tailEnd/>
          </a:ln>
          <a:effectLst/>
        </p:spPr>
        <p:txBody>
          <a:bodyPr wrap="none" anchor="ctr"/>
          <a:lstStyle/>
          <a:p>
            <a:pPr>
              <a:defRPr/>
            </a:pPr>
            <a:endParaRPr lang="en-US"/>
          </a:p>
        </p:txBody>
      </p:sp>
      <p:sp>
        <p:nvSpPr>
          <p:cNvPr id="16" name="Text Box 16"/>
          <p:cNvSpPr txBox="1">
            <a:spLocks noChangeArrowheads="1"/>
          </p:cNvSpPr>
          <p:nvPr/>
        </p:nvSpPr>
        <p:spPr bwMode="auto">
          <a:xfrm>
            <a:off x="5981700" y="4983163"/>
            <a:ext cx="750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A=</a:t>
            </a:r>
          </a:p>
          <a:p>
            <a:r>
              <a:rPr lang="en-US" altLang="en-US">
                <a:effectLst/>
                <a:latin typeface="Comic Sans MS" panose="030F0702030302020204" pitchFamily="66" charset="0"/>
              </a:rPr>
              <a:t>+$</a:t>
            </a:r>
            <a:r>
              <a:rPr kumimoji="1" lang="el-GR" altLang="en-US" b="1">
                <a:effectLst/>
              </a:rPr>
              <a:t>ψ</a:t>
            </a:r>
            <a:endParaRPr kumimoji="1" lang="en-US" altLang="en-US" b="1">
              <a:effectLst/>
            </a:endParaRPr>
          </a:p>
        </p:txBody>
      </p:sp>
      <p:sp>
        <p:nvSpPr>
          <p:cNvPr id="17" name="Text Box 17"/>
          <p:cNvSpPr txBox="1">
            <a:spLocks noChangeArrowheads="1"/>
          </p:cNvSpPr>
          <p:nvPr/>
        </p:nvSpPr>
        <p:spPr bwMode="auto">
          <a:xfrm>
            <a:off x="7354888" y="4911725"/>
            <a:ext cx="7318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B=</a:t>
            </a:r>
          </a:p>
          <a:p>
            <a:r>
              <a:rPr lang="en-US" altLang="en-US">
                <a:effectLst/>
                <a:latin typeface="Comic Sans MS" panose="030F0702030302020204" pitchFamily="66" charset="0"/>
              </a:rPr>
              <a:t>-$</a:t>
            </a:r>
            <a:r>
              <a:rPr kumimoji="1" lang="el-GR" altLang="en-US" b="1">
                <a:effectLst/>
              </a:rPr>
              <a:t>ψ</a:t>
            </a:r>
            <a:endParaRPr kumimoji="1" lang="en-US" altLang="en-US" b="1">
              <a:effectLst/>
            </a:endParaRPr>
          </a:p>
        </p:txBody>
      </p:sp>
      <p:sp>
        <p:nvSpPr>
          <p:cNvPr id="18" name="Text Box 18"/>
          <p:cNvSpPr txBox="1">
            <a:spLocks noChangeArrowheads="1"/>
          </p:cNvSpPr>
          <p:nvPr/>
        </p:nvSpPr>
        <p:spPr bwMode="auto">
          <a:xfrm>
            <a:off x="5476875" y="3260725"/>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A</a:t>
            </a:r>
          </a:p>
        </p:txBody>
      </p:sp>
      <p:sp>
        <p:nvSpPr>
          <p:cNvPr id="19" name="Text Box 19"/>
          <p:cNvSpPr txBox="1">
            <a:spLocks noChangeArrowheads="1"/>
          </p:cNvSpPr>
          <p:nvPr/>
        </p:nvSpPr>
        <p:spPr bwMode="auto">
          <a:xfrm>
            <a:off x="8212138" y="3213100"/>
            <a:ext cx="376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B</a:t>
            </a:r>
          </a:p>
        </p:txBody>
      </p:sp>
      <p:sp>
        <p:nvSpPr>
          <p:cNvPr id="20" name="Text Box 20"/>
          <p:cNvSpPr txBox="1">
            <a:spLocks noChangeArrowheads="1"/>
          </p:cNvSpPr>
          <p:nvPr/>
        </p:nvSpPr>
        <p:spPr bwMode="auto">
          <a:xfrm>
            <a:off x="6697663" y="3187700"/>
            <a:ext cx="63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kumimoji="1" lang="el-GR" altLang="en-US" b="1">
                <a:effectLst/>
              </a:rPr>
              <a:t>δ</a:t>
            </a:r>
            <a:r>
              <a:rPr lang="en-US" altLang="en-US">
                <a:effectLst/>
              </a:rPr>
              <a:t> </a:t>
            </a:r>
            <a:r>
              <a:rPr lang="en-US" altLang="en-US">
                <a:effectLst/>
                <a:latin typeface="Comic Sans MS" panose="030F0702030302020204" pitchFamily="66" charset="0"/>
              </a:rPr>
              <a:t>X</a:t>
            </a:r>
          </a:p>
        </p:txBody>
      </p:sp>
      <p:sp>
        <p:nvSpPr>
          <p:cNvPr id="21" name="Text Box 21"/>
          <p:cNvSpPr txBox="1">
            <a:spLocks noChangeArrowheads="1"/>
          </p:cNvSpPr>
          <p:nvPr/>
        </p:nvSpPr>
        <p:spPr bwMode="auto">
          <a:xfrm>
            <a:off x="6907213" y="5876925"/>
            <a:ext cx="39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effectLst/>
                <a:latin typeface="Comic Sans MS" panose="030F0702030302020204" pitchFamily="66" charset="0"/>
              </a:rPr>
              <a:t>Z</a:t>
            </a:r>
          </a:p>
        </p:txBody>
      </p:sp>
      <p:sp>
        <p:nvSpPr>
          <p:cNvPr id="22" name="WordArt 22"/>
          <p:cNvSpPr>
            <a:spLocks noChangeArrowheads="1" noChangeShapeType="1" noTextEdit="1"/>
          </p:cNvSpPr>
          <p:nvPr/>
        </p:nvSpPr>
        <p:spPr bwMode="auto">
          <a:xfrm>
            <a:off x="4932363" y="1052513"/>
            <a:ext cx="4103687" cy="1368425"/>
          </a:xfrm>
          <a:prstGeom prst="rect">
            <a:avLst/>
          </a:prstGeom>
        </p:spPr>
        <p:txBody>
          <a:bodyPr wrap="none" fromWordArt="1">
            <a:prstTxWarp prst="textDoubleWave1">
              <a:avLst>
                <a:gd name="adj1" fmla="val 6500"/>
                <a:gd name="adj2" fmla="val 0"/>
              </a:avLst>
            </a:prstTxWarp>
          </a:bodyPr>
          <a:lstStyle/>
          <a:p>
            <a:r>
              <a:rPr lang="en-US" sz="3600" kern="10" spc="-360">
                <a:ln w="12700" cap="sq">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Capitalism's</a:t>
            </a:r>
          </a:p>
          <a:p>
            <a:r>
              <a:rPr lang="en-US" sz="3600" kern="10" spc="-360">
                <a:ln w="12700" cap="sq">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eternal triangle</a:t>
            </a:r>
          </a:p>
        </p:txBody>
      </p:sp>
      <p:sp>
        <p:nvSpPr>
          <p:cNvPr id="23" name="Rectangle 23"/>
          <p:cNvSpPr>
            <a:spLocks noChangeArrowheads="1"/>
          </p:cNvSpPr>
          <p:nvPr/>
        </p:nvSpPr>
        <p:spPr bwMode="auto">
          <a:xfrm>
            <a:off x="247833" y="3698875"/>
            <a:ext cx="5519126"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20000"/>
              </a:spcBef>
              <a:buFontTx/>
              <a:buChar char="•"/>
            </a:pPr>
            <a:r>
              <a:rPr kumimoji="1" lang="en-US" altLang="en-US" dirty="0">
                <a:effectLst/>
                <a:latin typeface="Candara" panose="020E0502030303020204" pitchFamily="34" charset="0"/>
              </a:rPr>
              <a:t>Not only are all exchanges 3-sided;</a:t>
            </a:r>
          </a:p>
          <a:p>
            <a:pPr algn="l">
              <a:spcBef>
                <a:spcPct val="20000"/>
              </a:spcBef>
              <a:buFontTx/>
              <a:buChar char="•"/>
            </a:pPr>
            <a:r>
              <a:rPr kumimoji="1" lang="en-US" altLang="en-US" dirty="0">
                <a:effectLst/>
                <a:latin typeface="Candara" panose="020E0502030303020204" pitchFamily="34" charset="0"/>
              </a:rPr>
              <a:t>also can’t lump firms &amp; banks together</a:t>
            </a:r>
          </a:p>
          <a:p>
            <a:pPr lvl="1" algn="l">
              <a:spcBef>
                <a:spcPct val="20000"/>
              </a:spcBef>
              <a:buFontTx/>
              <a:buChar char="–"/>
            </a:pPr>
            <a:r>
              <a:rPr kumimoji="1" lang="en-AU" altLang="en-US" dirty="0">
                <a:effectLst/>
                <a:latin typeface="Candara" panose="020E0502030303020204" pitchFamily="34" charset="0"/>
              </a:rPr>
              <a:t>Fulfil essentially different roles in capitalist system:</a:t>
            </a:r>
            <a:endParaRPr kumimoji="1" lang="en-US" altLang="en-US" dirty="0">
              <a:effectLst/>
              <a:latin typeface="Candara" panose="020E0502030303020204" pitchFamily="34" charset="0"/>
            </a:endParaRPr>
          </a:p>
        </p:txBody>
      </p:sp>
    </p:spTree>
    <p:extLst>
      <p:ext uri="{BB962C8B-B14F-4D97-AF65-F5344CB8AC3E}">
        <p14:creationId xmlns:p14="http://schemas.microsoft.com/office/powerpoint/2010/main" val="294157033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style.rotation</p:attrName>
                                        </p:attrNameLst>
                                      </p:cBhvr>
                                      <p:tavLst>
                                        <p:tav tm="0">
                                          <p:val>
                                            <p:fltVal val="720"/>
                                          </p:val>
                                        </p:tav>
                                        <p:tav tm="100000">
                                          <p:val>
                                            <p:fltVal val="0"/>
                                          </p:val>
                                        </p:tav>
                                      </p:tavLst>
                                    </p:anim>
                                    <p:anim calcmode="lin" valueType="num">
                                      <p:cBhvr>
                                        <p:cTn id="14" dur="2000" fill="hold"/>
                                        <p:tgtEl>
                                          <p:spTgt spid="11"/>
                                        </p:tgtEl>
                                        <p:attrNameLst>
                                          <p:attrName>ppt_h</p:attrName>
                                        </p:attrNameLst>
                                      </p:cBhvr>
                                      <p:tavLst>
                                        <p:tav tm="0">
                                          <p:val>
                                            <p:fltVal val="0"/>
                                          </p:val>
                                        </p:tav>
                                        <p:tav tm="100000">
                                          <p:val>
                                            <p:strVal val="#ppt_h"/>
                                          </p:val>
                                        </p:tav>
                                      </p:tavLst>
                                    </p:anim>
                                    <p:anim calcmode="lin" valueType="num">
                                      <p:cBhvr>
                                        <p:cTn id="15" dur="2000" fill="hold"/>
                                        <p:tgtEl>
                                          <p:spTgt spid="11"/>
                                        </p:tgtEl>
                                        <p:attrNameLst>
                                          <p:attrName>ppt_w</p:attrName>
                                        </p:attrNameLst>
                                      </p:cBhvr>
                                      <p:tavLst>
                                        <p:tav tm="0">
                                          <p:val>
                                            <p:fltVal val="0"/>
                                          </p:val>
                                        </p:tav>
                                        <p:tav tm="100000">
                                          <p:val>
                                            <p:strVal val="#ppt_w"/>
                                          </p:val>
                                        </p:tav>
                                      </p:tavLst>
                                    </p:anim>
                                  </p:childTnLst>
                                </p:cTn>
                              </p:par>
                              <p:par>
                                <p:cTn id="16" presetID="35"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anim calcmode="lin" valueType="num">
                                      <p:cBhvr>
                                        <p:cTn id="19" dur="2000" fill="hold"/>
                                        <p:tgtEl>
                                          <p:spTgt spid="18"/>
                                        </p:tgtEl>
                                        <p:attrNameLst>
                                          <p:attrName>style.rotation</p:attrName>
                                        </p:attrNameLst>
                                      </p:cBhvr>
                                      <p:tavLst>
                                        <p:tav tm="0">
                                          <p:val>
                                            <p:fltVal val="720"/>
                                          </p:val>
                                        </p:tav>
                                        <p:tav tm="100000">
                                          <p:val>
                                            <p:fltVal val="0"/>
                                          </p:val>
                                        </p:tav>
                                      </p:tavLst>
                                    </p:anim>
                                    <p:anim calcmode="lin" valueType="num">
                                      <p:cBhvr>
                                        <p:cTn id="20" dur="2000" fill="hold"/>
                                        <p:tgtEl>
                                          <p:spTgt spid="18"/>
                                        </p:tgtEl>
                                        <p:attrNameLst>
                                          <p:attrName>ppt_h</p:attrName>
                                        </p:attrNameLst>
                                      </p:cBhvr>
                                      <p:tavLst>
                                        <p:tav tm="0">
                                          <p:val>
                                            <p:fltVal val="0"/>
                                          </p:val>
                                        </p:tav>
                                        <p:tav tm="100000">
                                          <p:val>
                                            <p:strVal val="#ppt_h"/>
                                          </p:val>
                                        </p:tav>
                                      </p:tavLst>
                                    </p:anim>
                                    <p:anim calcmode="lin" valueType="num">
                                      <p:cBhvr>
                                        <p:cTn id="21" dur="2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ppt_x</p:attrName>
                                        </p:attrNameLst>
                                      </p:cBhvr>
                                      <p:tavLst>
                                        <p:tav tm="0">
                                          <p:val>
                                            <p:strVal val="#ppt_x-#ppt_w/2"/>
                                          </p:val>
                                        </p:tav>
                                        <p:tav tm="100000">
                                          <p:val>
                                            <p:strVal val="#ppt_x"/>
                                          </p:val>
                                        </p:tav>
                                      </p:tavLst>
                                    </p:anim>
                                    <p:anim calcmode="lin" valueType="num">
                                      <p:cBhvr>
                                        <p:cTn id="27" dur="500" fill="hold"/>
                                        <p:tgtEl>
                                          <p:spTgt spid="13"/>
                                        </p:tgtEl>
                                        <p:attrNameLst>
                                          <p:attrName>ppt_y</p:attrName>
                                        </p:attrNameLst>
                                      </p:cBhvr>
                                      <p:tavLst>
                                        <p:tav tm="0">
                                          <p:val>
                                            <p:strVal val="#ppt_y"/>
                                          </p:val>
                                        </p:tav>
                                        <p:tav tm="100000">
                                          <p:val>
                                            <p:strVal val="#ppt_y"/>
                                          </p:val>
                                        </p:tav>
                                      </p:tavLst>
                                    </p:anim>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par>
                                <p:cTn id="30" presetID="31" presetClass="entr" presetSubtype="0" fill="hold" nodeType="withEffect">
                                  <p:stCondLst>
                                    <p:cond delay="0"/>
                                  </p:stCondLst>
                                  <p:iterate type="lt">
                                    <p:tmPct val="5000"/>
                                  </p:iterate>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par>
                                <p:cTn id="36" presetID="35"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000"/>
                                        <p:tgtEl>
                                          <p:spTgt spid="20"/>
                                        </p:tgtEl>
                                      </p:cBhvr>
                                    </p:animEffect>
                                    <p:anim calcmode="lin" valueType="num">
                                      <p:cBhvr>
                                        <p:cTn id="39" dur="2000" fill="hold"/>
                                        <p:tgtEl>
                                          <p:spTgt spid="20"/>
                                        </p:tgtEl>
                                        <p:attrNameLst>
                                          <p:attrName>style.rotation</p:attrName>
                                        </p:attrNameLst>
                                      </p:cBhvr>
                                      <p:tavLst>
                                        <p:tav tm="0">
                                          <p:val>
                                            <p:fltVal val="720"/>
                                          </p:val>
                                        </p:tav>
                                        <p:tav tm="100000">
                                          <p:val>
                                            <p:fltVal val="0"/>
                                          </p:val>
                                        </p:tav>
                                      </p:tavLst>
                                    </p:anim>
                                    <p:anim calcmode="lin" valueType="num">
                                      <p:cBhvr>
                                        <p:cTn id="40" dur="2000" fill="hold"/>
                                        <p:tgtEl>
                                          <p:spTgt spid="20"/>
                                        </p:tgtEl>
                                        <p:attrNameLst>
                                          <p:attrName>ppt_h</p:attrName>
                                        </p:attrNameLst>
                                      </p:cBhvr>
                                      <p:tavLst>
                                        <p:tav tm="0">
                                          <p:val>
                                            <p:fltVal val="0"/>
                                          </p:val>
                                        </p:tav>
                                        <p:tav tm="100000">
                                          <p:val>
                                            <p:strVal val="#ppt_h"/>
                                          </p:val>
                                        </p:tav>
                                      </p:tavLst>
                                    </p:anim>
                                    <p:anim calcmode="lin" valueType="num">
                                      <p:cBhvr>
                                        <p:cTn id="41" dur="2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42" fill="hold">
                      <p:stCondLst>
                        <p:cond delay="indefinite"/>
                      </p:stCondLst>
                      <p:childTnLst>
                        <p:par>
                          <p:cTn id="43" fill="hold">
                            <p:stCondLst>
                              <p:cond delay="0"/>
                            </p:stCondLst>
                            <p:childTnLst>
                              <p:par>
                                <p:cTn id="44" presetID="35"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000"/>
                                        <p:tgtEl>
                                          <p:spTgt spid="12"/>
                                        </p:tgtEl>
                                      </p:cBhvr>
                                    </p:animEffect>
                                    <p:anim calcmode="lin" valueType="num">
                                      <p:cBhvr>
                                        <p:cTn id="47" dur="2000" fill="hold"/>
                                        <p:tgtEl>
                                          <p:spTgt spid="12"/>
                                        </p:tgtEl>
                                        <p:attrNameLst>
                                          <p:attrName>style.rotation</p:attrName>
                                        </p:attrNameLst>
                                      </p:cBhvr>
                                      <p:tavLst>
                                        <p:tav tm="0">
                                          <p:val>
                                            <p:fltVal val="720"/>
                                          </p:val>
                                        </p:tav>
                                        <p:tav tm="100000">
                                          <p:val>
                                            <p:fltVal val="0"/>
                                          </p:val>
                                        </p:tav>
                                      </p:tavLst>
                                    </p:anim>
                                    <p:anim calcmode="lin" valueType="num">
                                      <p:cBhvr>
                                        <p:cTn id="48" dur="2000" fill="hold"/>
                                        <p:tgtEl>
                                          <p:spTgt spid="12"/>
                                        </p:tgtEl>
                                        <p:attrNameLst>
                                          <p:attrName>ppt_h</p:attrName>
                                        </p:attrNameLst>
                                      </p:cBhvr>
                                      <p:tavLst>
                                        <p:tav tm="0">
                                          <p:val>
                                            <p:fltVal val="0"/>
                                          </p:val>
                                        </p:tav>
                                        <p:tav tm="100000">
                                          <p:val>
                                            <p:strVal val="#ppt_h"/>
                                          </p:val>
                                        </p:tav>
                                      </p:tavLst>
                                    </p:anim>
                                    <p:anim calcmode="lin" valueType="num">
                                      <p:cBhvr>
                                        <p:cTn id="49" dur="2000" fill="hold"/>
                                        <p:tgtEl>
                                          <p:spTgt spid="12"/>
                                        </p:tgtEl>
                                        <p:attrNameLst>
                                          <p:attrName>ppt_w</p:attrName>
                                        </p:attrNameLst>
                                      </p:cBhvr>
                                      <p:tavLst>
                                        <p:tav tm="0">
                                          <p:val>
                                            <p:fltVal val="0"/>
                                          </p:val>
                                        </p:tav>
                                        <p:tav tm="100000">
                                          <p:val>
                                            <p:strVal val="#ppt_w"/>
                                          </p:val>
                                        </p:tav>
                                      </p:tavLst>
                                    </p:anim>
                                  </p:childTnLst>
                                </p:cTn>
                              </p:par>
                              <p:par>
                                <p:cTn id="50" presetID="35"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000"/>
                                        <p:tgtEl>
                                          <p:spTgt spid="19"/>
                                        </p:tgtEl>
                                      </p:cBhvr>
                                    </p:animEffect>
                                    <p:anim calcmode="lin" valueType="num">
                                      <p:cBhvr>
                                        <p:cTn id="53" dur="2000" fill="hold"/>
                                        <p:tgtEl>
                                          <p:spTgt spid="19"/>
                                        </p:tgtEl>
                                        <p:attrNameLst>
                                          <p:attrName>style.rotation</p:attrName>
                                        </p:attrNameLst>
                                      </p:cBhvr>
                                      <p:tavLst>
                                        <p:tav tm="0">
                                          <p:val>
                                            <p:fltVal val="720"/>
                                          </p:val>
                                        </p:tav>
                                        <p:tav tm="100000">
                                          <p:val>
                                            <p:fltVal val="0"/>
                                          </p:val>
                                        </p:tav>
                                      </p:tavLst>
                                    </p:anim>
                                    <p:anim calcmode="lin" valueType="num">
                                      <p:cBhvr>
                                        <p:cTn id="54" dur="2000" fill="hold"/>
                                        <p:tgtEl>
                                          <p:spTgt spid="19"/>
                                        </p:tgtEl>
                                        <p:attrNameLst>
                                          <p:attrName>ppt_h</p:attrName>
                                        </p:attrNameLst>
                                      </p:cBhvr>
                                      <p:tavLst>
                                        <p:tav tm="0">
                                          <p:val>
                                            <p:fltVal val="0"/>
                                          </p:val>
                                        </p:tav>
                                        <p:tav tm="100000">
                                          <p:val>
                                            <p:strVal val="#ppt_h"/>
                                          </p:val>
                                        </p:tav>
                                      </p:tavLst>
                                    </p:anim>
                                    <p:anim calcmode="lin" valueType="num">
                                      <p:cBhvr>
                                        <p:cTn id="55"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2000"/>
                                        <p:tgtEl>
                                          <p:spTgt spid="4"/>
                                        </p:tgtEl>
                                      </p:cBhvr>
                                    </p:animEffect>
                                  </p:childTnLst>
                                </p:cTn>
                              </p:par>
                              <p:par>
                                <p:cTn id="61" presetID="35"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000"/>
                                        <p:tgtEl>
                                          <p:spTgt spid="21"/>
                                        </p:tgtEl>
                                      </p:cBhvr>
                                    </p:animEffect>
                                    <p:anim calcmode="lin" valueType="num">
                                      <p:cBhvr>
                                        <p:cTn id="64" dur="2000" fill="hold"/>
                                        <p:tgtEl>
                                          <p:spTgt spid="21"/>
                                        </p:tgtEl>
                                        <p:attrNameLst>
                                          <p:attrName>style.rotation</p:attrName>
                                        </p:attrNameLst>
                                      </p:cBhvr>
                                      <p:tavLst>
                                        <p:tav tm="0">
                                          <p:val>
                                            <p:fltVal val="720"/>
                                          </p:val>
                                        </p:tav>
                                        <p:tav tm="100000">
                                          <p:val>
                                            <p:fltVal val="0"/>
                                          </p:val>
                                        </p:tav>
                                      </p:tavLst>
                                    </p:anim>
                                    <p:anim calcmode="lin" valueType="num">
                                      <p:cBhvr>
                                        <p:cTn id="65" dur="2000" fill="hold"/>
                                        <p:tgtEl>
                                          <p:spTgt spid="21"/>
                                        </p:tgtEl>
                                        <p:attrNameLst>
                                          <p:attrName>ppt_h</p:attrName>
                                        </p:attrNameLst>
                                      </p:cBhvr>
                                      <p:tavLst>
                                        <p:tav tm="0">
                                          <p:val>
                                            <p:fltVal val="0"/>
                                          </p:val>
                                        </p:tav>
                                        <p:tav tm="100000">
                                          <p:val>
                                            <p:strVal val="#ppt_h"/>
                                          </p:val>
                                        </p:tav>
                                      </p:tavLst>
                                    </p:anim>
                                    <p:anim calcmode="lin" valueType="num">
                                      <p:cBhvr>
                                        <p:cTn id="66" dur="2000" fill="hold"/>
                                        <p:tgtEl>
                                          <p:spTgt spid="21"/>
                                        </p:tgtEl>
                                        <p:attrNameLst>
                                          <p:attrName>ppt_w</p:attrName>
                                        </p:attrNameLst>
                                      </p:cBhvr>
                                      <p:tavLst>
                                        <p:tav tm="0">
                                          <p:val>
                                            <p:fltVal val="0"/>
                                          </p:val>
                                        </p:tav>
                                        <p:tav tm="100000">
                                          <p:val>
                                            <p:strVal val="#ppt_w"/>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up)">
                                      <p:cBhvr>
                                        <p:cTn id="71" dur="500"/>
                                        <p:tgtEl>
                                          <p:spTgt spid="15"/>
                                        </p:tgtEl>
                                      </p:cBhvr>
                                    </p:animEffect>
                                  </p:childTnLst>
                                </p:cTn>
                              </p:par>
                            </p:childTnLst>
                          </p:cTn>
                        </p:par>
                        <p:par>
                          <p:cTn id="72" fill="hold">
                            <p:stCondLst>
                              <p:cond delay="500"/>
                            </p:stCondLst>
                            <p:childTnLst>
                              <p:par>
                                <p:cTn id="73" presetID="22" presetClass="entr" presetSubtype="1"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up)">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right)">
                                      <p:cBhvr>
                                        <p:cTn id="80" dur="500"/>
                                        <p:tgtEl>
                                          <p:spTgt spid="10"/>
                                        </p:tgtEl>
                                      </p:cBhvr>
                                    </p:animEffect>
                                  </p:childTnLst>
                                </p:cTn>
                              </p:par>
                            </p:childTnLst>
                          </p:cTn>
                        </p:par>
                        <p:par>
                          <p:cTn id="81" fill="hold">
                            <p:stCondLst>
                              <p:cond delay="500"/>
                            </p:stCondLst>
                            <p:childTnLst>
                              <p:par>
                                <p:cTn id="82" presetID="22" presetClass="entr" presetSubtype="1"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up)">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3">
                                            <p:txEl>
                                              <p:pRg st="0" end="0"/>
                                            </p:txEl>
                                          </p:spTgt>
                                        </p:tgtEl>
                                        <p:attrNameLst>
                                          <p:attrName>style.visibility</p:attrName>
                                        </p:attrNameLst>
                                      </p:cBhvr>
                                      <p:to>
                                        <p:strVal val="visible"/>
                                      </p:to>
                                    </p:set>
                                    <p:animEffect transition="in" filter="wipe(up)">
                                      <p:cBhvr>
                                        <p:cTn id="89" dur="500"/>
                                        <p:tgtEl>
                                          <p:spTgt spid="23">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23">
                                            <p:txEl>
                                              <p:pRg st="1" end="1"/>
                                            </p:txEl>
                                          </p:spTgt>
                                        </p:tgtEl>
                                        <p:attrNameLst>
                                          <p:attrName>style.visibility</p:attrName>
                                        </p:attrNameLst>
                                      </p:cBhvr>
                                      <p:to>
                                        <p:strVal val="visible"/>
                                      </p:to>
                                    </p:set>
                                    <p:animEffect transition="in" filter="wipe(up)">
                                      <p:cBhvr>
                                        <p:cTn id="94" dur="500"/>
                                        <p:tgtEl>
                                          <p:spTgt spid="23">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3">
                                            <p:txEl>
                                              <p:pRg st="2" end="2"/>
                                            </p:txEl>
                                          </p:spTgt>
                                        </p:tgtEl>
                                        <p:attrNameLst>
                                          <p:attrName>style.visibility</p:attrName>
                                        </p:attrNameLst>
                                      </p:cBhvr>
                                      <p:to>
                                        <p:strVal val="visible"/>
                                      </p:to>
                                    </p:set>
                                    <p:animEffect transition="in" filter="wipe(up)">
                                      <p:cBhvr>
                                        <p:cTn id="9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p:bldP spid="17" grpId="0"/>
      <p:bldP spid="18" grpId="0"/>
      <p:bldP spid="19" grpId="0"/>
      <p:bldP spid="20" grpId="0"/>
      <p:bldP spid="21" grpId="0"/>
      <p:bldP spid="22" grpId="0" animBg="1"/>
      <p:bldP spid="2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6172200"/>
          </a:xfrm>
        </p:spPr>
        <p:txBody>
          <a:bodyPr/>
          <a:lstStyle/>
          <a:p>
            <a:pPr>
              <a:lnSpc>
                <a:spcPct val="90000"/>
              </a:lnSpc>
            </a:pPr>
            <a:r>
              <a:rPr lang="en-AU" altLang="en-US" dirty="0"/>
              <a:t>“[</a:t>
            </a:r>
            <a:r>
              <a:rPr lang="en-AU" altLang="en-US" i="1" dirty="0"/>
              <a:t>B</a:t>
            </a:r>
            <a:r>
              <a:rPr lang="en-AU" altLang="en-US" dirty="0"/>
              <a:t>]</a:t>
            </a:r>
            <a:r>
              <a:rPr lang="en-AU" altLang="en-US" i="1" dirty="0" err="1"/>
              <a:t>anks</a:t>
            </a:r>
            <a:r>
              <a:rPr lang="en-AU" altLang="en-US" i="1" dirty="0"/>
              <a:t> and firms must be considered as two distinct kinds of agents</a:t>
            </a:r>
            <a:r>
              <a:rPr lang="en-AU" altLang="en-US" dirty="0"/>
              <a:t>.</a:t>
            </a:r>
          </a:p>
          <a:p>
            <a:pPr>
              <a:lnSpc>
                <a:spcPct val="90000"/>
              </a:lnSpc>
            </a:pPr>
            <a:r>
              <a:rPr lang="en-AU" altLang="en-US" dirty="0"/>
              <a:t>Firms are present in the market as sellers or buyers of commodities and make recourse to banks in order to perform their </a:t>
            </a:r>
            <a:r>
              <a:rPr lang="en-AU" altLang="en-US" dirty="0" smtClean="0"/>
              <a:t>payments;</a:t>
            </a:r>
          </a:p>
          <a:p>
            <a:pPr>
              <a:lnSpc>
                <a:spcPct val="90000"/>
              </a:lnSpc>
            </a:pPr>
            <a:r>
              <a:rPr lang="en-AU" altLang="en-US" dirty="0" smtClean="0"/>
              <a:t>banks </a:t>
            </a:r>
            <a:r>
              <a:rPr lang="en-AU" altLang="en-US" dirty="0"/>
              <a:t>on the other hand produce means of payment, and act as clearing houses among firms.</a:t>
            </a:r>
          </a:p>
          <a:p>
            <a:pPr>
              <a:lnSpc>
                <a:spcPct val="90000"/>
              </a:lnSpc>
            </a:pPr>
            <a:r>
              <a:rPr lang="en-AU" altLang="en-US" dirty="0"/>
              <a:t>In any model of a monetary economy, </a:t>
            </a:r>
            <a:r>
              <a:rPr lang="en-AU" altLang="en-US" i="1" dirty="0"/>
              <a:t>banks and firms cannot be aggregated into one single sector</a:t>
            </a:r>
            <a:r>
              <a:rPr lang="en-AU" altLang="en-US" dirty="0"/>
              <a:t>.” (4)</a:t>
            </a:r>
          </a:p>
          <a:p>
            <a:r>
              <a:rPr lang="en-GB" dirty="0" err="1" smtClean="0"/>
              <a:t>Graziani’s</a:t>
            </a:r>
            <a:r>
              <a:rPr lang="en-GB" dirty="0" smtClean="0"/>
              <a:t> vision inspired my development of Minsky software</a:t>
            </a:r>
          </a:p>
          <a:p>
            <a:pPr lvl="1"/>
            <a:r>
              <a:rPr lang="en-GB" dirty="0" smtClean="0"/>
              <a:t>System dynamics aspects of </a:t>
            </a:r>
            <a:r>
              <a:rPr lang="en-GB" dirty="0" smtClean="0">
                <a:hlinkClick r:id="rId2"/>
              </a:rPr>
              <a:t>Minsky</a:t>
            </a:r>
            <a:r>
              <a:rPr lang="en-GB" dirty="0" smtClean="0"/>
              <a:t> shown last week not original</a:t>
            </a:r>
          </a:p>
          <a:p>
            <a:pPr lvl="2"/>
            <a:r>
              <a:rPr lang="en-GB" dirty="0" smtClean="0"/>
              <a:t>Same features already available in Simulink, </a:t>
            </a:r>
            <a:r>
              <a:rPr lang="en-GB" dirty="0" err="1" smtClean="0"/>
              <a:t>Vensim</a:t>
            </a:r>
            <a:r>
              <a:rPr lang="en-GB" dirty="0" smtClean="0"/>
              <a:t>, etc.</a:t>
            </a:r>
          </a:p>
          <a:p>
            <a:pPr lvl="1"/>
            <a:r>
              <a:rPr lang="en-GB" dirty="0" smtClean="0"/>
              <a:t>Unique aspect: monetary equations with double-entry bookkeeping</a:t>
            </a:r>
          </a:p>
          <a:p>
            <a:r>
              <a:rPr lang="en-GB" dirty="0" smtClean="0"/>
              <a:t>Consider </a:t>
            </a:r>
            <a:r>
              <a:rPr lang="en-GB" dirty="0" err="1" smtClean="0"/>
              <a:t>Graziani’s</a:t>
            </a:r>
            <a:r>
              <a:rPr lang="en-GB" dirty="0" smtClean="0"/>
              <a:t> statement of role of banks above:</a:t>
            </a:r>
          </a:p>
          <a:p>
            <a:pPr lvl="1"/>
            <a:r>
              <a:rPr lang="en-AU" altLang="en-US" dirty="0" smtClean="0"/>
              <a:t>“banks … produce </a:t>
            </a:r>
            <a:r>
              <a:rPr lang="en-AU" altLang="en-US" dirty="0"/>
              <a:t>means of </a:t>
            </a:r>
            <a:r>
              <a:rPr lang="en-AU" altLang="en-US" dirty="0" smtClean="0"/>
              <a:t>payment”, </a:t>
            </a:r>
            <a:r>
              <a:rPr lang="en-AU" altLang="en-US" dirty="0"/>
              <a:t>and </a:t>
            </a:r>
            <a:endParaRPr lang="en-AU" altLang="en-US" dirty="0" smtClean="0"/>
          </a:p>
          <a:p>
            <a:pPr lvl="1"/>
            <a:r>
              <a:rPr lang="en-AU" altLang="en-US" dirty="0" smtClean="0"/>
              <a:t>“act </a:t>
            </a:r>
            <a:r>
              <a:rPr lang="en-AU" altLang="en-US" dirty="0"/>
              <a:t>as clearing houses among </a:t>
            </a:r>
            <a:r>
              <a:rPr lang="en-AU" altLang="en-US" dirty="0" smtClean="0"/>
              <a:t>firms”.</a:t>
            </a:r>
          </a:p>
          <a:p>
            <a:r>
              <a:rPr lang="en-AU" dirty="0" smtClean="0"/>
              <a:t>Both roles require double-entry bookkeeping to carry out</a:t>
            </a:r>
          </a:p>
          <a:p>
            <a:pPr lvl="1"/>
            <a:r>
              <a:rPr lang="en-AU" dirty="0" smtClean="0"/>
              <a:t>Neoclassical economics ignores first role</a:t>
            </a:r>
          </a:p>
          <a:p>
            <a:pPr lvl="1"/>
            <a:r>
              <a:rPr lang="en-AU" dirty="0" smtClean="0"/>
              <a:t>(2</a:t>
            </a:r>
            <a:r>
              <a:rPr lang="en-AU" baseline="30000" dirty="0" smtClean="0"/>
              <a:t>nd</a:t>
            </a:r>
            <a:r>
              <a:rPr lang="en-AU" dirty="0" smtClean="0"/>
              <a:t> role is why banks need reserves)…</a:t>
            </a:r>
            <a:endParaRPr lang="en-US" dirty="0"/>
          </a:p>
        </p:txBody>
      </p:sp>
    </p:spTree>
    <p:extLst>
      <p:ext uri="{BB962C8B-B14F-4D97-AF65-F5344CB8AC3E}">
        <p14:creationId xmlns:p14="http://schemas.microsoft.com/office/powerpoint/2010/main" val="1729179132"/>
      </p:ext>
    </p:extLst>
  </p:cSld>
  <p:clrMapOvr>
    <a:masterClrMapping/>
  </p:clrMapOvr>
  <p:transition>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533400"/>
          </a:xfrm>
        </p:spPr>
        <p:txBody>
          <a:bodyPr/>
          <a:lstStyle/>
          <a:p>
            <a:r>
              <a:rPr lang="en-GB" dirty="0" smtClean="0"/>
              <a:t>Banks operating as clearing houses between firms: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48257294"/>
              </p:ext>
            </p:extLst>
          </p:nvPr>
        </p:nvGraphicFramePr>
        <p:xfrm>
          <a:off x="311150" y="1066800"/>
          <a:ext cx="8223250" cy="1112520"/>
        </p:xfrm>
        <a:graphic>
          <a:graphicData uri="http://schemas.openxmlformats.org/drawingml/2006/table">
            <a:tbl>
              <a:tblPr firstRow="1" bandRow="1">
                <a:tableStyleId>{5C22544A-7EE6-4342-B048-85BDC9FD1C3A}</a:tableStyleId>
              </a:tblPr>
              <a:tblGrid>
                <a:gridCol w="2051050"/>
                <a:gridCol w="1143000"/>
                <a:gridCol w="1219200"/>
                <a:gridCol w="1676400"/>
                <a:gridCol w="2133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Activity</a:t>
                      </a:r>
                      <a:r>
                        <a:rPr lang="en-US" dirty="0" smtClean="0">
                          <a:latin typeface="Candara" panose="020E0502030303020204" pitchFamily="34" charset="0"/>
                        </a:rPr>
                        <a:t>/Account</a:t>
                      </a:r>
                    </a:p>
                  </a:txBody>
                  <a:tcPr/>
                </a:tc>
                <a:tc gridSpan="2">
                  <a:txBody>
                    <a:bodyPr/>
                    <a:lstStyle/>
                    <a:p>
                      <a:pPr algn="ctr"/>
                      <a:r>
                        <a:rPr lang="en-GB" dirty="0" smtClean="0">
                          <a:solidFill>
                            <a:schemeClr val="tx1"/>
                          </a:solidFill>
                          <a:latin typeface="Candara" panose="020E0502030303020204" pitchFamily="34" charset="0"/>
                        </a:rPr>
                        <a:t>Assets</a:t>
                      </a:r>
                      <a:endParaRPr lang="en-US" dirty="0">
                        <a:solidFill>
                          <a:schemeClr val="tx1"/>
                        </a:solidFill>
                        <a:latin typeface="Candara" panose="020E0502030303020204" pitchFamily="34" charset="0"/>
                      </a:endParaRPr>
                    </a:p>
                  </a:txBody>
                  <a:tcPr/>
                </a:tc>
                <a:tc hMerge="1">
                  <a:txBody>
                    <a:bodyPr/>
                    <a:lstStyle/>
                    <a:p>
                      <a:endParaRPr lang="en-US" dirty="0"/>
                    </a:p>
                  </a:txBody>
                  <a:tcPr/>
                </a:tc>
                <a:tc gridSpan="2">
                  <a:txBody>
                    <a:bodyPr/>
                    <a:lstStyle/>
                    <a:p>
                      <a:pPr algn="ctr"/>
                      <a:r>
                        <a:rPr lang="en-GB" dirty="0" smtClean="0">
                          <a:solidFill>
                            <a:srgbClr val="FF0000"/>
                          </a:solidFill>
                          <a:latin typeface="Candara" panose="020E0502030303020204" pitchFamily="34" charset="0"/>
                        </a:rPr>
                        <a:t>Liabilities =</a:t>
                      </a:r>
                      <a:r>
                        <a:rPr lang="en-GB" baseline="0" dirty="0" smtClean="0">
                          <a:solidFill>
                            <a:srgbClr val="FF0000"/>
                          </a:solidFill>
                          <a:latin typeface="Candara" panose="020E0502030303020204" pitchFamily="34" charset="0"/>
                        </a:rPr>
                        <a:t> Deposits</a:t>
                      </a:r>
                      <a:endParaRPr lang="en-US" dirty="0">
                        <a:solidFill>
                          <a:srgbClr val="FF0000"/>
                        </a:solidFill>
                        <a:latin typeface="Candara" panose="020E0502030303020204" pitchFamily="34" charset="0"/>
                      </a:endParaRPr>
                    </a:p>
                  </a:txBody>
                  <a:tcPr/>
                </a:tc>
                <a:tc hMerge="1">
                  <a:txBody>
                    <a:bodyPr/>
                    <a:lstStyle/>
                    <a:p>
                      <a:endParaRPr lang="en-US" dirty="0"/>
                    </a:p>
                  </a:txBody>
                  <a:tcPr/>
                </a:tc>
              </a:tr>
              <a:tr h="370840">
                <a:tc>
                  <a:txBody>
                    <a:bodyPr/>
                    <a:lstStyle/>
                    <a:p>
                      <a:endParaRPr lang="en-US" dirty="0">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Reserves</a:t>
                      </a: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Loans</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Firm A (Buyer)</a:t>
                      </a: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Firm B (Seller)</a:t>
                      </a:r>
                      <a:endParaRPr lang="en-US" dirty="0">
                        <a:solidFill>
                          <a:srgbClr val="FF0000"/>
                        </a:solidFill>
                        <a:latin typeface="Candara" panose="020E0502030303020204" pitchFamily="34" charset="0"/>
                      </a:endParaRPr>
                    </a:p>
                  </a:txBody>
                  <a:tcPr/>
                </a:tc>
              </a:tr>
              <a:tr h="370840">
                <a:tc>
                  <a:txBody>
                    <a:bodyPr/>
                    <a:lstStyle/>
                    <a:p>
                      <a:r>
                        <a:rPr lang="en-GB" dirty="0" smtClean="0">
                          <a:latin typeface="Candara" panose="020E0502030303020204" pitchFamily="34" charset="0"/>
                        </a:rPr>
                        <a:t>Buy goods</a:t>
                      </a:r>
                      <a:endParaRPr lang="en-US" dirty="0">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+100</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-100</a:t>
                      </a:r>
                      <a:endParaRPr lang="en-US" dirty="0">
                        <a:solidFill>
                          <a:srgbClr val="FF0000"/>
                        </a:solidFill>
                        <a:latin typeface="Candara" panose="020E0502030303020204" pitchFamily="34" charset="0"/>
                      </a:endParaRPr>
                    </a:p>
                  </a:txBody>
                  <a:tcPr/>
                </a:tc>
              </a:tr>
            </a:tbl>
          </a:graphicData>
        </a:graphic>
      </p:graphicFrame>
      <p:sp>
        <p:nvSpPr>
          <p:cNvPr id="5" name="Rounded Rectangle 4"/>
          <p:cNvSpPr/>
          <p:nvPr/>
        </p:nvSpPr>
        <p:spPr bwMode="auto">
          <a:xfrm>
            <a:off x="4622021" y="1752600"/>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Rectangle 23"/>
          <p:cNvSpPr>
            <a:spLocks noChangeArrowheads="1"/>
          </p:cNvSpPr>
          <p:nvPr/>
        </p:nvSpPr>
        <p:spPr bwMode="auto">
          <a:xfrm>
            <a:off x="76200" y="21336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20000"/>
              </a:spcBef>
              <a:buFontTx/>
              <a:buChar char="•"/>
            </a:pPr>
            <a:r>
              <a:rPr kumimoji="1" lang="en-GB" altLang="en-US" dirty="0" smtClean="0">
                <a:effectLst/>
                <a:latin typeface="Candara" panose="020E0502030303020204" pitchFamily="34" charset="0"/>
              </a:rPr>
              <a:t>Positive because payment reduces bank’s liability to Firm A</a:t>
            </a:r>
          </a:p>
        </p:txBody>
      </p:sp>
      <p:sp>
        <p:nvSpPr>
          <p:cNvPr id="8" name="Rounded Rectangle 7"/>
          <p:cNvSpPr/>
          <p:nvPr/>
        </p:nvSpPr>
        <p:spPr bwMode="auto">
          <a:xfrm>
            <a:off x="6616310" y="1752600"/>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Rectangle 23"/>
          <p:cNvSpPr>
            <a:spLocks noChangeArrowheads="1"/>
          </p:cNvSpPr>
          <p:nvPr/>
        </p:nvSpPr>
        <p:spPr bwMode="auto">
          <a:xfrm>
            <a:off x="76200" y="25146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20000"/>
              </a:spcBef>
              <a:buFontTx/>
              <a:buChar char="•"/>
            </a:pPr>
            <a:r>
              <a:rPr kumimoji="1" lang="en-GB" altLang="en-US" dirty="0" smtClean="0">
                <a:effectLst/>
                <a:latin typeface="Candara" panose="020E0502030303020204" pitchFamily="34" charset="0"/>
              </a:rPr>
              <a:t>Negative because payment increases bank’s liability to Firm B</a:t>
            </a:r>
          </a:p>
          <a:p>
            <a:pPr algn="l">
              <a:spcBef>
                <a:spcPct val="20000"/>
              </a:spcBef>
              <a:buFontTx/>
              <a:buChar char="•"/>
            </a:pPr>
            <a:r>
              <a:rPr kumimoji="1" lang="en-GB" altLang="en-US" dirty="0" smtClean="0">
                <a:effectLst/>
                <a:latin typeface="Candara" panose="020E0502030303020204" pitchFamily="34" charset="0"/>
              </a:rPr>
              <a:t>Triangular relationship as </a:t>
            </a:r>
            <a:r>
              <a:rPr kumimoji="1" lang="en-GB" altLang="en-US" dirty="0" err="1" smtClean="0">
                <a:effectLst/>
                <a:latin typeface="Candara" panose="020E0502030303020204" pitchFamily="34" charset="0"/>
              </a:rPr>
              <a:t>Graziani</a:t>
            </a:r>
            <a:r>
              <a:rPr kumimoji="1" lang="en-GB" altLang="en-US" dirty="0" smtClean="0">
                <a:effectLst/>
                <a:latin typeface="Candara" panose="020E0502030303020204" pitchFamily="34" charset="0"/>
              </a:rPr>
              <a:t> argues…</a:t>
            </a:r>
            <a:endParaRPr kumimoji="1" lang="en-GB" altLang="en-US" dirty="0">
              <a:effectLst/>
              <a:latin typeface="Candara" panose="020E0502030303020204" pitchFamily="34" charset="0"/>
            </a:endParaRPr>
          </a:p>
        </p:txBody>
      </p:sp>
      <p:sp>
        <p:nvSpPr>
          <p:cNvPr id="6" name="Isosceles Triangle 5"/>
          <p:cNvSpPr/>
          <p:nvPr/>
        </p:nvSpPr>
        <p:spPr bwMode="auto">
          <a:xfrm>
            <a:off x="2451842" y="3507433"/>
            <a:ext cx="2743200" cy="2209800"/>
          </a:xfrm>
          <a:prstGeom prst="triangle">
            <a:avLst/>
          </a:pr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TextBox 9"/>
          <p:cNvSpPr txBox="1"/>
          <p:nvPr/>
        </p:nvSpPr>
        <p:spPr>
          <a:xfrm>
            <a:off x="1752600" y="5558135"/>
            <a:ext cx="941284" cy="461665"/>
          </a:xfrm>
          <a:prstGeom prst="rect">
            <a:avLst/>
          </a:prstGeom>
          <a:noFill/>
        </p:spPr>
        <p:txBody>
          <a:bodyPr wrap="none" rtlCol="0">
            <a:spAutoFit/>
          </a:bodyPr>
          <a:lstStyle/>
          <a:p>
            <a:r>
              <a:rPr lang="en-GB" dirty="0" smtClean="0">
                <a:solidFill>
                  <a:srgbClr val="FF0000"/>
                </a:solidFill>
                <a:latin typeface="Candara" panose="020E0502030303020204" pitchFamily="34" charset="0"/>
              </a:rPr>
              <a:t>Buyer</a:t>
            </a:r>
            <a:endParaRPr lang="en-US" dirty="0">
              <a:solidFill>
                <a:srgbClr val="FF0000"/>
              </a:solidFill>
              <a:latin typeface="Candara" panose="020E0502030303020204" pitchFamily="34" charset="0"/>
            </a:endParaRPr>
          </a:p>
        </p:txBody>
      </p:sp>
      <p:sp>
        <p:nvSpPr>
          <p:cNvPr id="11" name="Rectangle 23"/>
          <p:cNvSpPr>
            <a:spLocks noChangeArrowheads="1"/>
          </p:cNvSpPr>
          <p:nvPr/>
        </p:nvSpPr>
        <p:spPr bwMode="auto">
          <a:xfrm>
            <a:off x="76200" y="61722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20000"/>
              </a:spcBef>
              <a:buFontTx/>
              <a:buChar char="•"/>
            </a:pPr>
            <a:r>
              <a:rPr kumimoji="1" lang="en-GB" altLang="en-US" dirty="0" smtClean="0">
                <a:effectLst/>
                <a:latin typeface="Candara" panose="020E0502030303020204" pitchFamily="34" charset="0"/>
              </a:rPr>
              <a:t>Reserves are needed with multiple banks…</a:t>
            </a:r>
            <a:endParaRPr kumimoji="1" lang="en-GB" altLang="en-US" dirty="0">
              <a:effectLst/>
              <a:latin typeface="Candara" panose="020E0502030303020204" pitchFamily="34" charset="0"/>
            </a:endParaRPr>
          </a:p>
        </p:txBody>
      </p:sp>
      <p:sp>
        <p:nvSpPr>
          <p:cNvPr id="12" name="TextBox 11"/>
          <p:cNvSpPr txBox="1"/>
          <p:nvPr/>
        </p:nvSpPr>
        <p:spPr>
          <a:xfrm>
            <a:off x="3406501" y="3200400"/>
            <a:ext cx="833883" cy="461665"/>
          </a:xfrm>
          <a:prstGeom prst="rect">
            <a:avLst/>
          </a:prstGeom>
          <a:noFill/>
        </p:spPr>
        <p:txBody>
          <a:bodyPr wrap="none" rtlCol="0">
            <a:spAutoFit/>
          </a:bodyPr>
          <a:lstStyle/>
          <a:p>
            <a:r>
              <a:rPr lang="en-GB" dirty="0" smtClean="0">
                <a:solidFill>
                  <a:srgbClr val="FF0000"/>
                </a:solidFill>
                <a:latin typeface="Candara" panose="020E0502030303020204" pitchFamily="34" charset="0"/>
              </a:rPr>
              <a:t>Bank</a:t>
            </a:r>
            <a:endParaRPr lang="en-US" dirty="0">
              <a:solidFill>
                <a:srgbClr val="FF0000"/>
              </a:solidFill>
              <a:latin typeface="Candara" panose="020E0502030303020204" pitchFamily="34" charset="0"/>
            </a:endParaRPr>
          </a:p>
        </p:txBody>
      </p:sp>
      <p:sp>
        <p:nvSpPr>
          <p:cNvPr id="13" name="TextBox 12"/>
          <p:cNvSpPr txBox="1"/>
          <p:nvPr/>
        </p:nvSpPr>
        <p:spPr>
          <a:xfrm>
            <a:off x="4919647" y="5558135"/>
            <a:ext cx="909223" cy="461665"/>
          </a:xfrm>
          <a:prstGeom prst="rect">
            <a:avLst/>
          </a:prstGeom>
          <a:noFill/>
        </p:spPr>
        <p:txBody>
          <a:bodyPr wrap="none" rtlCol="0">
            <a:spAutoFit/>
          </a:bodyPr>
          <a:lstStyle/>
          <a:p>
            <a:r>
              <a:rPr lang="en-GB" dirty="0" smtClean="0">
                <a:solidFill>
                  <a:srgbClr val="FF0000"/>
                </a:solidFill>
                <a:latin typeface="Candara" panose="020E0502030303020204" pitchFamily="34" charset="0"/>
              </a:rPr>
              <a:t>Seller</a:t>
            </a:r>
            <a:endParaRPr lang="en-US" dirty="0">
              <a:solidFill>
                <a:srgbClr val="FF0000"/>
              </a:solidFill>
              <a:latin typeface="Candara" panose="020E0502030303020204" pitchFamily="34" charset="0"/>
            </a:endParaRPr>
          </a:p>
        </p:txBody>
      </p:sp>
    </p:spTree>
    <p:extLst>
      <p:ext uri="{BB962C8B-B14F-4D97-AF65-F5344CB8AC3E}">
        <p14:creationId xmlns:p14="http://schemas.microsoft.com/office/powerpoint/2010/main" val="232108779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0"/>
                                  </p:iterate>
                                  <p:childTnLst>
                                    <p:set>
                                      <p:cBhvr>
                                        <p:cTn id="29" dur="1" fill="hold">
                                          <p:stCondLst>
                                            <p:cond delay="0"/>
                                          </p:stCondLst>
                                        </p:cTn>
                                        <p:tgtEl>
                                          <p:spTgt spid="7">
                                            <p:txEl>
                                              <p:pRg st="0" end="0"/>
                                            </p:txEl>
                                          </p:spTgt>
                                        </p:tgtEl>
                                        <p:attrNameLst>
                                          <p:attrName>style.visibility</p:attrName>
                                        </p:attrNameLst>
                                      </p:cBhvr>
                                      <p:to>
                                        <p:strVal val="visible"/>
                                      </p:to>
                                    </p:set>
                                    <p:animEffect transition="in" filter="wipe(left)">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type="wd">
                                    <p:tmPct val="100000"/>
                                  </p:iterate>
                                  <p:childTnLst>
                                    <p:set>
                                      <p:cBhvr>
                                        <p:cTn id="52" dur="1" fill="hold">
                                          <p:stCondLst>
                                            <p:cond delay="0"/>
                                          </p:stCondLst>
                                        </p:cTn>
                                        <p:tgtEl>
                                          <p:spTgt spid="9">
                                            <p:txEl>
                                              <p:pRg st="0" end="0"/>
                                            </p:txEl>
                                          </p:spTgt>
                                        </p:tgtEl>
                                        <p:attrNameLst>
                                          <p:attrName>style.visibility</p:attrName>
                                        </p:attrNameLst>
                                      </p:cBhvr>
                                      <p:to>
                                        <p:strVal val="visible"/>
                                      </p:to>
                                    </p:set>
                                    <p:animEffect transition="in" filter="wipe(left)">
                                      <p:cBhvr>
                                        <p:cTn id="53" dur="500"/>
                                        <p:tgtEl>
                                          <p:spTgt spid="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iterate type="wd">
                                    <p:tmPct val="100000"/>
                                  </p:iterate>
                                  <p:childTnLst>
                                    <p:set>
                                      <p:cBhvr>
                                        <p:cTn id="57" dur="1" fill="hold">
                                          <p:stCondLst>
                                            <p:cond delay="0"/>
                                          </p:stCondLst>
                                        </p:cTn>
                                        <p:tgtEl>
                                          <p:spTgt spid="9">
                                            <p:txEl>
                                              <p:pRg st="1" end="1"/>
                                            </p:txEl>
                                          </p:spTgt>
                                        </p:tgtEl>
                                        <p:attrNameLst>
                                          <p:attrName>style.visibility</p:attrName>
                                        </p:attrNameLst>
                                      </p:cBhvr>
                                      <p:to>
                                        <p:strVal val="visible"/>
                                      </p:to>
                                    </p:set>
                                    <p:animEffect transition="in" filter="wipe(left)">
                                      <p:cBhvr>
                                        <p:cTn id="58" dur="500"/>
                                        <p:tgtEl>
                                          <p:spTgt spid="9">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heel(1)">
                                      <p:cBhvr>
                                        <p:cTn id="63" dur="2000"/>
                                        <p:tgtEl>
                                          <p:spTgt spid="6"/>
                                        </p:tgtEl>
                                      </p:cBhvr>
                                    </p:animEffect>
                                  </p:childTnLst>
                                </p:cTn>
                              </p:par>
                            </p:childTnLst>
                          </p:cTn>
                        </p:par>
                        <p:par>
                          <p:cTn id="64" fill="hold">
                            <p:stCondLst>
                              <p:cond delay="2000"/>
                            </p:stCondLst>
                            <p:childTnLst>
                              <p:par>
                                <p:cTn id="65" presetID="26" presetClass="entr" presetSubtype="0"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cTn>
                              </p:par>
                            </p:childTnLst>
                          </p:cTn>
                        </p:par>
                        <p:par>
                          <p:cTn id="81" fill="hold">
                            <p:stCondLst>
                              <p:cond delay="4000"/>
                            </p:stCondLst>
                            <p:childTnLst>
                              <p:par>
                                <p:cTn id="82" presetID="26" presetClass="entr" presetSubtype="0"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down)">
                                      <p:cBhvr>
                                        <p:cTn id="84" dur="580">
                                          <p:stCondLst>
                                            <p:cond delay="0"/>
                                          </p:stCondLst>
                                        </p:cTn>
                                        <p:tgtEl>
                                          <p:spTgt spid="12"/>
                                        </p:tgtEl>
                                      </p:cBhvr>
                                    </p:animEffect>
                                    <p:anim calcmode="lin" valueType="num">
                                      <p:cBhvr>
                                        <p:cTn id="8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0" dur="26">
                                          <p:stCondLst>
                                            <p:cond delay="650"/>
                                          </p:stCondLst>
                                        </p:cTn>
                                        <p:tgtEl>
                                          <p:spTgt spid="12"/>
                                        </p:tgtEl>
                                      </p:cBhvr>
                                      <p:to x="100000" y="60000"/>
                                    </p:animScale>
                                    <p:animScale>
                                      <p:cBhvr>
                                        <p:cTn id="91" dur="166" decel="50000">
                                          <p:stCondLst>
                                            <p:cond delay="676"/>
                                          </p:stCondLst>
                                        </p:cTn>
                                        <p:tgtEl>
                                          <p:spTgt spid="12"/>
                                        </p:tgtEl>
                                      </p:cBhvr>
                                      <p:to x="100000" y="100000"/>
                                    </p:animScale>
                                    <p:animScale>
                                      <p:cBhvr>
                                        <p:cTn id="92" dur="26">
                                          <p:stCondLst>
                                            <p:cond delay="1312"/>
                                          </p:stCondLst>
                                        </p:cTn>
                                        <p:tgtEl>
                                          <p:spTgt spid="12"/>
                                        </p:tgtEl>
                                      </p:cBhvr>
                                      <p:to x="100000" y="80000"/>
                                    </p:animScale>
                                    <p:animScale>
                                      <p:cBhvr>
                                        <p:cTn id="93" dur="166" decel="50000">
                                          <p:stCondLst>
                                            <p:cond delay="1338"/>
                                          </p:stCondLst>
                                        </p:cTn>
                                        <p:tgtEl>
                                          <p:spTgt spid="12"/>
                                        </p:tgtEl>
                                      </p:cBhvr>
                                      <p:to x="100000" y="100000"/>
                                    </p:animScale>
                                    <p:animScale>
                                      <p:cBhvr>
                                        <p:cTn id="94" dur="26">
                                          <p:stCondLst>
                                            <p:cond delay="1642"/>
                                          </p:stCondLst>
                                        </p:cTn>
                                        <p:tgtEl>
                                          <p:spTgt spid="12"/>
                                        </p:tgtEl>
                                      </p:cBhvr>
                                      <p:to x="100000" y="90000"/>
                                    </p:animScale>
                                    <p:animScale>
                                      <p:cBhvr>
                                        <p:cTn id="95" dur="166" decel="50000">
                                          <p:stCondLst>
                                            <p:cond delay="1668"/>
                                          </p:stCondLst>
                                        </p:cTn>
                                        <p:tgtEl>
                                          <p:spTgt spid="12"/>
                                        </p:tgtEl>
                                      </p:cBhvr>
                                      <p:to x="100000" y="100000"/>
                                    </p:animScale>
                                    <p:animScale>
                                      <p:cBhvr>
                                        <p:cTn id="96" dur="26">
                                          <p:stCondLst>
                                            <p:cond delay="1808"/>
                                          </p:stCondLst>
                                        </p:cTn>
                                        <p:tgtEl>
                                          <p:spTgt spid="12"/>
                                        </p:tgtEl>
                                      </p:cBhvr>
                                      <p:to x="100000" y="95000"/>
                                    </p:animScale>
                                    <p:animScale>
                                      <p:cBhvr>
                                        <p:cTn id="97" dur="166" decel="50000">
                                          <p:stCondLst>
                                            <p:cond delay="1834"/>
                                          </p:stCondLst>
                                        </p:cTn>
                                        <p:tgtEl>
                                          <p:spTgt spid="12"/>
                                        </p:tgtEl>
                                      </p:cBhvr>
                                      <p:to x="100000" y="100000"/>
                                    </p:animScale>
                                  </p:childTnLst>
                                </p:cTn>
                              </p:par>
                            </p:childTnLst>
                          </p:cTn>
                        </p:par>
                        <p:par>
                          <p:cTn id="98" fill="hold">
                            <p:stCondLst>
                              <p:cond delay="6000"/>
                            </p:stCondLst>
                            <p:childTnLst>
                              <p:par>
                                <p:cTn id="99" presetID="26" presetClass="entr" presetSubtype="0" fill="hold" grpId="0" nodeType="after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down)">
                                      <p:cBhvr>
                                        <p:cTn id="101" dur="580">
                                          <p:stCondLst>
                                            <p:cond delay="0"/>
                                          </p:stCondLst>
                                        </p:cTn>
                                        <p:tgtEl>
                                          <p:spTgt spid="13"/>
                                        </p:tgtEl>
                                      </p:cBhvr>
                                    </p:animEffect>
                                    <p:anim calcmode="lin" valueType="num">
                                      <p:cBhvr>
                                        <p:cTn id="10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7" dur="26">
                                          <p:stCondLst>
                                            <p:cond delay="650"/>
                                          </p:stCondLst>
                                        </p:cTn>
                                        <p:tgtEl>
                                          <p:spTgt spid="13"/>
                                        </p:tgtEl>
                                      </p:cBhvr>
                                      <p:to x="100000" y="60000"/>
                                    </p:animScale>
                                    <p:animScale>
                                      <p:cBhvr>
                                        <p:cTn id="108" dur="166" decel="50000">
                                          <p:stCondLst>
                                            <p:cond delay="676"/>
                                          </p:stCondLst>
                                        </p:cTn>
                                        <p:tgtEl>
                                          <p:spTgt spid="13"/>
                                        </p:tgtEl>
                                      </p:cBhvr>
                                      <p:to x="100000" y="100000"/>
                                    </p:animScale>
                                    <p:animScale>
                                      <p:cBhvr>
                                        <p:cTn id="109" dur="26">
                                          <p:stCondLst>
                                            <p:cond delay="1312"/>
                                          </p:stCondLst>
                                        </p:cTn>
                                        <p:tgtEl>
                                          <p:spTgt spid="13"/>
                                        </p:tgtEl>
                                      </p:cBhvr>
                                      <p:to x="100000" y="80000"/>
                                    </p:animScale>
                                    <p:animScale>
                                      <p:cBhvr>
                                        <p:cTn id="110" dur="166" decel="50000">
                                          <p:stCondLst>
                                            <p:cond delay="1338"/>
                                          </p:stCondLst>
                                        </p:cTn>
                                        <p:tgtEl>
                                          <p:spTgt spid="13"/>
                                        </p:tgtEl>
                                      </p:cBhvr>
                                      <p:to x="100000" y="100000"/>
                                    </p:animScale>
                                    <p:animScale>
                                      <p:cBhvr>
                                        <p:cTn id="111" dur="26">
                                          <p:stCondLst>
                                            <p:cond delay="1642"/>
                                          </p:stCondLst>
                                        </p:cTn>
                                        <p:tgtEl>
                                          <p:spTgt spid="13"/>
                                        </p:tgtEl>
                                      </p:cBhvr>
                                      <p:to x="100000" y="90000"/>
                                    </p:animScale>
                                    <p:animScale>
                                      <p:cBhvr>
                                        <p:cTn id="112" dur="166" decel="50000">
                                          <p:stCondLst>
                                            <p:cond delay="1668"/>
                                          </p:stCondLst>
                                        </p:cTn>
                                        <p:tgtEl>
                                          <p:spTgt spid="13"/>
                                        </p:tgtEl>
                                      </p:cBhvr>
                                      <p:to x="100000" y="100000"/>
                                    </p:animScale>
                                    <p:animScale>
                                      <p:cBhvr>
                                        <p:cTn id="113" dur="26">
                                          <p:stCondLst>
                                            <p:cond delay="1808"/>
                                          </p:stCondLst>
                                        </p:cTn>
                                        <p:tgtEl>
                                          <p:spTgt spid="13"/>
                                        </p:tgtEl>
                                      </p:cBhvr>
                                      <p:to x="100000" y="95000"/>
                                    </p:animScale>
                                    <p:animScale>
                                      <p:cBhvr>
                                        <p:cTn id="114" dur="166" decel="50000">
                                          <p:stCondLst>
                                            <p:cond delay="1834"/>
                                          </p:stCondLst>
                                        </p:cTn>
                                        <p:tgtEl>
                                          <p:spTgt spid="13"/>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11">
                                            <p:txEl>
                                              <p:pRg st="0" end="0"/>
                                            </p:txEl>
                                          </p:spTgt>
                                        </p:tgtEl>
                                        <p:attrNameLst>
                                          <p:attrName>style.visibility</p:attrName>
                                        </p:attrNameLst>
                                      </p:cBhvr>
                                      <p:to>
                                        <p:strVal val="visible"/>
                                      </p:to>
                                    </p:set>
                                    <p:animEffect transition="in" filter="wipe(left)">
                                      <p:cBhvr>
                                        <p:cTn id="1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bldLvl="2"/>
      <p:bldP spid="8" grpId="0" animBg="1"/>
      <p:bldP spid="9" grpId="0" build="p" bldLvl="2"/>
      <p:bldP spid="6" grpId="0" animBg="1"/>
      <p:bldP spid="10" grpId="0"/>
      <p:bldP spid="11" grpId="0" build="p" bldLvl="2"/>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1219200"/>
          </a:xfrm>
        </p:spPr>
        <p:txBody>
          <a:bodyPr/>
          <a:lstStyle/>
          <a:p>
            <a:pPr>
              <a:spcBef>
                <a:spcPct val="20000"/>
              </a:spcBef>
            </a:pPr>
            <a:r>
              <a:rPr lang="en-GB" dirty="0"/>
              <a:t>Banks operating as clearing houses between </a:t>
            </a:r>
            <a:r>
              <a:rPr lang="en-GB" dirty="0" smtClean="0"/>
              <a:t>firms: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42288891"/>
              </p:ext>
            </p:extLst>
          </p:nvPr>
        </p:nvGraphicFramePr>
        <p:xfrm>
          <a:off x="311150" y="2819400"/>
          <a:ext cx="8223250" cy="1473200"/>
        </p:xfrm>
        <a:graphic>
          <a:graphicData uri="http://schemas.openxmlformats.org/drawingml/2006/table">
            <a:tbl>
              <a:tblPr firstRow="1" bandRow="1">
                <a:tableStyleId>{5C22544A-7EE6-4342-B048-85BDC9FD1C3A}</a:tableStyleId>
              </a:tblPr>
              <a:tblGrid>
                <a:gridCol w="2051050"/>
                <a:gridCol w="1143000"/>
                <a:gridCol w="1219200"/>
                <a:gridCol w="1911350"/>
                <a:gridCol w="1898650"/>
              </a:tblGrid>
              <a:tr h="18542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Bank 2</a:t>
                      </a:r>
                      <a:endParaRPr lang="en-US" dirty="0" smtClean="0">
                        <a:latin typeface="Candara" panose="020E0502030303020204" pitchFamily="34" charset="0"/>
                      </a:endParaRPr>
                    </a:p>
                  </a:txBody>
                  <a:tcPr/>
                </a:tc>
                <a:tc hMerge="1">
                  <a:txBody>
                    <a:bodyPr/>
                    <a:lstStyle/>
                    <a:p>
                      <a:pPr algn="ctr"/>
                      <a:endParaRPr lang="en-US" dirty="0">
                        <a:solidFill>
                          <a:schemeClr val="tx1"/>
                        </a:solidFill>
                        <a:latin typeface="Candara" panose="020E0502030303020204" pitchFamily="34" charset="0"/>
                      </a:endParaRPr>
                    </a:p>
                  </a:txBody>
                  <a:tcPr/>
                </a:tc>
                <a:tc hMerge="1">
                  <a:txBody>
                    <a:bodyPr/>
                    <a:lstStyle/>
                    <a:p>
                      <a:endParaRPr lang="en-US" dirty="0"/>
                    </a:p>
                  </a:txBody>
                  <a:tcPr/>
                </a:tc>
                <a:tc hMerge="1">
                  <a:txBody>
                    <a:bodyPr/>
                    <a:lstStyle/>
                    <a:p>
                      <a:pPr algn="ctr"/>
                      <a:endParaRPr lang="en-US" dirty="0">
                        <a:solidFill>
                          <a:srgbClr val="FF0000"/>
                        </a:solidFill>
                        <a:latin typeface="Candara" panose="020E0502030303020204" pitchFamily="34" charset="0"/>
                      </a:endParaRPr>
                    </a:p>
                  </a:txBody>
                  <a:tcPr/>
                </a:tc>
                <a:tc hMerge="1">
                  <a:txBody>
                    <a:bodyPr/>
                    <a:lstStyle/>
                    <a:p>
                      <a:endParaRPr lang="en-US" dirty="0"/>
                    </a:p>
                  </a:txBody>
                  <a:tcPr/>
                </a:tc>
              </a:tr>
              <a:tr h="1854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Activity</a:t>
                      </a:r>
                      <a:r>
                        <a:rPr lang="en-US" dirty="0" smtClean="0">
                          <a:latin typeface="Candara" panose="020E0502030303020204" pitchFamily="34" charset="0"/>
                        </a:rPr>
                        <a:t>/Account</a:t>
                      </a:r>
                    </a:p>
                  </a:txBody>
                  <a:tcPr/>
                </a:tc>
                <a:tc gridSpan="2">
                  <a:txBody>
                    <a:bodyPr/>
                    <a:lstStyle/>
                    <a:p>
                      <a:pPr algn="ctr"/>
                      <a:r>
                        <a:rPr lang="en-GB" dirty="0" smtClean="0">
                          <a:solidFill>
                            <a:schemeClr val="tx1"/>
                          </a:solidFill>
                          <a:latin typeface="Candara" panose="020E0502030303020204" pitchFamily="34" charset="0"/>
                        </a:rPr>
                        <a:t>Assets</a:t>
                      </a:r>
                      <a:endParaRPr lang="en-US" dirty="0">
                        <a:solidFill>
                          <a:schemeClr val="tx1"/>
                        </a:solidFill>
                        <a:latin typeface="Candara" panose="020E0502030303020204" pitchFamily="34" charset="0"/>
                      </a:endParaRPr>
                    </a:p>
                  </a:txBody>
                  <a:tcPr/>
                </a:tc>
                <a:tc hMerge="1">
                  <a:txBody>
                    <a:bodyPr/>
                    <a:lstStyle/>
                    <a:p>
                      <a:endParaRPr lang="en-US" dirty="0"/>
                    </a:p>
                  </a:txBody>
                  <a:tcPr/>
                </a:tc>
                <a:tc gridSpan="2">
                  <a:txBody>
                    <a:bodyPr/>
                    <a:lstStyle/>
                    <a:p>
                      <a:pPr algn="ctr"/>
                      <a:r>
                        <a:rPr lang="en-GB" dirty="0" smtClean="0">
                          <a:solidFill>
                            <a:srgbClr val="FF0000"/>
                          </a:solidFill>
                          <a:latin typeface="Candara" panose="020E0502030303020204" pitchFamily="34" charset="0"/>
                        </a:rPr>
                        <a:t>Liabilities =</a:t>
                      </a:r>
                      <a:r>
                        <a:rPr lang="en-GB" baseline="0" dirty="0" smtClean="0">
                          <a:solidFill>
                            <a:srgbClr val="FF0000"/>
                          </a:solidFill>
                          <a:latin typeface="Candara" panose="020E0502030303020204" pitchFamily="34" charset="0"/>
                        </a:rPr>
                        <a:t> Deposits</a:t>
                      </a:r>
                      <a:endParaRPr lang="en-US" dirty="0">
                        <a:solidFill>
                          <a:srgbClr val="FF0000"/>
                        </a:solidFill>
                        <a:latin typeface="Candara" panose="020E0502030303020204" pitchFamily="34" charset="0"/>
                      </a:endParaRPr>
                    </a:p>
                  </a:txBody>
                  <a:tcPr/>
                </a:tc>
                <a:tc hMerge="1">
                  <a:txBody>
                    <a:bodyPr/>
                    <a:lstStyle/>
                    <a:p>
                      <a:endParaRPr lang="en-US" dirty="0"/>
                    </a:p>
                  </a:txBody>
                  <a:tcPr/>
                </a:tc>
              </a:tr>
              <a:tr h="370840">
                <a:tc>
                  <a:txBody>
                    <a:bodyPr/>
                    <a:lstStyle/>
                    <a:p>
                      <a:endParaRPr lang="en-US" dirty="0">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Reserves</a:t>
                      </a: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Loans</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Other customers</a:t>
                      </a: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Firm B (Seller)</a:t>
                      </a:r>
                      <a:endParaRPr lang="en-US" dirty="0">
                        <a:solidFill>
                          <a:srgbClr val="FF0000"/>
                        </a:solidFill>
                        <a:latin typeface="Candara" panose="020E0502030303020204" pitchFamily="34" charset="0"/>
                      </a:endParaRPr>
                    </a:p>
                  </a:txBody>
                  <a:tcPr/>
                </a:tc>
              </a:tr>
              <a:tr h="370840">
                <a:tc>
                  <a:txBody>
                    <a:bodyPr/>
                    <a:lstStyle/>
                    <a:p>
                      <a:r>
                        <a:rPr lang="en-GB" dirty="0" smtClean="0">
                          <a:latin typeface="Candara" panose="020E0502030303020204" pitchFamily="34" charset="0"/>
                        </a:rPr>
                        <a:t>Buy goods</a:t>
                      </a:r>
                      <a:endParaRPr lang="en-US" dirty="0">
                        <a:latin typeface="Candara" panose="020E0502030303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latin typeface="Candara" panose="020E0502030303020204" pitchFamily="34" charset="0"/>
                        </a:rPr>
                        <a:t>+100</a:t>
                      </a:r>
                      <a:endParaRPr lang="en-US" dirty="0" smtClean="0">
                        <a:solidFill>
                          <a:schemeClr val="tx1"/>
                        </a:solidFill>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-100</a:t>
                      </a:r>
                      <a:endParaRPr lang="en-US" dirty="0">
                        <a:solidFill>
                          <a:srgbClr val="FF0000"/>
                        </a:solidFill>
                        <a:latin typeface="Candara" panose="020E0502030303020204" pitchFamily="34" charset="0"/>
                      </a:endParaRP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24651575"/>
              </p:ext>
            </p:extLst>
          </p:nvPr>
        </p:nvGraphicFramePr>
        <p:xfrm>
          <a:off x="311150" y="1219200"/>
          <a:ext cx="8223250" cy="1473200"/>
        </p:xfrm>
        <a:graphic>
          <a:graphicData uri="http://schemas.openxmlformats.org/drawingml/2006/table">
            <a:tbl>
              <a:tblPr firstRow="1" bandRow="1">
                <a:tableStyleId>{5C22544A-7EE6-4342-B048-85BDC9FD1C3A}</a:tableStyleId>
              </a:tblPr>
              <a:tblGrid>
                <a:gridCol w="2051050"/>
                <a:gridCol w="1143000"/>
                <a:gridCol w="1219200"/>
                <a:gridCol w="1835150"/>
                <a:gridCol w="1974850"/>
              </a:tblGrid>
              <a:tr h="18542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Bank 1</a:t>
                      </a:r>
                      <a:endParaRPr lang="en-US" dirty="0" smtClean="0">
                        <a:latin typeface="Candara" panose="020E0502030303020204" pitchFamily="34" charset="0"/>
                      </a:endParaRPr>
                    </a:p>
                  </a:txBody>
                  <a:tcPr/>
                </a:tc>
                <a:tc hMerge="1">
                  <a:txBody>
                    <a:bodyPr/>
                    <a:lstStyle/>
                    <a:p>
                      <a:pPr algn="ctr"/>
                      <a:endParaRPr lang="en-US" dirty="0">
                        <a:solidFill>
                          <a:schemeClr val="tx1"/>
                        </a:solidFill>
                        <a:latin typeface="Candara" panose="020E0502030303020204" pitchFamily="34" charset="0"/>
                      </a:endParaRPr>
                    </a:p>
                  </a:txBody>
                  <a:tcPr/>
                </a:tc>
                <a:tc hMerge="1">
                  <a:txBody>
                    <a:bodyPr/>
                    <a:lstStyle/>
                    <a:p>
                      <a:endParaRPr lang="en-US" dirty="0"/>
                    </a:p>
                  </a:txBody>
                  <a:tcPr/>
                </a:tc>
                <a:tc hMerge="1">
                  <a:txBody>
                    <a:bodyPr/>
                    <a:lstStyle/>
                    <a:p>
                      <a:pPr algn="ctr"/>
                      <a:endParaRPr lang="en-US" dirty="0">
                        <a:solidFill>
                          <a:srgbClr val="FF0000"/>
                        </a:solidFill>
                        <a:latin typeface="Candara" panose="020E0502030303020204" pitchFamily="34" charset="0"/>
                      </a:endParaRPr>
                    </a:p>
                  </a:txBody>
                  <a:tcPr/>
                </a:tc>
                <a:tc hMerge="1">
                  <a:txBody>
                    <a:bodyPr/>
                    <a:lstStyle/>
                    <a:p>
                      <a:endParaRPr lang="en-US" dirty="0"/>
                    </a:p>
                  </a:txBody>
                  <a:tcPr/>
                </a:tc>
              </a:tr>
              <a:tr h="1854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Activity</a:t>
                      </a:r>
                      <a:r>
                        <a:rPr lang="en-US" dirty="0" smtClean="0">
                          <a:latin typeface="Candara" panose="020E0502030303020204" pitchFamily="34" charset="0"/>
                        </a:rPr>
                        <a:t>/Account</a:t>
                      </a:r>
                    </a:p>
                  </a:txBody>
                  <a:tcPr/>
                </a:tc>
                <a:tc gridSpan="2">
                  <a:txBody>
                    <a:bodyPr/>
                    <a:lstStyle/>
                    <a:p>
                      <a:pPr algn="ctr"/>
                      <a:r>
                        <a:rPr lang="en-GB" dirty="0" smtClean="0">
                          <a:solidFill>
                            <a:schemeClr val="tx1"/>
                          </a:solidFill>
                          <a:latin typeface="Candara" panose="020E0502030303020204" pitchFamily="34" charset="0"/>
                        </a:rPr>
                        <a:t>Assets</a:t>
                      </a:r>
                      <a:endParaRPr lang="en-US" dirty="0">
                        <a:solidFill>
                          <a:schemeClr val="tx1"/>
                        </a:solidFill>
                        <a:latin typeface="Candara" panose="020E0502030303020204" pitchFamily="34" charset="0"/>
                      </a:endParaRPr>
                    </a:p>
                  </a:txBody>
                  <a:tcPr/>
                </a:tc>
                <a:tc hMerge="1">
                  <a:txBody>
                    <a:bodyPr/>
                    <a:lstStyle/>
                    <a:p>
                      <a:endParaRPr lang="en-US" dirty="0"/>
                    </a:p>
                  </a:txBody>
                  <a:tcPr/>
                </a:tc>
                <a:tc gridSpan="2">
                  <a:txBody>
                    <a:bodyPr/>
                    <a:lstStyle/>
                    <a:p>
                      <a:pPr algn="ctr"/>
                      <a:r>
                        <a:rPr lang="en-GB" dirty="0" smtClean="0">
                          <a:solidFill>
                            <a:srgbClr val="FF0000"/>
                          </a:solidFill>
                          <a:latin typeface="Candara" panose="020E0502030303020204" pitchFamily="34" charset="0"/>
                        </a:rPr>
                        <a:t>Liabilities =</a:t>
                      </a:r>
                      <a:r>
                        <a:rPr lang="en-GB" baseline="0" dirty="0" smtClean="0">
                          <a:solidFill>
                            <a:srgbClr val="FF0000"/>
                          </a:solidFill>
                          <a:latin typeface="Candara" panose="020E0502030303020204" pitchFamily="34" charset="0"/>
                        </a:rPr>
                        <a:t> Deposits</a:t>
                      </a:r>
                      <a:endParaRPr lang="en-US" dirty="0">
                        <a:solidFill>
                          <a:srgbClr val="FF0000"/>
                        </a:solidFill>
                        <a:latin typeface="Candara" panose="020E0502030303020204" pitchFamily="34" charset="0"/>
                      </a:endParaRPr>
                    </a:p>
                  </a:txBody>
                  <a:tcPr/>
                </a:tc>
                <a:tc hMerge="1">
                  <a:txBody>
                    <a:bodyPr/>
                    <a:lstStyle/>
                    <a:p>
                      <a:endParaRPr lang="en-US" dirty="0"/>
                    </a:p>
                  </a:txBody>
                  <a:tcPr/>
                </a:tc>
              </a:tr>
              <a:tr h="370840">
                <a:tc>
                  <a:txBody>
                    <a:bodyPr/>
                    <a:lstStyle/>
                    <a:p>
                      <a:endParaRPr lang="en-US" dirty="0">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Reserves</a:t>
                      </a: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Loans</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Firm A (Buyer)</a:t>
                      </a: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Other customers</a:t>
                      </a:r>
                      <a:endParaRPr lang="en-US" dirty="0">
                        <a:solidFill>
                          <a:srgbClr val="FF0000"/>
                        </a:solidFill>
                        <a:latin typeface="Candara" panose="020E0502030303020204" pitchFamily="34" charset="0"/>
                      </a:endParaRPr>
                    </a:p>
                  </a:txBody>
                  <a:tcPr/>
                </a:tc>
              </a:tr>
              <a:tr h="370840">
                <a:tc>
                  <a:txBody>
                    <a:bodyPr/>
                    <a:lstStyle/>
                    <a:p>
                      <a:r>
                        <a:rPr lang="en-GB" dirty="0" smtClean="0">
                          <a:latin typeface="Candara" panose="020E0502030303020204" pitchFamily="34" charset="0"/>
                        </a:rPr>
                        <a:t>Buy goods</a:t>
                      </a:r>
                      <a:endParaRPr lang="en-US" dirty="0">
                        <a:latin typeface="Candara" panose="020E0502030303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latin typeface="Candara" panose="020E0502030303020204" pitchFamily="34" charset="0"/>
                        </a:rPr>
                        <a:t>-100</a:t>
                      </a:r>
                      <a:endParaRPr lang="en-US" dirty="0" smtClean="0">
                        <a:solidFill>
                          <a:srgbClr val="FF0000"/>
                        </a:solidFill>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+100</a:t>
                      </a:r>
                      <a:endParaRPr lang="en-US" dirty="0">
                        <a:solidFill>
                          <a:schemeClr val="tx1"/>
                        </a:solidFill>
                        <a:latin typeface="Candara" panose="020E0502030303020204" pitchFamily="34" charset="0"/>
                      </a:endParaRPr>
                    </a:p>
                  </a:txBody>
                  <a:tcPr/>
                </a:tc>
                <a:tc>
                  <a:txBody>
                    <a:bodyPr/>
                    <a:lstStyle/>
                    <a:p>
                      <a:pPr algn="ctr"/>
                      <a:endParaRPr lang="en-US" dirty="0">
                        <a:solidFill>
                          <a:srgbClr val="FF0000"/>
                        </a:solidFill>
                        <a:latin typeface="Candara" panose="020E0502030303020204" pitchFamily="34" charset="0"/>
                      </a:endParaRPr>
                    </a:p>
                  </a:txBody>
                  <a:tcPr/>
                </a:tc>
              </a:tr>
            </a:tbl>
          </a:graphicData>
        </a:graphic>
      </p:graphicFrame>
      <p:sp>
        <p:nvSpPr>
          <p:cNvPr id="6" name="Rounded Rectangle 5"/>
          <p:cNvSpPr/>
          <p:nvPr/>
        </p:nvSpPr>
        <p:spPr bwMode="auto">
          <a:xfrm>
            <a:off x="6635750" y="3835400"/>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Rounded Rectangle 6"/>
          <p:cNvSpPr/>
          <p:nvPr/>
        </p:nvSpPr>
        <p:spPr bwMode="auto">
          <a:xfrm>
            <a:off x="4695689" y="2286000"/>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Rounded Rectangle 7"/>
          <p:cNvSpPr/>
          <p:nvPr/>
        </p:nvSpPr>
        <p:spPr bwMode="auto">
          <a:xfrm>
            <a:off x="2002510" y="3886200"/>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Rounded Rectangle 8"/>
          <p:cNvSpPr/>
          <p:nvPr/>
        </p:nvSpPr>
        <p:spPr bwMode="auto">
          <a:xfrm>
            <a:off x="2018131" y="2240186"/>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Rectangle 23"/>
          <p:cNvSpPr>
            <a:spLocks noChangeArrowheads="1"/>
          </p:cNvSpPr>
          <p:nvPr/>
        </p:nvSpPr>
        <p:spPr bwMode="auto">
          <a:xfrm>
            <a:off x="2932531" y="29718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20000"/>
              </a:spcBef>
              <a:buFontTx/>
              <a:buChar char="•"/>
            </a:pPr>
            <a:endParaRPr kumimoji="1" lang="en-GB" altLang="en-US" dirty="0">
              <a:effectLst/>
              <a:latin typeface="Candara" panose="020E0502030303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011267076"/>
              </p:ext>
            </p:extLst>
          </p:nvPr>
        </p:nvGraphicFramePr>
        <p:xfrm>
          <a:off x="311150" y="4546600"/>
          <a:ext cx="8223250" cy="1473200"/>
        </p:xfrm>
        <a:graphic>
          <a:graphicData uri="http://schemas.openxmlformats.org/drawingml/2006/table">
            <a:tbl>
              <a:tblPr firstRow="1" bandRow="1">
                <a:tableStyleId>{5C22544A-7EE6-4342-B048-85BDC9FD1C3A}</a:tableStyleId>
              </a:tblPr>
              <a:tblGrid>
                <a:gridCol w="2051050"/>
                <a:gridCol w="1143000"/>
                <a:gridCol w="1219200"/>
                <a:gridCol w="1911350"/>
                <a:gridCol w="1898650"/>
              </a:tblGrid>
              <a:tr h="18542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Central Bank</a:t>
                      </a:r>
                      <a:endParaRPr lang="en-US" dirty="0" smtClean="0">
                        <a:latin typeface="Candara" panose="020E0502030303020204" pitchFamily="34" charset="0"/>
                      </a:endParaRPr>
                    </a:p>
                  </a:txBody>
                  <a:tcPr/>
                </a:tc>
                <a:tc hMerge="1">
                  <a:txBody>
                    <a:bodyPr/>
                    <a:lstStyle/>
                    <a:p>
                      <a:pPr algn="ctr"/>
                      <a:endParaRPr lang="en-US" dirty="0">
                        <a:solidFill>
                          <a:schemeClr val="tx1"/>
                        </a:solidFill>
                        <a:latin typeface="Candara" panose="020E0502030303020204" pitchFamily="34" charset="0"/>
                      </a:endParaRPr>
                    </a:p>
                  </a:txBody>
                  <a:tcPr/>
                </a:tc>
                <a:tc hMerge="1">
                  <a:txBody>
                    <a:bodyPr/>
                    <a:lstStyle/>
                    <a:p>
                      <a:endParaRPr lang="en-US" dirty="0"/>
                    </a:p>
                  </a:txBody>
                  <a:tcPr/>
                </a:tc>
                <a:tc hMerge="1">
                  <a:txBody>
                    <a:bodyPr/>
                    <a:lstStyle/>
                    <a:p>
                      <a:pPr algn="ctr"/>
                      <a:endParaRPr lang="en-US" dirty="0">
                        <a:solidFill>
                          <a:srgbClr val="FF0000"/>
                        </a:solidFill>
                        <a:latin typeface="Candara" panose="020E0502030303020204" pitchFamily="34" charset="0"/>
                      </a:endParaRPr>
                    </a:p>
                  </a:txBody>
                  <a:tcPr/>
                </a:tc>
                <a:tc hMerge="1">
                  <a:txBody>
                    <a:bodyPr/>
                    <a:lstStyle/>
                    <a:p>
                      <a:endParaRPr lang="en-US" dirty="0"/>
                    </a:p>
                  </a:txBody>
                  <a:tcPr/>
                </a:tc>
              </a:tr>
              <a:tr h="1854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Activity</a:t>
                      </a:r>
                      <a:r>
                        <a:rPr lang="en-US" dirty="0" smtClean="0">
                          <a:latin typeface="Candara" panose="020E0502030303020204" pitchFamily="34" charset="0"/>
                        </a:rPr>
                        <a:t>/Account</a:t>
                      </a:r>
                    </a:p>
                  </a:txBody>
                  <a:tcPr/>
                </a:tc>
                <a:tc gridSpan="2">
                  <a:txBody>
                    <a:bodyPr/>
                    <a:lstStyle/>
                    <a:p>
                      <a:pPr algn="ctr"/>
                      <a:r>
                        <a:rPr lang="en-GB" dirty="0" smtClean="0">
                          <a:solidFill>
                            <a:schemeClr val="tx1"/>
                          </a:solidFill>
                          <a:latin typeface="Candara" panose="020E0502030303020204" pitchFamily="34" charset="0"/>
                        </a:rPr>
                        <a:t>Assets</a:t>
                      </a:r>
                      <a:endParaRPr lang="en-US" dirty="0">
                        <a:solidFill>
                          <a:schemeClr val="tx1"/>
                        </a:solidFill>
                        <a:latin typeface="Candara" panose="020E0502030303020204" pitchFamily="34" charset="0"/>
                      </a:endParaRPr>
                    </a:p>
                  </a:txBody>
                  <a:tcPr/>
                </a:tc>
                <a:tc hMerge="1">
                  <a:txBody>
                    <a:bodyPr/>
                    <a:lstStyle/>
                    <a:p>
                      <a:endParaRPr lang="en-US" dirty="0"/>
                    </a:p>
                  </a:txBody>
                  <a:tcPr/>
                </a:tc>
                <a:tc gridSpan="2">
                  <a:txBody>
                    <a:bodyPr/>
                    <a:lstStyle/>
                    <a:p>
                      <a:pPr algn="ctr"/>
                      <a:r>
                        <a:rPr lang="en-GB" dirty="0" smtClean="0">
                          <a:solidFill>
                            <a:srgbClr val="FF0000"/>
                          </a:solidFill>
                          <a:latin typeface="Candara" panose="020E0502030303020204" pitchFamily="34" charset="0"/>
                        </a:rPr>
                        <a:t>Liabilities = Reserves</a:t>
                      </a:r>
                      <a:endParaRPr lang="en-US" dirty="0">
                        <a:solidFill>
                          <a:srgbClr val="FF0000"/>
                        </a:solidFill>
                        <a:latin typeface="Candara" panose="020E0502030303020204" pitchFamily="34" charset="0"/>
                      </a:endParaRPr>
                    </a:p>
                  </a:txBody>
                  <a:tcPr/>
                </a:tc>
                <a:tc hMerge="1">
                  <a:txBody>
                    <a:bodyPr/>
                    <a:lstStyle/>
                    <a:p>
                      <a:endParaRPr lang="en-US" dirty="0"/>
                    </a:p>
                  </a:txBody>
                  <a:tcPr/>
                </a:tc>
              </a:tr>
              <a:tr h="370840">
                <a:tc>
                  <a:txBody>
                    <a:bodyPr/>
                    <a:lstStyle/>
                    <a:p>
                      <a:endParaRPr lang="en-US" dirty="0">
                        <a:latin typeface="Candara" panose="020E0502030303020204" pitchFamily="34" charset="0"/>
                      </a:endParaRPr>
                    </a:p>
                  </a:txBody>
                  <a:tcPr/>
                </a:tc>
                <a:tc gridSpan="2">
                  <a:txBody>
                    <a:bodyPr/>
                    <a:lstStyle/>
                    <a:p>
                      <a:pPr algn="ctr"/>
                      <a:r>
                        <a:rPr lang="en-GB" dirty="0" smtClean="0">
                          <a:solidFill>
                            <a:schemeClr val="tx1"/>
                          </a:solidFill>
                          <a:latin typeface="Candara" panose="020E0502030303020204" pitchFamily="34" charset="0"/>
                        </a:rPr>
                        <a:t>Central Bank Loans</a:t>
                      </a:r>
                      <a:endParaRPr lang="en-US" dirty="0">
                        <a:solidFill>
                          <a:schemeClr val="tx1"/>
                        </a:solidFill>
                        <a:latin typeface="Candara" panose="020E0502030303020204" pitchFamily="34" charset="0"/>
                      </a:endParaRPr>
                    </a:p>
                  </a:txBody>
                  <a:tcPr/>
                </a:tc>
                <a:tc hMerge="1">
                  <a:txBody>
                    <a:bodyPr/>
                    <a:lstStyle/>
                    <a:p>
                      <a:pPr algn="ct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Bank 1</a:t>
                      </a: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Bank 2</a:t>
                      </a:r>
                      <a:endParaRPr lang="en-US" dirty="0">
                        <a:solidFill>
                          <a:srgbClr val="FF0000"/>
                        </a:solidFill>
                        <a:latin typeface="Candara" panose="020E0502030303020204" pitchFamily="34" charset="0"/>
                      </a:endParaRPr>
                    </a:p>
                  </a:txBody>
                  <a:tcPr/>
                </a:tc>
              </a:tr>
              <a:tr h="370840">
                <a:tc>
                  <a:txBody>
                    <a:bodyPr/>
                    <a:lstStyle/>
                    <a:p>
                      <a:r>
                        <a:rPr lang="en-GB" dirty="0" smtClean="0">
                          <a:latin typeface="Candara" panose="020E0502030303020204" pitchFamily="34" charset="0"/>
                        </a:rPr>
                        <a:t>Buy goods</a:t>
                      </a:r>
                      <a:endParaRPr lang="en-US" dirty="0">
                        <a:latin typeface="Candara" panose="020E0502030303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FF0000"/>
                        </a:solidFill>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+100</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-100</a:t>
                      </a:r>
                      <a:endParaRPr lang="en-US" dirty="0">
                        <a:solidFill>
                          <a:srgbClr val="FF0000"/>
                        </a:solidFill>
                        <a:latin typeface="Candara" panose="020E0502030303020204" pitchFamily="34" charset="0"/>
                      </a:endParaRPr>
                    </a:p>
                  </a:txBody>
                  <a:tcPr/>
                </a:tc>
              </a:tr>
            </a:tbl>
          </a:graphicData>
        </a:graphic>
      </p:graphicFrame>
      <p:sp>
        <p:nvSpPr>
          <p:cNvPr id="12" name="Rounded Rectangle 11"/>
          <p:cNvSpPr/>
          <p:nvPr/>
        </p:nvSpPr>
        <p:spPr bwMode="auto">
          <a:xfrm>
            <a:off x="6663137" y="5623373"/>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Rounded Rectangle 12"/>
          <p:cNvSpPr/>
          <p:nvPr/>
        </p:nvSpPr>
        <p:spPr bwMode="auto">
          <a:xfrm>
            <a:off x="4730750" y="5638800"/>
            <a:ext cx="1828800"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cxnSp>
        <p:nvCxnSpPr>
          <p:cNvPr id="15" name="Straight Arrow Connector 14"/>
          <p:cNvCxnSpPr>
            <a:stCxn id="8" idx="2"/>
            <a:endCxn id="12" idx="0"/>
          </p:cNvCxnSpPr>
          <p:nvPr/>
        </p:nvCxnSpPr>
        <p:spPr bwMode="auto">
          <a:xfrm>
            <a:off x="2916910" y="4343400"/>
            <a:ext cx="4660627" cy="1279973"/>
          </a:xfrm>
          <a:prstGeom prst="straightConnector1">
            <a:avLst/>
          </a:prstGeom>
          <a:gradFill rotWithShape="0">
            <a:gsLst>
              <a:gs pos="0">
                <a:schemeClr val="bg1"/>
              </a:gs>
              <a:gs pos="100000">
                <a:schemeClr val="accent1"/>
              </a:gs>
            </a:gsLst>
            <a:path path="rect">
              <a:fillToRect l="50000" t="50000" r="50000" b="50000"/>
            </a:path>
          </a:gradFill>
          <a:ln w="57150" cap="sq" cmpd="sng" algn="ctr">
            <a:solidFill>
              <a:schemeClr val="accent5">
                <a:lumMod val="75000"/>
              </a:schemeClr>
            </a:solidFill>
            <a:prstDash val="solid"/>
            <a:round/>
            <a:headEnd type="triangle"/>
            <a:tailEnd type="triangle"/>
          </a:ln>
          <a:effectLst/>
        </p:spPr>
      </p:cxnSp>
      <p:cxnSp>
        <p:nvCxnSpPr>
          <p:cNvPr id="17" name="Curved Connector 16"/>
          <p:cNvCxnSpPr>
            <a:stCxn id="9" idx="2"/>
            <a:endCxn id="13" idx="0"/>
          </p:cNvCxnSpPr>
          <p:nvPr/>
        </p:nvCxnSpPr>
        <p:spPr bwMode="auto">
          <a:xfrm rot="16200000" flipH="1">
            <a:off x="2818133" y="2811783"/>
            <a:ext cx="2941414" cy="2712619"/>
          </a:xfrm>
          <a:prstGeom prst="curvedConnector3">
            <a:avLst/>
          </a:prstGeom>
          <a:gradFill rotWithShape="0">
            <a:gsLst>
              <a:gs pos="0">
                <a:schemeClr val="bg1"/>
              </a:gs>
              <a:gs pos="100000">
                <a:schemeClr val="accent1"/>
              </a:gs>
            </a:gsLst>
            <a:path path="rect">
              <a:fillToRect l="50000" t="50000" r="50000" b="50000"/>
            </a:path>
          </a:gradFill>
          <a:ln w="57150" cap="sq" cmpd="sng" algn="ctr">
            <a:solidFill>
              <a:schemeClr val="accent5">
                <a:lumMod val="75000"/>
              </a:schemeClr>
            </a:solidFill>
            <a:prstDash val="solid"/>
            <a:round/>
            <a:headEnd type="triangle"/>
            <a:tailEnd type="triangle"/>
          </a:ln>
          <a:effectLst/>
        </p:spPr>
      </p:cxnSp>
    </p:spTree>
    <p:extLst>
      <p:ext uri="{BB962C8B-B14F-4D97-AF65-F5344CB8AC3E}">
        <p14:creationId xmlns:p14="http://schemas.microsoft.com/office/powerpoint/2010/main" val="96269181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80">
                                          <p:stCondLst>
                                            <p:cond delay="0"/>
                                          </p:stCondLst>
                                        </p:cTn>
                                        <p:tgtEl>
                                          <p:spTgt spid="9"/>
                                        </p:tgtEl>
                                      </p:cBhvr>
                                    </p:animEffect>
                                    <p:anim calcmode="lin" valueType="num">
                                      <p:cBhvr>
                                        <p:cTn id="5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9" dur="26">
                                          <p:stCondLst>
                                            <p:cond delay="650"/>
                                          </p:stCondLst>
                                        </p:cTn>
                                        <p:tgtEl>
                                          <p:spTgt spid="9"/>
                                        </p:tgtEl>
                                      </p:cBhvr>
                                      <p:to x="100000" y="60000"/>
                                    </p:animScale>
                                    <p:animScale>
                                      <p:cBhvr>
                                        <p:cTn id="60" dur="166" decel="50000">
                                          <p:stCondLst>
                                            <p:cond delay="676"/>
                                          </p:stCondLst>
                                        </p:cTn>
                                        <p:tgtEl>
                                          <p:spTgt spid="9"/>
                                        </p:tgtEl>
                                      </p:cBhvr>
                                      <p:to x="100000" y="100000"/>
                                    </p:animScale>
                                    <p:animScale>
                                      <p:cBhvr>
                                        <p:cTn id="61" dur="26">
                                          <p:stCondLst>
                                            <p:cond delay="1312"/>
                                          </p:stCondLst>
                                        </p:cTn>
                                        <p:tgtEl>
                                          <p:spTgt spid="9"/>
                                        </p:tgtEl>
                                      </p:cBhvr>
                                      <p:to x="100000" y="80000"/>
                                    </p:animScale>
                                    <p:animScale>
                                      <p:cBhvr>
                                        <p:cTn id="62" dur="166" decel="50000">
                                          <p:stCondLst>
                                            <p:cond delay="1338"/>
                                          </p:stCondLst>
                                        </p:cTn>
                                        <p:tgtEl>
                                          <p:spTgt spid="9"/>
                                        </p:tgtEl>
                                      </p:cBhvr>
                                      <p:to x="100000" y="100000"/>
                                    </p:animScale>
                                    <p:animScale>
                                      <p:cBhvr>
                                        <p:cTn id="63" dur="26">
                                          <p:stCondLst>
                                            <p:cond delay="1642"/>
                                          </p:stCondLst>
                                        </p:cTn>
                                        <p:tgtEl>
                                          <p:spTgt spid="9"/>
                                        </p:tgtEl>
                                      </p:cBhvr>
                                      <p:to x="100000" y="90000"/>
                                    </p:animScale>
                                    <p:animScale>
                                      <p:cBhvr>
                                        <p:cTn id="64" dur="166" decel="50000">
                                          <p:stCondLst>
                                            <p:cond delay="1668"/>
                                          </p:stCondLst>
                                        </p:cTn>
                                        <p:tgtEl>
                                          <p:spTgt spid="9"/>
                                        </p:tgtEl>
                                      </p:cBhvr>
                                      <p:to x="100000" y="100000"/>
                                    </p:animScale>
                                    <p:animScale>
                                      <p:cBhvr>
                                        <p:cTn id="65" dur="26">
                                          <p:stCondLst>
                                            <p:cond delay="1808"/>
                                          </p:stCondLst>
                                        </p:cTn>
                                        <p:tgtEl>
                                          <p:spTgt spid="9"/>
                                        </p:tgtEl>
                                      </p:cBhvr>
                                      <p:to x="100000" y="95000"/>
                                    </p:animScale>
                                    <p:animScale>
                                      <p:cBhvr>
                                        <p:cTn id="66" dur="166" decel="50000">
                                          <p:stCondLst>
                                            <p:cond delay="1834"/>
                                          </p:stCondLst>
                                        </p:cTn>
                                        <p:tgtEl>
                                          <p:spTgt spid="9"/>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down)">
                                      <p:cBhvr>
                                        <p:cTn id="71" dur="580">
                                          <p:stCondLst>
                                            <p:cond delay="0"/>
                                          </p:stCondLst>
                                        </p:cTn>
                                        <p:tgtEl>
                                          <p:spTgt spid="8"/>
                                        </p:tgtEl>
                                      </p:cBhvr>
                                    </p:animEffect>
                                    <p:anim calcmode="lin" valueType="num">
                                      <p:cBhvr>
                                        <p:cTn id="7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7" dur="26">
                                          <p:stCondLst>
                                            <p:cond delay="650"/>
                                          </p:stCondLst>
                                        </p:cTn>
                                        <p:tgtEl>
                                          <p:spTgt spid="8"/>
                                        </p:tgtEl>
                                      </p:cBhvr>
                                      <p:to x="100000" y="60000"/>
                                    </p:animScale>
                                    <p:animScale>
                                      <p:cBhvr>
                                        <p:cTn id="78" dur="166" decel="50000">
                                          <p:stCondLst>
                                            <p:cond delay="676"/>
                                          </p:stCondLst>
                                        </p:cTn>
                                        <p:tgtEl>
                                          <p:spTgt spid="8"/>
                                        </p:tgtEl>
                                      </p:cBhvr>
                                      <p:to x="100000" y="100000"/>
                                    </p:animScale>
                                    <p:animScale>
                                      <p:cBhvr>
                                        <p:cTn id="79" dur="26">
                                          <p:stCondLst>
                                            <p:cond delay="1312"/>
                                          </p:stCondLst>
                                        </p:cTn>
                                        <p:tgtEl>
                                          <p:spTgt spid="8"/>
                                        </p:tgtEl>
                                      </p:cBhvr>
                                      <p:to x="100000" y="80000"/>
                                    </p:animScale>
                                    <p:animScale>
                                      <p:cBhvr>
                                        <p:cTn id="80" dur="166" decel="50000">
                                          <p:stCondLst>
                                            <p:cond delay="1338"/>
                                          </p:stCondLst>
                                        </p:cTn>
                                        <p:tgtEl>
                                          <p:spTgt spid="8"/>
                                        </p:tgtEl>
                                      </p:cBhvr>
                                      <p:to x="100000" y="100000"/>
                                    </p:animScale>
                                    <p:animScale>
                                      <p:cBhvr>
                                        <p:cTn id="81" dur="26">
                                          <p:stCondLst>
                                            <p:cond delay="1642"/>
                                          </p:stCondLst>
                                        </p:cTn>
                                        <p:tgtEl>
                                          <p:spTgt spid="8"/>
                                        </p:tgtEl>
                                      </p:cBhvr>
                                      <p:to x="100000" y="90000"/>
                                    </p:animScale>
                                    <p:animScale>
                                      <p:cBhvr>
                                        <p:cTn id="82" dur="166" decel="50000">
                                          <p:stCondLst>
                                            <p:cond delay="1668"/>
                                          </p:stCondLst>
                                        </p:cTn>
                                        <p:tgtEl>
                                          <p:spTgt spid="8"/>
                                        </p:tgtEl>
                                      </p:cBhvr>
                                      <p:to x="100000" y="100000"/>
                                    </p:animScale>
                                    <p:animScale>
                                      <p:cBhvr>
                                        <p:cTn id="83" dur="26">
                                          <p:stCondLst>
                                            <p:cond delay="1808"/>
                                          </p:stCondLst>
                                        </p:cTn>
                                        <p:tgtEl>
                                          <p:spTgt spid="8"/>
                                        </p:tgtEl>
                                      </p:cBhvr>
                                      <p:to x="100000" y="95000"/>
                                    </p:animScale>
                                    <p:animScale>
                                      <p:cBhvr>
                                        <p:cTn id="84" dur="166" decel="50000">
                                          <p:stCondLst>
                                            <p:cond delay="1834"/>
                                          </p:stCondLst>
                                        </p:cTn>
                                        <p:tgtEl>
                                          <p:spTgt spid="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wipe(left)">
                                      <p:cBhvr>
                                        <p:cTn id="89" dur="15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wipe(down)">
                                      <p:cBhvr>
                                        <p:cTn id="94" dur="580">
                                          <p:stCondLst>
                                            <p:cond delay="0"/>
                                          </p:stCondLst>
                                        </p:cTn>
                                        <p:tgtEl>
                                          <p:spTgt spid="13"/>
                                        </p:tgtEl>
                                      </p:cBhvr>
                                    </p:animEffect>
                                    <p:anim calcmode="lin" valueType="num">
                                      <p:cBhvr>
                                        <p:cTn id="9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00" dur="26">
                                          <p:stCondLst>
                                            <p:cond delay="650"/>
                                          </p:stCondLst>
                                        </p:cTn>
                                        <p:tgtEl>
                                          <p:spTgt spid="13"/>
                                        </p:tgtEl>
                                      </p:cBhvr>
                                      <p:to x="100000" y="60000"/>
                                    </p:animScale>
                                    <p:animScale>
                                      <p:cBhvr>
                                        <p:cTn id="101" dur="166" decel="50000">
                                          <p:stCondLst>
                                            <p:cond delay="676"/>
                                          </p:stCondLst>
                                        </p:cTn>
                                        <p:tgtEl>
                                          <p:spTgt spid="13"/>
                                        </p:tgtEl>
                                      </p:cBhvr>
                                      <p:to x="100000" y="100000"/>
                                    </p:animScale>
                                    <p:animScale>
                                      <p:cBhvr>
                                        <p:cTn id="102" dur="26">
                                          <p:stCondLst>
                                            <p:cond delay="1312"/>
                                          </p:stCondLst>
                                        </p:cTn>
                                        <p:tgtEl>
                                          <p:spTgt spid="13"/>
                                        </p:tgtEl>
                                      </p:cBhvr>
                                      <p:to x="100000" y="80000"/>
                                    </p:animScale>
                                    <p:animScale>
                                      <p:cBhvr>
                                        <p:cTn id="103" dur="166" decel="50000">
                                          <p:stCondLst>
                                            <p:cond delay="1338"/>
                                          </p:stCondLst>
                                        </p:cTn>
                                        <p:tgtEl>
                                          <p:spTgt spid="13"/>
                                        </p:tgtEl>
                                      </p:cBhvr>
                                      <p:to x="100000" y="100000"/>
                                    </p:animScale>
                                    <p:animScale>
                                      <p:cBhvr>
                                        <p:cTn id="104" dur="26">
                                          <p:stCondLst>
                                            <p:cond delay="1642"/>
                                          </p:stCondLst>
                                        </p:cTn>
                                        <p:tgtEl>
                                          <p:spTgt spid="13"/>
                                        </p:tgtEl>
                                      </p:cBhvr>
                                      <p:to x="100000" y="90000"/>
                                    </p:animScale>
                                    <p:animScale>
                                      <p:cBhvr>
                                        <p:cTn id="105" dur="166" decel="50000">
                                          <p:stCondLst>
                                            <p:cond delay="1668"/>
                                          </p:stCondLst>
                                        </p:cTn>
                                        <p:tgtEl>
                                          <p:spTgt spid="13"/>
                                        </p:tgtEl>
                                      </p:cBhvr>
                                      <p:to x="100000" y="100000"/>
                                    </p:animScale>
                                    <p:animScale>
                                      <p:cBhvr>
                                        <p:cTn id="106" dur="26">
                                          <p:stCondLst>
                                            <p:cond delay="1808"/>
                                          </p:stCondLst>
                                        </p:cTn>
                                        <p:tgtEl>
                                          <p:spTgt spid="13"/>
                                        </p:tgtEl>
                                      </p:cBhvr>
                                      <p:to x="100000" y="95000"/>
                                    </p:animScale>
                                    <p:animScale>
                                      <p:cBhvr>
                                        <p:cTn id="107" dur="166" decel="50000">
                                          <p:stCondLst>
                                            <p:cond delay="1834"/>
                                          </p:stCondLst>
                                        </p:cTn>
                                        <p:tgtEl>
                                          <p:spTgt spid="13"/>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grpId="0" nodeType="click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wipe(down)">
                                      <p:cBhvr>
                                        <p:cTn id="112" dur="580">
                                          <p:stCondLst>
                                            <p:cond delay="0"/>
                                          </p:stCondLst>
                                        </p:cTn>
                                        <p:tgtEl>
                                          <p:spTgt spid="12"/>
                                        </p:tgtEl>
                                      </p:cBhvr>
                                    </p:animEffect>
                                    <p:anim calcmode="lin" valueType="num">
                                      <p:cBhvr>
                                        <p:cTn id="1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8" dur="26">
                                          <p:stCondLst>
                                            <p:cond delay="650"/>
                                          </p:stCondLst>
                                        </p:cTn>
                                        <p:tgtEl>
                                          <p:spTgt spid="12"/>
                                        </p:tgtEl>
                                      </p:cBhvr>
                                      <p:to x="100000" y="60000"/>
                                    </p:animScale>
                                    <p:animScale>
                                      <p:cBhvr>
                                        <p:cTn id="119" dur="166" decel="50000">
                                          <p:stCondLst>
                                            <p:cond delay="676"/>
                                          </p:stCondLst>
                                        </p:cTn>
                                        <p:tgtEl>
                                          <p:spTgt spid="12"/>
                                        </p:tgtEl>
                                      </p:cBhvr>
                                      <p:to x="100000" y="100000"/>
                                    </p:animScale>
                                    <p:animScale>
                                      <p:cBhvr>
                                        <p:cTn id="120" dur="26">
                                          <p:stCondLst>
                                            <p:cond delay="1312"/>
                                          </p:stCondLst>
                                        </p:cTn>
                                        <p:tgtEl>
                                          <p:spTgt spid="12"/>
                                        </p:tgtEl>
                                      </p:cBhvr>
                                      <p:to x="100000" y="80000"/>
                                    </p:animScale>
                                    <p:animScale>
                                      <p:cBhvr>
                                        <p:cTn id="121" dur="166" decel="50000">
                                          <p:stCondLst>
                                            <p:cond delay="1338"/>
                                          </p:stCondLst>
                                        </p:cTn>
                                        <p:tgtEl>
                                          <p:spTgt spid="12"/>
                                        </p:tgtEl>
                                      </p:cBhvr>
                                      <p:to x="100000" y="100000"/>
                                    </p:animScale>
                                    <p:animScale>
                                      <p:cBhvr>
                                        <p:cTn id="122" dur="26">
                                          <p:stCondLst>
                                            <p:cond delay="1642"/>
                                          </p:stCondLst>
                                        </p:cTn>
                                        <p:tgtEl>
                                          <p:spTgt spid="12"/>
                                        </p:tgtEl>
                                      </p:cBhvr>
                                      <p:to x="100000" y="90000"/>
                                    </p:animScale>
                                    <p:animScale>
                                      <p:cBhvr>
                                        <p:cTn id="123" dur="166" decel="50000">
                                          <p:stCondLst>
                                            <p:cond delay="1668"/>
                                          </p:stCondLst>
                                        </p:cTn>
                                        <p:tgtEl>
                                          <p:spTgt spid="12"/>
                                        </p:tgtEl>
                                      </p:cBhvr>
                                      <p:to x="100000" y="100000"/>
                                    </p:animScale>
                                    <p:animScale>
                                      <p:cBhvr>
                                        <p:cTn id="124" dur="26">
                                          <p:stCondLst>
                                            <p:cond delay="1808"/>
                                          </p:stCondLst>
                                        </p:cTn>
                                        <p:tgtEl>
                                          <p:spTgt spid="12"/>
                                        </p:tgtEl>
                                      </p:cBhvr>
                                      <p:to x="100000" y="95000"/>
                                    </p:animScale>
                                    <p:animScale>
                                      <p:cBhvr>
                                        <p:cTn id="125" dur="166" decel="50000">
                                          <p:stCondLst>
                                            <p:cond delay="1834"/>
                                          </p:stCondLst>
                                        </p:cTn>
                                        <p:tgtEl>
                                          <p:spTgt spid="12"/>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wipe(up)">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wipe(left)">
                                      <p:cBhvr>
                                        <p:cTn id="1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838200"/>
          </a:xfrm>
        </p:spPr>
        <p:txBody>
          <a:bodyPr/>
          <a:lstStyle/>
          <a:p>
            <a:pPr>
              <a:spcBef>
                <a:spcPct val="20000"/>
              </a:spcBef>
            </a:pPr>
            <a:r>
              <a:rPr lang="en-GB" altLang="en-US" dirty="0"/>
              <a:t>Triangular pattern repeated:</a:t>
            </a:r>
          </a:p>
          <a:p>
            <a:pPr lvl="1">
              <a:spcBef>
                <a:spcPct val="20000"/>
              </a:spcBef>
            </a:pPr>
            <a:r>
              <a:rPr lang="en-GB" altLang="en-US" dirty="0"/>
              <a:t>Bank 1 &amp; Bank 2 exchange Reserves via Central </a:t>
            </a:r>
            <a:r>
              <a:rPr lang="en-GB" altLang="en-US" dirty="0" smtClean="0"/>
              <a:t>Bank</a:t>
            </a:r>
            <a:endParaRPr lang="en-US" dirty="0"/>
          </a:p>
        </p:txBody>
      </p:sp>
      <p:sp>
        <p:nvSpPr>
          <p:cNvPr id="4" name="Isosceles Triangle 3"/>
          <p:cNvSpPr/>
          <p:nvPr/>
        </p:nvSpPr>
        <p:spPr bwMode="auto">
          <a:xfrm>
            <a:off x="2451842" y="1754833"/>
            <a:ext cx="2743200" cy="2209800"/>
          </a:xfrm>
          <a:prstGeom prst="triangle">
            <a:avLst/>
          </a:pr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5" name="TextBox 4"/>
          <p:cNvSpPr txBox="1"/>
          <p:nvPr/>
        </p:nvSpPr>
        <p:spPr>
          <a:xfrm>
            <a:off x="1718938" y="3805535"/>
            <a:ext cx="1008610" cy="461665"/>
          </a:xfrm>
          <a:prstGeom prst="rect">
            <a:avLst/>
          </a:prstGeom>
          <a:noFill/>
        </p:spPr>
        <p:txBody>
          <a:bodyPr wrap="none" rtlCol="0">
            <a:spAutoFit/>
          </a:bodyPr>
          <a:lstStyle/>
          <a:p>
            <a:r>
              <a:rPr lang="en-GB" dirty="0" smtClean="0">
                <a:solidFill>
                  <a:srgbClr val="FF0000"/>
                </a:solidFill>
                <a:latin typeface="Candara" panose="020E0502030303020204" pitchFamily="34" charset="0"/>
              </a:rPr>
              <a:t>Bank 1</a:t>
            </a:r>
            <a:endParaRPr lang="en-US" dirty="0">
              <a:solidFill>
                <a:srgbClr val="FF0000"/>
              </a:solidFill>
              <a:latin typeface="Candara" panose="020E0502030303020204" pitchFamily="34" charset="0"/>
            </a:endParaRPr>
          </a:p>
        </p:txBody>
      </p:sp>
      <p:sp>
        <p:nvSpPr>
          <p:cNvPr id="6" name="TextBox 5"/>
          <p:cNvSpPr txBox="1"/>
          <p:nvPr/>
        </p:nvSpPr>
        <p:spPr>
          <a:xfrm>
            <a:off x="2905565" y="1447800"/>
            <a:ext cx="1835759" cy="461665"/>
          </a:xfrm>
          <a:prstGeom prst="rect">
            <a:avLst/>
          </a:prstGeom>
          <a:noFill/>
        </p:spPr>
        <p:txBody>
          <a:bodyPr wrap="none" rtlCol="0">
            <a:spAutoFit/>
          </a:bodyPr>
          <a:lstStyle/>
          <a:p>
            <a:r>
              <a:rPr lang="en-GB" dirty="0" smtClean="0">
                <a:solidFill>
                  <a:srgbClr val="FF0000"/>
                </a:solidFill>
                <a:latin typeface="Candara" panose="020E0502030303020204" pitchFamily="34" charset="0"/>
              </a:rPr>
              <a:t>Central Bank</a:t>
            </a:r>
            <a:endParaRPr lang="en-US" dirty="0">
              <a:solidFill>
                <a:srgbClr val="FF0000"/>
              </a:solidFill>
              <a:latin typeface="Candara" panose="020E0502030303020204" pitchFamily="34" charset="0"/>
            </a:endParaRPr>
          </a:p>
        </p:txBody>
      </p:sp>
      <p:sp>
        <p:nvSpPr>
          <p:cNvPr id="7" name="TextBox 6"/>
          <p:cNvSpPr txBox="1"/>
          <p:nvPr/>
        </p:nvSpPr>
        <p:spPr>
          <a:xfrm>
            <a:off x="4852321" y="3805535"/>
            <a:ext cx="1043876" cy="461665"/>
          </a:xfrm>
          <a:prstGeom prst="rect">
            <a:avLst/>
          </a:prstGeom>
          <a:noFill/>
        </p:spPr>
        <p:txBody>
          <a:bodyPr wrap="none" rtlCol="0">
            <a:spAutoFit/>
          </a:bodyPr>
          <a:lstStyle/>
          <a:p>
            <a:r>
              <a:rPr lang="en-GB" dirty="0" smtClean="0">
                <a:solidFill>
                  <a:srgbClr val="FF0000"/>
                </a:solidFill>
                <a:latin typeface="Candara" panose="020E0502030303020204" pitchFamily="34" charset="0"/>
              </a:rPr>
              <a:t>Bank 2</a:t>
            </a:r>
            <a:endParaRPr lang="en-US" dirty="0">
              <a:solidFill>
                <a:srgbClr val="FF0000"/>
              </a:solidFill>
              <a:latin typeface="Candara" panose="020E0502030303020204" pitchFamily="34" charset="0"/>
            </a:endParaRPr>
          </a:p>
        </p:txBody>
      </p:sp>
      <p:sp>
        <p:nvSpPr>
          <p:cNvPr id="9" name="Rectangle 23"/>
          <p:cNvSpPr>
            <a:spLocks noChangeArrowheads="1"/>
          </p:cNvSpPr>
          <p:nvPr/>
        </p:nvSpPr>
        <p:spPr bwMode="auto">
          <a:xfrm>
            <a:off x="152400" y="4267200"/>
            <a:ext cx="8534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20000"/>
              </a:spcBef>
              <a:buFontTx/>
              <a:buChar char="•"/>
            </a:pPr>
            <a:r>
              <a:rPr kumimoji="1" lang="en-GB" altLang="en-US" dirty="0" smtClean="0">
                <a:effectLst/>
                <a:latin typeface="Candara" panose="020E0502030303020204" pitchFamily="34" charset="0"/>
              </a:rPr>
              <a:t>Clearing house role explains accounting significance of banks</a:t>
            </a:r>
          </a:p>
          <a:p>
            <a:pPr algn="l">
              <a:spcBef>
                <a:spcPct val="20000"/>
              </a:spcBef>
              <a:buFontTx/>
              <a:buChar char="•"/>
            </a:pPr>
            <a:r>
              <a:rPr kumimoji="1" lang="en-GB" altLang="en-US" dirty="0" smtClean="0">
                <a:effectLst/>
                <a:latin typeface="Candara" panose="020E0502030303020204" pitchFamily="34" charset="0"/>
              </a:rPr>
              <a:t>What about macroeconomic significance?...</a:t>
            </a:r>
            <a:endParaRPr kumimoji="1" lang="en-GB" altLang="en-US" dirty="0">
              <a:effectLst/>
              <a:latin typeface="Candara" panose="020E0502030303020204" pitchFamily="34" charset="0"/>
            </a:endParaRPr>
          </a:p>
        </p:txBody>
      </p:sp>
    </p:spTree>
    <p:extLst>
      <p:ext uri="{BB962C8B-B14F-4D97-AF65-F5344CB8AC3E}">
        <p14:creationId xmlns:p14="http://schemas.microsoft.com/office/powerpoint/2010/main" val="75750572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par>
                          <p:cTn id="42" fill="hold">
                            <p:stCondLst>
                              <p:cond delay="6000"/>
                            </p:stCondLst>
                            <p:childTnLst>
                              <p:par>
                                <p:cTn id="43" presetID="26"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80">
                                          <p:stCondLst>
                                            <p:cond delay="0"/>
                                          </p:stCondLst>
                                        </p:cTn>
                                        <p:tgtEl>
                                          <p:spTgt spid="7"/>
                                        </p:tgtEl>
                                      </p:cBhvr>
                                    </p:animEffect>
                                    <p:anim calcmode="lin" valueType="num">
                                      <p:cBhvr>
                                        <p:cTn id="4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1" dur="26">
                                          <p:stCondLst>
                                            <p:cond delay="650"/>
                                          </p:stCondLst>
                                        </p:cTn>
                                        <p:tgtEl>
                                          <p:spTgt spid="7"/>
                                        </p:tgtEl>
                                      </p:cBhvr>
                                      <p:to x="100000" y="60000"/>
                                    </p:animScale>
                                    <p:animScale>
                                      <p:cBhvr>
                                        <p:cTn id="52" dur="166" decel="50000">
                                          <p:stCondLst>
                                            <p:cond delay="676"/>
                                          </p:stCondLst>
                                        </p:cTn>
                                        <p:tgtEl>
                                          <p:spTgt spid="7"/>
                                        </p:tgtEl>
                                      </p:cBhvr>
                                      <p:to x="100000" y="100000"/>
                                    </p:animScale>
                                    <p:animScale>
                                      <p:cBhvr>
                                        <p:cTn id="53" dur="26">
                                          <p:stCondLst>
                                            <p:cond delay="1312"/>
                                          </p:stCondLst>
                                        </p:cTn>
                                        <p:tgtEl>
                                          <p:spTgt spid="7"/>
                                        </p:tgtEl>
                                      </p:cBhvr>
                                      <p:to x="100000" y="80000"/>
                                    </p:animScale>
                                    <p:animScale>
                                      <p:cBhvr>
                                        <p:cTn id="54" dur="166" decel="50000">
                                          <p:stCondLst>
                                            <p:cond delay="1338"/>
                                          </p:stCondLst>
                                        </p:cTn>
                                        <p:tgtEl>
                                          <p:spTgt spid="7"/>
                                        </p:tgtEl>
                                      </p:cBhvr>
                                      <p:to x="100000" y="100000"/>
                                    </p:animScale>
                                    <p:animScale>
                                      <p:cBhvr>
                                        <p:cTn id="55" dur="26">
                                          <p:stCondLst>
                                            <p:cond delay="1642"/>
                                          </p:stCondLst>
                                        </p:cTn>
                                        <p:tgtEl>
                                          <p:spTgt spid="7"/>
                                        </p:tgtEl>
                                      </p:cBhvr>
                                      <p:to x="100000" y="90000"/>
                                    </p:animScale>
                                    <p:animScale>
                                      <p:cBhvr>
                                        <p:cTn id="56" dur="166" decel="50000">
                                          <p:stCondLst>
                                            <p:cond delay="1668"/>
                                          </p:stCondLst>
                                        </p:cTn>
                                        <p:tgtEl>
                                          <p:spTgt spid="7"/>
                                        </p:tgtEl>
                                      </p:cBhvr>
                                      <p:to x="100000" y="100000"/>
                                    </p:animScale>
                                    <p:animScale>
                                      <p:cBhvr>
                                        <p:cTn id="57" dur="26">
                                          <p:stCondLst>
                                            <p:cond delay="1808"/>
                                          </p:stCondLst>
                                        </p:cTn>
                                        <p:tgtEl>
                                          <p:spTgt spid="7"/>
                                        </p:tgtEl>
                                      </p:cBhvr>
                                      <p:to x="100000" y="95000"/>
                                    </p:animScale>
                                    <p:animScale>
                                      <p:cBhvr>
                                        <p:cTn id="58" dur="166" decel="50000">
                                          <p:stCondLst>
                                            <p:cond delay="1834"/>
                                          </p:stCondLst>
                                        </p:cTn>
                                        <p:tgtEl>
                                          <p:spTgt spid="7"/>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wipe(left)">
                                      <p:cBhvr>
                                        <p:cTn id="63" dur="500"/>
                                        <p:tgtEl>
                                          <p:spTgt spid="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xEl>
                                              <p:pRg st="1" end="1"/>
                                            </p:txEl>
                                          </p:spTgt>
                                        </p:tgtEl>
                                        <p:attrNameLst>
                                          <p:attrName>style.visibility</p:attrName>
                                        </p:attrNameLst>
                                      </p:cBhvr>
                                      <p:to>
                                        <p:strVal val="visible"/>
                                      </p:to>
                                    </p:set>
                                    <p:animEffect transition="in" filter="wipe(left)">
                                      <p:cBhvr>
                                        <p:cTn id="6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9" grpId="0" build="p" bldLvl="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b="0" dirty="0"/>
          </a:p>
        </p:txBody>
      </p:sp>
      <p:sp>
        <p:nvSpPr>
          <p:cNvPr id="3" name="Content Placeholder 2"/>
          <p:cNvSpPr>
            <a:spLocks noGrp="1"/>
          </p:cNvSpPr>
          <p:nvPr>
            <p:ph idx="1"/>
          </p:nvPr>
        </p:nvSpPr>
        <p:spPr>
          <a:xfrm>
            <a:off x="228600" y="685800"/>
            <a:ext cx="8763000" cy="2895600"/>
          </a:xfrm>
        </p:spPr>
        <p:txBody>
          <a:bodyPr/>
          <a:lstStyle/>
          <a:p>
            <a:r>
              <a:rPr lang="en-GB" dirty="0" err="1" smtClean="0"/>
              <a:t>Graziani’s</a:t>
            </a:r>
            <a:r>
              <a:rPr lang="en-GB" dirty="0" smtClean="0"/>
              <a:t> 1</a:t>
            </a:r>
            <a:r>
              <a:rPr lang="en-GB" baseline="30000" dirty="0" smtClean="0"/>
              <a:t>st</a:t>
            </a:r>
            <a:r>
              <a:rPr lang="en-GB" dirty="0" smtClean="0"/>
              <a:t> role</a:t>
            </a:r>
            <a:r>
              <a:rPr lang="en-AU" altLang="en-US" dirty="0"/>
              <a:t>— </a:t>
            </a:r>
            <a:r>
              <a:rPr lang="en-AU" altLang="en-US" dirty="0" smtClean="0"/>
              <a:t>“</a:t>
            </a:r>
            <a:r>
              <a:rPr lang="en-AU" altLang="en-US" dirty="0"/>
              <a:t>banks … produce means of payment</a:t>
            </a:r>
            <a:r>
              <a:rPr lang="en-AU" altLang="en-US" dirty="0" smtClean="0"/>
              <a:t>”—</a:t>
            </a:r>
            <a:r>
              <a:rPr lang="en-GB" dirty="0" smtClean="0"/>
              <a:t>is why banks matter in macroeconomics</a:t>
            </a:r>
          </a:p>
          <a:p>
            <a:r>
              <a:rPr lang="en-GB" dirty="0" smtClean="0"/>
              <a:t>Missed by Neoclassical Loanable Funds vision:</a:t>
            </a:r>
          </a:p>
          <a:p>
            <a:pPr lvl="2"/>
            <a:r>
              <a:rPr lang="en-US" dirty="0"/>
              <a:t>“Think of it this way: when debt is rising, </a:t>
            </a:r>
            <a:r>
              <a:rPr lang="en-US" i="1" dirty="0"/>
              <a:t>it’s not the economy as a whole borrowing more money</a:t>
            </a:r>
            <a:r>
              <a:rPr lang="en-US" dirty="0"/>
              <a:t>.</a:t>
            </a:r>
          </a:p>
          <a:p>
            <a:pPr lvl="2"/>
            <a:r>
              <a:rPr lang="en-US" dirty="0"/>
              <a:t>It is, rather, a case of less patient people—people who for whatever reason want to spend sooner rather than later—borrowing from more patient people</a:t>
            </a:r>
            <a:r>
              <a:rPr lang="en-US" dirty="0" smtClean="0"/>
              <a:t>.”</a:t>
            </a:r>
            <a:endParaRPr lang="en-GB" dirty="0" smtClean="0"/>
          </a:p>
          <a:p>
            <a:endParaRPr lang="en-GB"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28696955"/>
              </p:ext>
            </p:extLst>
          </p:nvPr>
        </p:nvGraphicFramePr>
        <p:xfrm>
          <a:off x="311150" y="3611880"/>
          <a:ext cx="8223250" cy="1112520"/>
        </p:xfrm>
        <a:graphic>
          <a:graphicData uri="http://schemas.openxmlformats.org/drawingml/2006/table">
            <a:tbl>
              <a:tblPr firstRow="1" bandRow="1">
                <a:tableStyleId>{5C22544A-7EE6-4342-B048-85BDC9FD1C3A}</a:tableStyleId>
              </a:tblPr>
              <a:tblGrid>
                <a:gridCol w="2051050"/>
                <a:gridCol w="1143000"/>
                <a:gridCol w="1219200"/>
                <a:gridCol w="1676400"/>
                <a:gridCol w="2133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Activity</a:t>
                      </a:r>
                      <a:r>
                        <a:rPr lang="en-US" dirty="0" smtClean="0">
                          <a:latin typeface="Candara" panose="020E0502030303020204" pitchFamily="34" charset="0"/>
                        </a:rPr>
                        <a:t>/Account</a:t>
                      </a:r>
                    </a:p>
                  </a:txBody>
                  <a:tcPr/>
                </a:tc>
                <a:tc gridSpan="2">
                  <a:txBody>
                    <a:bodyPr/>
                    <a:lstStyle/>
                    <a:p>
                      <a:pPr algn="ctr"/>
                      <a:r>
                        <a:rPr lang="en-GB" dirty="0" smtClean="0">
                          <a:solidFill>
                            <a:schemeClr val="tx1"/>
                          </a:solidFill>
                          <a:latin typeface="Candara" panose="020E0502030303020204" pitchFamily="34" charset="0"/>
                        </a:rPr>
                        <a:t>Assets</a:t>
                      </a:r>
                      <a:endParaRPr lang="en-US" dirty="0">
                        <a:solidFill>
                          <a:schemeClr val="tx1"/>
                        </a:solidFill>
                        <a:latin typeface="Candara" panose="020E0502030303020204" pitchFamily="34" charset="0"/>
                      </a:endParaRPr>
                    </a:p>
                  </a:txBody>
                  <a:tcPr/>
                </a:tc>
                <a:tc hMerge="1">
                  <a:txBody>
                    <a:bodyPr/>
                    <a:lstStyle/>
                    <a:p>
                      <a:endParaRPr lang="en-US" dirty="0"/>
                    </a:p>
                  </a:txBody>
                  <a:tcPr/>
                </a:tc>
                <a:tc gridSpan="2">
                  <a:txBody>
                    <a:bodyPr/>
                    <a:lstStyle/>
                    <a:p>
                      <a:pPr algn="ctr"/>
                      <a:r>
                        <a:rPr lang="en-GB" dirty="0" smtClean="0">
                          <a:solidFill>
                            <a:srgbClr val="FF0000"/>
                          </a:solidFill>
                          <a:latin typeface="Candara" panose="020E0502030303020204" pitchFamily="34" charset="0"/>
                        </a:rPr>
                        <a:t>Liabilities</a:t>
                      </a:r>
                      <a:endParaRPr lang="en-US" dirty="0">
                        <a:solidFill>
                          <a:srgbClr val="FF0000"/>
                        </a:solidFill>
                        <a:latin typeface="Candara" panose="020E0502030303020204" pitchFamily="34" charset="0"/>
                      </a:endParaRPr>
                    </a:p>
                  </a:txBody>
                  <a:tcPr/>
                </a:tc>
                <a:tc hMerge="1">
                  <a:txBody>
                    <a:bodyPr/>
                    <a:lstStyle/>
                    <a:p>
                      <a:endParaRPr lang="en-US" dirty="0"/>
                    </a:p>
                  </a:txBody>
                  <a:tcPr/>
                </a:tc>
              </a:tr>
              <a:tr h="370840">
                <a:tc>
                  <a:txBody>
                    <a:bodyPr/>
                    <a:lstStyle/>
                    <a:p>
                      <a:endParaRPr lang="en-US" dirty="0">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Reserves</a:t>
                      </a: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Loans</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Patient</a:t>
                      </a: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Impatient</a:t>
                      </a:r>
                      <a:endParaRPr lang="en-US" dirty="0">
                        <a:solidFill>
                          <a:srgbClr val="FF0000"/>
                        </a:solidFill>
                        <a:latin typeface="Candara" panose="020E0502030303020204" pitchFamily="34" charset="0"/>
                      </a:endParaRPr>
                    </a:p>
                  </a:txBody>
                  <a:tcPr/>
                </a:tc>
              </a:tr>
              <a:tr h="370840">
                <a:tc>
                  <a:txBody>
                    <a:bodyPr/>
                    <a:lstStyle/>
                    <a:p>
                      <a:r>
                        <a:rPr lang="en-GB" dirty="0" smtClean="0">
                          <a:latin typeface="Candara" panose="020E0502030303020204" pitchFamily="34" charset="0"/>
                        </a:rPr>
                        <a:t>Lend money</a:t>
                      </a:r>
                      <a:endParaRPr lang="en-US" dirty="0">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+100</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-100</a:t>
                      </a:r>
                      <a:endParaRPr lang="en-US" dirty="0">
                        <a:solidFill>
                          <a:srgbClr val="FF0000"/>
                        </a:solidFill>
                        <a:latin typeface="Candara" panose="020E0502030303020204" pitchFamily="34" charset="0"/>
                      </a:endParaRPr>
                    </a:p>
                  </a:txBody>
                  <a:tcPr/>
                </a:tc>
              </a:tr>
            </a:tbl>
          </a:graphicData>
        </a:graphic>
      </p:graphicFrame>
      <p:sp>
        <p:nvSpPr>
          <p:cNvPr id="5" name="Rectangle 23"/>
          <p:cNvSpPr>
            <a:spLocks noChangeArrowheads="1"/>
          </p:cNvSpPr>
          <p:nvPr/>
        </p:nvSpPr>
        <p:spPr bwMode="auto">
          <a:xfrm>
            <a:off x="76200" y="4800600"/>
            <a:ext cx="853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20000"/>
              </a:spcBef>
              <a:buFontTx/>
              <a:buChar char="•"/>
            </a:pPr>
            <a:r>
              <a:rPr kumimoji="1" lang="en-GB" altLang="en-US" dirty="0" smtClean="0">
                <a:effectLst/>
                <a:latin typeface="Candara" panose="020E0502030303020204" pitchFamily="34" charset="0"/>
              </a:rPr>
              <a:t>Lending simply redistributes bank liabilities</a:t>
            </a:r>
          </a:p>
          <a:p>
            <a:pPr algn="l">
              <a:spcBef>
                <a:spcPct val="20000"/>
              </a:spcBef>
              <a:buFontTx/>
              <a:buChar char="•"/>
            </a:pPr>
            <a:r>
              <a:rPr kumimoji="1" lang="en-GB" altLang="en-US" dirty="0" smtClean="0">
                <a:effectLst/>
                <a:latin typeface="Candara" panose="020E0502030303020204" pitchFamily="34" charset="0"/>
              </a:rPr>
              <a:t>No change in total assets or liabilities</a:t>
            </a:r>
          </a:p>
          <a:p>
            <a:pPr algn="l">
              <a:spcBef>
                <a:spcPct val="20000"/>
              </a:spcBef>
              <a:buFontTx/>
              <a:buChar char="•"/>
            </a:pPr>
            <a:r>
              <a:rPr kumimoji="1" lang="en-GB" altLang="en-US" dirty="0" smtClean="0">
                <a:effectLst/>
                <a:latin typeface="Candara" panose="020E0502030303020204" pitchFamily="34" charset="0"/>
              </a:rPr>
              <a:t>Versus the real world…</a:t>
            </a:r>
            <a:endParaRPr kumimoji="1" lang="en-GB" altLang="en-US" dirty="0">
              <a:effectLst/>
              <a:latin typeface="Candara" panose="020E0502030303020204" pitchFamily="34" charset="0"/>
            </a:endParaRPr>
          </a:p>
        </p:txBody>
      </p:sp>
    </p:spTree>
    <p:extLst>
      <p:ext uri="{BB962C8B-B14F-4D97-AF65-F5344CB8AC3E}">
        <p14:creationId xmlns:p14="http://schemas.microsoft.com/office/powerpoint/2010/main" val="396804835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1143000"/>
          </a:xfrm>
        </p:spPr>
        <p:txBody>
          <a:bodyPr/>
          <a:lstStyle/>
          <a:p>
            <a:r>
              <a:rPr lang="en-GB" dirty="0" smtClean="0"/>
              <a:t>Bank lending is “</a:t>
            </a:r>
            <a:r>
              <a:rPr lang="en-AU" altLang="en-US" dirty="0" smtClean="0"/>
              <a:t>producing </a:t>
            </a:r>
            <a:r>
              <a:rPr lang="en-AU" altLang="en-US" dirty="0"/>
              <a:t>means of </a:t>
            </a:r>
            <a:r>
              <a:rPr lang="en-AU" altLang="en-US" dirty="0" smtClean="0"/>
              <a:t>payment”</a:t>
            </a:r>
          </a:p>
          <a:p>
            <a:r>
              <a:rPr lang="en-AU" dirty="0" smtClean="0"/>
              <a:t>Bank lending increases bank assets and liabilities equally</a:t>
            </a:r>
          </a:p>
          <a:p>
            <a:r>
              <a:rPr lang="en-AU" dirty="0" smtClean="0"/>
              <a:t>Creating a new debt also creates new money…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62385411"/>
              </p:ext>
            </p:extLst>
          </p:nvPr>
        </p:nvGraphicFramePr>
        <p:xfrm>
          <a:off x="311150" y="1859280"/>
          <a:ext cx="8223250" cy="1112520"/>
        </p:xfrm>
        <a:graphic>
          <a:graphicData uri="http://schemas.openxmlformats.org/drawingml/2006/table">
            <a:tbl>
              <a:tblPr firstRow="1" bandRow="1">
                <a:tableStyleId>{5C22544A-7EE6-4342-B048-85BDC9FD1C3A}</a:tableStyleId>
              </a:tblPr>
              <a:tblGrid>
                <a:gridCol w="2051050"/>
                <a:gridCol w="1143000"/>
                <a:gridCol w="1219200"/>
                <a:gridCol w="1676400"/>
                <a:gridCol w="2133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Activity</a:t>
                      </a:r>
                      <a:r>
                        <a:rPr lang="en-US" dirty="0" smtClean="0">
                          <a:latin typeface="Candara" panose="020E0502030303020204" pitchFamily="34" charset="0"/>
                        </a:rPr>
                        <a:t>/Account</a:t>
                      </a:r>
                    </a:p>
                  </a:txBody>
                  <a:tcPr/>
                </a:tc>
                <a:tc gridSpan="2">
                  <a:txBody>
                    <a:bodyPr/>
                    <a:lstStyle/>
                    <a:p>
                      <a:pPr algn="ctr"/>
                      <a:r>
                        <a:rPr lang="en-GB" dirty="0" smtClean="0">
                          <a:solidFill>
                            <a:schemeClr val="tx1"/>
                          </a:solidFill>
                          <a:latin typeface="Candara" panose="020E0502030303020204" pitchFamily="34" charset="0"/>
                        </a:rPr>
                        <a:t>Assets</a:t>
                      </a:r>
                      <a:endParaRPr lang="en-US" dirty="0">
                        <a:solidFill>
                          <a:schemeClr val="tx1"/>
                        </a:solidFill>
                        <a:latin typeface="Candara" panose="020E0502030303020204" pitchFamily="34" charset="0"/>
                      </a:endParaRPr>
                    </a:p>
                  </a:txBody>
                  <a:tcPr/>
                </a:tc>
                <a:tc hMerge="1">
                  <a:txBody>
                    <a:bodyPr/>
                    <a:lstStyle/>
                    <a:p>
                      <a:endParaRPr lang="en-US" dirty="0"/>
                    </a:p>
                  </a:txBody>
                  <a:tcPr/>
                </a:tc>
                <a:tc gridSpan="2">
                  <a:txBody>
                    <a:bodyPr/>
                    <a:lstStyle/>
                    <a:p>
                      <a:pPr algn="ctr"/>
                      <a:r>
                        <a:rPr lang="en-GB" dirty="0" smtClean="0">
                          <a:solidFill>
                            <a:srgbClr val="FF0000"/>
                          </a:solidFill>
                          <a:latin typeface="Candara" panose="020E0502030303020204" pitchFamily="34" charset="0"/>
                        </a:rPr>
                        <a:t>Liabilities</a:t>
                      </a:r>
                      <a:endParaRPr lang="en-US" dirty="0">
                        <a:solidFill>
                          <a:srgbClr val="FF0000"/>
                        </a:solidFill>
                        <a:latin typeface="Candara" panose="020E0502030303020204" pitchFamily="34" charset="0"/>
                      </a:endParaRPr>
                    </a:p>
                  </a:txBody>
                  <a:tcPr/>
                </a:tc>
                <a:tc hMerge="1">
                  <a:txBody>
                    <a:bodyPr/>
                    <a:lstStyle/>
                    <a:p>
                      <a:endParaRPr lang="en-US" dirty="0"/>
                    </a:p>
                  </a:txBody>
                  <a:tcPr/>
                </a:tc>
              </a:tr>
              <a:tr h="370840">
                <a:tc>
                  <a:txBody>
                    <a:bodyPr/>
                    <a:lstStyle/>
                    <a:p>
                      <a:endParaRPr lang="en-US" dirty="0">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Reserves</a:t>
                      </a: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Loans</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Patient</a:t>
                      </a: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Impatient</a:t>
                      </a:r>
                      <a:endParaRPr lang="en-US" dirty="0">
                        <a:solidFill>
                          <a:srgbClr val="FF0000"/>
                        </a:solidFill>
                        <a:latin typeface="Candara" panose="020E0502030303020204" pitchFamily="34" charset="0"/>
                      </a:endParaRPr>
                    </a:p>
                  </a:txBody>
                  <a:tcPr/>
                </a:tc>
              </a:tr>
              <a:tr h="370840">
                <a:tc>
                  <a:txBody>
                    <a:bodyPr/>
                    <a:lstStyle/>
                    <a:p>
                      <a:r>
                        <a:rPr lang="en-GB" dirty="0" smtClean="0">
                          <a:latin typeface="Candara" panose="020E0502030303020204" pitchFamily="34" charset="0"/>
                        </a:rPr>
                        <a:t>Lend money</a:t>
                      </a:r>
                      <a:endParaRPr lang="en-US" dirty="0">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latin typeface="Candara" panose="020E0502030303020204" pitchFamily="34" charset="0"/>
                        </a:rPr>
                        <a:t>+100</a:t>
                      </a:r>
                      <a:endParaRPr lang="en-US" dirty="0" smtClean="0">
                        <a:solidFill>
                          <a:schemeClr val="tx1"/>
                        </a:solidFill>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-100</a:t>
                      </a:r>
                      <a:endParaRPr lang="en-US" dirty="0">
                        <a:solidFill>
                          <a:srgbClr val="FF0000"/>
                        </a:solidFill>
                        <a:latin typeface="Candara" panose="020E0502030303020204" pitchFamily="34" charset="0"/>
                      </a:endParaRPr>
                    </a:p>
                  </a:txBody>
                  <a:tcPr/>
                </a:tc>
              </a:tr>
            </a:tbl>
          </a:graphicData>
        </a:graphic>
      </p:graphicFrame>
      <p:sp>
        <p:nvSpPr>
          <p:cNvPr id="5" name="Content Placeholder 2"/>
          <p:cNvSpPr txBox="1">
            <a:spLocks/>
          </p:cNvSpPr>
          <p:nvPr/>
        </p:nvSpPr>
        <p:spPr bwMode="auto">
          <a:xfrm>
            <a:off x="228600" y="29718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New money often </a:t>
            </a:r>
            <a:r>
              <a:rPr lang="en-GB" kern="0" dirty="0">
                <a:effectLst/>
              </a:rPr>
              <a:t>also </a:t>
            </a:r>
            <a:r>
              <a:rPr lang="en-GB" kern="0" dirty="0" smtClean="0">
                <a:effectLst/>
              </a:rPr>
              <a:t>causes </a:t>
            </a:r>
            <a:r>
              <a:rPr lang="en-GB" kern="0" dirty="0">
                <a:effectLst/>
              </a:rPr>
              <a:t>contemporaneous </a:t>
            </a:r>
            <a:r>
              <a:rPr lang="en-GB" kern="0" dirty="0" smtClean="0">
                <a:effectLst/>
              </a:rPr>
              <a:t>new demand</a:t>
            </a:r>
            <a:endParaRPr lang="en-US" kern="0" dirty="0">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2991526341"/>
              </p:ext>
            </p:extLst>
          </p:nvPr>
        </p:nvGraphicFramePr>
        <p:xfrm>
          <a:off x="304800" y="3429000"/>
          <a:ext cx="8223250" cy="1473200"/>
        </p:xfrm>
        <a:graphic>
          <a:graphicData uri="http://schemas.openxmlformats.org/drawingml/2006/table">
            <a:tbl>
              <a:tblPr firstRow="1" bandRow="1">
                <a:tableStyleId>{5C22544A-7EE6-4342-B048-85BDC9FD1C3A}</a:tableStyleId>
              </a:tblPr>
              <a:tblGrid>
                <a:gridCol w="2051050"/>
                <a:gridCol w="1143000"/>
                <a:gridCol w="1219200"/>
                <a:gridCol w="1676400"/>
                <a:gridCol w="2133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andara" panose="020E0502030303020204" pitchFamily="34" charset="0"/>
                        </a:rPr>
                        <a:t>Activity</a:t>
                      </a:r>
                      <a:r>
                        <a:rPr lang="en-US" dirty="0" smtClean="0">
                          <a:latin typeface="Candara" panose="020E0502030303020204" pitchFamily="34" charset="0"/>
                        </a:rPr>
                        <a:t>/Account</a:t>
                      </a:r>
                    </a:p>
                  </a:txBody>
                  <a:tcPr/>
                </a:tc>
                <a:tc gridSpan="2">
                  <a:txBody>
                    <a:bodyPr/>
                    <a:lstStyle/>
                    <a:p>
                      <a:pPr algn="ctr"/>
                      <a:r>
                        <a:rPr lang="en-GB" dirty="0" smtClean="0">
                          <a:solidFill>
                            <a:schemeClr val="tx1"/>
                          </a:solidFill>
                          <a:latin typeface="Candara" panose="020E0502030303020204" pitchFamily="34" charset="0"/>
                        </a:rPr>
                        <a:t>Assets</a:t>
                      </a:r>
                      <a:endParaRPr lang="en-US" dirty="0">
                        <a:solidFill>
                          <a:schemeClr val="tx1"/>
                        </a:solidFill>
                        <a:latin typeface="Candara" panose="020E0502030303020204" pitchFamily="34" charset="0"/>
                      </a:endParaRPr>
                    </a:p>
                  </a:txBody>
                  <a:tcPr/>
                </a:tc>
                <a:tc hMerge="1">
                  <a:txBody>
                    <a:bodyPr/>
                    <a:lstStyle/>
                    <a:p>
                      <a:endParaRPr lang="en-US" dirty="0"/>
                    </a:p>
                  </a:txBody>
                  <a:tcPr/>
                </a:tc>
                <a:tc gridSpan="2">
                  <a:txBody>
                    <a:bodyPr/>
                    <a:lstStyle/>
                    <a:p>
                      <a:pPr algn="ctr"/>
                      <a:r>
                        <a:rPr lang="en-GB" dirty="0" smtClean="0">
                          <a:solidFill>
                            <a:srgbClr val="FF0000"/>
                          </a:solidFill>
                          <a:latin typeface="Candara" panose="020E0502030303020204" pitchFamily="34" charset="0"/>
                        </a:rPr>
                        <a:t>Liabilities</a:t>
                      </a:r>
                      <a:endParaRPr lang="en-US" dirty="0">
                        <a:solidFill>
                          <a:srgbClr val="FF0000"/>
                        </a:solidFill>
                        <a:latin typeface="Candara" panose="020E0502030303020204" pitchFamily="34" charset="0"/>
                      </a:endParaRPr>
                    </a:p>
                  </a:txBody>
                  <a:tcPr/>
                </a:tc>
                <a:tc hMerge="1">
                  <a:txBody>
                    <a:bodyPr/>
                    <a:lstStyle/>
                    <a:p>
                      <a:endParaRPr lang="en-US" dirty="0"/>
                    </a:p>
                  </a:txBody>
                  <a:tcPr/>
                </a:tc>
              </a:tr>
              <a:tr h="370840">
                <a:tc>
                  <a:txBody>
                    <a:bodyPr/>
                    <a:lstStyle/>
                    <a:p>
                      <a:endParaRPr lang="en-US" dirty="0">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Reserves</a:t>
                      </a:r>
                      <a:endParaRPr lang="en-US" dirty="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Loans</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Shop</a:t>
                      </a:r>
                      <a:endParaRPr lang="en-US" dirty="0">
                        <a:solidFill>
                          <a:srgbClr val="FF0000"/>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Consumer</a:t>
                      </a:r>
                      <a:endParaRPr lang="en-US" dirty="0">
                        <a:solidFill>
                          <a:srgbClr val="FF0000"/>
                        </a:solidFill>
                        <a:latin typeface="Candara" panose="020E0502030303020204" pitchFamily="34" charset="0"/>
                      </a:endParaRPr>
                    </a:p>
                  </a:txBody>
                  <a:tcPr/>
                </a:tc>
              </a:tr>
              <a:tr h="185420">
                <a:tc>
                  <a:txBody>
                    <a:bodyPr/>
                    <a:lstStyle/>
                    <a:p>
                      <a:r>
                        <a:rPr lang="en-GB" dirty="0" smtClean="0">
                          <a:latin typeface="Candara" panose="020E0502030303020204" pitchFamily="34" charset="0"/>
                        </a:rPr>
                        <a:t>Access credit card</a:t>
                      </a:r>
                      <a:endParaRPr lang="en-US" dirty="0">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latin typeface="Candara" panose="020E0502030303020204" pitchFamily="34" charset="0"/>
                        </a:rPr>
                        <a:t>+100</a:t>
                      </a:r>
                      <a:endParaRPr lang="en-US" dirty="0" smtClean="0">
                        <a:solidFill>
                          <a:schemeClr val="tx1"/>
                        </a:solidFill>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-100</a:t>
                      </a:r>
                      <a:endParaRPr lang="en-US" dirty="0">
                        <a:solidFill>
                          <a:srgbClr val="FF0000"/>
                        </a:solidFill>
                        <a:latin typeface="Candara" panose="020E0502030303020204" pitchFamily="34" charset="0"/>
                      </a:endParaRPr>
                    </a:p>
                  </a:txBody>
                  <a:tcPr/>
                </a:tc>
              </a:tr>
              <a:tr h="185420">
                <a:tc>
                  <a:txBody>
                    <a:bodyPr/>
                    <a:lstStyle/>
                    <a:p>
                      <a:r>
                        <a:rPr lang="en-GB" dirty="0" smtClean="0">
                          <a:latin typeface="Candara" panose="020E0502030303020204" pitchFamily="34" charset="0"/>
                        </a:rPr>
                        <a:t>Pay for goods</a:t>
                      </a:r>
                      <a:endParaRPr lang="en-US" dirty="0">
                        <a:latin typeface="Candara" panose="020E0502030303020204" pitchFamily="34" charset="0"/>
                      </a:endParaRPr>
                    </a:p>
                  </a:txBody>
                  <a:tcPr/>
                </a:tc>
                <a:tc>
                  <a:txBody>
                    <a:bodyPr/>
                    <a:lstStyle/>
                    <a:p>
                      <a:pPr algn="ctr"/>
                      <a:endParaRPr lang="en-US" dirty="0">
                        <a:solidFill>
                          <a:schemeClr val="tx1"/>
                        </a:solidFill>
                        <a:latin typeface="Candara" panose="020E0502030303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latin typeface="Candara" panose="020E0502030303020204" pitchFamily="34" charset="0"/>
                      </a:endParaRPr>
                    </a:p>
                  </a:txBody>
                  <a:tcPr/>
                </a:tc>
                <a:tc>
                  <a:txBody>
                    <a:bodyPr/>
                    <a:lstStyle/>
                    <a:p>
                      <a:pPr algn="ctr"/>
                      <a:r>
                        <a:rPr lang="en-GB" dirty="0" smtClean="0">
                          <a:solidFill>
                            <a:schemeClr val="tx1"/>
                          </a:solidFill>
                          <a:latin typeface="Candara" panose="020E0502030303020204" pitchFamily="34" charset="0"/>
                        </a:rPr>
                        <a:t>-100</a:t>
                      </a:r>
                      <a:endParaRPr lang="en-US" dirty="0">
                        <a:solidFill>
                          <a:schemeClr val="tx1"/>
                        </a:solidFill>
                        <a:latin typeface="Candara" panose="020E0502030303020204" pitchFamily="34" charset="0"/>
                      </a:endParaRPr>
                    </a:p>
                  </a:txBody>
                  <a:tcPr/>
                </a:tc>
                <a:tc>
                  <a:txBody>
                    <a:bodyPr/>
                    <a:lstStyle/>
                    <a:p>
                      <a:pPr algn="ctr"/>
                      <a:r>
                        <a:rPr lang="en-GB" dirty="0" smtClean="0">
                          <a:solidFill>
                            <a:srgbClr val="FF0000"/>
                          </a:solidFill>
                          <a:latin typeface="Candara" panose="020E0502030303020204" pitchFamily="34" charset="0"/>
                        </a:rPr>
                        <a:t>+100</a:t>
                      </a:r>
                      <a:endParaRPr lang="en-US" dirty="0">
                        <a:solidFill>
                          <a:srgbClr val="FF0000"/>
                        </a:solidFill>
                        <a:latin typeface="Candara" panose="020E0502030303020204" pitchFamily="34" charset="0"/>
                      </a:endParaRPr>
                    </a:p>
                  </a:txBody>
                  <a:tcPr/>
                </a:tc>
              </a:tr>
            </a:tbl>
          </a:graphicData>
        </a:graphic>
      </p:graphicFrame>
      <p:sp>
        <p:nvSpPr>
          <p:cNvPr id="7" name="Content Placeholder 2"/>
          <p:cNvSpPr txBox="1">
            <a:spLocks/>
          </p:cNvSpPr>
          <p:nvPr/>
        </p:nvSpPr>
        <p:spPr bwMode="auto">
          <a:xfrm>
            <a:off x="228600" y="49530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Loanable Funds implies change in debt has no macroeconomic impact</a:t>
            </a:r>
          </a:p>
          <a:p>
            <a:r>
              <a:rPr lang="en-GB" kern="0" dirty="0" smtClean="0">
                <a:effectLst/>
              </a:rPr>
              <a:t>Endogenous Money implies huge impact</a:t>
            </a:r>
          </a:p>
          <a:p>
            <a:r>
              <a:rPr lang="en-GB" kern="0" dirty="0" smtClean="0">
                <a:effectLst/>
              </a:rPr>
              <a:t>Comparing </a:t>
            </a:r>
            <a:r>
              <a:rPr lang="en-GB" kern="0" dirty="0">
                <a:effectLst/>
              </a:rPr>
              <a:t>Loanable Funds to Endogenous Money using Minsky…</a:t>
            </a:r>
            <a:endParaRPr lang="en-AU" kern="0" dirty="0">
              <a:effectLst/>
            </a:endParaRPr>
          </a:p>
        </p:txBody>
      </p:sp>
    </p:spTree>
    <p:extLst>
      <p:ext uri="{BB962C8B-B14F-4D97-AF65-F5344CB8AC3E}">
        <p14:creationId xmlns:p14="http://schemas.microsoft.com/office/powerpoint/2010/main" val="93470354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left)">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5181600"/>
          </a:xfrm>
        </p:spPr>
        <p:txBody>
          <a:bodyPr/>
          <a:lstStyle/>
          <a:p>
            <a:r>
              <a:rPr lang="en-GB" dirty="0" smtClean="0"/>
              <a:t>“Godley Table” is main innovation in </a:t>
            </a:r>
            <a:r>
              <a:rPr lang="en-GB" dirty="0" smtClean="0">
                <a:hlinkClick r:id="rId2"/>
              </a:rPr>
              <a:t>Minsky</a:t>
            </a:r>
            <a:endParaRPr lang="en-GB" dirty="0"/>
          </a:p>
          <a:p>
            <a:r>
              <a:rPr lang="en-GB" dirty="0" smtClean="0"/>
              <a:t>Double-entry bookkeeping tables produce equations of financial flows</a:t>
            </a:r>
          </a:p>
          <a:p>
            <a:r>
              <a:rPr lang="en-GB" dirty="0" smtClean="0"/>
              <a:t>Consider this simple system</a:t>
            </a:r>
          </a:p>
          <a:p>
            <a:pPr lvl="1"/>
            <a:r>
              <a:rPr lang="en-GB" dirty="0" smtClean="0"/>
              <a:t>“System States” (in this model, just bank accounts) in CAPS</a:t>
            </a:r>
          </a:p>
          <a:p>
            <a:pPr lvl="1"/>
            <a:r>
              <a:rPr lang="en-GB" dirty="0" smtClean="0"/>
              <a:t>Flows (in this model, just money) in Lowercase</a:t>
            </a:r>
          </a:p>
          <a:p>
            <a:pPr lvl="1"/>
            <a:r>
              <a:rPr lang="en-GB" dirty="0" smtClean="0"/>
              <a:t>Constant money stock from constant debt (“LOANS”)</a:t>
            </a:r>
          </a:p>
          <a:p>
            <a:pPr lvl="1"/>
            <a:r>
              <a:rPr lang="en-GB" dirty="0" smtClean="0"/>
              <a:t>FIRM sector hires workers (“Wages”)</a:t>
            </a:r>
          </a:p>
          <a:p>
            <a:pPr lvl="1"/>
            <a:r>
              <a:rPr lang="en-GB" dirty="0" smtClean="0"/>
              <a:t>FIRM pays interest </a:t>
            </a:r>
            <a:r>
              <a:rPr lang="en-GB" dirty="0"/>
              <a:t> </a:t>
            </a:r>
            <a:r>
              <a:rPr lang="en-GB" dirty="0" smtClean="0"/>
              <a:t>(“Interest”)</a:t>
            </a:r>
          </a:p>
          <a:p>
            <a:pPr lvl="1"/>
            <a:r>
              <a:rPr lang="en-GB" dirty="0" smtClean="0"/>
              <a:t>WORKERS and BANKERS consume (“</a:t>
            </a:r>
            <a:r>
              <a:rPr lang="en-GB" dirty="0" err="1" smtClean="0"/>
              <a:t>Cons</a:t>
            </a:r>
            <a:r>
              <a:rPr lang="en-GB" baseline="-25000" dirty="0" err="1" smtClean="0"/>
              <a:t>W</a:t>
            </a:r>
            <a:r>
              <a:rPr lang="en-GB" dirty="0" smtClean="0"/>
              <a:t> &amp; </a:t>
            </a:r>
            <a:r>
              <a:rPr lang="en-GB" dirty="0" err="1" smtClean="0"/>
              <a:t>Cons</a:t>
            </a:r>
            <a:r>
              <a:rPr lang="en-GB" baseline="-25000" dirty="0" err="1" smtClean="0"/>
              <a:t>B</a:t>
            </a:r>
            <a:r>
              <a:rPr lang="en-GB" dirty="0" smtClean="0"/>
              <a:t>”)</a:t>
            </a:r>
          </a:p>
          <a:p>
            <a:pPr lvl="1"/>
            <a:r>
              <a:rPr lang="en-GB" dirty="0" smtClean="0"/>
              <a:t>Just 4 accounts and 4 flows</a:t>
            </a:r>
          </a:p>
          <a:p>
            <a:pPr lvl="1"/>
            <a:r>
              <a:rPr lang="en-GB" dirty="0" smtClean="0"/>
              <a:t>You could build this the same way </a:t>
            </a:r>
            <a:r>
              <a:rPr lang="en-GB" dirty="0"/>
              <a:t>you </a:t>
            </a:r>
            <a:r>
              <a:rPr lang="en-GB" dirty="0" smtClean="0"/>
              <a:t>built Goodwin </a:t>
            </a:r>
            <a:r>
              <a:rPr lang="en-GB" dirty="0"/>
              <a:t>last week</a:t>
            </a:r>
            <a:endParaRPr lang="en-GB" dirty="0" smtClean="0"/>
          </a:p>
          <a:p>
            <a:pPr lvl="1"/>
            <a:r>
              <a:rPr lang="en-GB" dirty="0" smtClean="0"/>
              <a:t>What does that look like?</a:t>
            </a:r>
            <a:endParaRPr lang="en-US" dirty="0"/>
          </a:p>
        </p:txBody>
      </p:sp>
    </p:spTree>
    <p:extLst>
      <p:ext uri="{BB962C8B-B14F-4D97-AF65-F5344CB8AC3E}">
        <p14:creationId xmlns:p14="http://schemas.microsoft.com/office/powerpoint/2010/main" val="1828949202"/>
      </p:ext>
    </p:extLst>
  </p:cSld>
  <p:clrMapOvr>
    <a:masterClrMapping/>
  </p:clrMapOvr>
  <p:transition>
    <p:pull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It’s a bit hard to follow…</a:t>
            </a:r>
            <a:endParaRPr lang="en-US" dirty="0"/>
          </a:p>
        </p:txBody>
      </p:sp>
      <p:pic>
        <p:nvPicPr>
          <p:cNvPr id="4" name="Picture 3"/>
          <p:cNvPicPr>
            <a:picLocks noChangeAspect="1"/>
          </p:cNvPicPr>
          <p:nvPr/>
        </p:nvPicPr>
        <p:blipFill>
          <a:blip r:embed="rId3"/>
          <a:stretch>
            <a:fillRect/>
          </a:stretch>
        </p:blipFill>
        <p:spPr>
          <a:xfrm>
            <a:off x="330113" y="1143000"/>
            <a:ext cx="8559974" cy="4800600"/>
          </a:xfrm>
          <a:prstGeom prst="rect">
            <a:avLst/>
          </a:prstGeom>
        </p:spPr>
      </p:pic>
      <p:sp>
        <p:nvSpPr>
          <p:cNvPr id="5" name="Rounded Rectangle 4"/>
          <p:cNvSpPr/>
          <p:nvPr/>
        </p:nvSpPr>
        <p:spPr bwMode="auto">
          <a:xfrm>
            <a:off x="3124200" y="990600"/>
            <a:ext cx="3200401" cy="2743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Banking Sector</a:t>
            </a:r>
            <a:r>
              <a:rPr kumimoji="0" lang="en-GB" sz="24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 component of model</a:t>
            </a: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6" name="Content Placeholder 2"/>
          <p:cNvSpPr txBox="1">
            <a:spLocks/>
          </p:cNvSpPr>
          <p:nvPr/>
        </p:nvSpPr>
        <p:spPr bwMode="auto">
          <a:xfrm>
            <a:off x="228600" y="594360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Easier to understand with double-entry bookkeeping…</a:t>
            </a:r>
            <a:endParaRPr lang="en-AU" kern="0" dirty="0">
              <a:effectLst/>
            </a:endParaRPr>
          </a:p>
        </p:txBody>
      </p:sp>
      <p:graphicFrame>
        <p:nvGraphicFramePr>
          <p:cNvPr id="7" name="Object 6">
            <a:hlinkClick r:id="" action="ppaction://ole?verb=0"/>
          </p:cNvPr>
          <p:cNvGraphicFramePr>
            <a:graphicFrameLocks noChangeAspect="1"/>
          </p:cNvGraphicFramePr>
          <p:nvPr>
            <p:extLst>
              <p:ext uri="{D42A27DB-BD31-4B8C-83A1-F6EECF244321}">
                <p14:modId xmlns:p14="http://schemas.microsoft.com/office/powerpoint/2010/main" val="4116356124"/>
              </p:ext>
            </p:extLst>
          </p:nvPr>
        </p:nvGraphicFramePr>
        <p:xfrm>
          <a:off x="685799" y="4495800"/>
          <a:ext cx="4581593" cy="914400"/>
        </p:xfrm>
        <a:graphic>
          <a:graphicData uri="http://schemas.openxmlformats.org/presentationml/2006/ole">
            <mc:AlternateContent xmlns:mc="http://schemas.openxmlformats.org/markup-compatibility/2006">
              <mc:Choice xmlns:v="urn:schemas-microsoft-com:vml" Requires="v">
                <p:oleObj spid="_x0000_s10289" name="Packager Shell Object" showAsIcon="1" r:id="rId4" imgW="2275200" imgH="453600" progId="Package">
                  <p:embed/>
                </p:oleObj>
              </mc:Choice>
              <mc:Fallback>
                <p:oleObj name="Packager Shell Object" showAsIcon="1" r:id="rId4" imgW="2275200" imgH="453600" progId="Package">
                  <p:embed/>
                  <p:pic>
                    <p:nvPicPr>
                      <p:cNvPr id="0" name=""/>
                      <p:cNvPicPr/>
                      <p:nvPr/>
                    </p:nvPicPr>
                    <p:blipFill>
                      <a:blip r:embed="rId5"/>
                      <a:stretch>
                        <a:fillRect/>
                      </a:stretch>
                    </p:blipFill>
                    <p:spPr>
                      <a:xfrm>
                        <a:off x="685799" y="4495800"/>
                        <a:ext cx="4581593" cy="914400"/>
                      </a:xfrm>
                      <a:prstGeom prst="rect">
                        <a:avLst/>
                      </a:prstGeom>
                    </p:spPr>
                  </p:pic>
                </p:oleObj>
              </mc:Fallback>
            </mc:AlternateContent>
          </a:graphicData>
        </a:graphic>
      </p:graphicFrame>
    </p:spTree>
    <p:extLst>
      <p:ext uri="{BB962C8B-B14F-4D97-AF65-F5344CB8AC3E}">
        <p14:creationId xmlns:p14="http://schemas.microsoft.com/office/powerpoint/2010/main" val="102779804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80">
                                          <p:stCondLst>
                                            <p:cond delay="0"/>
                                          </p:stCondLst>
                                        </p:cTn>
                                        <p:tgtEl>
                                          <p:spTgt spid="7"/>
                                        </p:tgtEl>
                                      </p:cBhvr>
                                    </p:animEffect>
                                    <p:anim calcmode="lin" valueType="num">
                                      <p:cBhvr>
                                        <p:cTn id="1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6" dur="26">
                                          <p:stCondLst>
                                            <p:cond delay="650"/>
                                          </p:stCondLst>
                                        </p:cTn>
                                        <p:tgtEl>
                                          <p:spTgt spid="7"/>
                                        </p:tgtEl>
                                      </p:cBhvr>
                                      <p:to x="100000" y="60000"/>
                                    </p:animScale>
                                    <p:animScale>
                                      <p:cBhvr>
                                        <p:cTn id="17" dur="166" decel="50000">
                                          <p:stCondLst>
                                            <p:cond delay="676"/>
                                          </p:stCondLst>
                                        </p:cTn>
                                        <p:tgtEl>
                                          <p:spTgt spid="7"/>
                                        </p:tgtEl>
                                      </p:cBhvr>
                                      <p:to x="100000" y="100000"/>
                                    </p:animScale>
                                    <p:animScale>
                                      <p:cBhvr>
                                        <p:cTn id="18" dur="26">
                                          <p:stCondLst>
                                            <p:cond delay="1312"/>
                                          </p:stCondLst>
                                        </p:cTn>
                                        <p:tgtEl>
                                          <p:spTgt spid="7"/>
                                        </p:tgtEl>
                                      </p:cBhvr>
                                      <p:to x="100000" y="80000"/>
                                    </p:animScale>
                                    <p:animScale>
                                      <p:cBhvr>
                                        <p:cTn id="19" dur="166" decel="50000">
                                          <p:stCondLst>
                                            <p:cond delay="1338"/>
                                          </p:stCondLst>
                                        </p:cTn>
                                        <p:tgtEl>
                                          <p:spTgt spid="7"/>
                                        </p:tgtEl>
                                      </p:cBhvr>
                                      <p:to x="100000" y="100000"/>
                                    </p:animScale>
                                    <p:animScale>
                                      <p:cBhvr>
                                        <p:cTn id="20" dur="26">
                                          <p:stCondLst>
                                            <p:cond delay="1642"/>
                                          </p:stCondLst>
                                        </p:cTn>
                                        <p:tgtEl>
                                          <p:spTgt spid="7"/>
                                        </p:tgtEl>
                                      </p:cBhvr>
                                      <p:to x="100000" y="90000"/>
                                    </p:animScale>
                                    <p:animScale>
                                      <p:cBhvr>
                                        <p:cTn id="21" dur="166" decel="50000">
                                          <p:stCondLst>
                                            <p:cond delay="1668"/>
                                          </p:stCondLst>
                                        </p:cTn>
                                        <p:tgtEl>
                                          <p:spTgt spid="7"/>
                                        </p:tgtEl>
                                      </p:cBhvr>
                                      <p:to x="100000" y="100000"/>
                                    </p:animScale>
                                    <p:animScale>
                                      <p:cBhvr>
                                        <p:cTn id="22" dur="26">
                                          <p:stCondLst>
                                            <p:cond delay="1808"/>
                                          </p:stCondLst>
                                        </p:cTn>
                                        <p:tgtEl>
                                          <p:spTgt spid="7"/>
                                        </p:tgtEl>
                                      </p:cBhvr>
                                      <p:to x="100000" y="95000"/>
                                    </p:animScale>
                                    <p:animScale>
                                      <p:cBhvr>
                                        <p:cTn id="23" dur="166" decel="50000">
                                          <p:stCondLst>
                                            <p:cond delay="1834"/>
                                          </p:stCondLst>
                                        </p:cTn>
                                        <p:tgtEl>
                                          <p:spTgt spid="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xit" presetSubtype="0" fill="hold" grpId="1" nodeType="clickEffect">
                                  <p:stCondLst>
                                    <p:cond delay="0"/>
                                  </p:stCondLst>
                                  <p:childTnLst>
                                    <p:animEffect transition="out" filter="wipe(down)">
                                      <p:cBhvr>
                                        <p:cTn id="45" dur="180" accel="50000">
                                          <p:stCondLst>
                                            <p:cond delay="1820"/>
                                          </p:stCondLst>
                                        </p:cTn>
                                        <p:tgtEl>
                                          <p:spTgt spid="5"/>
                                        </p:tgtEl>
                                      </p:cBhvr>
                                    </p:animEffect>
                                    <p:anim calcmode="lin" valueType="num">
                                      <p:cBhvr>
                                        <p:cTn id="46"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53" dur="26">
                                          <p:stCondLst>
                                            <p:cond delay="620"/>
                                          </p:stCondLst>
                                        </p:cTn>
                                        <p:tgtEl>
                                          <p:spTgt spid="5"/>
                                        </p:tgtEl>
                                      </p:cBhvr>
                                      <p:to x="100000" y="60000"/>
                                    </p:animScale>
                                    <p:animScale>
                                      <p:cBhvr>
                                        <p:cTn id="54" dur="166" decel="50000">
                                          <p:stCondLst>
                                            <p:cond delay="646"/>
                                          </p:stCondLst>
                                        </p:cTn>
                                        <p:tgtEl>
                                          <p:spTgt spid="5"/>
                                        </p:tgtEl>
                                      </p:cBhvr>
                                      <p:to x="100000" y="100000"/>
                                    </p:animScale>
                                    <p:animScale>
                                      <p:cBhvr>
                                        <p:cTn id="55" dur="26">
                                          <p:stCondLst>
                                            <p:cond delay="1312"/>
                                          </p:stCondLst>
                                        </p:cTn>
                                        <p:tgtEl>
                                          <p:spTgt spid="5"/>
                                        </p:tgtEl>
                                      </p:cBhvr>
                                      <p:to x="100000" y="80000"/>
                                    </p:animScale>
                                    <p:animScale>
                                      <p:cBhvr>
                                        <p:cTn id="56" dur="166" decel="50000">
                                          <p:stCondLst>
                                            <p:cond delay="1338"/>
                                          </p:stCondLst>
                                        </p:cTn>
                                        <p:tgtEl>
                                          <p:spTgt spid="5"/>
                                        </p:tgtEl>
                                      </p:cBhvr>
                                      <p:to x="100000" y="100000"/>
                                    </p:animScale>
                                    <p:animScale>
                                      <p:cBhvr>
                                        <p:cTn id="57" dur="26">
                                          <p:stCondLst>
                                            <p:cond delay="1642"/>
                                          </p:stCondLst>
                                        </p:cTn>
                                        <p:tgtEl>
                                          <p:spTgt spid="5"/>
                                        </p:tgtEl>
                                      </p:cBhvr>
                                      <p:to x="100000" y="90000"/>
                                    </p:animScale>
                                    <p:animScale>
                                      <p:cBhvr>
                                        <p:cTn id="58" dur="166" decel="50000">
                                          <p:stCondLst>
                                            <p:cond delay="1668"/>
                                          </p:stCondLst>
                                        </p:cTn>
                                        <p:tgtEl>
                                          <p:spTgt spid="5"/>
                                        </p:tgtEl>
                                      </p:cBhvr>
                                      <p:to x="100000" y="100000"/>
                                    </p:animScale>
                                    <p:animScale>
                                      <p:cBhvr>
                                        <p:cTn id="59" dur="26">
                                          <p:stCondLst>
                                            <p:cond delay="1808"/>
                                          </p:stCondLst>
                                        </p:cTn>
                                        <p:tgtEl>
                                          <p:spTgt spid="5"/>
                                        </p:tgtEl>
                                      </p:cBhvr>
                                      <p:to x="100000" y="95000"/>
                                    </p:animScale>
                                    <p:animScale>
                                      <p:cBhvr>
                                        <p:cTn id="60" dur="166" decel="50000">
                                          <p:stCondLst>
                                            <p:cond delay="1834"/>
                                          </p:stCondLst>
                                        </p:cTn>
                                        <p:tgtEl>
                                          <p:spTgt spid="5"/>
                                        </p:tgtEl>
                                      </p:cBhvr>
                                      <p:to x="100000" y="100000"/>
                                    </p:animScale>
                                    <p:set>
                                      <p:cBhvr>
                                        <p:cTn id="61" dur="1" fill="hold">
                                          <p:stCondLst>
                                            <p:cond delay="1999"/>
                                          </p:stCondLst>
                                        </p:cTn>
                                        <p:tgtEl>
                                          <p:spTgt spid="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762000"/>
          </a:xfrm>
        </p:spPr>
        <p:txBody>
          <a:bodyPr/>
          <a:lstStyle/>
          <a:p>
            <a:r>
              <a:rPr lang="en-GB" dirty="0" smtClean="0"/>
              <a:t>Last week we built this model by simply adding debt-financed investment to Goodwin’s nonlinear model of cyclical growth:</a:t>
            </a:r>
            <a:endParaRPr lang="en-US" dirty="0"/>
          </a:p>
        </p:txBody>
      </p:sp>
      <p:pic>
        <p:nvPicPr>
          <p:cNvPr id="4" name="Picture 3"/>
          <p:cNvPicPr>
            <a:picLocks noChangeAspect="1"/>
          </p:cNvPicPr>
          <p:nvPr/>
        </p:nvPicPr>
        <p:blipFill>
          <a:blip r:embed="rId3"/>
          <a:stretch>
            <a:fillRect/>
          </a:stretch>
        </p:blipFill>
        <p:spPr>
          <a:xfrm>
            <a:off x="279401" y="1447800"/>
            <a:ext cx="8435746" cy="5424487"/>
          </a:xfrm>
          <a:prstGeom prst="rect">
            <a:avLst/>
          </a:prstGeom>
        </p:spPr>
      </p:pic>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2733587459"/>
              </p:ext>
            </p:extLst>
          </p:nvPr>
        </p:nvGraphicFramePr>
        <p:xfrm>
          <a:off x="308426" y="5922928"/>
          <a:ext cx="2035629" cy="909672"/>
        </p:xfrm>
        <a:graphic>
          <a:graphicData uri="http://schemas.openxmlformats.org/presentationml/2006/ole">
            <mc:AlternateContent xmlns:mc="http://schemas.openxmlformats.org/markup-compatibility/2006">
              <mc:Choice xmlns:v="urn:schemas-microsoft-com:vml" Requires="v">
                <p:oleObj spid="_x0000_s13344" name="Packager Shell Object" showAsIcon="1" r:id="rId4" imgW="1015920" imgH="453600" progId="Package">
                  <p:embed/>
                </p:oleObj>
              </mc:Choice>
              <mc:Fallback>
                <p:oleObj name="Packager Shell Object" showAsIcon="1" r:id="rId4" imgW="1015920" imgH="453600" progId="Package">
                  <p:embed/>
                  <p:pic>
                    <p:nvPicPr>
                      <p:cNvPr id="0" name=""/>
                      <p:cNvPicPr/>
                      <p:nvPr/>
                    </p:nvPicPr>
                    <p:blipFill>
                      <a:blip r:embed="rId5"/>
                      <a:stretch>
                        <a:fillRect/>
                      </a:stretch>
                    </p:blipFill>
                    <p:spPr>
                      <a:xfrm>
                        <a:off x="308426" y="5922928"/>
                        <a:ext cx="2035629" cy="909672"/>
                      </a:xfrm>
                      <a:prstGeom prst="rect">
                        <a:avLst/>
                      </a:prstGeom>
                    </p:spPr>
                  </p:pic>
                </p:oleObj>
              </mc:Fallback>
            </mc:AlternateContent>
          </a:graphicData>
        </a:graphic>
      </p:graphicFrame>
    </p:spTree>
    <p:extLst>
      <p:ext uri="{BB962C8B-B14F-4D97-AF65-F5344CB8AC3E}">
        <p14:creationId xmlns:p14="http://schemas.microsoft.com/office/powerpoint/2010/main" val="141507942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5867401" cy="457200"/>
          </a:xfrm>
        </p:spPr>
        <p:txBody>
          <a:bodyPr/>
          <a:lstStyle/>
          <a:p>
            <a:r>
              <a:rPr lang="en-GB" dirty="0" smtClean="0"/>
              <a:t>Same model with a Godley Table…</a:t>
            </a:r>
            <a:endParaRPr lang="en-US" dirty="0"/>
          </a:p>
        </p:txBody>
      </p:sp>
      <p:pic>
        <p:nvPicPr>
          <p:cNvPr id="4" name="Picture 3"/>
          <p:cNvPicPr>
            <a:picLocks noChangeAspect="1"/>
          </p:cNvPicPr>
          <p:nvPr/>
        </p:nvPicPr>
        <p:blipFill>
          <a:blip r:embed="rId3"/>
          <a:stretch>
            <a:fillRect/>
          </a:stretch>
        </p:blipFill>
        <p:spPr>
          <a:xfrm>
            <a:off x="271463" y="1143000"/>
            <a:ext cx="8567737" cy="4730857"/>
          </a:xfrm>
          <a:prstGeom prst="rect">
            <a:avLst/>
          </a:prstGeom>
        </p:spPr>
      </p:pic>
      <p:sp>
        <p:nvSpPr>
          <p:cNvPr id="5" name="Rounded Rectangle 4"/>
          <p:cNvSpPr/>
          <p:nvPr/>
        </p:nvSpPr>
        <p:spPr bwMode="auto">
          <a:xfrm>
            <a:off x="-152400" y="765228"/>
            <a:ext cx="3200401" cy="2743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Banking Sector</a:t>
            </a:r>
            <a:r>
              <a:rPr kumimoji="0" lang="en-GB" sz="24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 component of model</a:t>
            </a: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pic>
        <p:nvPicPr>
          <p:cNvPr id="6" name="Picture 5"/>
          <p:cNvPicPr>
            <a:picLocks noChangeAspect="1"/>
          </p:cNvPicPr>
          <p:nvPr/>
        </p:nvPicPr>
        <p:blipFill>
          <a:blip r:embed="rId4"/>
          <a:stretch>
            <a:fillRect/>
          </a:stretch>
        </p:blipFill>
        <p:spPr>
          <a:xfrm>
            <a:off x="-3200400" y="914400"/>
            <a:ext cx="8858250" cy="2075546"/>
          </a:xfrm>
          <a:prstGeom prst="rect">
            <a:avLst/>
          </a:prstGeom>
        </p:spPr>
      </p:pic>
      <p:sp>
        <p:nvSpPr>
          <p:cNvPr id="7" name="Content Placeholder 2"/>
          <p:cNvSpPr txBox="1">
            <a:spLocks/>
          </p:cNvSpPr>
          <p:nvPr/>
        </p:nvSpPr>
        <p:spPr bwMode="auto">
          <a:xfrm>
            <a:off x="296863" y="5911957"/>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Easier to edit and spot mistakes with double-entry bookkeeping too</a:t>
            </a:r>
          </a:p>
          <a:p>
            <a:r>
              <a:rPr lang="en-GB" kern="0" dirty="0" smtClean="0">
                <a:effectLst/>
              </a:rPr>
              <a:t>For example…</a:t>
            </a:r>
            <a:endParaRPr lang="en-AU" kern="0" dirty="0">
              <a:effectLst/>
            </a:endParaRPr>
          </a:p>
        </p:txBody>
      </p:sp>
      <p:graphicFrame>
        <p:nvGraphicFramePr>
          <p:cNvPr id="8" name="Object 7">
            <a:hlinkClick r:id="" action="ppaction://ole?verb=0"/>
          </p:cNvPr>
          <p:cNvGraphicFramePr>
            <a:graphicFrameLocks noChangeAspect="1"/>
          </p:cNvGraphicFramePr>
          <p:nvPr>
            <p:extLst>
              <p:ext uri="{D42A27DB-BD31-4B8C-83A1-F6EECF244321}">
                <p14:modId xmlns:p14="http://schemas.microsoft.com/office/powerpoint/2010/main" val="1775872998"/>
              </p:ext>
            </p:extLst>
          </p:nvPr>
        </p:nvGraphicFramePr>
        <p:xfrm>
          <a:off x="609600" y="4495800"/>
          <a:ext cx="4176625" cy="1182688"/>
        </p:xfrm>
        <a:graphic>
          <a:graphicData uri="http://schemas.openxmlformats.org/presentationml/2006/ole">
            <mc:AlternateContent xmlns:mc="http://schemas.openxmlformats.org/markup-compatibility/2006">
              <mc:Choice xmlns:v="urn:schemas-microsoft-com:vml" Requires="v">
                <p:oleObj spid="_x0000_s11312" name="Packager Shell Object" showAsIcon="1" r:id="rId5" imgW="1603440" imgH="453600" progId="Package">
                  <p:embed/>
                </p:oleObj>
              </mc:Choice>
              <mc:Fallback>
                <p:oleObj name="Packager Shell Object" showAsIcon="1" r:id="rId5" imgW="1603440" imgH="453600" progId="Package">
                  <p:embed/>
                  <p:pic>
                    <p:nvPicPr>
                      <p:cNvPr id="0" name=""/>
                      <p:cNvPicPr/>
                      <p:nvPr/>
                    </p:nvPicPr>
                    <p:blipFill>
                      <a:blip r:embed="rId6"/>
                      <a:stretch>
                        <a:fillRect/>
                      </a:stretch>
                    </p:blipFill>
                    <p:spPr>
                      <a:xfrm>
                        <a:off x="609600" y="4495800"/>
                        <a:ext cx="4176625" cy="1182688"/>
                      </a:xfrm>
                      <a:prstGeom prst="rect">
                        <a:avLst/>
                      </a:prstGeom>
                    </p:spPr>
                  </p:pic>
                </p:oleObj>
              </mc:Fallback>
            </mc:AlternateContent>
          </a:graphicData>
        </a:graphic>
      </p:graphicFrame>
    </p:spTree>
    <p:extLst>
      <p:ext uri="{BB962C8B-B14F-4D97-AF65-F5344CB8AC3E}">
        <p14:creationId xmlns:p14="http://schemas.microsoft.com/office/powerpoint/2010/main" val="215583218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par>
                                <p:cTn id="49" presetID="63" presetClass="path" presetSubtype="0" accel="50000" decel="50000" fill="hold" nodeType="withEffect">
                                  <p:stCondLst>
                                    <p:cond delay="0"/>
                                  </p:stCondLst>
                                  <p:childTnLst>
                                    <p:animMotion origin="layout" path="M 5E-6 -7.40741E-7 L 0.3573 0.0044 " pathEditMode="relative" rAng="0" ptsTypes="AA">
                                      <p:cBhvr>
                                        <p:cTn id="50" dur="2000" fill="hold"/>
                                        <p:tgtEl>
                                          <p:spTgt spid="6"/>
                                        </p:tgtEl>
                                        <p:attrNameLst>
                                          <p:attrName>ppt_x</p:attrName>
                                          <p:attrName>ppt_y</p:attrName>
                                        </p:attrNameLst>
                                      </p:cBhvr>
                                      <p:rCtr x="17865" y="208"/>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Effect transition="in" filter="wipe(left)">
                                      <p:cBhvr>
                                        <p:cTn id="55" dur="500"/>
                                        <p:tgtEl>
                                          <p:spTgt spid="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xEl>
                                              <p:pRg st="1" end="1"/>
                                            </p:txEl>
                                          </p:spTgt>
                                        </p:tgtEl>
                                        <p:attrNameLst>
                                          <p:attrName>style.visibility</p:attrName>
                                        </p:attrNameLst>
                                      </p:cBhvr>
                                      <p:to>
                                        <p:strVal val="visible"/>
                                      </p:to>
                                    </p:set>
                                    <p:animEffect transition="in" filter="wipe(left)">
                                      <p:cBhvr>
                                        <p:cTn id="6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a:t>
            </a:r>
            <a:r>
              <a:rPr lang="en-GB" dirty="0" smtClean="0"/>
              <a:t>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There’s an error in this model. Can you spot it?</a:t>
            </a:r>
            <a:endParaRPr lang="en-US" dirty="0"/>
          </a:p>
        </p:txBody>
      </p:sp>
      <p:pic>
        <p:nvPicPr>
          <p:cNvPr id="5" name="Picture 4"/>
          <p:cNvPicPr>
            <a:picLocks noChangeAspect="1"/>
          </p:cNvPicPr>
          <p:nvPr/>
        </p:nvPicPr>
        <p:blipFill>
          <a:blip r:embed="rId3"/>
          <a:stretch>
            <a:fillRect/>
          </a:stretch>
        </p:blipFill>
        <p:spPr>
          <a:xfrm>
            <a:off x="304800" y="1143000"/>
            <a:ext cx="8625468" cy="4800600"/>
          </a:xfrm>
          <a:prstGeom prst="rect">
            <a:avLst/>
          </a:prstGeom>
        </p:spPr>
      </p:pic>
      <p:sp>
        <p:nvSpPr>
          <p:cNvPr id="7" name="Rounded Rectangle 6"/>
          <p:cNvSpPr/>
          <p:nvPr/>
        </p:nvSpPr>
        <p:spPr bwMode="auto">
          <a:xfrm>
            <a:off x="4038600" y="2667000"/>
            <a:ext cx="1676401" cy="14478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Plus should</a:t>
            </a:r>
            <a:r>
              <a:rPr kumimoji="0" lang="en-GB" sz="24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 be minus</a:t>
            </a: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8" name="Content Placeholder 2"/>
          <p:cNvSpPr txBox="1">
            <a:spLocks/>
          </p:cNvSpPr>
          <p:nvPr/>
        </p:nvSpPr>
        <p:spPr bwMode="auto">
          <a:xfrm>
            <a:off x="296863" y="5911957"/>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Same error in double-entry bookkeeping…</a:t>
            </a:r>
            <a:endParaRPr lang="en-AU" kern="0" dirty="0">
              <a:effectLst/>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2214983064"/>
              </p:ext>
            </p:extLst>
          </p:nvPr>
        </p:nvGraphicFramePr>
        <p:xfrm>
          <a:off x="381000" y="4332341"/>
          <a:ext cx="5167686" cy="925459"/>
        </p:xfrm>
        <a:graphic>
          <a:graphicData uri="http://schemas.openxmlformats.org/presentationml/2006/ole">
            <mc:AlternateContent xmlns:mc="http://schemas.openxmlformats.org/markup-compatibility/2006">
              <mc:Choice xmlns:v="urn:schemas-microsoft-com:vml" Requires="v">
                <p:oleObj spid="_x0000_s12334" name="Packager Shell Object" showAsIcon="1" r:id="rId4" imgW="2535480" imgH="453600" progId="Package">
                  <p:embed/>
                </p:oleObj>
              </mc:Choice>
              <mc:Fallback>
                <p:oleObj name="Packager Shell Object" showAsIcon="1" r:id="rId4" imgW="2535480" imgH="453600" progId="Package">
                  <p:embed/>
                  <p:pic>
                    <p:nvPicPr>
                      <p:cNvPr id="0" name=""/>
                      <p:cNvPicPr/>
                      <p:nvPr/>
                    </p:nvPicPr>
                    <p:blipFill>
                      <a:blip r:embed="rId5"/>
                      <a:stretch>
                        <a:fillRect/>
                      </a:stretch>
                    </p:blipFill>
                    <p:spPr>
                      <a:xfrm>
                        <a:off x="381000" y="4332341"/>
                        <a:ext cx="5167686" cy="925459"/>
                      </a:xfrm>
                      <a:prstGeom prst="rect">
                        <a:avLst/>
                      </a:prstGeom>
                    </p:spPr>
                  </p:pic>
                </p:oleObj>
              </mc:Fallback>
            </mc:AlternateContent>
          </a:graphicData>
        </a:graphic>
      </p:graphicFrame>
    </p:spTree>
    <p:extLst>
      <p:ext uri="{BB962C8B-B14F-4D97-AF65-F5344CB8AC3E}">
        <p14:creationId xmlns:p14="http://schemas.microsoft.com/office/powerpoint/2010/main" val="68060241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xit" presetSubtype="0" fill="hold" grpId="1" nodeType="clickEffect">
                                  <p:stCondLst>
                                    <p:cond delay="0"/>
                                  </p:stCondLst>
                                  <p:childTnLst>
                                    <p:animEffect transition="out" filter="wipe(down)">
                                      <p:cBhvr>
                                        <p:cTn id="45" dur="180" accel="50000">
                                          <p:stCondLst>
                                            <p:cond delay="1820"/>
                                          </p:stCondLst>
                                        </p:cTn>
                                        <p:tgtEl>
                                          <p:spTgt spid="7"/>
                                        </p:tgtEl>
                                      </p:cBhvr>
                                    </p:animEffect>
                                    <p:anim calcmode="lin" valueType="num">
                                      <p:cBhvr>
                                        <p:cTn id="46"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47"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48"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9"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0"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1"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2"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53" dur="26">
                                          <p:stCondLst>
                                            <p:cond delay="620"/>
                                          </p:stCondLst>
                                        </p:cTn>
                                        <p:tgtEl>
                                          <p:spTgt spid="7"/>
                                        </p:tgtEl>
                                      </p:cBhvr>
                                      <p:to x="100000" y="60000"/>
                                    </p:animScale>
                                    <p:animScale>
                                      <p:cBhvr>
                                        <p:cTn id="54" dur="166" decel="50000">
                                          <p:stCondLst>
                                            <p:cond delay="64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set>
                                      <p:cBhvr>
                                        <p:cTn id="61" dur="1" fill="hold">
                                          <p:stCondLst>
                                            <p:cond delay="19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Program shows you problem before you simulate:</a:t>
            </a:r>
            <a:endParaRPr lang="en-US" dirty="0"/>
          </a:p>
        </p:txBody>
      </p:sp>
      <p:pic>
        <p:nvPicPr>
          <p:cNvPr id="4" name="Picture 3"/>
          <p:cNvPicPr>
            <a:picLocks noChangeAspect="1"/>
          </p:cNvPicPr>
          <p:nvPr/>
        </p:nvPicPr>
        <p:blipFill>
          <a:blip r:embed="rId2"/>
          <a:stretch>
            <a:fillRect/>
          </a:stretch>
        </p:blipFill>
        <p:spPr>
          <a:xfrm>
            <a:off x="228601" y="1168401"/>
            <a:ext cx="8763000" cy="2040874"/>
          </a:xfrm>
          <a:prstGeom prst="rect">
            <a:avLst/>
          </a:prstGeom>
        </p:spPr>
      </p:pic>
      <p:sp>
        <p:nvSpPr>
          <p:cNvPr id="5" name="Rounded Rectangle 4"/>
          <p:cNvSpPr/>
          <p:nvPr/>
        </p:nvSpPr>
        <p:spPr bwMode="auto">
          <a:xfrm>
            <a:off x="7391400" y="2429525"/>
            <a:ext cx="1600200" cy="923275"/>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Must sum to zero</a:t>
            </a: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6" name="Content Placeholder 2"/>
          <p:cNvSpPr txBox="1">
            <a:spLocks/>
          </p:cNvSpPr>
          <p:nvPr/>
        </p:nvSpPr>
        <p:spPr bwMode="auto">
          <a:xfrm>
            <a:off x="190500" y="3505200"/>
            <a:ext cx="876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Model structure also much more easily extended</a:t>
            </a:r>
          </a:p>
          <a:p>
            <a:r>
              <a:rPr lang="en-GB" kern="0" dirty="0" smtClean="0">
                <a:effectLst/>
              </a:rPr>
              <a:t>For example, say you wanted to add</a:t>
            </a:r>
          </a:p>
          <a:p>
            <a:pPr lvl="1"/>
            <a:r>
              <a:rPr lang="en-GB" kern="0" dirty="0" smtClean="0">
                <a:effectLst/>
              </a:rPr>
              <a:t>Capitalists who receive dividends</a:t>
            </a:r>
          </a:p>
          <a:p>
            <a:pPr lvl="1"/>
            <a:r>
              <a:rPr lang="en-GB" kern="0" dirty="0" smtClean="0">
                <a:effectLst/>
              </a:rPr>
              <a:t>A new sector (say MINING) which buys inputs from FIRMS…</a:t>
            </a:r>
            <a:endParaRPr lang="en-AU" kern="0" dirty="0">
              <a:effectLst/>
            </a:endParaRPr>
          </a:p>
        </p:txBody>
      </p:sp>
    </p:spTree>
    <p:extLst>
      <p:ext uri="{BB962C8B-B14F-4D97-AF65-F5344CB8AC3E}">
        <p14:creationId xmlns:p14="http://schemas.microsoft.com/office/powerpoint/2010/main" val="295513588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xit" presetSubtype="0" fill="hold" grpId="1" nodeType="clickEffect">
                                  <p:stCondLst>
                                    <p:cond delay="0"/>
                                  </p:stCondLst>
                                  <p:childTnLst>
                                    <p:animEffect transition="out" filter="wipe(down)">
                                      <p:cBhvr>
                                        <p:cTn id="29" dur="180" accel="50000">
                                          <p:stCondLst>
                                            <p:cond delay="1820"/>
                                          </p:stCondLst>
                                        </p:cTn>
                                        <p:tgtEl>
                                          <p:spTgt spid="5"/>
                                        </p:tgtEl>
                                      </p:cBhvr>
                                    </p:animEffect>
                                    <p:anim calcmode="lin" valueType="num">
                                      <p:cBhvr>
                                        <p:cTn id="30"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31"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32"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6"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37" dur="26">
                                          <p:stCondLst>
                                            <p:cond delay="620"/>
                                          </p:stCondLst>
                                        </p:cTn>
                                        <p:tgtEl>
                                          <p:spTgt spid="5"/>
                                        </p:tgtEl>
                                      </p:cBhvr>
                                      <p:to x="100000" y="60000"/>
                                    </p:animScale>
                                    <p:animScale>
                                      <p:cBhvr>
                                        <p:cTn id="38" dur="166" decel="50000">
                                          <p:stCondLst>
                                            <p:cond delay="64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set>
                                      <p:cBhvr>
                                        <p:cTn id="45" dur="1" fill="hold">
                                          <p:stCondLst>
                                            <p:cond delay="19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500"/>
                                        <p:tgtEl>
                                          <p:spTgt spid="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left)">
                                      <p:cBhvr>
                                        <p:cTn id="55" dur="500"/>
                                        <p:tgtEl>
                                          <p:spTgt spid="6">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wipe(left)">
                                      <p:cBhvr>
                                        <p:cTn id="60" dur="500"/>
                                        <p:tgtEl>
                                          <p:spTgt spid="6">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Effect transition="in" filter="wipe(left)">
                                      <p:cBhvr>
                                        <p:cTn id="6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uild="p" bldLvl="4"/>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533400"/>
          </a:xfrm>
        </p:spPr>
        <p:txBody>
          <a:bodyPr/>
          <a:lstStyle/>
          <a:p>
            <a:r>
              <a:rPr lang="en-GB" dirty="0" smtClean="0"/>
              <a:t>Not complete—flow equations needed as well—but easy to do</a:t>
            </a:r>
            <a:endParaRPr lang="en-US" dirty="0"/>
          </a:p>
        </p:txBody>
      </p:sp>
      <p:pic>
        <p:nvPicPr>
          <p:cNvPr id="4" name="Picture 3"/>
          <p:cNvPicPr>
            <a:picLocks noChangeAspect="1"/>
          </p:cNvPicPr>
          <p:nvPr/>
        </p:nvPicPr>
        <p:blipFill>
          <a:blip r:embed="rId2"/>
          <a:stretch>
            <a:fillRect/>
          </a:stretch>
        </p:blipFill>
        <p:spPr>
          <a:xfrm>
            <a:off x="304800" y="1066800"/>
            <a:ext cx="8210550" cy="4980170"/>
          </a:xfrm>
          <a:prstGeom prst="rect">
            <a:avLst/>
          </a:prstGeom>
        </p:spPr>
      </p:pic>
      <p:sp>
        <p:nvSpPr>
          <p:cNvPr id="5" name="Content Placeholder 2"/>
          <p:cNvSpPr txBox="1">
            <a:spLocks/>
          </p:cNvSpPr>
          <p:nvPr/>
        </p:nvSpPr>
        <p:spPr bwMode="auto">
          <a:xfrm>
            <a:off x="190500" y="6096000"/>
            <a:ext cx="876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Minsky also keeps track of multiple tables…</a:t>
            </a:r>
            <a:endParaRPr lang="en-AU" kern="0" dirty="0">
              <a:effectLst/>
            </a:endParaRPr>
          </a:p>
        </p:txBody>
      </p:sp>
    </p:spTree>
    <p:extLst>
      <p:ext uri="{BB962C8B-B14F-4D97-AF65-F5344CB8AC3E}">
        <p14:creationId xmlns:p14="http://schemas.microsoft.com/office/powerpoint/2010/main" val="95002571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381000"/>
          </a:xfrm>
        </p:spPr>
        <p:txBody>
          <a:bodyPr/>
          <a:lstStyle/>
          <a:p>
            <a:r>
              <a:rPr lang="en-GB" dirty="0" smtClean="0"/>
              <a:t>Add a Godley Table:</a:t>
            </a:r>
            <a:endParaRPr lang="en-US" dirty="0"/>
          </a:p>
        </p:txBody>
      </p:sp>
      <p:pic>
        <p:nvPicPr>
          <p:cNvPr id="4" name="Picture 3"/>
          <p:cNvPicPr>
            <a:picLocks noChangeAspect="1"/>
          </p:cNvPicPr>
          <p:nvPr/>
        </p:nvPicPr>
        <p:blipFill>
          <a:blip r:embed="rId2"/>
          <a:stretch>
            <a:fillRect/>
          </a:stretch>
        </p:blipFill>
        <p:spPr>
          <a:xfrm>
            <a:off x="304800" y="1066800"/>
            <a:ext cx="2495550" cy="4076700"/>
          </a:xfrm>
          <a:prstGeom prst="rect">
            <a:avLst/>
          </a:prstGeom>
        </p:spPr>
      </p:pic>
      <p:sp>
        <p:nvSpPr>
          <p:cNvPr id="5" name="Content Placeholder 2"/>
          <p:cNvSpPr txBox="1">
            <a:spLocks/>
          </p:cNvSpPr>
          <p:nvPr/>
        </p:nvSpPr>
        <p:spPr bwMode="auto">
          <a:xfrm>
            <a:off x="3048000" y="689072"/>
            <a:ext cx="5600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Open it up:</a:t>
            </a:r>
            <a:endParaRPr lang="en-AU" kern="0" dirty="0">
              <a:effectLst/>
            </a:endParaRPr>
          </a:p>
        </p:txBody>
      </p:sp>
      <p:pic>
        <p:nvPicPr>
          <p:cNvPr id="6" name="Picture 5"/>
          <p:cNvPicPr>
            <a:picLocks noChangeAspect="1"/>
          </p:cNvPicPr>
          <p:nvPr/>
        </p:nvPicPr>
        <p:blipFill>
          <a:blip r:embed="rId3"/>
          <a:stretch>
            <a:fillRect/>
          </a:stretch>
        </p:blipFill>
        <p:spPr>
          <a:xfrm>
            <a:off x="3048000" y="1062125"/>
            <a:ext cx="5248275" cy="1419225"/>
          </a:xfrm>
          <a:prstGeom prst="rect">
            <a:avLst/>
          </a:prstGeom>
        </p:spPr>
      </p:pic>
      <p:sp>
        <p:nvSpPr>
          <p:cNvPr id="7" name="Content Placeholder 2"/>
          <p:cNvSpPr txBox="1">
            <a:spLocks/>
          </p:cNvSpPr>
          <p:nvPr/>
        </p:nvSpPr>
        <p:spPr bwMode="auto">
          <a:xfrm>
            <a:off x="3058285" y="2481350"/>
            <a:ext cx="5600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Click on “</a:t>
            </a:r>
            <a:r>
              <a:rPr lang="en-GB" kern="0" dirty="0" err="1" smtClean="0">
                <a:effectLst/>
              </a:rPr>
              <a:t>noAssetClass</a:t>
            </a:r>
            <a:r>
              <a:rPr lang="en-GB" kern="0" dirty="0" smtClean="0">
                <a:effectLst/>
              </a:rPr>
              <a:t>” &amp; choose “Asset”</a:t>
            </a:r>
            <a:endParaRPr lang="en-AU" kern="0" dirty="0">
              <a:effectLst/>
            </a:endParaRPr>
          </a:p>
        </p:txBody>
      </p:sp>
      <p:pic>
        <p:nvPicPr>
          <p:cNvPr id="8" name="Picture 7"/>
          <p:cNvPicPr>
            <a:picLocks noChangeAspect="1"/>
          </p:cNvPicPr>
          <p:nvPr/>
        </p:nvPicPr>
        <p:blipFill>
          <a:blip r:embed="rId4"/>
          <a:stretch>
            <a:fillRect/>
          </a:stretch>
        </p:blipFill>
        <p:spPr>
          <a:xfrm>
            <a:off x="3080257" y="2862350"/>
            <a:ext cx="1343025" cy="1171575"/>
          </a:xfrm>
          <a:prstGeom prst="rect">
            <a:avLst/>
          </a:prstGeom>
        </p:spPr>
      </p:pic>
      <p:pic>
        <p:nvPicPr>
          <p:cNvPr id="9" name="Picture 8"/>
          <p:cNvPicPr>
            <a:picLocks noChangeAspect="1"/>
          </p:cNvPicPr>
          <p:nvPr/>
        </p:nvPicPr>
        <p:blipFill>
          <a:blip r:embed="rId5"/>
          <a:stretch>
            <a:fillRect/>
          </a:stretch>
        </p:blipFill>
        <p:spPr>
          <a:xfrm>
            <a:off x="4572000" y="2862350"/>
            <a:ext cx="1247775" cy="1076325"/>
          </a:xfrm>
          <a:prstGeom prst="rect">
            <a:avLst/>
          </a:prstGeom>
        </p:spPr>
      </p:pic>
      <p:sp>
        <p:nvSpPr>
          <p:cNvPr id="10" name="Content Placeholder 2"/>
          <p:cNvSpPr txBox="1">
            <a:spLocks/>
          </p:cNvSpPr>
          <p:nvPr/>
        </p:nvSpPr>
        <p:spPr bwMode="auto">
          <a:xfrm>
            <a:off x="5847590" y="2819400"/>
            <a:ext cx="299161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Choose “FIRMS”</a:t>
            </a:r>
          </a:p>
        </p:txBody>
      </p:sp>
      <p:pic>
        <p:nvPicPr>
          <p:cNvPr id="11" name="Picture 10"/>
          <p:cNvPicPr>
            <a:picLocks noChangeAspect="1"/>
          </p:cNvPicPr>
          <p:nvPr/>
        </p:nvPicPr>
        <p:blipFill>
          <a:blip r:embed="rId6"/>
          <a:stretch>
            <a:fillRect/>
          </a:stretch>
        </p:blipFill>
        <p:spPr>
          <a:xfrm>
            <a:off x="3000726" y="4191000"/>
            <a:ext cx="5276850" cy="2047875"/>
          </a:xfrm>
          <a:prstGeom prst="rect">
            <a:avLst/>
          </a:prstGeom>
        </p:spPr>
      </p:pic>
      <p:sp>
        <p:nvSpPr>
          <p:cNvPr id="13" name="Content Placeholder 2"/>
          <p:cNvSpPr txBox="1">
            <a:spLocks/>
          </p:cNvSpPr>
          <p:nvPr/>
        </p:nvSpPr>
        <p:spPr bwMode="auto">
          <a:xfrm>
            <a:off x="5847590" y="3124200"/>
            <a:ext cx="299161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Minsky will populate column with all current transactions</a:t>
            </a:r>
            <a:endParaRPr lang="en-AU" kern="0" dirty="0">
              <a:effectLst/>
            </a:endParaRPr>
          </a:p>
        </p:txBody>
      </p:sp>
      <p:sp>
        <p:nvSpPr>
          <p:cNvPr id="14" name="Content Placeholder 2"/>
          <p:cNvSpPr txBox="1">
            <a:spLocks/>
          </p:cNvSpPr>
          <p:nvPr/>
        </p:nvSpPr>
        <p:spPr bwMode="auto">
          <a:xfrm>
            <a:off x="304800" y="6321328"/>
            <a:ext cx="8610600" cy="4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Repeat with “Liabilities” &amp; choose “LOANS”…</a:t>
            </a:r>
            <a:endParaRPr lang="en-AU" kern="0" dirty="0">
              <a:effectLst/>
            </a:endParaRPr>
          </a:p>
        </p:txBody>
      </p:sp>
    </p:spTree>
    <p:extLst>
      <p:ext uri="{BB962C8B-B14F-4D97-AF65-F5344CB8AC3E}">
        <p14:creationId xmlns:p14="http://schemas.microsoft.com/office/powerpoint/2010/main" val="105894362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1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Add column and choose “Equity”; call it “NW</a:t>
            </a:r>
            <a:r>
              <a:rPr lang="en-GB" baseline="-25000" dirty="0" smtClean="0"/>
              <a:t>FIRMS</a:t>
            </a:r>
            <a:r>
              <a:rPr lang="en-GB" dirty="0" smtClean="0"/>
              <a:t>”</a:t>
            </a:r>
            <a:endParaRPr lang="en-US" dirty="0"/>
          </a:p>
        </p:txBody>
      </p:sp>
      <p:pic>
        <p:nvPicPr>
          <p:cNvPr id="4" name="Picture 3"/>
          <p:cNvPicPr>
            <a:picLocks noChangeAspect="1"/>
          </p:cNvPicPr>
          <p:nvPr/>
        </p:nvPicPr>
        <p:blipFill>
          <a:blip r:embed="rId2"/>
          <a:stretch>
            <a:fillRect/>
          </a:stretch>
        </p:blipFill>
        <p:spPr>
          <a:xfrm>
            <a:off x="316487" y="1066800"/>
            <a:ext cx="7610475" cy="2038350"/>
          </a:xfrm>
          <a:prstGeom prst="rect">
            <a:avLst/>
          </a:prstGeom>
        </p:spPr>
      </p:pic>
      <p:sp>
        <p:nvSpPr>
          <p:cNvPr id="5" name="Content Placeholder 2"/>
          <p:cNvSpPr txBox="1">
            <a:spLocks/>
          </p:cNvSpPr>
          <p:nvPr/>
        </p:nvSpPr>
        <p:spPr bwMode="auto">
          <a:xfrm>
            <a:off x="304800" y="3105150"/>
            <a:ext cx="5600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Add entries to make all rows sum to zero:</a:t>
            </a:r>
            <a:endParaRPr lang="en-AU" kern="0" dirty="0">
              <a:effectLst/>
            </a:endParaRPr>
          </a:p>
        </p:txBody>
      </p:sp>
      <p:pic>
        <p:nvPicPr>
          <p:cNvPr id="6" name="Picture 5"/>
          <p:cNvPicPr>
            <a:picLocks noChangeAspect="1"/>
          </p:cNvPicPr>
          <p:nvPr/>
        </p:nvPicPr>
        <p:blipFill>
          <a:blip r:embed="rId3"/>
          <a:stretch>
            <a:fillRect/>
          </a:stretch>
        </p:blipFill>
        <p:spPr>
          <a:xfrm>
            <a:off x="316487" y="3581400"/>
            <a:ext cx="7620000" cy="2028825"/>
          </a:xfrm>
          <a:prstGeom prst="rect">
            <a:avLst/>
          </a:prstGeom>
        </p:spPr>
      </p:pic>
      <p:sp>
        <p:nvSpPr>
          <p:cNvPr id="7" name="Content Placeholder 2"/>
          <p:cNvSpPr txBox="1">
            <a:spLocks/>
          </p:cNvSpPr>
          <p:nvPr/>
        </p:nvSpPr>
        <p:spPr bwMode="auto">
          <a:xfrm>
            <a:off x="304800" y="56388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Can add other entities (government treasury, central bank, etc.) for comprehensive monetary model…</a:t>
            </a:r>
            <a:endParaRPr lang="en-AU" kern="0" dirty="0">
              <a:effectLst/>
            </a:endParaRPr>
          </a:p>
        </p:txBody>
      </p:sp>
    </p:spTree>
    <p:extLst>
      <p:ext uri="{BB962C8B-B14F-4D97-AF65-F5344CB8AC3E}">
        <p14:creationId xmlns:p14="http://schemas.microsoft.com/office/powerpoint/2010/main" val="333890272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4800" y="1055580"/>
            <a:ext cx="4695825" cy="3552825"/>
          </a:xfrm>
          <a:prstGeom prst="rect">
            <a:avLst/>
          </a:prstGeom>
        </p:spPr>
      </p:pic>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Defining flows uses same “flowchart” paradigm as for Goodwin model:</a:t>
            </a:r>
            <a:endParaRPr lang="en-US" dirty="0"/>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4216242092"/>
              </p:ext>
            </p:extLst>
          </p:nvPr>
        </p:nvGraphicFramePr>
        <p:xfrm>
          <a:off x="2895600" y="3581400"/>
          <a:ext cx="1746250" cy="454025"/>
        </p:xfrm>
        <a:graphic>
          <a:graphicData uri="http://schemas.openxmlformats.org/presentationml/2006/ole">
            <mc:AlternateContent xmlns:mc="http://schemas.openxmlformats.org/markup-compatibility/2006">
              <mc:Choice xmlns:v="urn:schemas-microsoft-com:vml" Requires="v">
                <p:oleObj spid="_x0000_s14365" name="Packager Shell Object" showAsIcon="1" r:id="rId4" imgW="1746360" imgH="453600" progId="Package">
                  <p:embed/>
                </p:oleObj>
              </mc:Choice>
              <mc:Fallback>
                <p:oleObj name="Packager Shell Object" showAsIcon="1" r:id="rId4" imgW="1746360" imgH="453600" progId="Package">
                  <p:embed/>
                  <p:pic>
                    <p:nvPicPr>
                      <p:cNvPr id="0" name=""/>
                      <p:cNvPicPr/>
                      <p:nvPr/>
                    </p:nvPicPr>
                    <p:blipFill>
                      <a:blip r:embed="rId5"/>
                      <a:stretch>
                        <a:fillRect/>
                      </a:stretch>
                    </p:blipFill>
                    <p:spPr>
                      <a:xfrm>
                        <a:off x="2895600" y="3581400"/>
                        <a:ext cx="1746250" cy="454025"/>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5105400" y="1069605"/>
            <a:ext cx="3276600" cy="3552825"/>
          </a:xfrm>
          <a:prstGeom prst="rect">
            <a:avLst/>
          </a:prstGeom>
        </p:spPr>
      </p:pic>
      <p:sp>
        <p:nvSpPr>
          <p:cNvPr id="8" name="Rounded Rectangle 7"/>
          <p:cNvSpPr/>
          <p:nvPr/>
        </p:nvSpPr>
        <p:spPr bwMode="auto">
          <a:xfrm>
            <a:off x="2895599" y="2473235"/>
            <a:ext cx="2105025" cy="923275"/>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This flowchart fragment</a:t>
            </a: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9" name="Rounded Rectangle 8"/>
          <p:cNvSpPr/>
          <p:nvPr/>
        </p:nvSpPr>
        <p:spPr bwMode="auto">
          <a:xfrm>
            <a:off x="4968835" y="1788596"/>
            <a:ext cx="2105025" cy="923275"/>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Defines this equation</a:t>
            </a: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83535827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6"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80">
                                          <p:stCondLst>
                                            <p:cond delay="0"/>
                                          </p:stCondLst>
                                        </p:cTn>
                                        <p:tgtEl>
                                          <p:spTgt spid="9"/>
                                        </p:tgtEl>
                                      </p:cBhvr>
                                    </p:animEffect>
                                    <p:anim calcmode="lin" valueType="num">
                                      <p:cBhvr>
                                        <p:cTn id="5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7" dur="26">
                                          <p:stCondLst>
                                            <p:cond delay="650"/>
                                          </p:stCondLst>
                                        </p:cTn>
                                        <p:tgtEl>
                                          <p:spTgt spid="9"/>
                                        </p:tgtEl>
                                      </p:cBhvr>
                                      <p:to x="100000" y="60000"/>
                                    </p:animScale>
                                    <p:animScale>
                                      <p:cBhvr>
                                        <p:cTn id="58" dur="166" decel="50000">
                                          <p:stCondLst>
                                            <p:cond delay="676"/>
                                          </p:stCondLst>
                                        </p:cTn>
                                        <p:tgtEl>
                                          <p:spTgt spid="9"/>
                                        </p:tgtEl>
                                      </p:cBhvr>
                                      <p:to x="100000" y="100000"/>
                                    </p:animScale>
                                    <p:animScale>
                                      <p:cBhvr>
                                        <p:cTn id="59" dur="26">
                                          <p:stCondLst>
                                            <p:cond delay="1312"/>
                                          </p:stCondLst>
                                        </p:cTn>
                                        <p:tgtEl>
                                          <p:spTgt spid="9"/>
                                        </p:tgtEl>
                                      </p:cBhvr>
                                      <p:to x="100000" y="80000"/>
                                    </p:animScale>
                                    <p:animScale>
                                      <p:cBhvr>
                                        <p:cTn id="60" dur="166" decel="50000">
                                          <p:stCondLst>
                                            <p:cond delay="1338"/>
                                          </p:stCondLst>
                                        </p:cTn>
                                        <p:tgtEl>
                                          <p:spTgt spid="9"/>
                                        </p:tgtEl>
                                      </p:cBhvr>
                                      <p:to x="100000" y="100000"/>
                                    </p:animScale>
                                    <p:animScale>
                                      <p:cBhvr>
                                        <p:cTn id="61" dur="26">
                                          <p:stCondLst>
                                            <p:cond delay="1642"/>
                                          </p:stCondLst>
                                        </p:cTn>
                                        <p:tgtEl>
                                          <p:spTgt spid="9"/>
                                        </p:tgtEl>
                                      </p:cBhvr>
                                      <p:to x="100000" y="90000"/>
                                    </p:animScale>
                                    <p:animScale>
                                      <p:cBhvr>
                                        <p:cTn id="62" dur="166" decel="50000">
                                          <p:stCondLst>
                                            <p:cond delay="1668"/>
                                          </p:stCondLst>
                                        </p:cTn>
                                        <p:tgtEl>
                                          <p:spTgt spid="9"/>
                                        </p:tgtEl>
                                      </p:cBhvr>
                                      <p:to x="100000" y="100000"/>
                                    </p:animScale>
                                    <p:animScale>
                                      <p:cBhvr>
                                        <p:cTn id="63" dur="26">
                                          <p:stCondLst>
                                            <p:cond delay="1808"/>
                                          </p:stCondLst>
                                        </p:cTn>
                                        <p:tgtEl>
                                          <p:spTgt spid="9"/>
                                        </p:tgtEl>
                                      </p:cBhvr>
                                      <p:to x="100000" y="95000"/>
                                    </p:animScale>
                                    <p:animScale>
                                      <p:cBhvr>
                                        <p:cTn id="64" dur="166" decel="50000">
                                          <p:stCondLst>
                                            <p:cond delay="1834"/>
                                          </p:stCondLst>
                                        </p:cTn>
                                        <p:tgtEl>
                                          <p:spTgt spid="9"/>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xit" presetSubtype="0" fill="hold" grpId="1" nodeType="clickEffect">
                                  <p:stCondLst>
                                    <p:cond delay="0"/>
                                  </p:stCondLst>
                                  <p:childTnLst>
                                    <p:animEffect transition="out" filter="wipe(down)">
                                      <p:cBhvr>
                                        <p:cTn id="68" dur="180" accel="50000">
                                          <p:stCondLst>
                                            <p:cond delay="1820"/>
                                          </p:stCondLst>
                                        </p:cTn>
                                        <p:tgtEl>
                                          <p:spTgt spid="8"/>
                                        </p:tgtEl>
                                      </p:cBhvr>
                                    </p:animEffect>
                                    <p:anim calcmode="lin" valueType="num">
                                      <p:cBhvr>
                                        <p:cTn id="69"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70"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71"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2"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3"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4"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5"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76" dur="26">
                                          <p:stCondLst>
                                            <p:cond delay="620"/>
                                          </p:stCondLst>
                                        </p:cTn>
                                        <p:tgtEl>
                                          <p:spTgt spid="8"/>
                                        </p:tgtEl>
                                      </p:cBhvr>
                                      <p:to x="100000" y="60000"/>
                                    </p:animScale>
                                    <p:animScale>
                                      <p:cBhvr>
                                        <p:cTn id="77" dur="166" decel="50000">
                                          <p:stCondLst>
                                            <p:cond delay="646"/>
                                          </p:stCondLst>
                                        </p:cTn>
                                        <p:tgtEl>
                                          <p:spTgt spid="8"/>
                                        </p:tgtEl>
                                      </p:cBhvr>
                                      <p:to x="100000" y="100000"/>
                                    </p:animScale>
                                    <p:animScale>
                                      <p:cBhvr>
                                        <p:cTn id="78" dur="26">
                                          <p:stCondLst>
                                            <p:cond delay="1312"/>
                                          </p:stCondLst>
                                        </p:cTn>
                                        <p:tgtEl>
                                          <p:spTgt spid="8"/>
                                        </p:tgtEl>
                                      </p:cBhvr>
                                      <p:to x="100000" y="80000"/>
                                    </p:animScale>
                                    <p:animScale>
                                      <p:cBhvr>
                                        <p:cTn id="79" dur="166" decel="50000">
                                          <p:stCondLst>
                                            <p:cond delay="1338"/>
                                          </p:stCondLst>
                                        </p:cTn>
                                        <p:tgtEl>
                                          <p:spTgt spid="8"/>
                                        </p:tgtEl>
                                      </p:cBhvr>
                                      <p:to x="100000" y="100000"/>
                                    </p:animScale>
                                    <p:animScale>
                                      <p:cBhvr>
                                        <p:cTn id="80" dur="26">
                                          <p:stCondLst>
                                            <p:cond delay="1642"/>
                                          </p:stCondLst>
                                        </p:cTn>
                                        <p:tgtEl>
                                          <p:spTgt spid="8"/>
                                        </p:tgtEl>
                                      </p:cBhvr>
                                      <p:to x="100000" y="90000"/>
                                    </p:animScale>
                                    <p:animScale>
                                      <p:cBhvr>
                                        <p:cTn id="81" dur="166" decel="50000">
                                          <p:stCondLst>
                                            <p:cond delay="1668"/>
                                          </p:stCondLst>
                                        </p:cTn>
                                        <p:tgtEl>
                                          <p:spTgt spid="8"/>
                                        </p:tgtEl>
                                      </p:cBhvr>
                                      <p:to x="100000" y="100000"/>
                                    </p:animScale>
                                    <p:animScale>
                                      <p:cBhvr>
                                        <p:cTn id="82" dur="26">
                                          <p:stCondLst>
                                            <p:cond delay="1808"/>
                                          </p:stCondLst>
                                        </p:cTn>
                                        <p:tgtEl>
                                          <p:spTgt spid="8"/>
                                        </p:tgtEl>
                                      </p:cBhvr>
                                      <p:to x="100000" y="95000"/>
                                    </p:animScale>
                                    <p:animScale>
                                      <p:cBhvr>
                                        <p:cTn id="83" dur="166" decel="50000">
                                          <p:stCondLst>
                                            <p:cond delay="1834"/>
                                          </p:stCondLst>
                                        </p:cTn>
                                        <p:tgtEl>
                                          <p:spTgt spid="8"/>
                                        </p:tgtEl>
                                      </p:cBhvr>
                                      <p:to x="100000" y="100000"/>
                                    </p:animScale>
                                    <p:set>
                                      <p:cBhvr>
                                        <p:cTn id="84" dur="1" fill="hold">
                                          <p:stCondLst>
                                            <p:cond delay="1999"/>
                                          </p:stCondLst>
                                        </p:cTn>
                                        <p:tgtEl>
                                          <p:spTgt spid="8"/>
                                        </p:tgtEl>
                                        <p:attrNameLst>
                                          <p:attrName>style.visibility</p:attrName>
                                        </p:attrNameLst>
                                      </p:cBhvr>
                                      <p:to>
                                        <p:strVal val="hidden"/>
                                      </p:to>
                                    </p:set>
                                  </p:childTnLst>
                                </p:cTn>
                              </p:par>
                              <p:par>
                                <p:cTn id="85" presetID="26" presetClass="exit" presetSubtype="0" fill="hold" grpId="1" nodeType="withEffect">
                                  <p:stCondLst>
                                    <p:cond delay="0"/>
                                  </p:stCondLst>
                                  <p:childTnLst>
                                    <p:animEffect transition="out" filter="wipe(down)">
                                      <p:cBhvr>
                                        <p:cTn id="86" dur="180" accel="50000">
                                          <p:stCondLst>
                                            <p:cond delay="1820"/>
                                          </p:stCondLst>
                                        </p:cTn>
                                        <p:tgtEl>
                                          <p:spTgt spid="9"/>
                                        </p:tgtEl>
                                      </p:cBhvr>
                                    </p:animEffect>
                                    <p:anim calcmode="lin" valueType="num">
                                      <p:cBhvr>
                                        <p:cTn id="87"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88"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89"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0"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1"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2"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3"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94" dur="26">
                                          <p:stCondLst>
                                            <p:cond delay="620"/>
                                          </p:stCondLst>
                                        </p:cTn>
                                        <p:tgtEl>
                                          <p:spTgt spid="9"/>
                                        </p:tgtEl>
                                      </p:cBhvr>
                                      <p:to x="100000" y="60000"/>
                                    </p:animScale>
                                    <p:animScale>
                                      <p:cBhvr>
                                        <p:cTn id="95" dur="166" decel="50000">
                                          <p:stCondLst>
                                            <p:cond delay="64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set>
                                      <p:cBhvr>
                                        <p:cTn id="10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76200" y="3429000"/>
            <a:ext cx="8991600" cy="1511762"/>
          </a:xfrm>
          <a:prstGeom prst="rect">
            <a:avLst/>
          </a:prstGeom>
        </p:spPr>
      </p:pic>
      <p:pic>
        <p:nvPicPr>
          <p:cNvPr id="6" name="Picture 5"/>
          <p:cNvPicPr>
            <a:picLocks noChangeAspect="1"/>
          </p:cNvPicPr>
          <p:nvPr/>
        </p:nvPicPr>
        <p:blipFill>
          <a:blip r:embed="rId5"/>
          <a:stretch>
            <a:fillRect/>
          </a:stretch>
        </p:blipFill>
        <p:spPr>
          <a:xfrm>
            <a:off x="76200" y="1371601"/>
            <a:ext cx="9014164" cy="1974316"/>
          </a:xfrm>
          <a:prstGeom prst="rect">
            <a:avLst/>
          </a:prstGeom>
        </p:spPr>
      </p:pic>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762000"/>
          </a:xfrm>
        </p:spPr>
        <p:txBody>
          <a:bodyPr/>
          <a:lstStyle/>
          <a:p>
            <a:r>
              <a:rPr lang="en-GB" dirty="0" smtClean="0"/>
              <a:t>First, using Minsky to compare Loanable Funds &amp; Endogenous Money</a:t>
            </a:r>
          </a:p>
          <a:p>
            <a:pPr lvl="1"/>
            <a:r>
              <a:rPr lang="en-GB" dirty="0" err="1" smtClean="0"/>
              <a:t>Eggertsson</a:t>
            </a:r>
            <a:r>
              <a:rPr lang="en-GB" dirty="0" smtClean="0"/>
              <a:t> &amp; Krugman 2012 has “bank” model in Appendix:</a:t>
            </a:r>
          </a:p>
        </p:txBody>
      </p:sp>
      <p:sp>
        <p:nvSpPr>
          <p:cNvPr id="5" name="Content Placeholder 2"/>
          <p:cNvSpPr txBox="1">
            <a:spLocks/>
          </p:cNvSpPr>
          <p:nvPr/>
        </p:nvSpPr>
        <p:spPr bwMode="auto">
          <a:xfrm>
            <a:off x="209900" y="1328462"/>
            <a:ext cx="8880463" cy="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Reminds me of Spock quote from Star Trek: “</a:t>
            </a:r>
            <a:r>
              <a:rPr lang="en-US" dirty="0">
                <a:effectLst/>
              </a:rPr>
              <a:t>It is not life as we know </a:t>
            </a:r>
            <a:r>
              <a:rPr lang="en-US" dirty="0" smtClean="0">
                <a:effectLst/>
              </a:rPr>
              <a:t>it”</a:t>
            </a:r>
          </a:p>
        </p:txBody>
      </p:sp>
      <p:sp>
        <p:nvSpPr>
          <p:cNvPr id="8" name="Content Placeholder 2"/>
          <p:cNvSpPr txBox="1">
            <a:spLocks/>
          </p:cNvSpPr>
          <p:nvPr/>
        </p:nvSpPr>
        <p:spPr bwMode="auto">
          <a:xfrm>
            <a:off x="304800" y="2133601"/>
            <a:ext cx="8458200" cy="441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Basic “Loanable Funds” vision of banks is as intermediaries who arrange loans between non-bank agents:</a:t>
            </a:r>
          </a:p>
          <a:p>
            <a:pPr lvl="1"/>
            <a:r>
              <a:rPr lang="en-GB" kern="0" dirty="0" smtClean="0">
                <a:effectLst/>
              </a:rPr>
              <a:t>“</a:t>
            </a:r>
            <a:r>
              <a:rPr lang="en-US" dirty="0">
                <a:effectLst/>
              </a:rPr>
              <a:t>If I decide to cut back on my </a:t>
            </a:r>
            <a:r>
              <a:rPr lang="en-US" dirty="0" smtClean="0">
                <a:effectLst/>
              </a:rPr>
              <a:t>spending</a:t>
            </a:r>
          </a:p>
          <a:p>
            <a:pPr lvl="1"/>
            <a:r>
              <a:rPr lang="en-US" dirty="0" smtClean="0">
                <a:effectLst/>
              </a:rPr>
              <a:t>and </a:t>
            </a:r>
            <a:r>
              <a:rPr lang="en-US" dirty="0">
                <a:effectLst/>
              </a:rPr>
              <a:t>stash the funds in a </a:t>
            </a:r>
            <a:r>
              <a:rPr lang="en-US" dirty="0" smtClean="0">
                <a:effectLst/>
              </a:rPr>
              <a:t>bank,</a:t>
            </a:r>
          </a:p>
          <a:p>
            <a:pPr lvl="1"/>
            <a:r>
              <a:rPr lang="en-US" dirty="0" smtClean="0">
                <a:effectLst/>
              </a:rPr>
              <a:t>which </a:t>
            </a:r>
            <a:r>
              <a:rPr lang="en-US" dirty="0">
                <a:effectLst/>
              </a:rPr>
              <a:t>lends them out to someone </a:t>
            </a:r>
            <a:r>
              <a:rPr lang="en-US" dirty="0" smtClean="0">
                <a:effectLst/>
              </a:rPr>
              <a:t>else,</a:t>
            </a:r>
          </a:p>
          <a:p>
            <a:pPr lvl="1"/>
            <a:r>
              <a:rPr lang="en-US" dirty="0" smtClean="0">
                <a:effectLst/>
              </a:rPr>
              <a:t>this </a:t>
            </a:r>
            <a:r>
              <a:rPr lang="en-US" dirty="0">
                <a:effectLst/>
              </a:rPr>
              <a:t>doesn't have to represent a net increase in demand</a:t>
            </a:r>
            <a:r>
              <a:rPr lang="en-US" dirty="0" smtClean="0">
                <a:effectLst/>
              </a:rPr>
              <a:t>.</a:t>
            </a:r>
            <a:r>
              <a:rPr lang="en-GB" kern="0" dirty="0" smtClean="0">
                <a:effectLst/>
              </a:rPr>
              <a:t>” (</a:t>
            </a:r>
            <a:r>
              <a:rPr lang="en-GB" kern="0" dirty="0" smtClean="0">
                <a:effectLst/>
                <a:hlinkClick r:id="rId6"/>
              </a:rPr>
              <a:t>Krugman 2012</a:t>
            </a:r>
            <a:r>
              <a:rPr lang="en-GB" kern="0" dirty="0" smtClean="0">
                <a:effectLst/>
              </a:rPr>
              <a:t>)</a:t>
            </a:r>
          </a:p>
          <a:p>
            <a:r>
              <a:rPr lang="en-GB" kern="0" dirty="0" smtClean="0">
                <a:effectLst/>
              </a:rPr>
              <a:t>Putting “Bank as Intermediary” in more realistic “Minsky” form</a:t>
            </a:r>
          </a:p>
          <a:p>
            <a:r>
              <a:rPr lang="en-GB" kern="0" dirty="0" smtClean="0">
                <a:effectLst/>
              </a:rPr>
              <a:t>“Patient” Consumer Sector lends to “Impatient” Investment Sector</a:t>
            </a:r>
          </a:p>
          <a:p>
            <a:r>
              <a:rPr lang="en-GB" kern="0" dirty="0" smtClean="0">
                <a:effectLst/>
              </a:rPr>
              <a:t>Investment Sector pays interest on loan</a:t>
            </a:r>
          </a:p>
          <a:p>
            <a:r>
              <a:rPr lang="en-GB" kern="0" dirty="0" smtClean="0">
                <a:effectLst/>
              </a:rPr>
              <a:t>Bank collects fee from Consumer sector for arranging loan…</a:t>
            </a:r>
            <a:endParaRPr lang="en-AU" kern="0" dirty="0">
              <a:effectLst/>
            </a:endParaRPr>
          </a:p>
        </p:txBody>
      </p:sp>
      <p:pic>
        <p:nvPicPr>
          <p:cNvPr id="7" name="LifeJ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8200" y="685800"/>
            <a:ext cx="6248400" cy="4572000"/>
          </a:xfrm>
          <a:prstGeom prst="rect">
            <a:avLst/>
          </a:prstGeom>
        </p:spPr>
      </p:pic>
    </p:spTree>
    <p:extLst>
      <p:ext uri="{BB962C8B-B14F-4D97-AF65-F5344CB8AC3E}">
        <p14:creationId xmlns:p14="http://schemas.microsoft.com/office/powerpoint/2010/main" val="273975278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0"/>
                                        <p:tgtEl>
                                          <p:spTgt spid="6"/>
                                        </p:tgtEl>
                                      </p:cBhvr>
                                    </p:animEffect>
                                  </p:childTnLst>
                                </p:cTn>
                              </p:par>
                            </p:childTnLst>
                          </p:cTn>
                        </p:par>
                        <p:par>
                          <p:cTn id="8" fill="hold">
                            <p:stCondLst>
                              <p:cond delay="5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5" presetClass="exit" presetSubtype="0" fill="hold" nodeType="clickEffect">
                                  <p:stCondLst>
                                    <p:cond delay="0"/>
                                  </p:stCondLst>
                                  <p:childTnLst>
                                    <p:anim calcmode="lin" valueType="num">
                                      <p:cBhvr>
                                        <p:cTn id="15" dur="5000"/>
                                        <p:tgtEl>
                                          <p:spTgt spid="6"/>
                                        </p:tgtEl>
                                        <p:attrNameLst>
                                          <p:attrName>ppt_w</p:attrName>
                                        </p:attrNameLst>
                                      </p:cBhvr>
                                      <p:tavLst>
                                        <p:tav tm="0">
                                          <p:val>
                                            <p:strVal val="ppt_w"/>
                                          </p:val>
                                        </p:tav>
                                        <p:tav tm="100000">
                                          <p:val>
                                            <p:fltVal val="0"/>
                                          </p:val>
                                        </p:tav>
                                      </p:tavLst>
                                    </p:anim>
                                    <p:anim calcmode="lin" valueType="num">
                                      <p:cBhvr>
                                        <p:cTn id="16" dur="5000"/>
                                        <p:tgtEl>
                                          <p:spTgt spid="6"/>
                                        </p:tgtEl>
                                        <p:attrNameLst>
                                          <p:attrName>ppt_h</p:attrName>
                                        </p:attrNameLst>
                                      </p:cBhvr>
                                      <p:tavLst>
                                        <p:tav tm="0">
                                          <p:val>
                                            <p:strVal val="ppt_h"/>
                                          </p:val>
                                        </p:tav>
                                        <p:tav tm="100000">
                                          <p:val>
                                            <p:fltVal val="0"/>
                                          </p:val>
                                        </p:tav>
                                      </p:tavLst>
                                    </p:anim>
                                    <p:anim calcmode="lin" valueType="num">
                                      <p:cBhvr>
                                        <p:cTn id="17" dur="5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8" dur="5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9" dur="1" fill="hold">
                                          <p:stCondLst>
                                            <p:cond delay="4999"/>
                                          </p:stCondLst>
                                        </p:cTn>
                                        <p:tgtEl>
                                          <p:spTgt spid="6"/>
                                        </p:tgtEl>
                                        <p:attrNameLst>
                                          <p:attrName>style.visibility</p:attrName>
                                        </p:attrNameLst>
                                      </p:cBhvr>
                                      <p:to>
                                        <p:strVal val="hidden"/>
                                      </p:to>
                                    </p:set>
                                  </p:childTnLst>
                                </p:cTn>
                              </p:par>
                              <p:par>
                                <p:cTn id="20" presetID="15" presetClass="exit" presetSubtype="0" fill="hold" nodeType="withEffect">
                                  <p:stCondLst>
                                    <p:cond delay="0"/>
                                  </p:stCondLst>
                                  <p:childTnLst>
                                    <p:anim calcmode="lin" valueType="num">
                                      <p:cBhvr>
                                        <p:cTn id="21" dur="1000"/>
                                        <p:tgtEl>
                                          <p:spTgt spid="4"/>
                                        </p:tgtEl>
                                        <p:attrNameLst>
                                          <p:attrName>ppt_w</p:attrName>
                                        </p:attrNameLst>
                                      </p:cBhvr>
                                      <p:tavLst>
                                        <p:tav tm="0">
                                          <p:val>
                                            <p:strVal val="ppt_w"/>
                                          </p:val>
                                        </p:tav>
                                        <p:tav tm="100000">
                                          <p:val>
                                            <p:fltVal val="0"/>
                                          </p:val>
                                        </p:tav>
                                      </p:tavLst>
                                    </p:anim>
                                    <p:anim calcmode="lin" valueType="num">
                                      <p:cBhvr>
                                        <p:cTn id="22" dur="1000"/>
                                        <p:tgtEl>
                                          <p:spTgt spid="4"/>
                                        </p:tgtEl>
                                        <p:attrNameLst>
                                          <p:attrName>ppt_h</p:attrName>
                                        </p:attrNameLst>
                                      </p:cBhvr>
                                      <p:tavLst>
                                        <p:tav tm="0">
                                          <p:val>
                                            <p:strVal val="ppt_h"/>
                                          </p:val>
                                        </p:tav>
                                        <p:tav tm="100000">
                                          <p:val>
                                            <p:fltVal val="0"/>
                                          </p:val>
                                        </p:tav>
                                      </p:tavLst>
                                    </p:anim>
                                    <p:anim calcmode="lin" valueType="num">
                                      <p:cBhvr>
                                        <p:cTn id="23"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4"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5" dur="1" fill="hold">
                                          <p:stCondLst>
                                            <p:cond delay="9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7"/>
                                        </p:tgtEl>
                                        <p:attrNameLst>
                                          <p:attrName>ppt_w</p:attrName>
                                        </p:attrNameLst>
                                      </p:cBhvr>
                                      <p:tavLst>
                                        <p:tav tm="0">
                                          <p:val>
                                            <p:strVal val="ppt_w"/>
                                          </p:val>
                                        </p:tav>
                                        <p:tav tm="100000">
                                          <p:val>
                                            <p:fltVal val="0"/>
                                          </p:val>
                                        </p:tav>
                                      </p:tavLst>
                                    </p:anim>
                                    <p:anim calcmode="lin" valueType="num">
                                      <p:cBhvr>
                                        <p:cTn id="42" dur="500"/>
                                        <p:tgtEl>
                                          <p:spTgt spid="7"/>
                                        </p:tgtEl>
                                        <p:attrNameLst>
                                          <p:attrName>ppt_h</p:attrName>
                                        </p:attrNameLst>
                                      </p:cBhvr>
                                      <p:tavLst>
                                        <p:tav tm="0">
                                          <p:val>
                                            <p:strVal val="ppt_h"/>
                                          </p:val>
                                        </p:tav>
                                        <p:tav tm="100000">
                                          <p:val>
                                            <p:fltVal val="0"/>
                                          </p:val>
                                        </p:tav>
                                      </p:tavLst>
                                    </p:anim>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wipe(up)">
                                      <p:cBhvr>
                                        <p:cTn id="50" dur="500"/>
                                        <p:tgtEl>
                                          <p:spTgt spid="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Effect transition="in" filter="wipe(up)">
                                      <p:cBhvr>
                                        <p:cTn id="55" dur="500"/>
                                        <p:tgtEl>
                                          <p:spTgt spid="8">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Effect transition="in" filter="wipe(up)">
                                      <p:cBhvr>
                                        <p:cTn id="60" dur="500"/>
                                        <p:tgtEl>
                                          <p:spTgt spid="8">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
                                            <p:txEl>
                                              <p:pRg st="3" end="3"/>
                                            </p:txEl>
                                          </p:spTgt>
                                        </p:tgtEl>
                                        <p:attrNameLst>
                                          <p:attrName>style.visibility</p:attrName>
                                        </p:attrNameLst>
                                      </p:cBhvr>
                                      <p:to>
                                        <p:strVal val="visible"/>
                                      </p:to>
                                    </p:set>
                                    <p:animEffect transition="in" filter="wipe(up)">
                                      <p:cBhvr>
                                        <p:cTn id="65" dur="500"/>
                                        <p:tgtEl>
                                          <p:spTgt spid="8">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xEl>
                                              <p:pRg st="4" end="4"/>
                                            </p:txEl>
                                          </p:spTgt>
                                        </p:tgtEl>
                                        <p:attrNameLst>
                                          <p:attrName>style.visibility</p:attrName>
                                        </p:attrNameLst>
                                      </p:cBhvr>
                                      <p:to>
                                        <p:strVal val="visible"/>
                                      </p:to>
                                    </p:set>
                                    <p:animEffect transition="in" filter="wipe(up)">
                                      <p:cBhvr>
                                        <p:cTn id="70" dur="500"/>
                                        <p:tgtEl>
                                          <p:spTgt spid="8">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8">
                                            <p:txEl>
                                              <p:pRg st="5" end="5"/>
                                            </p:txEl>
                                          </p:spTgt>
                                        </p:tgtEl>
                                        <p:attrNameLst>
                                          <p:attrName>style.visibility</p:attrName>
                                        </p:attrNameLst>
                                      </p:cBhvr>
                                      <p:to>
                                        <p:strVal val="visible"/>
                                      </p:to>
                                    </p:set>
                                    <p:animEffect transition="in" filter="wipe(up)">
                                      <p:cBhvr>
                                        <p:cTn id="75" dur="500"/>
                                        <p:tgtEl>
                                          <p:spTgt spid="8">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8">
                                            <p:txEl>
                                              <p:pRg st="6" end="6"/>
                                            </p:txEl>
                                          </p:spTgt>
                                        </p:tgtEl>
                                        <p:attrNameLst>
                                          <p:attrName>style.visibility</p:attrName>
                                        </p:attrNameLst>
                                      </p:cBhvr>
                                      <p:to>
                                        <p:strVal val="visible"/>
                                      </p:to>
                                    </p:set>
                                    <p:animEffect transition="in" filter="wipe(up)">
                                      <p:cBhvr>
                                        <p:cTn id="80" dur="500"/>
                                        <p:tgtEl>
                                          <p:spTgt spid="8">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8">
                                            <p:txEl>
                                              <p:pRg st="7" end="7"/>
                                            </p:txEl>
                                          </p:spTgt>
                                        </p:tgtEl>
                                        <p:attrNameLst>
                                          <p:attrName>style.visibility</p:attrName>
                                        </p:attrNameLst>
                                      </p:cBhvr>
                                      <p:to>
                                        <p:strVal val="visible"/>
                                      </p:to>
                                    </p:set>
                                    <p:animEffect transition="in" filter="wipe(up)">
                                      <p:cBhvr>
                                        <p:cTn id="85" dur="500"/>
                                        <p:tgtEl>
                                          <p:spTgt spid="8">
                                            <p:txEl>
                                              <p:pRg st="7" end="7"/>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8">
                                            <p:txEl>
                                              <p:pRg st="8" end="8"/>
                                            </p:txEl>
                                          </p:spTgt>
                                        </p:tgtEl>
                                        <p:attrNameLst>
                                          <p:attrName>style.visibility</p:attrName>
                                        </p:attrNameLst>
                                      </p:cBhvr>
                                      <p:to>
                                        <p:strVal val="visible"/>
                                      </p:to>
                                    </p:set>
                                    <p:animEffect transition="in" filter="wipe(up)">
                                      <p:cBhvr>
                                        <p:cTn id="90"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1" fill="hold" display="0">
                  <p:stCondLst>
                    <p:cond delay="indefinite"/>
                  </p:stCondLst>
                </p:cTn>
                <p:tgtEl>
                  <p:spTgt spid="7"/>
                </p:tgtEl>
              </p:cMediaNode>
            </p:video>
          </p:childTnLst>
        </p:cTn>
      </p:par>
    </p:tnLst>
    <p:bldLst>
      <p:bldP spid="5" grpId="0"/>
      <p:bldP spid="8"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2209800"/>
          </a:xfrm>
        </p:spPr>
        <p:txBody>
          <a:bodyPr/>
          <a:lstStyle/>
          <a:p>
            <a:r>
              <a:rPr lang="en-GB" dirty="0" smtClean="0"/>
              <a:t>Five Bank accounts needed:</a:t>
            </a:r>
          </a:p>
          <a:p>
            <a:pPr lvl="1"/>
            <a:r>
              <a:rPr lang="en-GB" dirty="0" smtClean="0"/>
              <a:t>Reserves (to store deposits)</a:t>
            </a:r>
          </a:p>
          <a:p>
            <a:pPr lvl="1"/>
            <a:r>
              <a:rPr lang="en-GB" dirty="0" smtClean="0"/>
              <a:t>C_D: Deposit account for “Patient” consumer goods sector firm</a:t>
            </a:r>
          </a:p>
          <a:p>
            <a:pPr lvl="1"/>
            <a:r>
              <a:rPr lang="en-GB" dirty="0" smtClean="0"/>
              <a:t>I_D: Deposit </a:t>
            </a:r>
            <a:r>
              <a:rPr lang="en-GB" dirty="0"/>
              <a:t>account for </a:t>
            </a:r>
            <a:r>
              <a:rPr lang="en-GB" dirty="0" smtClean="0"/>
              <a:t>“Impatient</a:t>
            </a:r>
            <a:r>
              <a:rPr lang="en-GB" dirty="0"/>
              <a:t>” </a:t>
            </a:r>
            <a:r>
              <a:rPr lang="en-GB" dirty="0" smtClean="0"/>
              <a:t>investment </a:t>
            </a:r>
            <a:r>
              <a:rPr lang="en-GB" dirty="0"/>
              <a:t>goods sector </a:t>
            </a:r>
            <a:r>
              <a:rPr lang="en-GB" dirty="0" smtClean="0"/>
              <a:t>firm</a:t>
            </a:r>
          </a:p>
          <a:p>
            <a:pPr lvl="1"/>
            <a:r>
              <a:rPr lang="en-GB" dirty="0" smtClean="0"/>
              <a:t>W_D: Workers Deposit</a:t>
            </a:r>
          </a:p>
          <a:p>
            <a:pPr lvl="1"/>
            <a:r>
              <a:rPr lang="en-GB" dirty="0" smtClean="0"/>
              <a:t>B_E: Bank Equity account</a:t>
            </a:r>
            <a:endParaRPr lang="en-GB" dirty="0"/>
          </a:p>
          <a:p>
            <a:pPr lvl="1"/>
            <a:endParaRPr lang="en-GB" dirty="0" smtClean="0"/>
          </a:p>
        </p:txBody>
      </p:sp>
      <p:pic>
        <p:nvPicPr>
          <p:cNvPr id="7" name="Picture 6"/>
          <p:cNvPicPr>
            <a:picLocks noChangeAspect="1"/>
          </p:cNvPicPr>
          <p:nvPr/>
        </p:nvPicPr>
        <p:blipFill>
          <a:blip r:embed="rId2"/>
          <a:stretch>
            <a:fillRect/>
          </a:stretch>
        </p:blipFill>
        <p:spPr>
          <a:xfrm>
            <a:off x="76200" y="2895600"/>
            <a:ext cx="8981813" cy="1219200"/>
          </a:xfrm>
          <a:prstGeom prst="rect">
            <a:avLst/>
          </a:prstGeom>
        </p:spPr>
      </p:pic>
      <p:sp>
        <p:nvSpPr>
          <p:cNvPr id="8" name="Content Placeholder 2"/>
          <p:cNvSpPr txBox="1">
            <a:spLocks/>
          </p:cNvSpPr>
          <p:nvPr/>
        </p:nvSpPr>
        <p:spPr bwMode="auto">
          <a:xfrm>
            <a:off x="304800" y="4114800"/>
            <a:ext cx="8458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Operations:</a:t>
            </a:r>
          </a:p>
          <a:p>
            <a:pPr lvl="1"/>
            <a:r>
              <a:rPr lang="en-GB" kern="0" dirty="0" smtClean="0">
                <a:effectLst/>
              </a:rPr>
              <a:t>Consumer sector </a:t>
            </a:r>
            <a:r>
              <a:rPr lang="en-GB" b="1" i="1" kern="0" dirty="0" smtClean="0">
                <a:effectLst/>
              </a:rPr>
              <a:t>Lend</a:t>
            </a:r>
            <a:r>
              <a:rPr lang="en-GB" kern="0" dirty="0" smtClean="0">
                <a:effectLst/>
              </a:rPr>
              <a:t>s to Investment Sector</a:t>
            </a:r>
          </a:p>
          <a:p>
            <a:pPr lvl="1"/>
            <a:r>
              <a:rPr lang="en-GB" kern="0" dirty="0" smtClean="0">
                <a:effectLst/>
              </a:rPr>
              <a:t>Investment sector pays </a:t>
            </a:r>
            <a:r>
              <a:rPr lang="en-GB" b="1" i="1" kern="0" dirty="0" smtClean="0">
                <a:effectLst/>
              </a:rPr>
              <a:t>Interest</a:t>
            </a:r>
            <a:r>
              <a:rPr lang="en-GB" kern="0" dirty="0" smtClean="0">
                <a:effectLst/>
              </a:rPr>
              <a:t> &amp; </a:t>
            </a:r>
            <a:r>
              <a:rPr lang="en-GB" b="1" i="1" kern="0" dirty="0" smtClean="0">
                <a:effectLst/>
              </a:rPr>
              <a:t>Repay</a:t>
            </a:r>
            <a:r>
              <a:rPr lang="en-GB" kern="0" dirty="0" smtClean="0">
                <a:effectLst/>
              </a:rPr>
              <a:t>s Consumer Sector</a:t>
            </a:r>
          </a:p>
          <a:p>
            <a:pPr lvl="1"/>
            <a:r>
              <a:rPr lang="en-GB" kern="0" dirty="0" smtClean="0">
                <a:effectLst/>
              </a:rPr>
              <a:t>Consumer sector pays intermediation </a:t>
            </a:r>
            <a:r>
              <a:rPr lang="en-GB" b="1" i="1" kern="0" dirty="0" smtClean="0">
                <a:effectLst/>
              </a:rPr>
              <a:t>Fee</a:t>
            </a:r>
            <a:r>
              <a:rPr lang="en-GB" kern="0" dirty="0" smtClean="0">
                <a:effectLst/>
              </a:rPr>
              <a:t> to Bank</a:t>
            </a:r>
          </a:p>
          <a:p>
            <a:pPr lvl="1"/>
            <a:r>
              <a:rPr lang="en-GB" kern="0" dirty="0" smtClean="0">
                <a:effectLst/>
              </a:rPr>
              <a:t>Investment &amp; Consumer sector hire workers, buy from each other</a:t>
            </a:r>
          </a:p>
          <a:p>
            <a:pPr lvl="1"/>
            <a:r>
              <a:rPr lang="en-GB" kern="0" dirty="0" smtClean="0">
                <a:effectLst/>
              </a:rPr>
              <a:t>Bank &amp; Workers buy from Consumer Sector…</a:t>
            </a:r>
          </a:p>
          <a:p>
            <a:pPr lvl="1"/>
            <a:endParaRPr lang="en-AU" kern="0" dirty="0">
              <a:effectLst/>
            </a:endParaRPr>
          </a:p>
        </p:txBody>
      </p:sp>
    </p:spTree>
    <p:extLst>
      <p:ext uri="{BB962C8B-B14F-4D97-AF65-F5344CB8AC3E}">
        <p14:creationId xmlns:p14="http://schemas.microsoft.com/office/powerpoint/2010/main" val="270699333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4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up)">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up)">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up)">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up)">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up)">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381000"/>
          </a:xfrm>
        </p:spPr>
        <p:txBody>
          <a:bodyPr/>
          <a:lstStyle/>
          <a:p>
            <a:r>
              <a:rPr lang="en-GB" dirty="0" smtClean="0"/>
              <a:t>Financial flows:</a:t>
            </a:r>
            <a:endParaRPr lang="en-US" dirty="0"/>
          </a:p>
        </p:txBody>
      </p:sp>
      <p:pic>
        <p:nvPicPr>
          <p:cNvPr id="4" name="Picture 3"/>
          <p:cNvPicPr>
            <a:picLocks noChangeAspect="1"/>
          </p:cNvPicPr>
          <p:nvPr/>
        </p:nvPicPr>
        <p:blipFill>
          <a:blip r:embed="rId2"/>
          <a:stretch>
            <a:fillRect/>
          </a:stretch>
        </p:blipFill>
        <p:spPr>
          <a:xfrm>
            <a:off x="76199" y="1066800"/>
            <a:ext cx="8995719" cy="2971800"/>
          </a:xfrm>
          <a:prstGeom prst="rect">
            <a:avLst/>
          </a:prstGeom>
        </p:spPr>
      </p:pic>
      <p:sp>
        <p:nvSpPr>
          <p:cNvPr id="5" name="Content Placeholder 2"/>
          <p:cNvSpPr txBox="1">
            <a:spLocks/>
          </p:cNvSpPr>
          <p:nvPr/>
        </p:nvSpPr>
        <p:spPr bwMode="auto">
          <a:xfrm>
            <a:off x="304800" y="4114800"/>
            <a:ext cx="8458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Minsky generates set of ODEs (Ordinary Differential Equations) from these entries…</a:t>
            </a:r>
            <a:endParaRPr lang="en-AU" kern="0" dirty="0">
              <a:effectLst/>
            </a:endParaRPr>
          </a:p>
        </p:txBody>
      </p:sp>
    </p:spTree>
    <p:extLst>
      <p:ext uri="{BB962C8B-B14F-4D97-AF65-F5344CB8AC3E}">
        <p14:creationId xmlns:p14="http://schemas.microsoft.com/office/powerpoint/2010/main" val="133820061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Putting banks, debt &amp; money into economics</a:t>
            </a:r>
            <a:endParaRPr lang="en-US" dirty="0"/>
          </a:p>
        </p:txBody>
      </p:sp>
      <p:sp>
        <p:nvSpPr>
          <p:cNvPr id="3" name="Content Placeholder 2"/>
          <p:cNvSpPr>
            <a:spLocks noGrp="1"/>
          </p:cNvSpPr>
          <p:nvPr>
            <p:ph idx="1"/>
          </p:nvPr>
        </p:nvSpPr>
        <p:spPr>
          <a:xfrm>
            <a:off x="228600" y="685800"/>
            <a:ext cx="8763000" cy="6019800"/>
          </a:xfrm>
        </p:spPr>
        <p:txBody>
          <a:bodyPr/>
          <a:lstStyle/>
          <a:p>
            <a:r>
              <a:rPr lang="en-GB" dirty="0" smtClean="0"/>
              <a:t>Model my rendition of Minsky’s “Financial Instability Hypothesis”</a:t>
            </a:r>
          </a:p>
          <a:p>
            <a:r>
              <a:rPr lang="en-GB" dirty="0" smtClean="0"/>
              <a:t>Essential part of Minsky’s hypothesis was the role of private debt</a:t>
            </a:r>
          </a:p>
          <a:p>
            <a:pPr lvl="1"/>
            <a:r>
              <a:rPr lang="en-US" dirty="0"/>
              <a:t>“The natural starting place </a:t>
            </a:r>
            <a:r>
              <a:rPr lang="en-US" b="1" i="1" dirty="0"/>
              <a:t>for analyzing the relation between debt and income </a:t>
            </a:r>
            <a:r>
              <a:rPr lang="en-US" dirty="0"/>
              <a:t>is to take an economy with a cyclical past that is now doing </a:t>
            </a:r>
            <a:r>
              <a:rPr lang="en-US" dirty="0" smtClean="0"/>
              <a:t>well…” (Minsky Challenge 1977, p. 24)</a:t>
            </a:r>
          </a:p>
          <a:p>
            <a:r>
              <a:rPr lang="en-GB" dirty="0" smtClean="0"/>
              <a:t>Addition of investment-oriented private debt to Goodwin’s cyclical model generated dynamics of apparent tranquillity with rising debt, followed by breakdown</a:t>
            </a:r>
          </a:p>
          <a:p>
            <a:pPr lvl="1"/>
            <a:r>
              <a:rPr lang="en-GB" dirty="0" smtClean="0"/>
              <a:t>Led to rhetorical flourish at end of my 1995 paper:</a:t>
            </a:r>
          </a:p>
          <a:p>
            <a:pPr lvl="2"/>
            <a:r>
              <a:rPr lang="en-GB" dirty="0" smtClean="0"/>
              <a:t>“From </a:t>
            </a:r>
            <a:r>
              <a:rPr lang="en-GB" dirty="0"/>
              <a:t>the perspective of economic theory and policy, this vision of a </a:t>
            </a:r>
            <a:r>
              <a:rPr lang="en-GB" dirty="0" smtClean="0"/>
              <a:t>capitalist economy </a:t>
            </a:r>
            <a:r>
              <a:rPr lang="en-GB" dirty="0"/>
              <a:t>with finance requires us to go beyond that habit of mind that Keynes described so well, the excessive reliance on the (stable) recent past as a guide to the </a:t>
            </a:r>
            <a:r>
              <a:rPr lang="en-GB" dirty="0" smtClean="0"/>
              <a:t>future.</a:t>
            </a:r>
          </a:p>
          <a:p>
            <a:pPr lvl="2"/>
            <a:r>
              <a:rPr lang="en-GB" dirty="0" smtClean="0"/>
              <a:t>The </a:t>
            </a:r>
            <a:r>
              <a:rPr lang="en-GB" dirty="0"/>
              <a:t>chaotic dynamics explored in this paper should warn us against accepting a period of relative </a:t>
            </a:r>
            <a:r>
              <a:rPr lang="en-GB" dirty="0" err="1" smtClean="0"/>
              <a:t>tranquility</a:t>
            </a:r>
            <a:r>
              <a:rPr lang="en-GB" dirty="0" smtClean="0"/>
              <a:t> </a:t>
            </a:r>
            <a:r>
              <a:rPr lang="en-GB" dirty="0"/>
              <a:t>in a </a:t>
            </a:r>
            <a:r>
              <a:rPr lang="en-GB" dirty="0" smtClean="0"/>
              <a:t>capitalist economy </a:t>
            </a:r>
            <a:r>
              <a:rPr lang="en-GB" dirty="0"/>
              <a:t>as anything </a:t>
            </a:r>
            <a:r>
              <a:rPr lang="en-GB" dirty="0" smtClean="0"/>
              <a:t>other than </a:t>
            </a:r>
            <a:r>
              <a:rPr lang="en-GB" dirty="0"/>
              <a:t>a lull before the storm</a:t>
            </a:r>
            <a:r>
              <a:rPr lang="en-GB" dirty="0" smtClean="0"/>
              <a:t>.”</a:t>
            </a:r>
          </a:p>
          <a:p>
            <a:pPr lvl="1"/>
            <a:r>
              <a:rPr lang="en-GB" dirty="0" smtClean="0"/>
              <a:t>Then the economy began to behave like the model…</a:t>
            </a:r>
            <a:endParaRPr lang="en-US" dirty="0"/>
          </a:p>
        </p:txBody>
      </p:sp>
    </p:spTree>
    <p:extLst>
      <p:ext uri="{BB962C8B-B14F-4D97-AF65-F5344CB8AC3E}">
        <p14:creationId xmlns:p14="http://schemas.microsoft.com/office/powerpoint/2010/main" val="2345139667"/>
      </p:ext>
    </p:extLst>
  </p:cSld>
  <p:clrMapOvr>
    <a:masterClrMapping/>
  </p:clrMapOvr>
  <p:transition>
    <p:pull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381000"/>
          </a:xfrm>
        </p:spPr>
        <p:txBody>
          <a:bodyPr/>
          <a:lstStyle/>
          <a:p>
            <a:r>
              <a:rPr lang="en-GB" dirty="0" smtClean="0"/>
              <a:t>System financial dynamics shown on “equations” tab:</a:t>
            </a:r>
            <a:endParaRPr lang="en-US" dirty="0"/>
          </a:p>
        </p:txBody>
      </p:sp>
      <p:pic>
        <p:nvPicPr>
          <p:cNvPr id="4" name="Picture 3"/>
          <p:cNvPicPr>
            <a:picLocks noChangeAspect="1"/>
          </p:cNvPicPr>
          <p:nvPr/>
        </p:nvPicPr>
        <p:blipFill>
          <a:blip r:embed="rId2"/>
          <a:stretch>
            <a:fillRect/>
          </a:stretch>
        </p:blipFill>
        <p:spPr>
          <a:xfrm>
            <a:off x="238884" y="1066800"/>
            <a:ext cx="5476115" cy="5744552"/>
          </a:xfrm>
          <a:prstGeom prst="rect">
            <a:avLst/>
          </a:prstGeom>
        </p:spPr>
      </p:pic>
      <p:sp>
        <p:nvSpPr>
          <p:cNvPr id="5" name="Content Placeholder 2"/>
          <p:cNvSpPr txBox="1">
            <a:spLocks/>
          </p:cNvSpPr>
          <p:nvPr/>
        </p:nvSpPr>
        <p:spPr bwMode="auto">
          <a:xfrm>
            <a:off x="5867400" y="1066800"/>
            <a:ext cx="3134484"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Flow terms “Interest”, “Wages</a:t>
            </a:r>
            <a:r>
              <a:rPr lang="en-GB" kern="0" baseline="-25000" dirty="0" smtClean="0">
                <a:effectLst/>
              </a:rPr>
              <a:t>C</a:t>
            </a:r>
            <a:r>
              <a:rPr lang="en-GB" kern="0" dirty="0" smtClean="0">
                <a:effectLst/>
              </a:rPr>
              <a:t>”, just placeholders right now</a:t>
            </a:r>
          </a:p>
          <a:p>
            <a:r>
              <a:rPr lang="en-GB" kern="0" dirty="0" smtClean="0">
                <a:effectLst/>
              </a:rPr>
              <a:t>Need to be defined</a:t>
            </a:r>
          </a:p>
          <a:p>
            <a:r>
              <a:rPr lang="en-GB" kern="0" dirty="0" smtClean="0">
                <a:effectLst/>
              </a:rPr>
              <a:t>Method:</a:t>
            </a:r>
          </a:p>
          <a:p>
            <a:pPr lvl="1"/>
            <a:r>
              <a:rPr lang="en-GB" kern="0" dirty="0" smtClean="0">
                <a:effectLst/>
              </a:rPr>
              <a:t>Make copy of entries on Godley icon</a:t>
            </a:r>
          </a:p>
          <a:p>
            <a:pPr lvl="1"/>
            <a:r>
              <a:rPr lang="en-GB" kern="0" dirty="0" smtClean="0">
                <a:effectLst/>
              </a:rPr>
              <a:t>Define equations same way as for Goodwin model last week…</a:t>
            </a:r>
            <a:endParaRPr lang="en-AU" kern="0" dirty="0">
              <a:effectLst/>
            </a:endParaRPr>
          </a:p>
        </p:txBody>
      </p:sp>
    </p:spTree>
    <p:extLst>
      <p:ext uri="{BB962C8B-B14F-4D97-AF65-F5344CB8AC3E}">
        <p14:creationId xmlns:p14="http://schemas.microsoft.com/office/powerpoint/2010/main" val="305561316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p:txBody>
          <a:bodyPr/>
          <a:lstStyle/>
          <a:p>
            <a:r>
              <a:rPr lang="en-GB" dirty="0" smtClean="0"/>
              <a:t>Simplest example: Interest will be Debt times Interest Rate…</a:t>
            </a:r>
          </a:p>
          <a:p>
            <a:r>
              <a:rPr lang="en-GB" dirty="0" smtClean="0"/>
              <a:t>But where is Debt?...</a:t>
            </a:r>
            <a:endParaRPr lang="en-US" dirty="0"/>
          </a:p>
        </p:txBody>
      </p:sp>
      <p:pic>
        <p:nvPicPr>
          <p:cNvPr id="4" name="Picture 3"/>
          <p:cNvPicPr>
            <a:picLocks noChangeAspect="1"/>
          </p:cNvPicPr>
          <p:nvPr/>
        </p:nvPicPr>
        <p:blipFill>
          <a:blip r:embed="rId2"/>
          <a:stretch>
            <a:fillRect/>
          </a:stretch>
        </p:blipFill>
        <p:spPr>
          <a:xfrm>
            <a:off x="304800" y="1447800"/>
            <a:ext cx="3936289" cy="4157662"/>
          </a:xfrm>
          <a:prstGeom prst="rect">
            <a:avLst/>
          </a:prstGeom>
        </p:spPr>
      </p:pic>
      <p:sp>
        <p:nvSpPr>
          <p:cNvPr id="5" name="Content Placeholder 2"/>
          <p:cNvSpPr txBox="1">
            <a:spLocks/>
          </p:cNvSpPr>
          <p:nvPr/>
        </p:nvSpPr>
        <p:spPr bwMode="auto">
          <a:xfrm>
            <a:off x="4317762" y="1026570"/>
            <a:ext cx="47500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Debt not shown because it’s neither an Asset nor a Liability of the banking sector under “Loanable Funds”</a:t>
            </a:r>
          </a:p>
          <a:p>
            <a:r>
              <a:rPr lang="en-GB" kern="0" dirty="0" smtClean="0">
                <a:effectLst/>
              </a:rPr>
              <a:t>Instead it’s an</a:t>
            </a:r>
          </a:p>
          <a:p>
            <a:pPr lvl="1"/>
            <a:r>
              <a:rPr lang="en-GB" kern="0" dirty="0" smtClean="0">
                <a:effectLst/>
              </a:rPr>
              <a:t>Asset of Consumer sector</a:t>
            </a:r>
          </a:p>
          <a:p>
            <a:pPr lvl="1"/>
            <a:r>
              <a:rPr lang="en-GB" kern="0" dirty="0" smtClean="0">
                <a:effectLst/>
              </a:rPr>
              <a:t>Liability of Investment sector</a:t>
            </a:r>
          </a:p>
          <a:p>
            <a:r>
              <a:rPr lang="en-GB" kern="0" dirty="0" smtClean="0">
                <a:effectLst/>
              </a:rPr>
              <a:t>Have to add tables for these two sectors (and might as well add Workers as well)…</a:t>
            </a:r>
            <a:endParaRPr lang="en-AU" kern="0" dirty="0">
              <a:effectLst/>
            </a:endParaRPr>
          </a:p>
        </p:txBody>
      </p:sp>
    </p:spTree>
    <p:extLst>
      <p:ext uri="{BB962C8B-B14F-4D97-AF65-F5344CB8AC3E}">
        <p14:creationId xmlns:p14="http://schemas.microsoft.com/office/powerpoint/2010/main" val="22382343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p:txBody>
          <a:bodyPr/>
          <a:lstStyle/>
          <a:p>
            <a:r>
              <a:rPr lang="en-GB" dirty="0" smtClean="0"/>
              <a:t>Insert new Godley Table</a:t>
            </a:r>
          </a:p>
          <a:p>
            <a:r>
              <a:rPr lang="en-GB" dirty="0" smtClean="0"/>
              <a:t>Call it “Consumer Sector”</a:t>
            </a:r>
          </a:p>
          <a:p>
            <a:r>
              <a:rPr lang="en-GB" dirty="0" smtClean="0"/>
              <a:t>Click on “</a:t>
            </a:r>
            <a:r>
              <a:rPr lang="en-GB" dirty="0" err="1" smtClean="0"/>
              <a:t>noAssetClass</a:t>
            </a:r>
            <a:r>
              <a:rPr lang="en-GB" dirty="0" smtClean="0"/>
              <a:t>” &amp; choose Asset</a:t>
            </a:r>
          </a:p>
          <a:p>
            <a:r>
              <a:rPr lang="en-GB" dirty="0" smtClean="0"/>
              <a:t>Click on Drop-down menu &amp; select C_D (Consumer Deposit account at bank)</a:t>
            </a:r>
          </a:p>
          <a:p>
            <a:r>
              <a:rPr lang="en-GB" dirty="0" smtClean="0"/>
              <a:t>Now add additional column &amp; label it “D” for “Debt”</a:t>
            </a:r>
          </a:p>
          <a:p>
            <a:pPr lvl="1"/>
            <a:r>
              <a:rPr lang="en-GB" dirty="0" smtClean="0"/>
              <a:t>Give it initial value of 20</a:t>
            </a:r>
          </a:p>
          <a:p>
            <a:r>
              <a:rPr lang="en-GB" dirty="0" smtClean="0"/>
              <a:t>Enter matching entries for Lend &amp; Repay</a:t>
            </a:r>
          </a:p>
          <a:p>
            <a:r>
              <a:rPr lang="en-GB" dirty="0" smtClean="0"/>
              <a:t>Add another column, choose Equity &amp; call this NW_C (“Net Worth Consumer Sector”)</a:t>
            </a:r>
          </a:p>
          <a:p>
            <a:r>
              <a:rPr lang="en-GB" dirty="0" smtClean="0"/>
              <a:t>Add matching entries for all other operations (including net worth)</a:t>
            </a:r>
          </a:p>
          <a:p>
            <a:r>
              <a:rPr lang="en-GB" dirty="0" smtClean="0"/>
              <a:t>You should have…</a:t>
            </a:r>
            <a:endParaRPr lang="en-US" dirty="0"/>
          </a:p>
        </p:txBody>
      </p:sp>
    </p:spTree>
    <p:extLst>
      <p:ext uri="{BB962C8B-B14F-4D97-AF65-F5344CB8AC3E}">
        <p14:creationId xmlns:p14="http://schemas.microsoft.com/office/powerpoint/2010/main" val="2690297606"/>
      </p:ext>
    </p:extLst>
  </p:cSld>
  <p:clrMapOvr>
    <a:masterClrMapping/>
  </p:clrMapOvr>
  <p:transition>
    <p:pull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381000"/>
          </a:xfrm>
        </p:spPr>
        <p:txBody>
          <a:bodyPr/>
          <a:lstStyle/>
          <a:p>
            <a:r>
              <a:rPr lang="en-GB" dirty="0" smtClean="0"/>
              <a:t>Completed Consumer sector Godley Table:</a:t>
            </a:r>
            <a:endParaRPr lang="en-US" dirty="0"/>
          </a:p>
        </p:txBody>
      </p:sp>
      <p:pic>
        <p:nvPicPr>
          <p:cNvPr id="4" name="Picture 3"/>
          <p:cNvPicPr>
            <a:picLocks noChangeAspect="1"/>
          </p:cNvPicPr>
          <p:nvPr/>
        </p:nvPicPr>
        <p:blipFill>
          <a:blip r:embed="rId2"/>
          <a:stretch>
            <a:fillRect/>
          </a:stretch>
        </p:blipFill>
        <p:spPr>
          <a:xfrm>
            <a:off x="304800" y="1090465"/>
            <a:ext cx="7315200" cy="3189011"/>
          </a:xfrm>
          <a:prstGeom prst="rect">
            <a:avLst/>
          </a:prstGeom>
        </p:spPr>
      </p:pic>
      <p:sp>
        <p:nvSpPr>
          <p:cNvPr id="5" name="Content Placeholder 2"/>
          <p:cNvSpPr txBox="1">
            <a:spLocks/>
          </p:cNvSpPr>
          <p:nvPr/>
        </p:nvSpPr>
        <p:spPr bwMode="auto">
          <a:xfrm>
            <a:off x="228600" y="4343400"/>
            <a:ext cx="8839200" cy="21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Now add two more Godley Tables</a:t>
            </a:r>
          </a:p>
          <a:p>
            <a:pPr lvl="1"/>
            <a:r>
              <a:rPr lang="en-GB" kern="0" dirty="0" smtClean="0">
                <a:effectLst/>
              </a:rPr>
              <a:t>Investment Sector</a:t>
            </a:r>
          </a:p>
          <a:p>
            <a:pPr lvl="1"/>
            <a:r>
              <a:rPr lang="en-GB" kern="0" dirty="0" smtClean="0">
                <a:effectLst/>
              </a:rPr>
              <a:t>Workers</a:t>
            </a:r>
          </a:p>
          <a:p>
            <a:r>
              <a:rPr lang="en-GB" kern="0" dirty="0" smtClean="0">
                <a:effectLst/>
              </a:rPr>
              <a:t>Repeat operations with </a:t>
            </a:r>
            <a:r>
              <a:rPr lang="en-GB" kern="0" dirty="0" err="1" smtClean="0">
                <a:effectLst/>
              </a:rPr>
              <a:t>noAssetClass</a:t>
            </a:r>
            <a:r>
              <a:rPr lang="en-GB" kern="0" dirty="0" smtClean="0">
                <a:effectLst/>
              </a:rPr>
              <a:t> &amp; Drop-Down Menu</a:t>
            </a:r>
            <a:endParaRPr lang="en-AU" kern="0" dirty="0">
              <a:effectLst/>
            </a:endParaRPr>
          </a:p>
        </p:txBody>
      </p:sp>
    </p:spTree>
    <p:extLst>
      <p:ext uri="{BB962C8B-B14F-4D97-AF65-F5344CB8AC3E}">
        <p14:creationId xmlns:p14="http://schemas.microsoft.com/office/powerpoint/2010/main" val="414469825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3429000" cy="457200"/>
          </a:xfrm>
        </p:spPr>
        <p:txBody>
          <a:bodyPr/>
          <a:lstStyle/>
          <a:p>
            <a:r>
              <a:rPr lang="en-GB" dirty="0" smtClean="0"/>
              <a:t>First step: insert 2 Tables</a:t>
            </a:r>
            <a:endParaRPr lang="en-US" dirty="0"/>
          </a:p>
        </p:txBody>
      </p:sp>
      <p:pic>
        <p:nvPicPr>
          <p:cNvPr id="4" name="Picture 3"/>
          <p:cNvPicPr>
            <a:picLocks noChangeAspect="1"/>
          </p:cNvPicPr>
          <p:nvPr/>
        </p:nvPicPr>
        <p:blipFill>
          <a:blip r:embed="rId4"/>
          <a:stretch>
            <a:fillRect/>
          </a:stretch>
        </p:blipFill>
        <p:spPr>
          <a:xfrm>
            <a:off x="4002885" y="685800"/>
            <a:ext cx="4836315" cy="3034635"/>
          </a:xfrm>
          <a:prstGeom prst="rect">
            <a:avLst/>
          </a:prstGeom>
        </p:spPr>
      </p:pic>
      <p:pic>
        <p:nvPicPr>
          <p:cNvPr id="5" name="LoanableFundsInvestmentTab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828799"/>
            <a:ext cx="8839200" cy="4759569"/>
          </a:xfrm>
          <a:prstGeom prst="rect">
            <a:avLst/>
          </a:prstGeom>
        </p:spPr>
      </p:pic>
      <p:sp>
        <p:nvSpPr>
          <p:cNvPr id="6" name="Content Placeholder 2"/>
          <p:cNvSpPr txBox="1">
            <a:spLocks/>
          </p:cNvSpPr>
          <p:nvPr/>
        </p:nvSpPr>
        <p:spPr bwMode="auto">
          <a:xfrm>
            <a:off x="228600" y="1142532"/>
            <a:ext cx="3429000" cy="8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Second step: populate Investment table…</a:t>
            </a:r>
            <a:endParaRPr lang="en-US" kern="0" dirty="0">
              <a:effectLst/>
            </a:endParaRPr>
          </a:p>
        </p:txBody>
      </p:sp>
    </p:spTree>
    <p:extLst>
      <p:ext uri="{BB962C8B-B14F-4D97-AF65-F5344CB8AC3E}">
        <p14:creationId xmlns:p14="http://schemas.microsoft.com/office/powerpoint/2010/main" val="284404682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381000"/>
          </a:xfrm>
        </p:spPr>
        <p:txBody>
          <a:bodyPr/>
          <a:lstStyle/>
          <a:p>
            <a:r>
              <a:rPr lang="en-GB" dirty="0" smtClean="0"/>
              <a:t>Resize Godley Tables to create some space (Right mouse menu)…</a:t>
            </a:r>
            <a:endParaRPr lang="en-US" dirty="0"/>
          </a:p>
        </p:txBody>
      </p:sp>
      <p:pic>
        <p:nvPicPr>
          <p:cNvPr id="4" name="Picture 3"/>
          <p:cNvPicPr>
            <a:picLocks noChangeAspect="1"/>
          </p:cNvPicPr>
          <p:nvPr/>
        </p:nvPicPr>
        <p:blipFill>
          <a:blip r:embed="rId2"/>
          <a:stretch>
            <a:fillRect/>
          </a:stretch>
        </p:blipFill>
        <p:spPr>
          <a:xfrm>
            <a:off x="305735" y="1066800"/>
            <a:ext cx="5167312" cy="5303968"/>
          </a:xfrm>
          <a:prstGeom prst="rect">
            <a:avLst/>
          </a:prstGeom>
        </p:spPr>
      </p:pic>
      <p:sp>
        <p:nvSpPr>
          <p:cNvPr id="5" name="Content Placeholder 2"/>
          <p:cNvSpPr txBox="1">
            <a:spLocks/>
          </p:cNvSpPr>
          <p:nvPr/>
        </p:nvSpPr>
        <p:spPr bwMode="auto">
          <a:xfrm>
            <a:off x="5550182" y="1066800"/>
            <a:ext cx="3517618" cy="150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Now to define terms…</a:t>
            </a:r>
          </a:p>
          <a:p>
            <a:r>
              <a:rPr lang="en-GB" kern="0" dirty="0" smtClean="0">
                <a:effectLst/>
              </a:rPr>
              <a:t>Right click on each one &amp; choose “Copy”</a:t>
            </a:r>
          </a:p>
          <a:p>
            <a:r>
              <a:rPr lang="en-GB" kern="0" dirty="0" smtClean="0">
                <a:effectLst/>
              </a:rPr>
              <a:t>Place copy on canvas…</a:t>
            </a:r>
            <a:endParaRPr lang="en-AU" kern="0" dirty="0">
              <a:effectLst/>
            </a:endParaRPr>
          </a:p>
        </p:txBody>
      </p:sp>
      <p:pic>
        <p:nvPicPr>
          <p:cNvPr id="6" name="Picture 5"/>
          <p:cNvPicPr>
            <a:picLocks noChangeAspect="1"/>
          </p:cNvPicPr>
          <p:nvPr/>
        </p:nvPicPr>
        <p:blipFill>
          <a:blip r:embed="rId3"/>
          <a:stretch>
            <a:fillRect/>
          </a:stretch>
        </p:blipFill>
        <p:spPr>
          <a:xfrm>
            <a:off x="5706942" y="2575655"/>
            <a:ext cx="3095625" cy="2505075"/>
          </a:xfrm>
          <a:prstGeom prst="rect">
            <a:avLst/>
          </a:prstGeom>
        </p:spPr>
      </p:pic>
      <p:sp>
        <p:nvSpPr>
          <p:cNvPr id="7" name="Rounded Rectangle 6"/>
          <p:cNvSpPr/>
          <p:nvPr/>
        </p:nvSpPr>
        <p:spPr bwMode="auto">
          <a:xfrm>
            <a:off x="5541189" y="2499455"/>
            <a:ext cx="699153" cy="2027014"/>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cene3d>
              <a:camera prst="isometricOffAxis2Right"/>
              <a:lightRig rig="threePt" dir="t"/>
            </a:scene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Stocks</a:t>
            </a:r>
            <a:endParaRPr kumimoji="0" lang="en-US" sz="36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8" name="Rounded Rectangle 7"/>
          <p:cNvSpPr/>
          <p:nvPr/>
        </p:nvSpPr>
        <p:spPr bwMode="auto">
          <a:xfrm>
            <a:off x="8180549" y="2483363"/>
            <a:ext cx="699153" cy="2683092"/>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cene3d>
              <a:camera prst="isometricOffAxis2Right"/>
              <a:lightRig rig="threePt" dir="t"/>
            </a:scene3d>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6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Flows</a:t>
            </a:r>
            <a:endParaRPr kumimoji="0" lang="en-US" sz="36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9" name="Content Placeholder 2"/>
          <p:cNvSpPr txBox="1">
            <a:spLocks/>
          </p:cNvSpPr>
          <p:nvPr/>
        </p:nvSpPr>
        <p:spPr bwMode="auto">
          <a:xfrm>
            <a:off x="5626382" y="5107294"/>
            <a:ext cx="3517618" cy="175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Define flows in terms of stocks</a:t>
            </a:r>
          </a:p>
          <a:p>
            <a:r>
              <a:rPr lang="en-GB" kern="0" dirty="0" smtClean="0">
                <a:effectLst/>
              </a:rPr>
              <a:t>More complicated later when include physical factors, but…</a:t>
            </a:r>
            <a:endParaRPr lang="en-AU" kern="0" dirty="0">
              <a:effectLst/>
            </a:endParaRPr>
          </a:p>
        </p:txBody>
      </p:sp>
    </p:spTree>
    <p:extLst>
      <p:ext uri="{BB962C8B-B14F-4D97-AF65-F5344CB8AC3E}">
        <p14:creationId xmlns:p14="http://schemas.microsoft.com/office/powerpoint/2010/main" val="95533015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9">
                                            <p:txEl>
                                              <p:pRg st="0" end="0"/>
                                            </p:txEl>
                                          </p:spTgt>
                                        </p:tgtEl>
                                        <p:attrNameLst>
                                          <p:attrName>style.visibility</p:attrName>
                                        </p:attrNameLst>
                                      </p:cBhvr>
                                      <p:to>
                                        <p:strVal val="visible"/>
                                      </p:to>
                                    </p:set>
                                    <p:animEffect transition="in" filter="wipe(up)">
                                      <p:cBhvr>
                                        <p:cTn id="68" dur="500"/>
                                        <p:tgtEl>
                                          <p:spTgt spid="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9">
                                            <p:txEl>
                                              <p:pRg st="1" end="1"/>
                                            </p:txEl>
                                          </p:spTgt>
                                        </p:tgtEl>
                                        <p:attrNameLst>
                                          <p:attrName>style.visibility</p:attrName>
                                        </p:attrNameLst>
                                      </p:cBhvr>
                                      <p:to>
                                        <p:strVal val="visible"/>
                                      </p:to>
                                    </p:set>
                                    <p:animEffect transition="in" filter="wipe(up)">
                                      <p:cBhvr>
                                        <p:cTn id="7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7" grpId="0" animBg="1"/>
      <p:bldP spid="8" grpId="0" animBg="1"/>
      <p:bldP spid="9"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Simplest is defining interest payment:</a:t>
            </a:r>
            <a:endParaRPr lang="en-US" dirty="0"/>
          </a:p>
        </p:txBody>
      </p:sp>
      <p:pic>
        <p:nvPicPr>
          <p:cNvPr id="4" name="DefineInter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671" y="1066800"/>
            <a:ext cx="6553200" cy="4572000"/>
          </a:xfrm>
          <a:prstGeom prst="rect">
            <a:avLst/>
          </a:prstGeom>
        </p:spPr>
      </p:pic>
      <p:sp>
        <p:nvSpPr>
          <p:cNvPr id="5" name="Content Placeholder 2"/>
          <p:cNvSpPr txBox="1">
            <a:spLocks/>
          </p:cNvSpPr>
          <p:nvPr/>
        </p:nvSpPr>
        <p:spPr bwMode="auto">
          <a:xfrm>
            <a:off x="152400" y="5791200"/>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For other flows, best way to relate to stocks is via “time constants”…</a:t>
            </a:r>
            <a:endParaRPr lang="en-AU" kern="0" dirty="0">
              <a:effectLst/>
            </a:endParaRPr>
          </a:p>
        </p:txBody>
      </p:sp>
    </p:spTree>
    <p:extLst>
      <p:ext uri="{BB962C8B-B14F-4D97-AF65-F5344CB8AC3E}">
        <p14:creationId xmlns:p14="http://schemas.microsoft.com/office/powerpoint/2010/main" val="374753737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5" grpId="0" build="p" bldLvl="5"/>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3276600"/>
          </a:xfrm>
        </p:spPr>
        <p:txBody>
          <a:bodyPr/>
          <a:lstStyle/>
          <a:p>
            <a:r>
              <a:rPr lang="en-GB" dirty="0" smtClean="0"/>
              <a:t>Time constants relate a stock</a:t>
            </a:r>
          </a:p>
          <a:p>
            <a:pPr lvl="1"/>
            <a:r>
              <a:rPr lang="en-GB" dirty="0" smtClean="0"/>
              <a:t>e.g., money in C_D account</a:t>
            </a:r>
          </a:p>
          <a:p>
            <a:r>
              <a:rPr lang="en-GB" dirty="0" smtClean="0"/>
              <a:t>To a flow</a:t>
            </a:r>
          </a:p>
          <a:p>
            <a:pPr lvl="1"/>
            <a:r>
              <a:rPr lang="en-GB" dirty="0" smtClean="0"/>
              <a:t>E.g., flow of production and sale of consumer goods</a:t>
            </a:r>
          </a:p>
          <a:p>
            <a:r>
              <a:rPr lang="en-GB" dirty="0" smtClean="0"/>
              <a:t>Say “turnover rate” in production in Marx’s sense</a:t>
            </a:r>
          </a:p>
          <a:p>
            <a:pPr lvl="1"/>
            <a:r>
              <a:rPr lang="en-GB" dirty="0" smtClean="0"/>
              <a:t>“Time between M and M+”</a:t>
            </a:r>
          </a:p>
          <a:p>
            <a:r>
              <a:rPr lang="en-GB" dirty="0" smtClean="0"/>
              <a:t>Was 3 months. That is ¼ of a year:</a:t>
            </a:r>
          </a:p>
          <a:p>
            <a:pPr lvl="1"/>
            <a:r>
              <a:rPr lang="en-GB" dirty="0" smtClean="0"/>
              <a:t>So the “time constant” in production is ¼</a:t>
            </a:r>
          </a:p>
          <a:p>
            <a:pPr lvl="1"/>
            <a:r>
              <a:rPr lang="en-GB" dirty="0" smtClean="0"/>
              <a:t>This gives Output (in $/Year) which we can split into Wages &amp; Profits</a:t>
            </a:r>
            <a:endParaRPr lang="en-US" dirty="0"/>
          </a:p>
        </p:txBody>
      </p:sp>
      <p:pic>
        <p:nvPicPr>
          <p:cNvPr id="4" name="Define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4038600"/>
            <a:ext cx="4419600" cy="2286000"/>
          </a:xfrm>
          <a:prstGeom prst="rect">
            <a:avLst/>
          </a:prstGeom>
        </p:spPr>
      </p:pic>
      <p:pic>
        <p:nvPicPr>
          <p:cNvPr id="5" name="Picture 4"/>
          <p:cNvPicPr>
            <a:picLocks noChangeAspect="1"/>
          </p:cNvPicPr>
          <p:nvPr/>
        </p:nvPicPr>
        <p:blipFill>
          <a:blip r:embed="rId5"/>
          <a:stretch>
            <a:fillRect/>
          </a:stretch>
        </p:blipFill>
        <p:spPr>
          <a:xfrm>
            <a:off x="4724400" y="5244548"/>
            <a:ext cx="4311650" cy="1066800"/>
          </a:xfrm>
          <a:prstGeom prst="rect">
            <a:avLst/>
          </a:prstGeom>
        </p:spPr>
      </p:pic>
      <p:sp>
        <p:nvSpPr>
          <p:cNvPr id="6" name="Content Placeholder 2"/>
          <p:cNvSpPr txBox="1">
            <a:spLocks/>
          </p:cNvSpPr>
          <p:nvPr/>
        </p:nvSpPr>
        <p:spPr bwMode="auto">
          <a:xfrm>
            <a:off x="4724400" y="4774096"/>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Fixing some mistakes yields:</a:t>
            </a:r>
            <a:endParaRPr lang="en-AU" kern="0" dirty="0">
              <a:effectLst/>
            </a:endParaRPr>
          </a:p>
        </p:txBody>
      </p:sp>
    </p:spTree>
    <p:extLst>
      <p:ext uri="{BB962C8B-B14F-4D97-AF65-F5344CB8AC3E}">
        <p14:creationId xmlns:p14="http://schemas.microsoft.com/office/powerpoint/2010/main" val="183237657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6"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381000"/>
          </a:xfrm>
        </p:spPr>
        <p:txBody>
          <a:bodyPr/>
          <a:lstStyle/>
          <a:p>
            <a:r>
              <a:rPr lang="en-GB" dirty="0" smtClean="0"/>
              <a:t>Same for other stocks &amp; flows gives us ultimately:</a:t>
            </a:r>
            <a:endParaRPr lang="en-US" dirty="0"/>
          </a:p>
        </p:txBody>
      </p:sp>
      <p:pic>
        <p:nvPicPr>
          <p:cNvPr id="5" name="Picture 4"/>
          <p:cNvPicPr>
            <a:picLocks noChangeAspect="1"/>
          </p:cNvPicPr>
          <p:nvPr/>
        </p:nvPicPr>
        <p:blipFill>
          <a:blip r:embed="rId3"/>
          <a:stretch>
            <a:fillRect/>
          </a:stretch>
        </p:blipFill>
        <p:spPr>
          <a:xfrm>
            <a:off x="228600" y="1059203"/>
            <a:ext cx="8807379" cy="5391150"/>
          </a:xfrm>
          <a:prstGeom prst="rect">
            <a:avLst/>
          </a:prstGeom>
        </p:spPr>
      </p:pic>
      <p:sp>
        <p:nvSpPr>
          <p:cNvPr id="6" name="Content Placeholder 2"/>
          <p:cNvSpPr txBox="1">
            <a:spLocks/>
          </p:cNvSpPr>
          <p:nvPr/>
        </p:nvSpPr>
        <p:spPr bwMode="auto">
          <a:xfrm>
            <a:off x="304800" y="6436796"/>
            <a:ext cx="4419600" cy="42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Notice growth rate is zero…</a:t>
            </a:r>
            <a:endParaRPr lang="en-AU" kern="0" dirty="0">
              <a:effectLst/>
            </a:endParaRPr>
          </a:p>
        </p:txBody>
      </p:sp>
      <p:sp>
        <p:nvSpPr>
          <p:cNvPr id="7" name="Rounded Rectangle 6"/>
          <p:cNvSpPr/>
          <p:nvPr/>
        </p:nvSpPr>
        <p:spPr bwMode="auto">
          <a:xfrm>
            <a:off x="6705600" y="1066800"/>
            <a:ext cx="2330379" cy="4343400"/>
          </a:xfrm>
          <a:prstGeom prst="roundRect">
            <a:avLst>
              <a:gd name="adj" fmla="val 17274"/>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graphicFrame>
        <p:nvGraphicFramePr>
          <p:cNvPr id="8" name="Object 7">
            <a:hlinkClick r:id="" action="ppaction://ole?verb=0"/>
          </p:cNvPr>
          <p:cNvGraphicFramePr>
            <a:graphicFrameLocks noChangeAspect="1"/>
          </p:cNvGraphicFramePr>
          <p:nvPr>
            <p:extLst>
              <p:ext uri="{D42A27DB-BD31-4B8C-83A1-F6EECF244321}">
                <p14:modId xmlns:p14="http://schemas.microsoft.com/office/powerpoint/2010/main" val="2440985423"/>
              </p:ext>
            </p:extLst>
          </p:nvPr>
        </p:nvGraphicFramePr>
        <p:xfrm>
          <a:off x="6643824" y="5715001"/>
          <a:ext cx="2374858" cy="721795"/>
        </p:xfrm>
        <a:graphic>
          <a:graphicData uri="http://schemas.openxmlformats.org/presentationml/2006/ole">
            <mc:AlternateContent xmlns:mc="http://schemas.openxmlformats.org/markup-compatibility/2006">
              <mc:Choice xmlns:v="urn:schemas-microsoft-com:vml" Requires="v">
                <p:oleObj spid="_x0000_s15385" name="Packager Shell Object" showAsIcon="1" r:id="rId4" imgW="1494360" imgH="453600" progId="Package">
                  <p:embed/>
                </p:oleObj>
              </mc:Choice>
              <mc:Fallback>
                <p:oleObj name="Packager Shell Object" showAsIcon="1" r:id="rId4" imgW="1494360" imgH="453600" progId="Package">
                  <p:embed/>
                  <p:pic>
                    <p:nvPicPr>
                      <p:cNvPr id="0" name=""/>
                      <p:cNvPicPr/>
                      <p:nvPr/>
                    </p:nvPicPr>
                    <p:blipFill>
                      <a:blip r:embed="rId5"/>
                      <a:stretch>
                        <a:fillRect/>
                      </a:stretch>
                    </p:blipFill>
                    <p:spPr>
                      <a:xfrm>
                        <a:off x="6643824" y="5715001"/>
                        <a:ext cx="2374858" cy="721795"/>
                      </a:xfrm>
                      <a:prstGeom prst="rect">
                        <a:avLst/>
                      </a:prstGeom>
                    </p:spPr>
                  </p:pic>
                </p:oleObj>
              </mc:Fallback>
            </mc:AlternateContent>
          </a:graphicData>
        </a:graphic>
      </p:graphicFrame>
    </p:spTree>
    <p:extLst>
      <p:ext uri="{BB962C8B-B14F-4D97-AF65-F5344CB8AC3E}">
        <p14:creationId xmlns:p14="http://schemas.microsoft.com/office/powerpoint/2010/main" val="76325730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80">
                                          <p:stCondLst>
                                            <p:cond delay="0"/>
                                          </p:stCondLst>
                                        </p:cTn>
                                        <p:tgtEl>
                                          <p:spTgt spid="8"/>
                                        </p:tgtEl>
                                      </p:cBhvr>
                                    </p:animEffect>
                                    <p:anim calcmode="lin" valueType="num">
                                      <p:cBhvr>
                                        <p:cTn id="1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 dur="26">
                                          <p:stCondLst>
                                            <p:cond delay="650"/>
                                          </p:stCondLst>
                                        </p:cTn>
                                        <p:tgtEl>
                                          <p:spTgt spid="8"/>
                                        </p:tgtEl>
                                      </p:cBhvr>
                                      <p:to x="100000" y="60000"/>
                                    </p:animScale>
                                    <p:animScale>
                                      <p:cBhvr>
                                        <p:cTn id="17" dur="166" decel="50000">
                                          <p:stCondLst>
                                            <p:cond delay="676"/>
                                          </p:stCondLst>
                                        </p:cTn>
                                        <p:tgtEl>
                                          <p:spTgt spid="8"/>
                                        </p:tgtEl>
                                      </p:cBhvr>
                                      <p:to x="100000" y="100000"/>
                                    </p:animScale>
                                    <p:animScale>
                                      <p:cBhvr>
                                        <p:cTn id="18" dur="26">
                                          <p:stCondLst>
                                            <p:cond delay="1312"/>
                                          </p:stCondLst>
                                        </p:cTn>
                                        <p:tgtEl>
                                          <p:spTgt spid="8"/>
                                        </p:tgtEl>
                                      </p:cBhvr>
                                      <p:to x="100000" y="80000"/>
                                    </p:animScale>
                                    <p:animScale>
                                      <p:cBhvr>
                                        <p:cTn id="19" dur="166" decel="50000">
                                          <p:stCondLst>
                                            <p:cond delay="1338"/>
                                          </p:stCondLst>
                                        </p:cTn>
                                        <p:tgtEl>
                                          <p:spTgt spid="8"/>
                                        </p:tgtEl>
                                      </p:cBhvr>
                                      <p:to x="100000" y="100000"/>
                                    </p:animScale>
                                    <p:animScale>
                                      <p:cBhvr>
                                        <p:cTn id="20" dur="26">
                                          <p:stCondLst>
                                            <p:cond delay="1642"/>
                                          </p:stCondLst>
                                        </p:cTn>
                                        <p:tgtEl>
                                          <p:spTgt spid="8"/>
                                        </p:tgtEl>
                                      </p:cBhvr>
                                      <p:to x="100000" y="90000"/>
                                    </p:animScale>
                                    <p:animScale>
                                      <p:cBhvr>
                                        <p:cTn id="21" dur="166" decel="50000">
                                          <p:stCondLst>
                                            <p:cond delay="1668"/>
                                          </p:stCondLst>
                                        </p:cTn>
                                        <p:tgtEl>
                                          <p:spTgt spid="8"/>
                                        </p:tgtEl>
                                      </p:cBhvr>
                                      <p:to x="100000" y="100000"/>
                                    </p:animScale>
                                    <p:animScale>
                                      <p:cBhvr>
                                        <p:cTn id="22" dur="26">
                                          <p:stCondLst>
                                            <p:cond delay="1808"/>
                                          </p:stCondLst>
                                        </p:cTn>
                                        <p:tgtEl>
                                          <p:spTgt spid="8"/>
                                        </p:tgtEl>
                                      </p:cBhvr>
                                      <p:to x="100000" y="95000"/>
                                    </p:animScale>
                                    <p:animScale>
                                      <p:cBhvr>
                                        <p:cTn id="23" dur="166" decel="50000">
                                          <p:stCondLst>
                                            <p:cond delay="1834"/>
                                          </p:stCondLst>
                                        </p:cTn>
                                        <p:tgtEl>
                                          <p:spTgt spid="8"/>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up)">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762000"/>
          </a:xfrm>
        </p:spPr>
        <p:txBody>
          <a:bodyPr/>
          <a:lstStyle/>
          <a:p>
            <a:r>
              <a:rPr lang="en-GB" dirty="0" smtClean="0"/>
              <a:t>Now let’s modify this to be Endogenous Money:</a:t>
            </a:r>
          </a:p>
          <a:p>
            <a:pPr lvl="1"/>
            <a:r>
              <a:rPr lang="en-GB" dirty="0" smtClean="0"/>
              <a:t>Not “Patient” lends to “Impatient” but “Bank lends to non-bank”</a:t>
            </a:r>
            <a:endParaRPr lang="en-US" dirty="0"/>
          </a:p>
        </p:txBody>
      </p:sp>
      <p:pic>
        <p:nvPicPr>
          <p:cNvPr id="4" name="LoanableFundsToEndogenousMone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70028" y="1457617"/>
            <a:ext cx="7051539" cy="5134402"/>
          </a:xfrm>
          <a:prstGeom prst="rect">
            <a:avLst/>
          </a:prstGeom>
        </p:spPr>
      </p:pic>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1520480797"/>
              </p:ext>
            </p:extLst>
          </p:nvPr>
        </p:nvGraphicFramePr>
        <p:xfrm>
          <a:off x="5410200" y="5410200"/>
          <a:ext cx="1787525" cy="454025"/>
        </p:xfrm>
        <a:graphic>
          <a:graphicData uri="http://schemas.openxmlformats.org/presentationml/2006/ole">
            <mc:AlternateContent xmlns:mc="http://schemas.openxmlformats.org/markup-compatibility/2006">
              <mc:Choice xmlns:v="urn:schemas-microsoft-com:vml" Requires="v">
                <p:oleObj spid="_x0000_s16408" name="Packager Shell Object" showAsIcon="1" r:id="rId6" imgW="1788120" imgH="453600" progId="Package">
                  <p:embed/>
                </p:oleObj>
              </mc:Choice>
              <mc:Fallback>
                <p:oleObj name="Packager Shell Object" showAsIcon="1" r:id="rId6" imgW="1788120" imgH="453600" progId="Package">
                  <p:embed/>
                  <p:pic>
                    <p:nvPicPr>
                      <p:cNvPr id="0" name=""/>
                      <p:cNvPicPr/>
                      <p:nvPr/>
                    </p:nvPicPr>
                    <p:blipFill>
                      <a:blip r:embed="rId7"/>
                      <a:stretch>
                        <a:fillRect/>
                      </a:stretch>
                    </p:blipFill>
                    <p:spPr>
                      <a:xfrm>
                        <a:off x="5410200" y="5410200"/>
                        <a:ext cx="1787525" cy="454025"/>
                      </a:xfrm>
                      <a:prstGeom prst="rect">
                        <a:avLst/>
                      </a:prstGeom>
                    </p:spPr>
                  </p:pic>
                </p:oleObj>
              </mc:Fallback>
            </mc:AlternateContent>
          </a:graphicData>
        </a:graphic>
      </p:graphicFrame>
    </p:spTree>
    <p:extLst>
      <p:ext uri="{BB962C8B-B14F-4D97-AF65-F5344CB8AC3E}">
        <p14:creationId xmlns:p14="http://schemas.microsoft.com/office/powerpoint/2010/main" val="414140545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6019800"/>
          </a:xfrm>
        </p:spPr>
        <p:txBody>
          <a:bodyPr/>
          <a:lstStyle/>
          <a:p>
            <a:r>
              <a:rPr lang="en-GB" dirty="0" smtClean="0"/>
              <a:t>But role of banks, debt &amp; money in macroeconomics remained unexplained</a:t>
            </a:r>
          </a:p>
          <a:p>
            <a:pPr lvl="1"/>
            <a:r>
              <a:rPr lang="en-GB" dirty="0" smtClean="0"/>
              <a:t>Minsky &amp; I (&amp; others) initially </a:t>
            </a:r>
            <a:r>
              <a:rPr lang="en-GB" dirty="0"/>
              <a:t>simply assumed </a:t>
            </a:r>
            <a:r>
              <a:rPr lang="en-GB" dirty="0" smtClean="0"/>
              <a:t>it</a:t>
            </a:r>
          </a:p>
          <a:p>
            <a:r>
              <a:rPr lang="en-GB" dirty="0" smtClean="0"/>
              <a:t>But rejected by most mainstream economists &amp; some Post Keynesians</a:t>
            </a:r>
          </a:p>
          <a:p>
            <a:pPr lvl="1"/>
            <a:r>
              <a:rPr lang="en-GB" dirty="0" smtClean="0"/>
              <a:t>Mainstream on basis of “Loanable Funds” model of banking</a:t>
            </a:r>
          </a:p>
          <a:p>
            <a:pPr lvl="2"/>
            <a:r>
              <a:rPr lang="en-US" dirty="0"/>
              <a:t>“Think of it this way: when debt is rising, </a:t>
            </a:r>
            <a:r>
              <a:rPr lang="en-US" i="1" dirty="0"/>
              <a:t>it’s not the economy as a whole borrowing more money</a:t>
            </a:r>
            <a:r>
              <a:rPr lang="en-US" dirty="0"/>
              <a:t>.</a:t>
            </a:r>
          </a:p>
          <a:p>
            <a:pPr lvl="2"/>
            <a:r>
              <a:rPr lang="en-US" dirty="0"/>
              <a:t>It is, rather, a case of less patient people—people who for whatever reason want to spend sooner rather than later—borrowing from more patient people.” (Krugman </a:t>
            </a:r>
            <a:r>
              <a:rPr lang="en-US" dirty="0" smtClean="0"/>
              <a:t>2012: 146-47)</a:t>
            </a:r>
            <a:endParaRPr lang="en-GB" dirty="0" smtClean="0"/>
          </a:p>
          <a:p>
            <a:pPr lvl="1"/>
            <a:r>
              <a:rPr lang="en-GB" dirty="0" smtClean="0"/>
              <a:t>Post Keynesians on basis of identity of expenditure &amp; income</a:t>
            </a:r>
          </a:p>
          <a:p>
            <a:pPr lvl="2"/>
            <a:r>
              <a:rPr lang="en-AU" dirty="0"/>
              <a:t>“</a:t>
            </a:r>
            <a:r>
              <a:rPr lang="en-US" dirty="0"/>
              <a:t>Unless Keen (2014a) can explain how a purchase of a good or service does not provide income for the seller, then he should rethink his claim that debt extensions can force an inequality between expenditure and income at the aggregate level.” (</a:t>
            </a:r>
            <a:r>
              <a:rPr lang="en-US" dirty="0" err="1" smtClean="0"/>
              <a:t>Fiebiger</a:t>
            </a:r>
            <a:r>
              <a:rPr lang="en-US" dirty="0" smtClean="0"/>
              <a:t> 2014: 296)</a:t>
            </a:r>
            <a:endParaRPr lang="en-GB" dirty="0" smtClean="0"/>
          </a:p>
          <a:p>
            <a:r>
              <a:rPr lang="en-GB" dirty="0" smtClean="0"/>
              <a:t>Back to basics: what is money?</a:t>
            </a:r>
            <a:endParaRPr lang="en-US" dirty="0" smtClean="0"/>
          </a:p>
        </p:txBody>
      </p:sp>
    </p:spTree>
    <p:extLst>
      <p:ext uri="{BB962C8B-B14F-4D97-AF65-F5344CB8AC3E}">
        <p14:creationId xmlns:p14="http://schemas.microsoft.com/office/powerpoint/2010/main" val="1790337292"/>
      </p:ext>
    </p:extLst>
  </p:cSld>
  <p:clrMapOvr>
    <a:masterClrMapping/>
  </p:clrMapOvr>
  <p:transition>
    <p:pull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2971800"/>
          </a:xfrm>
        </p:spPr>
        <p:txBody>
          <a:bodyPr/>
          <a:lstStyle/>
          <a:p>
            <a:r>
              <a:rPr lang="en-GB" dirty="0" smtClean="0"/>
              <a:t>But how </a:t>
            </a:r>
            <a:r>
              <a:rPr lang="en-GB" dirty="0"/>
              <a:t>to reconcile </a:t>
            </a:r>
            <a:r>
              <a:rPr lang="en-GB" dirty="0" smtClean="0"/>
              <a:t>this with </a:t>
            </a:r>
            <a:r>
              <a:rPr lang="en-GB" dirty="0"/>
              <a:t>“</a:t>
            </a:r>
            <a:r>
              <a:rPr lang="en-GB" b="1" i="1" dirty="0" err="1"/>
              <a:t>Expenditure</a:t>
            </a:r>
            <a:r>
              <a:rPr lang="en-GB" b="1" i="1" dirty="0" err="1">
                <a:sym typeface="Symbol" panose="05050102010706020507" pitchFamily="18" charset="2"/>
              </a:rPr>
              <a:t></a:t>
            </a:r>
            <a:r>
              <a:rPr lang="en-GB" b="1" i="1" dirty="0" err="1"/>
              <a:t>Income</a:t>
            </a:r>
            <a:r>
              <a:rPr lang="en-GB" dirty="0"/>
              <a:t>”?…</a:t>
            </a:r>
            <a:endParaRPr lang="en-US" dirty="0"/>
          </a:p>
          <a:p>
            <a:r>
              <a:rPr lang="en-AU" dirty="0" smtClean="0"/>
              <a:t>Consider 3 sector model with sectors </a:t>
            </a:r>
            <a:r>
              <a:rPr lang="en-AU" b="1" i="1" dirty="0" smtClean="0"/>
              <a:t>S</a:t>
            </a:r>
            <a:r>
              <a:rPr lang="en-AU" b="1" i="1" baseline="-25000" dirty="0" smtClean="0"/>
              <a:t>1</a:t>
            </a:r>
            <a:r>
              <a:rPr lang="en-AU" dirty="0" smtClean="0"/>
              <a:t>, </a:t>
            </a:r>
            <a:r>
              <a:rPr lang="en-AU" b="1" i="1" dirty="0" smtClean="0"/>
              <a:t>S</a:t>
            </a:r>
            <a:r>
              <a:rPr lang="en-AU" b="1" i="1" baseline="-25000" dirty="0" smtClean="0"/>
              <a:t>2</a:t>
            </a:r>
            <a:r>
              <a:rPr lang="en-AU" dirty="0" smtClean="0"/>
              <a:t>, </a:t>
            </a:r>
            <a:r>
              <a:rPr lang="en-AU" b="1" i="1" dirty="0" smtClean="0"/>
              <a:t>S</a:t>
            </a:r>
            <a:r>
              <a:rPr lang="en-AU" b="1" i="1" baseline="-25000" dirty="0" smtClean="0"/>
              <a:t>3</a:t>
            </a:r>
          </a:p>
          <a:p>
            <a:r>
              <a:rPr lang="en-AU" dirty="0" smtClean="0"/>
              <a:t>Expenditure not debt-financed shown as </a:t>
            </a:r>
            <a:r>
              <a:rPr lang="en-AU" b="1" i="1" dirty="0" smtClean="0"/>
              <a:t>E</a:t>
            </a:r>
            <a:r>
              <a:rPr lang="en-AU" b="1" i="1" baseline="-25000" dirty="0" smtClean="0"/>
              <a:t>xy</a:t>
            </a:r>
            <a:r>
              <a:rPr lang="en-AU" dirty="0" smtClean="0"/>
              <a:t>:</a:t>
            </a:r>
          </a:p>
          <a:p>
            <a:pPr lvl="1"/>
            <a:r>
              <a:rPr lang="en-AU" dirty="0" smtClean="0"/>
              <a:t>Expenditure by Sector </a:t>
            </a:r>
            <a:r>
              <a:rPr lang="en-AU" b="1" i="1" dirty="0" smtClean="0"/>
              <a:t>x</a:t>
            </a:r>
            <a:r>
              <a:rPr lang="en-AU" dirty="0" smtClean="0"/>
              <a:t> on output of Sector </a:t>
            </a:r>
            <a:r>
              <a:rPr lang="en-AU" b="1" i="1" dirty="0" smtClean="0"/>
              <a:t>y</a:t>
            </a:r>
            <a:endParaRPr lang="en-AU" dirty="0" smtClean="0"/>
          </a:p>
          <a:p>
            <a:r>
              <a:rPr lang="en-AU" dirty="0" smtClean="0"/>
              <a:t>3 situations considered</a:t>
            </a:r>
          </a:p>
          <a:p>
            <a:pPr lvl="1"/>
            <a:r>
              <a:rPr lang="en-AU" dirty="0" smtClean="0"/>
              <a:t>Borrowing not possible</a:t>
            </a:r>
          </a:p>
          <a:p>
            <a:pPr lvl="1"/>
            <a:r>
              <a:rPr lang="en-AU" dirty="0" smtClean="0"/>
              <a:t>Borrowing from other sectors possible (“Loanable Funds”)</a:t>
            </a:r>
          </a:p>
          <a:p>
            <a:pPr lvl="1"/>
            <a:r>
              <a:rPr lang="en-AU" dirty="0" smtClean="0"/>
              <a:t>Borrowing from banks possible (“Endogenous Money”)</a:t>
            </a:r>
          </a:p>
          <a:p>
            <a:r>
              <a:rPr lang="en-AU" dirty="0" smtClean="0"/>
              <a:t>First case “Say’s Law” (actually “demand creates its own supply”)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3726050"/>
              </p:ext>
            </p:extLst>
          </p:nvPr>
        </p:nvGraphicFramePr>
        <p:xfrm>
          <a:off x="152400" y="4025900"/>
          <a:ext cx="8839200" cy="1956755"/>
        </p:xfrm>
        <a:graphic>
          <a:graphicData uri="http://schemas.openxmlformats.org/drawingml/2006/table">
            <a:tbl>
              <a:tblPr firstRow="1" firstCol="1" bandRow="1">
                <a:tableStyleId>{5C22544A-7EE6-4342-B048-85BDC9FD1C3A}</a:tableStyleId>
              </a:tblPr>
              <a:tblGrid>
                <a:gridCol w="2286000"/>
                <a:gridCol w="1249076"/>
                <a:gridCol w="1767538"/>
                <a:gridCol w="1768293"/>
                <a:gridCol w="1768293"/>
              </a:tblGrid>
              <a:tr h="0">
                <a:tc rowSpan="2">
                  <a:txBody>
                    <a:bodyPr/>
                    <a:lstStyle/>
                    <a:p>
                      <a:pPr algn="ctr">
                        <a:lnSpc>
                          <a:spcPct val="107000"/>
                        </a:lnSpc>
                        <a:spcAft>
                          <a:spcPts val="0"/>
                        </a:spcAft>
                      </a:pPr>
                      <a:r>
                        <a:rPr lang="en-US" sz="2400" dirty="0" smtClean="0">
                          <a:effectLst/>
                          <a:latin typeface="Candara" panose="020E0502030303020204" pitchFamily="34" charset="0"/>
                        </a:rPr>
                        <a:t>Activity</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n-AU" sz="2400" dirty="0" smtClean="0">
                          <a:effectLst/>
                          <a:latin typeface="Candara" panose="020E0502030303020204" pitchFamily="34" charset="0"/>
                          <a:ea typeface="Calibri" panose="020F0502020204030204" pitchFamily="34" charset="0"/>
                          <a:cs typeface="Times New Roman" panose="02020603050405020304" pitchFamily="18" charset="0"/>
                        </a:rPr>
                        <a:t>Net Income</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Sector</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a:t>
                      </a:r>
                      <a:r>
                        <a:rPr lang="en-US" sz="2400" dirty="0" smtClean="0">
                          <a:effectLst/>
                          <a:latin typeface="Candara" panose="020E0502030303020204" pitchFamily="34" charset="0"/>
                        </a:rPr>
                        <a:t>1</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2</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Sector 3</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rowSpan="3">
                  <a:txBody>
                    <a:bodyPr/>
                    <a:lstStyle/>
                    <a:p>
                      <a:pPr algn="ctr">
                        <a:lnSpc>
                          <a:spcPct val="107000"/>
                        </a:lnSpc>
                        <a:spcAft>
                          <a:spcPts val="0"/>
                        </a:spcAft>
                      </a:pPr>
                      <a:r>
                        <a:rPr lang="en-AU" sz="2400" dirty="0" smtClean="0">
                          <a:effectLst/>
                          <a:latin typeface="Candara" panose="020E0502030303020204" pitchFamily="34" charset="0"/>
                          <a:ea typeface="Calibri" panose="020F0502020204030204" pitchFamily="34" charset="0"/>
                          <a:cs typeface="Times New Roman" panose="02020603050405020304" pitchFamily="18" charset="0"/>
                        </a:rPr>
                        <a:t>Expenditure</a:t>
                      </a:r>
                    </a:p>
                    <a:p>
                      <a:pPr algn="ctr">
                        <a:lnSpc>
                          <a:spcPct val="107000"/>
                        </a:lnSpc>
                        <a:spcAft>
                          <a:spcPts val="0"/>
                        </a:spcAft>
                      </a:pPr>
                      <a:r>
                        <a:rPr lang="en-AU" sz="2400" dirty="0" smtClean="0">
                          <a:effectLst/>
                          <a:latin typeface="Candara" panose="020E0502030303020204" pitchFamily="34" charset="0"/>
                          <a:ea typeface="Calibri" panose="020F0502020204030204" pitchFamily="34" charset="0"/>
                          <a:cs typeface="Times New Roman" panose="02020603050405020304" pitchFamily="18" charset="0"/>
                        </a:rPr>
                        <a:t>(Exp.)</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2400" dirty="0">
                          <a:effectLst/>
                          <a:latin typeface="Candara" panose="020E0502030303020204" pitchFamily="34" charset="0"/>
                        </a:rPr>
                        <a:t>Sector </a:t>
                      </a:r>
                      <a:r>
                        <a:rPr lang="en-US" sz="2400" dirty="0" smtClean="0">
                          <a:effectLst/>
                          <a:latin typeface="Candara" panose="020E0502030303020204" pitchFamily="34" charset="0"/>
                        </a:rPr>
                        <a:t>1</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1,2</a:t>
                      </a:r>
                      <a:r>
                        <a:rPr lang="en-US" sz="2400">
                          <a:effectLst/>
                          <a:latin typeface="Candara" panose="020E0502030303020204" pitchFamily="34" charset="0"/>
                        </a:rPr>
                        <a:t> + E</a:t>
                      </a:r>
                      <a:r>
                        <a:rPr lang="en-US" sz="2400" baseline="-25000">
                          <a:effectLst/>
                          <a:latin typeface="Candara" panose="020E0502030303020204" pitchFamily="34" charset="0"/>
                        </a:rPr>
                        <a:t>1,3</a:t>
                      </a:r>
                      <a:r>
                        <a:rPr lang="en-US" sz="2400">
                          <a:effectLst/>
                          <a:latin typeface="Candara" panose="020E0502030303020204" pitchFamily="34" charset="0"/>
                        </a:rPr>
                        <a:t>) </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1,2</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1,3</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a:t>
                      </a:r>
                      <a:r>
                        <a:rPr lang="en-US" sz="2400" dirty="0" smtClean="0">
                          <a:effectLst/>
                          <a:latin typeface="Candara" panose="020E0502030303020204" pitchFamily="34" charset="0"/>
                        </a:rPr>
                        <a:t>2</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2,1</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2,1</a:t>
                      </a:r>
                      <a:r>
                        <a:rPr lang="en-US" sz="2400">
                          <a:effectLst/>
                          <a:latin typeface="Candara" panose="020E0502030303020204" pitchFamily="34" charset="0"/>
                        </a:rPr>
                        <a:t> + E</a:t>
                      </a:r>
                      <a:r>
                        <a:rPr lang="en-US" sz="2400" baseline="-25000">
                          <a:effectLst/>
                          <a:latin typeface="Candara" panose="020E0502030303020204" pitchFamily="34" charset="0"/>
                        </a:rPr>
                        <a:t>2,3</a:t>
                      </a:r>
                      <a:r>
                        <a:rPr lang="en-US" sz="2400">
                          <a:effectLst/>
                          <a:latin typeface="Candara" panose="020E0502030303020204" pitchFamily="34" charset="0"/>
                        </a:rPr>
                        <a:t>)</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2,3</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a:t>
                      </a:r>
                      <a:r>
                        <a:rPr lang="en-US" sz="2400" dirty="0" smtClean="0">
                          <a:effectLst/>
                          <a:latin typeface="Candara" panose="020E0502030303020204" pitchFamily="34" charset="0"/>
                        </a:rPr>
                        <a:t>3</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3,1</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3,2</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-(E</a:t>
                      </a:r>
                      <a:r>
                        <a:rPr lang="en-US" sz="2400" baseline="-25000" dirty="0">
                          <a:effectLst/>
                          <a:latin typeface="Candara" panose="020E0502030303020204" pitchFamily="34" charset="0"/>
                        </a:rPr>
                        <a:t>3,1</a:t>
                      </a:r>
                      <a:r>
                        <a:rPr lang="en-US" sz="2400" dirty="0">
                          <a:effectLst/>
                          <a:latin typeface="Candara" panose="020E0502030303020204" pitchFamily="34" charset="0"/>
                        </a:rPr>
                        <a:t> + E</a:t>
                      </a:r>
                      <a:r>
                        <a:rPr lang="en-US" sz="2400" baseline="-25000" dirty="0">
                          <a:effectLst/>
                          <a:latin typeface="Candara" panose="020E0502030303020204" pitchFamily="34" charset="0"/>
                        </a:rPr>
                        <a:t>3,2</a:t>
                      </a:r>
                      <a:r>
                        <a:rPr lang="en-US" sz="2400" dirty="0">
                          <a:effectLst/>
                          <a:latin typeface="Candara" panose="020E0502030303020204" pitchFamily="34" charset="0"/>
                        </a:rPr>
                        <a:t>)</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Content Placeholder 2"/>
          <p:cNvSpPr txBox="1">
            <a:spLocks/>
          </p:cNvSpPr>
          <p:nvPr/>
        </p:nvSpPr>
        <p:spPr bwMode="auto">
          <a:xfrm>
            <a:off x="228600" y="60071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Negative sum of diagonal elements is aggregate demand</a:t>
            </a:r>
            <a:endParaRPr lang="en-US" kern="0" dirty="0">
              <a:effectLst/>
            </a:endParaRPr>
          </a:p>
        </p:txBody>
      </p:sp>
      <p:sp>
        <p:nvSpPr>
          <p:cNvPr id="6" name="Rounded Rectangle 5"/>
          <p:cNvSpPr/>
          <p:nvPr/>
        </p:nvSpPr>
        <p:spPr bwMode="auto">
          <a:xfrm>
            <a:off x="3657600" y="4787900"/>
            <a:ext cx="1828800" cy="457200"/>
          </a:xfrm>
          <a:prstGeom prst="roundRect">
            <a:avLst/>
          </a:prstGeom>
          <a:gradFill rotWithShape="0">
            <a:gsLst>
              <a:gs pos="72000">
                <a:schemeClr val="bg1">
                  <a:alpha val="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Rounded Rectangle 6"/>
          <p:cNvSpPr/>
          <p:nvPr/>
        </p:nvSpPr>
        <p:spPr bwMode="auto">
          <a:xfrm>
            <a:off x="5257800" y="5168900"/>
            <a:ext cx="1828800" cy="457200"/>
          </a:xfrm>
          <a:prstGeom prst="roundRect">
            <a:avLst/>
          </a:prstGeom>
          <a:gradFill rotWithShape="0">
            <a:gsLst>
              <a:gs pos="72000">
                <a:schemeClr val="bg1">
                  <a:alpha val="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Rounded Rectangle 7"/>
          <p:cNvSpPr/>
          <p:nvPr/>
        </p:nvSpPr>
        <p:spPr bwMode="auto">
          <a:xfrm>
            <a:off x="7086600" y="5549900"/>
            <a:ext cx="1828800" cy="457200"/>
          </a:xfrm>
          <a:prstGeom prst="roundRect">
            <a:avLst/>
          </a:prstGeom>
          <a:gradFill rotWithShape="0">
            <a:gsLst>
              <a:gs pos="72000">
                <a:schemeClr val="bg1">
                  <a:alpha val="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Content Placeholder 2"/>
          <p:cNvSpPr txBox="1">
            <a:spLocks/>
          </p:cNvSpPr>
          <p:nvPr/>
        </p:nvSpPr>
        <p:spPr bwMode="auto">
          <a:xfrm>
            <a:off x="228600" y="63881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Sum of off-diagonal elements is aggregate income</a:t>
            </a:r>
            <a:endParaRPr lang="en-US" kern="0" dirty="0">
              <a:effectLst/>
            </a:endParaRPr>
          </a:p>
        </p:txBody>
      </p:sp>
      <p:sp>
        <p:nvSpPr>
          <p:cNvPr id="10" name="Rounded Rectangle 9"/>
          <p:cNvSpPr/>
          <p:nvPr/>
        </p:nvSpPr>
        <p:spPr bwMode="auto">
          <a:xfrm>
            <a:off x="5377397" y="4787900"/>
            <a:ext cx="685800" cy="457200"/>
          </a:xfrm>
          <a:prstGeom prst="roundRect">
            <a:avLst/>
          </a:prstGeom>
          <a:gradFill flip="none" rotWithShape="1">
            <a:gsLst>
              <a:gs pos="0">
                <a:schemeClr val="accent3">
                  <a:lumMod val="0"/>
                  <a:lumOff val="100000"/>
                  <a:alpha val="3000"/>
                </a:schemeClr>
              </a:gs>
              <a:gs pos="91000">
                <a:schemeClr val="accent3">
                  <a:lumMod val="0"/>
                  <a:lumOff val="100000"/>
                </a:schemeClr>
              </a:gs>
              <a:gs pos="100000">
                <a:schemeClr val="accent3">
                  <a:lumMod val="100000"/>
                </a:scheme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Rounded Rectangle 10"/>
          <p:cNvSpPr/>
          <p:nvPr/>
        </p:nvSpPr>
        <p:spPr bwMode="auto">
          <a:xfrm>
            <a:off x="7206197" y="4787900"/>
            <a:ext cx="685800" cy="457200"/>
          </a:xfrm>
          <a:prstGeom prst="roundRect">
            <a:avLst/>
          </a:prstGeom>
          <a:gradFill flip="none" rotWithShape="1">
            <a:gsLst>
              <a:gs pos="0">
                <a:schemeClr val="accent3">
                  <a:lumMod val="0"/>
                  <a:lumOff val="100000"/>
                  <a:alpha val="3000"/>
                </a:schemeClr>
              </a:gs>
              <a:gs pos="91000">
                <a:schemeClr val="accent3">
                  <a:lumMod val="0"/>
                  <a:lumOff val="100000"/>
                </a:schemeClr>
              </a:gs>
              <a:gs pos="100000">
                <a:schemeClr val="accent3">
                  <a:lumMod val="100000"/>
                </a:scheme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Rounded Rectangle 11"/>
          <p:cNvSpPr/>
          <p:nvPr/>
        </p:nvSpPr>
        <p:spPr bwMode="auto">
          <a:xfrm>
            <a:off x="3657600" y="5168900"/>
            <a:ext cx="685800" cy="457200"/>
          </a:xfrm>
          <a:prstGeom prst="roundRect">
            <a:avLst/>
          </a:prstGeom>
          <a:gradFill flip="none" rotWithShape="1">
            <a:gsLst>
              <a:gs pos="0">
                <a:schemeClr val="accent3">
                  <a:lumMod val="0"/>
                  <a:lumOff val="100000"/>
                  <a:alpha val="3000"/>
                </a:schemeClr>
              </a:gs>
              <a:gs pos="91000">
                <a:schemeClr val="accent3">
                  <a:lumMod val="0"/>
                  <a:lumOff val="100000"/>
                </a:schemeClr>
              </a:gs>
              <a:gs pos="100000">
                <a:schemeClr val="accent3">
                  <a:lumMod val="100000"/>
                </a:scheme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Rounded Rectangle 12"/>
          <p:cNvSpPr/>
          <p:nvPr/>
        </p:nvSpPr>
        <p:spPr bwMode="auto">
          <a:xfrm>
            <a:off x="7162800" y="5168900"/>
            <a:ext cx="685800" cy="457200"/>
          </a:xfrm>
          <a:prstGeom prst="roundRect">
            <a:avLst/>
          </a:prstGeom>
          <a:gradFill flip="none" rotWithShape="1">
            <a:gsLst>
              <a:gs pos="0">
                <a:schemeClr val="accent3">
                  <a:lumMod val="0"/>
                  <a:lumOff val="100000"/>
                  <a:alpha val="3000"/>
                </a:schemeClr>
              </a:gs>
              <a:gs pos="91000">
                <a:schemeClr val="accent3">
                  <a:lumMod val="0"/>
                  <a:lumOff val="100000"/>
                </a:schemeClr>
              </a:gs>
              <a:gs pos="100000">
                <a:schemeClr val="accent3">
                  <a:lumMod val="100000"/>
                </a:scheme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Rounded Rectangle 13"/>
          <p:cNvSpPr/>
          <p:nvPr/>
        </p:nvSpPr>
        <p:spPr bwMode="auto">
          <a:xfrm>
            <a:off x="3581400" y="5549900"/>
            <a:ext cx="685800" cy="457200"/>
          </a:xfrm>
          <a:prstGeom prst="roundRect">
            <a:avLst/>
          </a:prstGeom>
          <a:gradFill flip="none" rotWithShape="1">
            <a:gsLst>
              <a:gs pos="0">
                <a:schemeClr val="accent3">
                  <a:lumMod val="0"/>
                  <a:lumOff val="100000"/>
                  <a:alpha val="3000"/>
                </a:schemeClr>
              </a:gs>
              <a:gs pos="91000">
                <a:schemeClr val="accent3">
                  <a:lumMod val="0"/>
                  <a:lumOff val="100000"/>
                </a:schemeClr>
              </a:gs>
              <a:gs pos="100000">
                <a:schemeClr val="accent3">
                  <a:lumMod val="100000"/>
                </a:scheme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Rounded Rectangle 14"/>
          <p:cNvSpPr/>
          <p:nvPr/>
        </p:nvSpPr>
        <p:spPr bwMode="auto">
          <a:xfrm>
            <a:off x="5395530" y="5616320"/>
            <a:ext cx="685800" cy="457200"/>
          </a:xfrm>
          <a:prstGeom prst="roundRect">
            <a:avLst/>
          </a:prstGeom>
          <a:gradFill flip="none" rotWithShape="1">
            <a:gsLst>
              <a:gs pos="0">
                <a:schemeClr val="accent3">
                  <a:lumMod val="0"/>
                  <a:lumOff val="100000"/>
                  <a:alpha val="3000"/>
                </a:schemeClr>
              </a:gs>
              <a:gs pos="91000">
                <a:schemeClr val="accent3">
                  <a:lumMod val="0"/>
                  <a:lumOff val="100000"/>
                </a:schemeClr>
              </a:gs>
              <a:gs pos="100000">
                <a:schemeClr val="accent3">
                  <a:lumMod val="100000"/>
                </a:scheme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62163966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80">
                                          <p:stCondLst>
                                            <p:cond delay="0"/>
                                          </p:stCondLst>
                                        </p:cTn>
                                        <p:tgtEl>
                                          <p:spTgt spid="7"/>
                                        </p:tgtEl>
                                      </p:cBhvr>
                                    </p:animEffect>
                                    <p:anim calcmode="lin" valueType="num">
                                      <p:cBhvr>
                                        <p:cTn id="5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5" dur="26">
                                          <p:stCondLst>
                                            <p:cond delay="650"/>
                                          </p:stCondLst>
                                        </p:cTn>
                                        <p:tgtEl>
                                          <p:spTgt spid="7"/>
                                        </p:tgtEl>
                                      </p:cBhvr>
                                      <p:to x="100000" y="60000"/>
                                    </p:animScale>
                                    <p:animScale>
                                      <p:cBhvr>
                                        <p:cTn id="56" dur="166" decel="50000">
                                          <p:stCondLst>
                                            <p:cond delay="676"/>
                                          </p:stCondLst>
                                        </p:cTn>
                                        <p:tgtEl>
                                          <p:spTgt spid="7"/>
                                        </p:tgtEl>
                                      </p:cBhvr>
                                      <p:to x="100000" y="100000"/>
                                    </p:animScale>
                                    <p:animScale>
                                      <p:cBhvr>
                                        <p:cTn id="57" dur="26">
                                          <p:stCondLst>
                                            <p:cond delay="1312"/>
                                          </p:stCondLst>
                                        </p:cTn>
                                        <p:tgtEl>
                                          <p:spTgt spid="7"/>
                                        </p:tgtEl>
                                      </p:cBhvr>
                                      <p:to x="100000" y="80000"/>
                                    </p:animScale>
                                    <p:animScale>
                                      <p:cBhvr>
                                        <p:cTn id="58" dur="166" decel="50000">
                                          <p:stCondLst>
                                            <p:cond delay="1338"/>
                                          </p:stCondLst>
                                        </p:cTn>
                                        <p:tgtEl>
                                          <p:spTgt spid="7"/>
                                        </p:tgtEl>
                                      </p:cBhvr>
                                      <p:to x="100000" y="100000"/>
                                    </p:animScale>
                                    <p:animScale>
                                      <p:cBhvr>
                                        <p:cTn id="59" dur="26">
                                          <p:stCondLst>
                                            <p:cond delay="1642"/>
                                          </p:stCondLst>
                                        </p:cTn>
                                        <p:tgtEl>
                                          <p:spTgt spid="7"/>
                                        </p:tgtEl>
                                      </p:cBhvr>
                                      <p:to x="100000" y="90000"/>
                                    </p:animScale>
                                    <p:animScale>
                                      <p:cBhvr>
                                        <p:cTn id="60" dur="166" decel="50000">
                                          <p:stCondLst>
                                            <p:cond delay="1668"/>
                                          </p:stCondLst>
                                        </p:cTn>
                                        <p:tgtEl>
                                          <p:spTgt spid="7"/>
                                        </p:tgtEl>
                                      </p:cBhvr>
                                      <p:to x="100000" y="100000"/>
                                    </p:animScale>
                                    <p:animScale>
                                      <p:cBhvr>
                                        <p:cTn id="61" dur="26">
                                          <p:stCondLst>
                                            <p:cond delay="1808"/>
                                          </p:stCondLst>
                                        </p:cTn>
                                        <p:tgtEl>
                                          <p:spTgt spid="7"/>
                                        </p:tgtEl>
                                      </p:cBhvr>
                                      <p:to x="100000" y="95000"/>
                                    </p:animScale>
                                    <p:animScale>
                                      <p:cBhvr>
                                        <p:cTn id="62" dur="166" decel="50000">
                                          <p:stCondLst>
                                            <p:cond delay="1834"/>
                                          </p:stCondLst>
                                        </p:cTn>
                                        <p:tgtEl>
                                          <p:spTgt spid="7"/>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wipe(up)">
                                      <p:cBhvr>
                                        <p:cTn id="67" dur="500"/>
                                        <p:tgtEl>
                                          <p:spTgt spid="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down)">
                                      <p:cBhvr>
                                        <p:cTn id="72" dur="580">
                                          <p:stCondLst>
                                            <p:cond delay="0"/>
                                          </p:stCondLst>
                                        </p:cTn>
                                        <p:tgtEl>
                                          <p:spTgt spid="10"/>
                                        </p:tgtEl>
                                      </p:cBhvr>
                                    </p:animEffect>
                                    <p:anim calcmode="lin" valueType="num">
                                      <p:cBhvr>
                                        <p:cTn id="7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8" dur="26">
                                          <p:stCondLst>
                                            <p:cond delay="650"/>
                                          </p:stCondLst>
                                        </p:cTn>
                                        <p:tgtEl>
                                          <p:spTgt spid="10"/>
                                        </p:tgtEl>
                                      </p:cBhvr>
                                      <p:to x="100000" y="60000"/>
                                    </p:animScale>
                                    <p:animScale>
                                      <p:cBhvr>
                                        <p:cTn id="79" dur="166" decel="50000">
                                          <p:stCondLst>
                                            <p:cond delay="676"/>
                                          </p:stCondLst>
                                        </p:cTn>
                                        <p:tgtEl>
                                          <p:spTgt spid="10"/>
                                        </p:tgtEl>
                                      </p:cBhvr>
                                      <p:to x="100000" y="100000"/>
                                    </p:animScale>
                                    <p:animScale>
                                      <p:cBhvr>
                                        <p:cTn id="80" dur="26">
                                          <p:stCondLst>
                                            <p:cond delay="1312"/>
                                          </p:stCondLst>
                                        </p:cTn>
                                        <p:tgtEl>
                                          <p:spTgt spid="10"/>
                                        </p:tgtEl>
                                      </p:cBhvr>
                                      <p:to x="100000" y="80000"/>
                                    </p:animScale>
                                    <p:animScale>
                                      <p:cBhvr>
                                        <p:cTn id="81" dur="166" decel="50000">
                                          <p:stCondLst>
                                            <p:cond delay="1338"/>
                                          </p:stCondLst>
                                        </p:cTn>
                                        <p:tgtEl>
                                          <p:spTgt spid="10"/>
                                        </p:tgtEl>
                                      </p:cBhvr>
                                      <p:to x="100000" y="100000"/>
                                    </p:animScale>
                                    <p:animScale>
                                      <p:cBhvr>
                                        <p:cTn id="82" dur="26">
                                          <p:stCondLst>
                                            <p:cond delay="1642"/>
                                          </p:stCondLst>
                                        </p:cTn>
                                        <p:tgtEl>
                                          <p:spTgt spid="10"/>
                                        </p:tgtEl>
                                      </p:cBhvr>
                                      <p:to x="100000" y="90000"/>
                                    </p:animScale>
                                    <p:animScale>
                                      <p:cBhvr>
                                        <p:cTn id="83" dur="166" decel="50000">
                                          <p:stCondLst>
                                            <p:cond delay="1668"/>
                                          </p:stCondLst>
                                        </p:cTn>
                                        <p:tgtEl>
                                          <p:spTgt spid="10"/>
                                        </p:tgtEl>
                                      </p:cBhvr>
                                      <p:to x="100000" y="100000"/>
                                    </p:animScale>
                                    <p:animScale>
                                      <p:cBhvr>
                                        <p:cTn id="84" dur="26">
                                          <p:stCondLst>
                                            <p:cond delay="1808"/>
                                          </p:stCondLst>
                                        </p:cTn>
                                        <p:tgtEl>
                                          <p:spTgt spid="10"/>
                                        </p:tgtEl>
                                      </p:cBhvr>
                                      <p:to x="100000" y="95000"/>
                                    </p:animScale>
                                    <p:animScale>
                                      <p:cBhvr>
                                        <p:cTn id="85" dur="166" decel="50000">
                                          <p:stCondLst>
                                            <p:cond delay="1834"/>
                                          </p:stCondLst>
                                        </p:cTn>
                                        <p:tgtEl>
                                          <p:spTgt spid="10"/>
                                        </p:tgtEl>
                                      </p:cBhvr>
                                      <p:to x="100000" y="100000"/>
                                    </p:animScale>
                                  </p:childTnLst>
                                </p:cTn>
                              </p:par>
                              <p:par>
                                <p:cTn id="86" presetID="26" presetClass="entr" presetSubtype="0" fill="hold" grpId="0"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down)">
                                      <p:cBhvr>
                                        <p:cTn id="88" dur="580">
                                          <p:stCondLst>
                                            <p:cond delay="0"/>
                                          </p:stCondLst>
                                        </p:cTn>
                                        <p:tgtEl>
                                          <p:spTgt spid="11"/>
                                        </p:tgtEl>
                                      </p:cBhvr>
                                    </p:animEffect>
                                    <p:anim calcmode="lin" valueType="num">
                                      <p:cBhvr>
                                        <p:cTn id="8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4" dur="26">
                                          <p:stCondLst>
                                            <p:cond delay="650"/>
                                          </p:stCondLst>
                                        </p:cTn>
                                        <p:tgtEl>
                                          <p:spTgt spid="11"/>
                                        </p:tgtEl>
                                      </p:cBhvr>
                                      <p:to x="100000" y="60000"/>
                                    </p:animScale>
                                    <p:animScale>
                                      <p:cBhvr>
                                        <p:cTn id="95" dur="166" decel="50000">
                                          <p:stCondLst>
                                            <p:cond delay="676"/>
                                          </p:stCondLst>
                                        </p:cTn>
                                        <p:tgtEl>
                                          <p:spTgt spid="11"/>
                                        </p:tgtEl>
                                      </p:cBhvr>
                                      <p:to x="100000" y="100000"/>
                                    </p:animScale>
                                    <p:animScale>
                                      <p:cBhvr>
                                        <p:cTn id="96" dur="26">
                                          <p:stCondLst>
                                            <p:cond delay="1312"/>
                                          </p:stCondLst>
                                        </p:cTn>
                                        <p:tgtEl>
                                          <p:spTgt spid="11"/>
                                        </p:tgtEl>
                                      </p:cBhvr>
                                      <p:to x="100000" y="80000"/>
                                    </p:animScale>
                                    <p:animScale>
                                      <p:cBhvr>
                                        <p:cTn id="97" dur="166" decel="50000">
                                          <p:stCondLst>
                                            <p:cond delay="1338"/>
                                          </p:stCondLst>
                                        </p:cTn>
                                        <p:tgtEl>
                                          <p:spTgt spid="11"/>
                                        </p:tgtEl>
                                      </p:cBhvr>
                                      <p:to x="100000" y="100000"/>
                                    </p:animScale>
                                    <p:animScale>
                                      <p:cBhvr>
                                        <p:cTn id="98" dur="26">
                                          <p:stCondLst>
                                            <p:cond delay="1642"/>
                                          </p:stCondLst>
                                        </p:cTn>
                                        <p:tgtEl>
                                          <p:spTgt spid="11"/>
                                        </p:tgtEl>
                                      </p:cBhvr>
                                      <p:to x="100000" y="90000"/>
                                    </p:animScale>
                                    <p:animScale>
                                      <p:cBhvr>
                                        <p:cTn id="99" dur="166" decel="50000">
                                          <p:stCondLst>
                                            <p:cond delay="1668"/>
                                          </p:stCondLst>
                                        </p:cTn>
                                        <p:tgtEl>
                                          <p:spTgt spid="11"/>
                                        </p:tgtEl>
                                      </p:cBhvr>
                                      <p:to x="100000" y="100000"/>
                                    </p:animScale>
                                    <p:animScale>
                                      <p:cBhvr>
                                        <p:cTn id="100" dur="26">
                                          <p:stCondLst>
                                            <p:cond delay="1808"/>
                                          </p:stCondLst>
                                        </p:cTn>
                                        <p:tgtEl>
                                          <p:spTgt spid="11"/>
                                        </p:tgtEl>
                                      </p:cBhvr>
                                      <p:to x="100000" y="95000"/>
                                    </p:animScale>
                                    <p:animScale>
                                      <p:cBhvr>
                                        <p:cTn id="101" dur="166" decel="50000">
                                          <p:stCondLst>
                                            <p:cond delay="1834"/>
                                          </p:stCondLst>
                                        </p:cTn>
                                        <p:tgtEl>
                                          <p:spTgt spid="11"/>
                                        </p:tgtEl>
                                      </p:cBhvr>
                                      <p:to x="100000" y="100000"/>
                                    </p:animScale>
                                  </p:childTnLst>
                                </p:cTn>
                              </p:par>
                              <p:par>
                                <p:cTn id="102" presetID="26" presetClass="entr" presetSubtype="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wipe(down)">
                                      <p:cBhvr>
                                        <p:cTn id="104" dur="580">
                                          <p:stCondLst>
                                            <p:cond delay="0"/>
                                          </p:stCondLst>
                                        </p:cTn>
                                        <p:tgtEl>
                                          <p:spTgt spid="12"/>
                                        </p:tgtEl>
                                      </p:cBhvr>
                                    </p:animEffect>
                                    <p:anim calcmode="lin" valueType="num">
                                      <p:cBhvr>
                                        <p:cTn id="10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10" dur="26">
                                          <p:stCondLst>
                                            <p:cond delay="650"/>
                                          </p:stCondLst>
                                        </p:cTn>
                                        <p:tgtEl>
                                          <p:spTgt spid="12"/>
                                        </p:tgtEl>
                                      </p:cBhvr>
                                      <p:to x="100000" y="60000"/>
                                    </p:animScale>
                                    <p:animScale>
                                      <p:cBhvr>
                                        <p:cTn id="111" dur="166" decel="50000">
                                          <p:stCondLst>
                                            <p:cond delay="676"/>
                                          </p:stCondLst>
                                        </p:cTn>
                                        <p:tgtEl>
                                          <p:spTgt spid="12"/>
                                        </p:tgtEl>
                                      </p:cBhvr>
                                      <p:to x="100000" y="100000"/>
                                    </p:animScale>
                                    <p:animScale>
                                      <p:cBhvr>
                                        <p:cTn id="112" dur="26">
                                          <p:stCondLst>
                                            <p:cond delay="1312"/>
                                          </p:stCondLst>
                                        </p:cTn>
                                        <p:tgtEl>
                                          <p:spTgt spid="12"/>
                                        </p:tgtEl>
                                      </p:cBhvr>
                                      <p:to x="100000" y="80000"/>
                                    </p:animScale>
                                    <p:animScale>
                                      <p:cBhvr>
                                        <p:cTn id="113" dur="166" decel="50000">
                                          <p:stCondLst>
                                            <p:cond delay="1338"/>
                                          </p:stCondLst>
                                        </p:cTn>
                                        <p:tgtEl>
                                          <p:spTgt spid="12"/>
                                        </p:tgtEl>
                                      </p:cBhvr>
                                      <p:to x="100000" y="100000"/>
                                    </p:animScale>
                                    <p:animScale>
                                      <p:cBhvr>
                                        <p:cTn id="114" dur="26">
                                          <p:stCondLst>
                                            <p:cond delay="1642"/>
                                          </p:stCondLst>
                                        </p:cTn>
                                        <p:tgtEl>
                                          <p:spTgt spid="12"/>
                                        </p:tgtEl>
                                      </p:cBhvr>
                                      <p:to x="100000" y="90000"/>
                                    </p:animScale>
                                    <p:animScale>
                                      <p:cBhvr>
                                        <p:cTn id="115" dur="166" decel="50000">
                                          <p:stCondLst>
                                            <p:cond delay="1668"/>
                                          </p:stCondLst>
                                        </p:cTn>
                                        <p:tgtEl>
                                          <p:spTgt spid="12"/>
                                        </p:tgtEl>
                                      </p:cBhvr>
                                      <p:to x="100000" y="100000"/>
                                    </p:animScale>
                                    <p:animScale>
                                      <p:cBhvr>
                                        <p:cTn id="116" dur="26">
                                          <p:stCondLst>
                                            <p:cond delay="1808"/>
                                          </p:stCondLst>
                                        </p:cTn>
                                        <p:tgtEl>
                                          <p:spTgt spid="12"/>
                                        </p:tgtEl>
                                      </p:cBhvr>
                                      <p:to x="100000" y="95000"/>
                                    </p:animScale>
                                    <p:animScale>
                                      <p:cBhvr>
                                        <p:cTn id="117" dur="166" decel="50000">
                                          <p:stCondLst>
                                            <p:cond delay="1834"/>
                                          </p:stCondLst>
                                        </p:cTn>
                                        <p:tgtEl>
                                          <p:spTgt spid="12"/>
                                        </p:tgtEl>
                                      </p:cBhvr>
                                      <p:to x="100000" y="100000"/>
                                    </p:animScale>
                                  </p:childTnLst>
                                </p:cTn>
                              </p:par>
                              <p:par>
                                <p:cTn id="118" presetID="26" presetClass="entr" presetSubtype="0" fill="hold" grpId="0" nodeType="with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wipe(down)">
                                      <p:cBhvr>
                                        <p:cTn id="120" dur="580">
                                          <p:stCondLst>
                                            <p:cond delay="0"/>
                                          </p:stCondLst>
                                        </p:cTn>
                                        <p:tgtEl>
                                          <p:spTgt spid="13"/>
                                        </p:tgtEl>
                                      </p:cBhvr>
                                    </p:animEffect>
                                    <p:anim calcmode="lin" valueType="num">
                                      <p:cBhvr>
                                        <p:cTn id="1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6" dur="26">
                                          <p:stCondLst>
                                            <p:cond delay="650"/>
                                          </p:stCondLst>
                                        </p:cTn>
                                        <p:tgtEl>
                                          <p:spTgt spid="13"/>
                                        </p:tgtEl>
                                      </p:cBhvr>
                                      <p:to x="100000" y="60000"/>
                                    </p:animScale>
                                    <p:animScale>
                                      <p:cBhvr>
                                        <p:cTn id="127" dur="166" decel="50000">
                                          <p:stCondLst>
                                            <p:cond delay="676"/>
                                          </p:stCondLst>
                                        </p:cTn>
                                        <p:tgtEl>
                                          <p:spTgt spid="13"/>
                                        </p:tgtEl>
                                      </p:cBhvr>
                                      <p:to x="100000" y="100000"/>
                                    </p:animScale>
                                    <p:animScale>
                                      <p:cBhvr>
                                        <p:cTn id="128" dur="26">
                                          <p:stCondLst>
                                            <p:cond delay="1312"/>
                                          </p:stCondLst>
                                        </p:cTn>
                                        <p:tgtEl>
                                          <p:spTgt spid="13"/>
                                        </p:tgtEl>
                                      </p:cBhvr>
                                      <p:to x="100000" y="80000"/>
                                    </p:animScale>
                                    <p:animScale>
                                      <p:cBhvr>
                                        <p:cTn id="129" dur="166" decel="50000">
                                          <p:stCondLst>
                                            <p:cond delay="1338"/>
                                          </p:stCondLst>
                                        </p:cTn>
                                        <p:tgtEl>
                                          <p:spTgt spid="13"/>
                                        </p:tgtEl>
                                      </p:cBhvr>
                                      <p:to x="100000" y="100000"/>
                                    </p:animScale>
                                    <p:animScale>
                                      <p:cBhvr>
                                        <p:cTn id="130" dur="26">
                                          <p:stCondLst>
                                            <p:cond delay="1642"/>
                                          </p:stCondLst>
                                        </p:cTn>
                                        <p:tgtEl>
                                          <p:spTgt spid="13"/>
                                        </p:tgtEl>
                                      </p:cBhvr>
                                      <p:to x="100000" y="90000"/>
                                    </p:animScale>
                                    <p:animScale>
                                      <p:cBhvr>
                                        <p:cTn id="131" dur="166" decel="50000">
                                          <p:stCondLst>
                                            <p:cond delay="1668"/>
                                          </p:stCondLst>
                                        </p:cTn>
                                        <p:tgtEl>
                                          <p:spTgt spid="13"/>
                                        </p:tgtEl>
                                      </p:cBhvr>
                                      <p:to x="100000" y="100000"/>
                                    </p:animScale>
                                    <p:animScale>
                                      <p:cBhvr>
                                        <p:cTn id="132" dur="26">
                                          <p:stCondLst>
                                            <p:cond delay="1808"/>
                                          </p:stCondLst>
                                        </p:cTn>
                                        <p:tgtEl>
                                          <p:spTgt spid="13"/>
                                        </p:tgtEl>
                                      </p:cBhvr>
                                      <p:to x="100000" y="95000"/>
                                    </p:animScale>
                                    <p:animScale>
                                      <p:cBhvr>
                                        <p:cTn id="133" dur="166" decel="50000">
                                          <p:stCondLst>
                                            <p:cond delay="1834"/>
                                          </p:stCondLst>
                                        </p:cTn>
                                        <p:tgtEl>
                                          <p:spTgt spid="13"/>
                                        </p:tgtEl>
                                      </p:cBhvr>
                                      <p:to x="100000" y="100000"/>
                                    </p:animScale>
                                  </p:childTnLst>
                                </p:cTn>
                              </p:par>
                              <p:par>
                                <p:cTn id="134" presetID="26" presetClass="entr" presetSubtype="0" fill="hold" grpId="0" nodeType="with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wipe(down)">
                                      <p:cBhvr>
                                        <p:cTn id="136" dur="580">
                                          <p:stCondLst>
                                            <p:cond delay="0"/>
                                          </p:stCondLst>
                                        </p:cTn>
                                        <p:tgtEl>
                                          <p:spTgt spid="14"/>
                                        </p:tgtEl>
                                      </p:cBhvr>
                                    </p:animEffect>
                                    <p:anim calcmode="lin" valueType="num">
                                      <p:cBhvr>
                                        <p:cTn id="1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2" dur="26">
                                          <p:stCondLst>
                                            <p:cond delay="650"/>
                                          </p:stCondLst>
                                        </p:cTn>
                                        <p:tgtEl>
                                          <p:spTgt spid="14"/>
                                        </p:tgtEl>
                                      </p:cBhvr>
                                      <p:to x="100000" y="60000"/>
                                    </p:animScale>
                                    <p:animScale>
                                      <p:cBhvr>
                                        <p:cTn id="143" dur="166" decel="50000">
                                          <p:stCondLst>
                                            <p:cond delay="676"/>
                                          </p:stCondLst>
                                        </p:cTn>
                                        <p:tgtEl>
                                          <p:spTgt spid="14"/>
                                        </p:tgtEl>
                                      </p:cBhvr>
                                      <p:to x="100000" y="100000"/>
                                    </p:animScale>
                                    <p:animScale>
                                      <p:cBhvr>
                                        <p:cTn id="144" dur="26">
                                          <p:stCondLst>
                                            <p:cond delay="1312"/>
                                          </p:stCondLst>
                                        </p:cTn>
                                        <p:tgtEl>
                                          <p:spTgt spid="14"/>
                                        </p:tgtEl>
                                      </p:cBhvr>
                                      <p:to x="100000" y="80000"/>
                                    </p:animScale>
                                    <p:animScale>
                                      <p:cBhvr>
                                        <p:cTn id="145" dur="166" decel="50000">
                                          <p:stCondLst>
                                            <p:cond delay="1338"/>
                                          </p:stCondLst>
                                        </p:cTn>
                                        <p:tgtEl>
                                          <p:spTgt spid="14"/>
                                        </p:tgtEl>
                                      </p:cBhvr>
                                      <p:to x="100000" y="100000"/>
                                    </p:animScale>
                                    <p:animScale>
                                      <p:cBhvr>
                                        <p:cTn id="146" dur="26">
                                          <p:stCondLst>
                                            <p:cond delay="1642"/>
                                          </p:stCondLst>
                                        </p:cTn>
                                        <p:tgtEl>
                                          <p:spTgt spid="14"/>
                                        </p:tgtEl>
                                      </p:cBhvr>
                                      <p:to x="100000" y="90000"/>
                                    </p:animScale>
                                    <p:animScale>
                                      <p:cBhvr>
                                        <p:cTn id="147" dur="166" decel="50000">
                                          <p:stCondLst>
                                            <p:cond delay="1668"/>
                                          </p:stCondLst>
                                        </p:cTn>
                                        <p:tgtEl>
                                          <p:spTgt spid="14"/>
                                        </p:tgtEl>
                                      </p:cBhvr>
                                      <p:to x="100000" y="100000"/>
                                    </p:animScale>
                                    <p:animScale>
                                      <p:cBhvr>
                                        <p:cTn id="148" dur="26">
                                          <p:stCondLst>
                                            <p:cond delay="1808"/>
                                          </p:stCondLst>
                                        </p:cTn>
                                        <p:tgtEl>
                                          <p:spTgt spid="14"/>
                                        </p:tgtEl>
                                      </p:cBhvr>
                                      <p:to x="100000" y="95000"/>
                                    </p:animScale>
                                    <p:animScale>
                                      <p:cBhvr>
                                        <p:cTn id="149" dur="166" decel="50000">
                                          <p:stCondLst>
                                            <p:cond delay="1834"/>
                                          </p:stCondLst>
                                        </p:cTn>
                                        <p:tgtEl>
                                          <p:spTgt spid="14"/>
                                        </p:tgtEl>
                                      </p:cBhvr>
                                      <p:to x="100000" y="100000"/>
                                    </p:animScale>
                                  </p:childTnLst>
                                </p:cTn>
                              </p:par>
                              <p:par>
                                <p:cTn id="150" presetID="26" presetClass="entr" presetSubtype="0" fill="hold" grpId="0" nodeType="withEffect">
                                  <p:stCondLst>
                                    <p:cond delay="0"/>
                                  </p:stCondLst>
                                  <p:childTnLst>
                                    <p:set>
                                      <p:cBhvr>
                                        <p:cTn id="151" dur="1" fill="hold">
                                          <p:stCondLst>
                                            <p:cond delay="0"/>
                                          </p:stCondLst>
                                        </p:cTn>
                                        <p:tgtEl>
                                          <p:spTgt spid="15"/>
                                        </p:tgtEl>
                                        <p:attrNameLst>
                                          <p:attrName>style.visibility</p:attrName>
                                        </p:attrNameLst>
                                      </p:cBhvr>
                                      <p:to>
                                        <p:strVal val="visible"/>
                                      </p:to>
                                    </p:set>
                                    <p:animEffect transition="in" filter="wipe(down)">
                                      <p:cBhvr>
                                        <p:cTn id="152" dur="580">
                                          <p:stCondLst>
                                            <p:cond delay="0"/>
                                          </p:stCondLst>
                                        </p:cTn>
                                        <p:tgtEl>
                                          <p:spTgt spid="15"/>
                                        </p:tgtEl>
                                      </p:cBhvr>
                                    </p:animEffect>
                                    <p:anim calcmode="lin" valueType="num">
                                      <p:cBhvr>
                                        <p:cTn id="1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58" dur="26">
                                          <p:stCondLst>
                                            <p:cond delay="650"/>
                                          </p:stCondLst>
                                        </p:cTn>
                                        <p:tgtEl>
                                          <p:spTgt spid="15"/>
                                        </p:tgtEl>
                                      </p:cBhvr>
                                      <p:to x="100000" y="60000"/>
                                    </p:animScale>
                                    <p:animScale>
                                      <p:cBhvr>
                                        <p:cTn id="159" dur="166" decel="50000">
                                          <p:stCondLst>
                                            <p:cond delay="676"/>
                                          </p:stCondLst>
                                        </p:cTn>
                                        <p:tgtEl>
                                          <p:spTgt spid="15"/>
                                        </p:tgtEl>
                                      </p:cBhvr>
                                      <p:to x="100000" y="100000"/>
                                    </p:animScale>
                                    <p:animScale>
                                      <p:cBhvr>
                                        <p:cTn id="160" dur="26">
                                          <p:stCondLst>
                                            <p:cond delay="1312"/>
                                          </p:stCondLst>
                                        </p:cTn>
                                        <p:tgtEl>
                                          <p:spTgt spid="15"/>
                                        </p:tgtEl>
                                      </p:cBhvr>
                                      <p:to x="100000" y="80000"/>
                                    </p:animScale>
                                    <p:animScale>
                                      <p:cBhvr>
                                        <p:cTn id="161" dur="166" decel="50000">
                                          <p:stCondLst>
                                            <p:cond delay="1338"/>
                                          </p:stCondLst>
                                        </p:cTn>
                                        <p:tgtEl>
                                          <p:spTgt spid="15"/>
                                        </p:tgtEl>
                                      </p:cBhvr>
                                      <p:to x="100000" y="100000"/>
                                    </p:animScale>
                                    <p:animScale>
                                      <p:cBhvr>
                                        <p:cTn id="162" dur="26">
                                          <p:stCondLst>
                                            <p:cond delay="1642"/>
                                          </p:stCondLst>
                                        </p:cTn>
                                        <p:tgtEl>
                                          <p:spTgt spid="15"/>
                                        </p:tgtEl>
                                      </p:cBhvr>
                                      <p:to x="100000" y="90000"/>
                                    </p:animScale>
                                    <p:animScale>
                                      <p:cBhvr>
                                        <p:cTn id="163" dur="166" decel="50000">
                                          <p:stCondLst>
                                            <p:cond delay="1668"/>
                                          </p:stCondLst>
                                        </p:cTn>
                                        <p:tgtEl>
                                          <p:spTgt spid="15"/>
                                        </p:tgtEl>
                                      </p:cBhvr>
                                      <p:to x="100000" y="100000"/>
                                    </p:animScale>
                                    <p:animScale>
                                      <p:cBhvr>
                                        <p:cTn id="164" dur="26">
                                          <p:stCondLst>
                                            <p:cond delay="1808"/>
                                          </p:stCondLst>
                                        </p:cTn>
                                        <p:tgtEl>
                                          <p:spTgt spid="15"/>
                                        </p:tgtEl>
                                      </p:cBhvr>
                                      <p:to x="100000" y="95000"/>
                                    </p:animScale>
                                    <p:animScale>
                                      <p:cBhvr>
                                        <p:cTn id="165"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animBg="1"/>
      <p:bldP spid="7" grpId="0" animBg="1"/>
      <p:bldP spid="8" grpId="0" animBg="1"/>
      <p:bldP spid="9" grpId="0" build="p" bldLvl="5"/>
      <p:bldP spid="10" grpId="0" animBg="1"/>
      <p:bldP spid="11" grpId="0" animBg="1"/>
      <p:bldP spid="12"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AU" dirty="0" smtClean="0"/>
              <a:t>Clearly Expenditure </a:t>
            </a:r>
            <a:r>
              <a:rPr lang="en-AU" dirty="0" smtClean="0">
                <a:sym typeface="Symbol" panose="05050102010706020507" pitchFamily="18" charset="2"/>
              </a:rPr>
              <a:t> Income:</a:t>
            </a:r>
            <a:r>
              <a:rPr lang="en-AU" dirty="0" smtClean="0"/>
              <a:t> </a:t>
            </a:r>
            <a:endParaRPr lang="en-US" dirty="0"/>
          </a:p>
        </p:txBody>
      </p:sp>
      <p:sp>
        <p:nvSpPr>
          <p:cNvPr id="4" name="Rectangle 2"/>
          <p:cNvSpPr>
            <a:spLocks noChangeArrowheads="1"/>
          </p:cNvSpPr>
          <p:nvPr/>
        </p:nvSpPr>
        <p:spPr bwMode="auto">
          <a:xfrm>
            <a:off x="1295400" y="1160521"/>
            <a:ext cx="148615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nvPr>
        </p:nvGraphicFramePr>
        <p:xfrm>
          <a:off x="1254125" y="1160463"/>
          <a:ext cx="6237288" cy="1125537"/>
        </p:xfrm>
        <a:graphic>
          <a:graphicData uri="http://schemas.openxmlformats.org/presentationml/2006/ole">
            <mc:AlternateContent xmlns:mc="http://schemas.openxmlformats.org/markup-compatibility/2006">
              <mc:Choice xmlns:v="urn:schemas-microsoft-com:vml" Requires="v">
                <p:oleObj spid="_x0000_s1120" name="Equation" r:id="rId3" imgW="2857320" imgH="507960" progId="Equation.DSMT4">
                  <p:embed/>
                </p:oleObj>
              </mc:Choice>
              <mc:Fallback>
                <p:oleObj name="Equation" r:id="rId3" imgW="2857320" imgH="507960" progId="Equation.DSMT4">
                  <p:embed/>
                  <p:pic>
                    <p:nvPicPr>
                      <p:cNvPr id="0" name=""/>
                      <p:cNvPicPr>
                        <a:picLocks noChangeAspect="1" noChangeArrowheads="1"/>
                      </p:cNvPicPr>
                      <p:nvPr/>
                    </p:nvPicPr>
                    <p:blipFill>
                      <a:blip r:embed="rId4"/>
                      <a:srcRect/>
                      <a:stretch>
                        <a:fillRect/>
                      </a:stretch>
                    </p:blipFill>
                    <p:spPr bwMode="auto">
                      <a:xfrm>
                        <a:off x="1254125" y="1160463"/>
                        <a:ext cx="6237288" cy="1125537"/>
                      </a:xfrm>
                      <a:prstGeom prst="rect">
                        <a:avLst/>
                      </a:prstGeom>
                      <a:noFill/>
                    </p:spPr>
                  </p:pic>
                </p:oleObj>
              </mc:Fallback>
            </mc:AlternateContent>
          </a:graphicData>
        </a:graphic>
      </p:graphicFrame>
      <p:sp>
        <p:nvSpPr>
          <p:cNvPr id="6" name="Content Placeholder 2"/>
          <p:cNvSpPr txBox="1">
            <a:spLocks/>
          </p:cNvSpPr>
          <p:nvPr/>
        </p:nvSpPr>
        <p:spPr bwMode="auto">
          <a:xfrm>
            <a:off x="228600" y="2209800"/>
            <a:ext cx="8763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Loanable Funds: Sector 1 borrows </a:t>
            </a:r>
            <a:r>
              <a:rPr lang="en-AU" b="1" i="1" kern="0" dirty="0" smtClean="0">
                <a:effectLst/>
                <a:latin typeface="Symbol" panose="05050102010706020507" pitchFamily="18" charset="2"/>
              </a:rPr>
              <a:t>D</a:t>
            </a:r>
            <a:r>
              <a:rPr lang="en-AU" b="1" i="1" kern="0" dirty="0" smtClean="0">
                <a:effectLst/>
              </a:rPr>
              <a:t>D</a:t>
            </a:r>
            <a:r>
              <a:rPr lang="en-AU" kern="0" dirty="0" smtClean="0">
                <a:effectLst/>
              </a:rPr>
              <a:t> from Sector 2</a:t>
            </a:r>
          </a:p>
          <a:p>
            <a:pPr lvl="1"/>
            <a:r>
              <a:rPr lang="en-AU" kern="0" dirty="0" smtClean="0">
                <a:effectLst/>
              </a:rPr>
              <a:t>Sector 1’s funds for spending increase by </a:t>
            </a:r>
            <a:r>
              <a:rPr lang="en-AU" b="1" i="1" kern="0" dirty="0">
                <a:effectLst/>
                <a:latin typeface="Symbol" panose="05050102010706020507" pitchFamily="18" charset="2"/>
              </a:rPr>
              <a:t>D</a:t>
            </a:r>
            <a:r>
              <a:rPr lang="en-AU" b="1" i="1" kern="0" dirty="0">
                <a:effectLst/>
              </a:rPr>
              <a:t>D</a:t>
            </a:r>
            <a:endParaRPr lang="en-AU" kern="0" dirty="0" smtClean="0">
              <a:effectLst/>
            </a:endParaRPr>
          </a:p>
          <a:p>
            <a:pPr lvl="1"/>
            <a:r>
              <a:rPr lang="en-AU" kern="0" dirty="0" smtClean="0">
                <a:effectLst/>
              </a:rPr>
              <a:t>Sector 2’s funds fall by </a:t>
            </a:r>
            <a:r>
              <a:rPr lang="en-AU" b="1" i="1" kern="0" dirty="0">
                <a:effectLst/>
                <a:latin typeface="Symbol" panose="05050102010706020507" pitchFamily="18" charset="2"/>
              </a:rPr>
              <a:t>D</a:t>
            </a:r>
            <a:r>
              <a:rPr lang="en-AU" b="1" i="1" kern="0" dirty="0">
                <a:effectLst/>
              </a:rPr>
              <a:t>D</a:t>
            </a:r>
            <a:endParaRPr lang="en-AU" kern="0" dirty="0" smtClean="0">
              <a:effectLst/>
            </a:endParaRPr>
          </a:p>
          <a:p>
            <a:pPr lvl="1"/>
            <a:r>
              <a:rPr lang="en-AU" kern="0" dirty="0" smtClean="0">
                <a:effectLst/>
              </a:rPr>
              <a:t>Sector 1 spends on Sectors 2 &amp; 3 rises at ratios </a:t>
            </a:r>
            <a:r>
              <a:rPr lang="en-AU" b="1" i="1" kern="0" dirty="0" smtClean="0">
                <a:effectLst/>
                <a:latin typeface="Symbol" panose="05050102010706020507" pitchFamily="18" charset="2"/>
              </a:rPr>
              <a:t>a</a:t>
            </a:r>
            <a:r>
              <a:rPr lang="en-AU" kern="0" dirty="0" smtClean="0">
                <a:effectLst/>
              </a:rPr>
              <a:t> and </a:t>
            </a:r>
            <a:r>
              <a:rPr lang="en-AU" b="1" i="1" kern="0" dirty="0" smtClean="0">
                <a:effectLst/>
              </a:rPr>
              <a:t>1-</a:t>
            </a:r>
            <a:r>
              <a:rPr lang="en-AU" b="1" i="1" kern="0" dirty="0" smtClean="0">
                <a:effectLst/>
                <a:latin typeface="Symbol" panose="05050102010706020507" pitchFamily="18" charset="2"/>
              </a:rPr>
              <a:t>a</a:t>
            </a:r>
            <a:r>
              <a:rPr lang="en-AU" kern="0" dirty="0" smtClean="0">
                <a:effectLst/>
              </a:rPr>
              <a:t> respectively</a:t>
            </a:r>
          </a:p>
          <a:p>
            <a:pPr lvl="1"/>
            <a:r>
              <a:rPr lang="en-AU" kern="0" dirty="0" smtClean="0">
                <a:effectLst/>
              </a:rPr>
              <a:t>Sector 2’s spending falls by ratios </a:t>
            </a:r>
            <a:r>
              <a:rPr lang="en-AU" b="1" i="1" kern="0" dirty="0" smtClean="0">
                <a:effectLst/>
                <a:latin typeface="Symbol" panose="05050102010706020507" pitchFamily="18" charset="2"/>
              </a:rPr>
              <a:t>b</a:t>
            </a:r>
            <a:r>
              <a:rPr lang="en-AU" kern="0" dirty="0" smtClean="0">
                <a:effectLst/>
              </a:rPr>
              <a:t> and </a:t>
            </a:r>
            <a:r>
              <a:rPr lang="en-AU" b="1" i="1" kern="0" dirty="0" smtClean="0">
                <a:effectLst/>
              </a:rPr>
              <a:t>1-</a:t>
            </a:r>
            <a:r>
              <a:rPr lang="en-AU" b="1" i="1" kern="0" dirty="0" smtClean="0">
                <a:effectLst/>
                <a:latin typeface="Symbol" panose="05050102010706020507" pitchFamily="18" charset="2"/>
              </a:rPr>
              <a:t>b</a:t>
            </a:r>
            <a:r>
              <a:rPr lang="en-AU" kern="0" dirty="0" smtClean="0">
                <a:effectLst/>
              </a:rPr>
              <a:t> respectively…</a:t>
            </a:r>
          </a:p>
          <a:p>
            <a:pPr lvl="1"/>
            <a:endParaRPr lang="en-US" kern="0" dirty="0">
              <a:effectLst/>
            </a:endParaRPr>
          </a:p>
        </p:txBody>
      </p:sp>
      <p:graphicFrame>
        <p:nvGraphicFramePr>
          <p:cNvPr id="8" name="Table 7"/>
          <p:cNvGraphicFramePr>
            <a:graphicFrameLocks noGrp="1"/>
          </p:cNvGraphicFramePr>
          <p:nvPr>
            <p:extLst/>
          </p:nvPr>
        </p:nvGraphicFramePr>
        <p:xfrm>
          <a:off x="152400" y="4063045"/>
          <a:ext cx="8839200" cy="1956755"/>
        </p:xfrm>
        <a:graphic>
          <a:graphicData uri="http://schemas.openxmlformats.org/drawingml/2006/table">
            <a:tbl>
              <a:tblPr firstRow="1" firstCol="1" bandRow="1">
                <a:tableStyleId>{5C22544A-7EE6-4342-B048-85BDC9FD1C3A}</a:tableStyleId>
              </a:tblPr>
              <a:tblGrid>
                <a:gridCol w="1371600"/>
                <a:gridCol w="990600"/>
                <a:gridCol w="2133600"/>
                <a:gridCol w="2057400"/>
                <a:gridCol w="2286000"/>
              </a:tblGrid>
              <a:tr h="0">
                <a:tc rowSpan="2">
                  <a:txBody>
                    <a:bodyPr/>
                    <a:lstStyle/>
                    <a:p>
                      <a:pPr>
                        <a:lnSpc>
                          <a:spcPct val="107000"/>
                        </a:lnSpc>
                        <a:spcAft>
                          <a:spcPts val="0"/>
                        </a:spcAft>
                      </a:pPr>
                      <a:r>
                        <a:rPr lang="en-US" sz="2400" dirty="0" smtClean="0">
                          <a:effectLst/>
                          <a:latin typeface="Candara" panose="020E0502030303020204" pitchFamily="34" charset="0"/>
                        </a:rPr>
                        <a:t>Activity</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n-AU" sz="2400" dirty="0" smtClean="0">
                          <a:effectLst/>
                          <a:latin typeface="Candara" panose="020E0502030303020204" pitchFamily="34" charset="0"/>
                          <a:ea typeface="Calibri" panose="020F0502020204030204" pitchFamily="34" charset="0"/>
                          <a:cs typeface="Times New Roman" panose="02020603050405020304" pitchFamily="18" charset="0"/>
                        </a:rPr>
                        <a:t>Net Income</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Sector</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a:t>
                      </a:r>
                      <a:r>
                        <a:rPr lang="en-US" sz="2400" dirty="0" smtClean="0">
                          <a:effectLst/>
                          <a:latin typeface="Candara" panose="020E0502030303020204" pitchFamily="34" charset="0"/>
                        </a:rPr>
                        <a:t>1</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2</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Sector 3</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rowSpan="3">
                  <a:txBody>
                    <a:bodyPr/>
                    <a:lstStyle/>
                    <a:p>
                      <a:pPr algn="ctr">
                        <a:lnSpc>
                          <a:spcPct val="107000"/>
                        </a:lnSpc>
                        <a:spcAft>
                          <a:spcPts val="0"/>
                        </a:spcAft>
                      </a:pPr>
                      <a:r>
                        <a:rPr lang="en-AU" sz="2400" dirty="0" smtClean="0">
                          <a:effectLst/>
                          <a:latin typeface="Candara" panose="020E0502030303020204" pitchFamily="34" charset="0"/>
                          <a:ea typeface="Calibri" panose="020F0502020204030204" pitchFamily="34" charset="0"/>
                          <a:cs typeface="Times New Roman" panose="02020603050405020304" pitchFamily="18" charset="0"/>
                        </a:rPr>
                        <a:t>Exp.</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2400" dirty="0" smtClean="0">
                          <a:effectLst/>
                          <a:latin typeface="Candara" panose="020E0502030303020204" pitchFamily="34" charset="0"/>
                        </a:rPr>
                        <a:t>1</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-(E</a:t>
                      </a:r>
                      <a:r>
                        <a:rPr lang="en-US" sz="2400" baseline="-25000" dirty="0">
                          <a:effectLst/>
                          <a:latin typeface="Candara" panose="020E0502030303020204" pitchFamily="34" charset="0"/>
                        </a:rPr>
                        <a:t>1,2</a:t>
                      </a:r>
                      <a:r>
                        <a:rPr lang="en-US" sz="2400" dirty="0">
                          <a:effectLst/>
                          <a:latin typeface="Candara" panose="020E0502030303020204" pitchFamily="34" charset="0"/>
                        </a:rPr>
                        <a:t> + </a:t>
                      </a: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1,3</a:t>
                      </a:r>
                      <a:r>
                        <a:rPr lang="en-US" sz="2400" dirty="0" smtClean="0">
                          <a:effectLst/>
                          <a:latin typeface="Candara" panose="020E0502030303020204" pitchFamily="34" charset="0"/>
                        </a:rPr>
                        <a:t>+</a:t>
                      </a:r>
                      <a:r>
                        <a:rPr lang="en-AU" sz="2400" b="1" i="1" kern="0" dirty="0" smtClean="0">
                          <a:effectLst/>
                          <a:latin typeface="Symbol" panose="05050102010706020507" pitchFamily="18" charset="2"/>
                        </a:rPr>
                        <a:t>D</a:t>
                      </a:r>
                      <a:r>
                        <a:rPr lang="en-AU" sz="2400" b="1" i="1" kern="0" dirty="0" smtClean="0">
                          <a:effectLst/>
                          <a:latin typeface="Candara" panose="020E0502030303020204" pitchFamily="34" charset="0"/>
                        </a:rPr>
                        <a:t>D</a:t>
                      </a:r>
                      <a:r>
                        <a:rPr lang="en-US" sz="2400" dirty="0" smtClean="0">
                          <a:effectLst/>
                          <a:latin typeface="Candara" panose="020E0502030303020204" pitchFamily="34" charset="0"/>
                        </a:rPr>
                        <a:t>)</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1,2</a:t>
                      </a:r>
                      <a:r>
                        <a:rPr lang="en-US" sz="2400" baseline="0" dirty="0" smtClean="0">
                          <a:effectLst/>
                          <a:latin typeface="Candara" panose="020E0502030303020204" pitchFamily="34" charset="0"/>
                        </a:rPr>
                        <a:t>+</a:t>
                      </a:r>
                      <a:r>
                        <a:rPr lang="en-AU" sz="2400" b="1" i="1" kern="0" dirty="0" smtClean="0">
                          <a:effectLst/>
                          <a:latin typeface="Symbol" panose="05050102010706020507" pitchFamily="18" charset="2"/>
                        </a:rPr>
                        <a:t>a. D</a:t>
                      </a:r>
                      <a:r>
                        <a:rPr lang="en-AU" sz="2400" b="1" i="1" kern="0" dirty="0" smtClean="0">
                          <a:effectLst/>
                          <a:latin typeface="Candara" panose="020E0502030303020204" pitchFamily="34" charset="0"/>
                        </a:rPr>
                        <a:t>D</a:t>
                      </a:r>
                      <a:endParaRPr lang="en-US" sz="2400" baseline="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1,3</a:t>
                      </a:r>
                      <a:r>
                        <a:rPr lang="en-US" sz="2400" baseline="0" dirty="0" smtClean="0">
                          <a:effectLst/>
                          <a:latin typeface="Candara" panose="020E0502030303020204" pitchFamily="34" charset="0"/>
                        </a:rPr>
                        <a:t>+(</a:t>
                      </a:r>
                      <a:r>
                        <a:rPr lang="en-AU" sz="2400" b="1" i="1" kern="0" dirty="0" smtClean="0">
                          <a:effectLst/>
                          <a:latin typeface="Symbol" panose="05050102010706020507" pitchFamily="18" charset="2"/>
                        </a:rPr>
                        <a:t>1-a).D</a:t>
                      </a:r>
                      <a:r>
                        <a:rPr lang="en-AU" sz="2400" b="1" i="1" kern="0" dirty="0" smtClean="0">
                          <a:effectLst/>
                          <a:latin typeface="Candara" panose="020E0502030303020204" pitchFamily="34" charset="0"/>
                        </a:rPr>
                        <a:t>D</a:t>
                      </a:r>
                      <a:endParaRPr lang="en-US" sz="2400" dirty="0">
                        <a:effectLst/>
                        <a:latin typeface="Symbol" panose="05050102010706020507" pitchFamily="18" charset="2"/>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2</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2,1</a:t>
                      </a:r>
                      <a:r>
                        <a:rPr lang="en-US" sz="2400" dirty="0" smtClean="0">
                          <a:effectLst/>
                          <a:latin typeface="Candara" panose="020E0502030303020204" pitchFamily="34" charset="0"/>
                        </a:rPr>
                        <a:t>-</a:t>
                      </a:r>
                      <a:r>
                        <a:rPr lang="en-AU" sz="2400" b="1" i="1" kern="0" dirty="0" smtClean="0">
                          <a:effectLst/>
                          <a:latin typeface="Symbol" panose="05050102010706020507" pitchFamily="18" charset="2"/>
                        </a:rPr>
                        <a:t>b</a:t>
                      </a:r>
                      <a:r>
                        <a:rPr lang="en-US" sz="2400" dirty="0" smtClean="0">
                          <a:effectLst/>
                          <a:latin typeface="Candara" panose="020E0502030303020204" pitchFamily="34" charset="0"/>
                        </a:rPr>
                        <a:t>.</a:t>
                      </a:r>
                      <a:r>
                        <a:rPr lang="en-AU" sz="2400" b="1" i="1" kern="0" dirty="0" smtClean="0">
                          <a:effectLst/>
                          <a:latin typeface="Symbol" panose="05050102010706020507" pitchFamily="18" charset="2"/>
                        </a:rPr>
                        <a:t>D</a:t>
                      </a:r>
                      <a:r>
                        <a:rPr lang="en-AU" sz="2400" b="1" i="1" kern="0" dirty="0" smtClean="0">
                          <a:effectLst/>
                          <a:latin typeface="Candara" panose="020E0502030303020204" pitchFamily="34" charset="0"/>
                        </a:rPr>
                        <a:t>D</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-(E</a:t>
                      </a:r>
                      <a:r>
                        <a:rPr lang="en-US" sz="2400" baseline="-25000" dirty="0">
                          <a:effectLst/>
                          <a:latin typeface="Candara" panose="020E0502030303020204" pitchFamily="34" charset="0"/>
                        </a:rPr>
                        <a:t>2,1</a:t>
                      </a:r>
                      <a:r>
                        <a:rPr lang="en-US" sz="2400" dirty="0">
                          <a:effectLst/>
                          <a:latin typeface="Candara" panose="020E0502030303020204" pitchFamily="34" charset="0"/>
                        </a:rPr>
                        <a:t> + </a:t>
                      </a: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2,3</a:t>
                      </a:r>
                      <a:r>
                        <a:rPr lang="en-US" sz="2400" dirty="0" smtClean="0">
                          <a:effectLst/>
                          <a:latin typeface="Candara" panose="020E0502030303020204" pitchFamily="34" charset="0"/>
                        </a:rPr>
                        <a:t>-</a:t>
                      </a:r>
                      <a:r>
                        <a:rPr lang="en-AU" sz="2400" b="1" i="1" kern="0" dirty="0" smtClean="0">
                          <a:effectLst/>
                          <a:latin typeface="Symbol" panose="05050102010706020507" pitchFamily="18" charset="2"/>
                        </a:rPr>
                        <a:t>D</a:t>
                      </a:r>
                      <a:r>
                        <a:rPr lang="en-AU" sz="2400" b="1" i="1" kern="0" dirty="0" smtClean="0">
                          <a:effectLst/>
                          <a:latin typeface="Candara" panose="020E0502030303020204" pitchFamily="34" charset="0"/>
                        </a:rPr>
                        <a:t>D</a:t>
                      </a:r>
                      <a:r>
                        <a:rPr lang="en-US" sz="2400" dirty="0" smtClean="0">
                          <a:effectLst/>
                          <a:latin typeface="Candara" panose="020E0502030303020204" pitchFamily="34" charset="0"/>
                        </a:rPr>
                        <a:t>)</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2,3</a:t>
                      </a:r>
                      <a:r>
                        <a:rPr lang="en-US" sz="2400" baseline="0" dirty="0" smtClean="0">
                          <a:effectLst/>
                          <a:latin typeface="Candara" panose="020E0502030303020204" pitchFamily="34" charset="0"/>
                        </a:rPr>
                        <a:t>-(</a:t>
                      </a:r>
                      <a:r>
                        <a:rPr lang="en-AU" sz="2400" b="1" i="1" kern="0" dirty="0" smtClean="0">
                          <a:effectLst/>
                          <a:latin typeface="Symbol" panose="05050102010706020507" pitchFamily="18" charset="2"/>
                        </a:rPr>
                        <a:t>1-b)</a:t>
                      </a:r>
                      <a:r>
                        <a:rPr lang="en-US" sz="2400" dirty="0" smtClean="0">
                          <a:effectLst/>
                          <a:latin typeface="Candara" panose="020E0502030303020204" pitchFamily="34" charset="0"/>
                        </a:rPr>
                        <a:t> .</a:t>
                      </a:r>
                      <a:r>
                        <a:rPr lang="en-AU" sz="2400" b="1" i="1" kern="0" dirty="0" smtClean="0">
                          <a:effectLst/>
                          <a:latin typeface="Symbol" panose="05050102010706020507" pitchFamily="18" charset="2"/>
                        </a:rPr>
                        <a:t>D</a:t>
                      </a:r>
                      <a:r>
                        <a:rPr lang="en-AU" sz="2400" b="1" i="1" kern="0" dirty="0" smtClean="0">
                          <a:effectLst/>
                          <a:latin typeface="Candara" panose="020E0502030303020204" pitchFamily="34" charset="0"/>
                        </a:rPr>
                        <a:t>D</a:t>
                      </a:r>
                      <a:endParaRPr lang="en-US" sz="2400" dirty="0">
                        <a:effectLst/>
                        <a:latin typeface="Symbol" panose="05050102010706020507" pitchFamily="18" charset="2"/>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3</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3,1</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3,2</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-(E</a:t>
                      </a:r>
                      <a:r>
                        <a:rPr lang="en-US" sz="2400" baseline="-25000" dirty="0">
                          <a:effectLst/>
                          <a:latin typeface="Candara" panose="020E0502030303020204" pitchFamily="34" charset="0"/>
                        </a:rPr>
                        <a:t>3,1</a:t>
                      </a:r>
                      <a:r>
                        <a:rPr lang="en-US" sz="2400" dirty="0">
                          <a:effectLst/>
                          <a:latin typeface="Candara" panose="020E0502030303020204" pitchFamily="34" charset="0"/>
                        </a:rPr>
                        <a:t> + E</a:t>
                      </a:r>
                      <a:r>
                        <a:rPr lang="en-US" sz="2400" baseline="-25000" dirty="0">
                          <a:effectLst/>
                          <a:latin typeface="Candara" panose="020E0502030303020204" pitchFamily="34" charset="0"/>
                        </a:rPr>
                        <a:t>3,2</a:t>
                      </a:r>
                      <a:r>
                        <a:rPr lang="en-US" sz="2400" dirty="0">
                          <a:effectLst/>
                          <a:latin typeface="Candara" panose="020E0502030303020204" pitchFamily="34" charset="0"/>
                        </a:rPr>
                        <a:t>)</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Content Placeholder 2"/>
          <p:cNvSpPr txBox="1">
            <a:spLocks/>
          </p:cNvSpPr>
          <p:nvPr/>
        </p:nvSpPr>
        <p:spPr bwMode="auto">
          <a:xfrm>
            <a:off x="228600" y="60198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Change in debt plays a transient role…</a:t>
            </a:r>
            <a:endParaRPr lang="en-US" kern="0" dirty="0">
              <a:effectLst/>
            </a:endParaRPr>
          </a:p>
        </p:txBody>
      </p:sp>
    </p:spTree>
    <p:extLst>
      <p:ext uri="{BB962C8B-B14F-4D97-AF65-F5344CB8AC3E}">
        <p14:creationId xmlns:p14="http://schemas.microsoft.com/office/powerpoint/2010/main" val="52227834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4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up)">
                                      <p:cBhvr>
                                        <p:cTn id="4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9"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AU" dirty="0" smtClean="0"/>
              <a:t>Full expression of aggregate demand and aggregate income:</a:t>
            </a:r>
            <a:endParaRPr lang="en-US" dirty="0"/>
          </a:p>
        </p:txBody>
      </p:sp>
      <p:sp>
        <p:nvSpPr>
          <p:cNvPr id="4" name="Rectangle 2"/>
          <p:cNvSpPr>
            <a:spLocks noChangeArrowheads="1"/>
          </p:cNvSpPr>
          <p:nvPr/>
        </p:nvSpPr>
        <p:spPr bwMode="auto">
          <a:xfrm>
            <a:off x="533399" y="1231899"/>
            <a:ext cx="12918375" cy="5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nvPr>
        </p:nvGraphicFramePr>
        <p:xfrm>
          <a:off x="482600" y="1231900"/>
          <a:ext cx="5102225" cy="1663700"/>
        </p:xfrm>
        <a:graphic>
          <a:graphicData uri="http://schemas.openxmlformats.org/presentationml/2006/ole">
            <mc:AlternateContent xmlns:mc="http://schemas.openxmlformats.org/markup-compatibility/2006">
              <mc:Choice xmlns:v="urn:schemas-microsoft-com:vml" Requires="v">
                <p:oleObj spid="_x0000_s2238" name="Equation" r:id="rId3" imgW="3187440" imgH="1066680" progId="Equation.DSMT4">
                  <p:embed/>
                </p:oleObj>
              </mc:Choice>
              <mc:Fallback>
                <p:oleObj name="Equation" r:id="rId3" imgW="3187440" imgH="1066680" progId="Equation.DSMT4">
                  <p:embed/>
                  <p:pic>
                    <p:nvPicPr>
                      <p:cNvPr id="0" name=""/>
                      <p:cNvPicPr>
                        <a:picLocks noChangeAspect="1" noChangeArrowheads="1"/>
                      </p:cNvPicPr>
                      <p:nvPr/>
                    </p:nvPicPr>
                    <p:blipFill>
                      <a:blip r:embed="rId4"/>
                      <a:srcRect/>
                      <a:stretch>
                        <a:fillRect/>
                      </a:stretch>
                    </p:blipFill>
                    <p:spPr bwMode="auto">
                      <a:xfrm>
                        <a:off x="482600" y="1231900"/>
                        <a:ext cx="5102225" cy="1663700"/>
                      </a:xfrm>
                      <a:prstGeom prst="rect">
                        <a:avLst/>
                      </a:prstGeom>
                      <a:noFill/>
                    </p:spPr>
                  </p:pic>
                </p:oleObj>
              </mc:Fallback>
            </mc:AlternateContent>
          </a:graphicData>
        </a:graphic>
      </p:graphicFrame>
      <p:sp>
        <p:nvSpPr>
          <p:cNvPr id="6" name="Content Placeholder 2"/>
          <p:cNvSpPr txBox="1">
            <a:spLocks/>
          </p:cNvSpPr>
          <p:nvPr/>
        </p:nvSpPr>
        <p:spPr bwMode="auto">
          <a:xfrm>
            <a:off x="228600" y="28956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Terms in </a:t>
            </a:r>
            <a:r>
              <a:rPr lang="en-AU" b="1" i="1" kern="0" dirty="0">
                <a:effectLst/>
                <a:latin typeface="Symbol" panose="05050102010706020507" pitchFamily="18" charset="2"/>
              </a:rPr>
              <a:t>D</a:t>
            </a:r>
            <a:r>
              <a:rPr lang="en-AU" b="1" i="1" kern="0" dirty="0">
                <a:effectLst/>
              </a:rPr>
              <a:t>D</a:t>
            </a:r>
            <a:r>
              <a:rPr lang="en-AU" kern="0" dirty="0">
                <a:effectLst/>
              </a:rPr>
              <a:t> </a:t>
            </a:r>
            <a:r>
              <a:rPr lang="en-AU" kern="0" dirty="0" smtClean="0">
                <a:effectLst/>
              </a:rPr>
              <a:t>cancel…</a:t>
            </a:r>
            <a:endParaRPr lang="en-US" kern="0" dirty="0">
              <a:effectLst/>
            </a:endParaRPr>
          </a:p>
        </p:txBody>
      </p:sp>
      <p:sp>
        <p:nvSpPr>
          <p:cNvPr id="7" name="Rectangle 5"/>
          <p:cNvSpPr>
            <a:spLocks noChangeArrowheads="1"/>
          </p:cNvSpPr>
          <p:nvPr/>
        </p:nvSpPr>
        <p:spPr bwMode="auto">
          <a:xfrm>
            <a:off x="482600" y="3352799"/>
            <a:ext cx="147790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nvPr>
        </p:nvGraphicFramePr>
        <p:xfrm>
          <a:off x="433388" y="3352800"/>
          <a:ext cx="5516562" cy="990600"/>
        </p:xfrm>
        <a:graphic>
          <a:graphicData uri="http://schemas.openxmlformats.org/presentationml/2006/ole">
            <mc:AlternateContent xmlns:mc="http://schemas.openxmlformats.org/markup-compatibility/2006">
              <mc:Choice xmlns:v="urn:schemas-microsoft-com:vml" Requires="v">
                <p:oleObj spid="_x0000_s2239" name="Equation" r:id="rId5" imgW="2869920" imgH="507960" progId="Equation.DSMT4">
                  <p:embed/>
                </p:oleObj>
              </mc:Choice>
              <mc:Fallback>
                <p:oleObj name="Equation" r:id="rId5" imgW="2869920" imgH="507960" progId="Equation.DSMT4">
                  <p:embed/>
                  <p:pic>
                    <p:nvPicPr>
                      <p:cNvPr id="0" name=""/>
                      <p:cNvPicPr>
                        <a:picLocks noChangeAspect="1" noChangeArrowheads="1"/>
                      </p:cNvPicPr>
                      <p:nvPr/>
                    </p:nvPicPr>
                    <p:blipFill>
                      <a:blip r:embed="rId6"/>
                      <a:srcRect/>
                      <a:stretch>
                        <a:fillRect/>
                      </a:stretch>
                    </p:blipFill>
                    <p:spPr bwMode="auto">
                      <a:xfrm>
                        <a:off x="433388" y="3352800"/>
                        <a:ext cx="5516562" cy="990600"/>
                      </a:xfrm>
                      <a:prstGeom prst="rect">
                        <a:avLst/>
                      </a:prstGeom>
                      <a:noFill/>
                    </p:spPr>
                  </p:pic>
                </p:oleObj>
              </mc:Fallback>
            </mc:AlternateContent>
          </a:graphicData>
        </a:graphic>
      </p:graphicFrame>
      <p:sp>
        <p:nvSpPr>
          <p:cNvPr id="9" name="Content Placeholder 2"/>
          <p:cNvSpPr txBox="1">
            <a:spLocks/>
          </p:cNvSpPr>
          <p:nvPr/>
        </p:nvSpPr>
        <p:spPr bwMode="auto">
          <a:xfrm>
            <a:off x="228600" y="4343400"/>
            <a:ext cx="876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Same as for “Say’s Law”</a:t>
            </a:r>
          </a:p>
          <a:p>
            <a:r>
              <a:rPr lang="en-AU" kern="0" dirty="0" smtClean="0">
                <a:effectLst/>
              </a:rPr>
              <a:t>Now Endogenous Money</a:t>
            </a:r>
          </a:p>
          <a:p>
            <a:pPr lvl="1"/>
            <a:r>
              <a:rPr lang="en-AU" kern="0" dirty="0" smtClean="0">
                <a:effectLst/>
              </a:rPr>
              <a:t>Borrower’s funds come from a bank</a:t>
            </a:r>
          </a:p>
          <a:p>
            <a:pPr lvl="2"/>
            <a:r>
              <a:rPr lang="en-AU" kern="0" dirty="0" smtClean="0">
                <a:effectLst/>
              </a:rPr>
              <a:t>Increase in bank assets </a:t>
            </a:r>
            <a:r>
              <a:rPr lang="en-AU" b="1" i="1" kern="0" dirty="0" smtClean="0">
                <a:effectLst/>
                <a:latin typeface="Symbol" panose="05050102010706020507" pitchFamily="18" charset="2"/>
              </a:rPr>
              <a:t>D</a:t>
            </a:r>
            <a:r>
              <a:rPr lang="en-AU" b="1" i="1" kern="0" dirty="0" smtClean="0">
                <a:effectLst/>
              </a:rPr>
              <a:t>D</a:t>
            </a:r>
            <a:endParaRPr lang="en-AU" kern="0" dirty="0" smtClean="0">
              <a:effectLst/>
            </a:endParaRPr>
          </a:p>
          <a:p>
            <a:pPr lvl="2"/>
            <a:r>
              <a:rPr lang="en-AU" kern="0" dirty="0" smtClean="0">
                <a:effectLst/>
              </a:rPr>
              <a:t>Identical increase in liabilities</a:t>
            </a:r>
            <a:endParaRPr lang="en-US" kern="0" dirty="0">
              <a:effectLst/>
            </a:endParaRPr>
          </a:p>
          <a:p>
            <a:pPr lvl="2"/>
            <a:r>
              <a:rPr lang="en-AU" kern="0" dirty="0">
                <a:effectLst/>
              </a:rPr>
              <a:t> </a:t>
            </a:r>
            <a:r>
              <a:rPr lang="en-AU" b="1" i="1" kern="0" dirty="0">
                <a:effectLst/>
                <a:latin typeface="Symbol" panose="05050102010706020507" pitchFamily="18" charset="2"/>
              </a:rPr>
              <a:t>D</a:t>
            </a:r>
            <a:r>
              <a:rPr lang="en-AU" b="1" i="1" kern="0" dirty="0">
                <a:effectLst/>
              </a:rPr>
              <a:t>D</a:t>
            </a:r>
            <a:r>
              <a:rPr lang="en-AU" kern="0" dirty="0">
                <a:effectLst/>
              </a:rPr>
              <a:t> spent by Sector 1 on outputs of Sectors 2 and 3…</a:t>
            </a:r>
            <a:endParaRPr lang="en-AU" kern="0" dirty="0" smtClean="0">
              <a:effectLst/>
            </a:endParaRPr>
          </a:p>
        </p:txBody>
      </p:sp>
    </p:spTree>
    <p:extLst>
      <p:ext uri="{BB962C8B-B14F-4D97-AF65-F5344CB8AC3E}">
        <p14:creationId xmlns:p14="http://schemas.microsoft.com/office/powerpoint/2010/main" val="113238873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1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up)">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nodePh="1">
                                  <p:stCondLst>
                                    <p:cond delay="0"/>
                                  </p:stCondLst>
                                  <p:endCondLst>
                                    <p:cond evt="begin" delay="0">
                                      <p:tn val="18"/>
                                    </p:cond>
                                  </p:end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000"/>
                                        <p:tgtEl>
                                          <p:spTgt spid="7"/>
                                        </p:tgtEl>
                                      </p:cBhvr>
                                    </p:animEffect>
                                  </p:childTnLst>
                                </p:cTn>
                              </p:par>
                              <p:par>
                                <p:cTn id="21" presetID="2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up)">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wipe(up)">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wipe(up)">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wipe(up)">
                                      <p:cBhvr>
                                        <p:cTn id="43" dur="500"/>
                                        <p:tgtEl>
                                          <p:spTgt spid="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wipe(up)">
                                      <p:cBhvr>
                                        <p:cTn id="48" dur="500"/>
                                        <p:tgtEl>
                                          <p:spTgt spid="9">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9">
                                            <p:txEl>
                                              <p:pRg st="5" end="5"/>
                                            </p:txEl>
                                          </p:spTgt>
                                        </p:tgtEl>
                                        <p:attrNameLst>
                                          <p:attrName>style.visibility</p:attrName>
                                        </p:attrNameLst>
                                      </p:cBhvr>
                                      <p:to>
                                        <p:strVal val="visible"/>
                                      </p:to>
                                    </p:set>
                                    <p:animEffect transition="in" filter="wipe(up)">
                                      <p:cBhvr>
                                        <p:cTn id="53"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bldLvl="5"/>
      <p:bldP spid="7" grpId="0"/>
      <p:bldP spid="9"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685800"/>
          </a:xfrm>
        </p:spPr>
        <p:txBody>
          <a:bodyPr/>
          <a:lstStyle/>
          <a:p>
            <a:r>
              <a:rPr lang="en-AU" dirty="0"/>
              <a:t>Sector 1 borrows </a:t>
            </a:r>
            <a:r>
              <a:rPr lang="en-AU" b="1" i="1" dirty="0">
                <a:latin typeface="Symbol" panose="05050102010706020507" pitchFamily="18" charset="2"/>
              </a:rPr>
              <a:t>D</a:t>
            </a:r>
            <a:r>
              <a:rPr lang="en-AU" b="1" i="1" dirty="0"/>
              <a:t>D</a:t>
            </a:r>
            <a:r>
              <a:rPr lang="en-AU" dirty="0"/>
              <a:t> from a </a:t>
            </a:r>
            <a:r>
              <a:rPr lang="en-AU" dirty="0" smtClean="0"/>
              <a:t>bank</a:t>
            </a:r>
          </a:p>
          <a:p>
            <a:r>
              <a:rPr lang="en-AU" dirty="0" smtClean="0"/>
              <a:t>No impact on spending by other sectors…</a:t>
            </a:r>
            <a:endParaRPr lang="en-US" dirty="0"/>
          </a:p>
        </p:txBody>
      </p:sp>
      <p:graphicFrame>
        <p:nvGraphicFramePr>
          <p:cNvPr id="4" name="Table 3"/>
          <p:cNvGraphicFramePr>
            <a:graphicFrameLocks noGrp="1"/>
          </p:cNvGraphicFramePr>
          <p:nvPr>
            <p:extLst/>
          </p:nvPr>
        </p:nvGraphicFramePr>
        <p:xfrm>
          <a:off x="152400" y="1472245"/>
          <a:ext cx="8839200" cy="1956755"/>
        </p:xfrm>
        <a:graphic>
          <a:graphicData uri="http://schemas.openxmlformats.org/drawingml/2006/table">
            <a:tbl>
              <a:tblPr firstRow="1" firstCol="1" bandRow="1">
                <a:tableStyleId>{5C22544A-7EE6-4342-B048-85BDC9FD1C3A}</a:tableStyleId>
              </a:tblPr>
              <a:tblGrid>
                <a:gridCol w="1371600"/>
                <a:gridCol w="990600"/>
                <a:gridCol w="2133600"/>
                <a:gridCol w="2057400"/>
                <a:gridCol w="2286000"/>
              </a:tblGrid>
              <a:tr h="0">
                <a:tc>
                  <a:txBody>
                    <a:bodyPr/>
                    <a:lstStyle/>
                    <a:p>
                      <a:pPr>
                        <a:lnSpc>
                          <a:spcPct val="107000"/>
                        </a:lnSpc>
                        <a:spcAft>
                          <a:spcPts val="0"/>
                        </a:spcAft>
                      </a:pPr>
                      <a:r>
                        <a:rPr lang="en-US" sz="2400" dirty="0" smtClean="0">
                          <a:effectLst/>
                          <a:latin typeface="Candara" panose="020E0502030303020204" pitchFamily="34" charset="0"/>
                        </a:rPr>
                        <a:t>Activity</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n-AU" sz="2400" dirty="0" smtClean="0">
                          <a:effectLst/>
                          <a:latin typeface="Candara" panose="020E0502030303020204" pitchFamily="34" charset="0"/>
                          <a:ea typeface="Calibri" panose="020F0502020204030204" pitchFamily="34" charset="0"/>
                          <a:cs typeface="Times New Roman" panose="02020603050405020304" pitchFamily="18" charset="0"/>
                        </a:rPr>
                        <a:t>Net Income</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Sector</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a:t>
                      </a:r>
                      <a:r>
                        <a:rPr lang="en-US" sz="2400" dirty="0" smtClean="0">
                          <a:effectLst/>
                          <a:latin typeface="Candara" panose="020E0502030303020204" pitchFamily="34" charset="0"/>
                        </a:rPr>
                        <a:t>1</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Sector 2</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Sector 3</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r h="0">
                <a:tc rowSpan="3">
                  <a:txBody>
                    <a:bodyPr/>
                    <a:lstStyle/>
                    <a:p>
                      <a:pPr algn="ctr">
                        <a:lnSpc>
                          <a:spcPct val="107000"/>
                        </a:lnSpc>
                        <a:spcAft>
                          <a:spcPts val="0"/>
                        </a:spcAft>
                      </a:pPr>
                      <a:r>
                        <a:rPr lang="en-AU" sz="2400" dirty="0" smtClean="0">
                          <a:effectLst/>
                          <a:latin typeface="Candara" panose="020E0502030303020204" pitchFamily="34" charset="0"/>
                          <a:ea typeface="Calibri" panose="020F0502020204030204" pitchFamily="34" charset="0"/>
                          <a:cs typeface="Times New Roman" panose="02020603050405020304" pitchFamily="18" charset="0"/>
                        </a:rPr>
                        <a:t>Exp.</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2400" dirty="0" smtClean="0">
                          <a:effectLst/>
                          <a:latin typeface="Candara" panose="020E0502030303020204" pitchFamily="34" charset="0"/>
                        </a:rPr>
                        <a:t>1</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-(E</a:t>
                      </a:r>
                      <a:r>
                        <a:rPr lang="en-US" sz="2400" baseline="-25000" dirty="0">
                          <a:effectLst/>
                          <a:latin typeface="Candara" panose="020E0502030303020204" pitchFamily="34" charset="0"/>
                        </a:rPr>
                        <a:t>1,2</a:t>
                      </a:r>
                      <a:r>
                        <a:rPr lang="en-US" sz="2400" dirty="0">
                          <a:effectLst/>
                          <a:latin typeface="Candara" panose="020E0502030303020204" pitchFamily="34" charset="0"/>
                        </a:rPr>
                        <a:t> + </a:t>
                      </a: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1,3</a:t>
                      </a:r>
                      <a:r>
                        <a:rPr lang="en-US" sz="2400" dirty="0" smtClean="0">
                          <a:effectLst/>
                          <a:latin typeface="Candara" panose="020E0502030303020204" pitchFamily="34" charset="0"/>
                        </a:rPr>
                        <a:t>+</a:t>
                      </a:r>
                      <a:r>
                        <a:rPr lang="en-AU" sz="2400" b="1" i="1" kern="0" dirty="0" smtClean="0">
                          <a:effectLst/>
                          <a:latin typeface="Symbol" panose="05050102010706020507" pitchFamily="18" charset="2"/>
                        </a:rPr>
                        <a:t>D</a:t>
                      </a:r>
                      <a:r>
                        <a:rPr lang="en-AU" sz="2400" b="1" i="1" kern="0" dirty="0" smtClean="0">
                          <a:effectLst/>
                          <a:latin typeface="Candara" panose="020E0502030303020204" pitchFamily="34" charset="0"/>
                        </a:rPr>
                        <a:t>D</a:t>
                      </a:r>
                      <a:r>
                        <a:rPr lang="en-US" sz="2400" dirty="0" smtClean="0">
                          <a:effectLst/>
                          <a:latin typeface="Candara" panose="020E0502030303020204" pitchFamily="34" charset="0"/>
                        </a:rPr>
                        <a:t>)</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1,2</a:t>
                      </a:r>
                      <a:r>
                        <a:rPr lang="en-US" sz="2400" baseline="0" dirty="0" smtClean="0">
                          <a:effectLst/>
                          <a:latin typeface="Candara" panose="020E0502030303020204" pitchFamily="34" charset="0"/>
                        </a:rPr>
                        <a:t>+</a:t>
                      </a:r>
                      <a:r>
                        <a:rPr lang="en-AU" sz="2400" b="1" i="1" kern="0" dirty="0" smtClean="0">
                          <a:effectLst/>
                          <a:latin typeface="Symbol" panose="05050102010706020507" pitchFamily="18" charset="2"/>
                        </a:rPr>
                        <a:t>a. D</a:t>
                      </a:r>
                      <a:r>
                        <a:rPr lang="en-AU" sz="2400" b="1" i="1" kern="0" dirty="0" smtClean="0">
                          <a:effectLst/>
                          <a:latin typeface="Candara" panose="020E0502030303020204" pitchFamily="34" charset="0"/>
                        </a:rPr>
                        <a:t>D</a:t>
                      </a:r>
                      <a:endParaRPr lang="en-US" sz="2400" baseline="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1,3</a:t>
                      </a:r>
                      <a:r>
                        <a:rPr lang="en-US" sz="2400" baseline="0" dirty="0" smtClean="0">
                          <a:effectLst/>
                          <a:latin typeface="Candara" panose="020E0502030303020204" pitchFamily="34" charset="0"/>
                        </a:rPr>
                        <a:t>+(</a:t>
                      </a:r>
                      <a:r>
                        <a:rPr lang="en-AU" sz="2400" b="1" i="1" kern="0" dirty="0" smtClean="0">
                          <a:effectLst/>
                          <a:latin typeface="Symbol" panose="05050102010706020507" pitchFamily="18" charset="2"/>
                        </a:rPr>
                        <a:t>1-a).D</a:t>
                      </a:r>
                      <a:r>
                        <a:rPr lang="en-AU" sz="2400" b="1" i="1" kern="0" dirty="0" smtClean="0">
                          <a:effectLst/>
                          <a:latin typeface="Candara" panose="020E0502030303020204" pitchFamily="34" charset="0"/>
                        </a:rPr>
                        <a:t>D</a:t>
                      </a:r>
                      <a:endParaRPr lang="en-US" sz="2400" dirty="0">
                        <a:effectLst/>
                        <a:latin typeface="Symbol" panose="05050102010706020507" pitchFamily="18" charset="2"/>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2</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2,1</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-(E</a:t>
                      </a:r>
                      <a:r>
                        <a:rPr lang="en-US" sz="2400" baseline="-25000" dirty="0">
                          <a:effectLst/>
                          <a:latin typeface="Candara" panose="020E0502030303020204" pitchFamily="34" charset="0"/>
                        </a:rPr>
                        <a:t>2,1</a:t>
                      </a:r>
                      <a:r>
                        <a:rPr lang="en-US" sz="2400" dirty="0">
                          <a:effectLst/>
                          <a:latin typeface="Candara" panose="020E0502030303020204" pitchFamily="34" charset="0"/>
                        </a:rPr>
                        <a:t> + </a:t>
                      </a: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2,3</a:t>
                      </a:r>
                      <a:r>
                        <a:rPr lang="en-US" sz="2400" dirty="0" smtClean="0">
                          <a:effectLst/>
                          <a:latin typeface="Candara" panose="020E0502030303020204" pitchFamily="34" charset="0"/>
                        </a:rPr>
                        <a:t>)</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E</a:t>
                      </a:r>
                      <a:r>
                        <a:rPr lang="en-US" sz="2400" baseline="-25000" dirty="0" smtClean="0">
                          <a:effectLst/>
                          <a:latin typeface="Candara" panose="020E0502030303020204" pitchFamily="34" charset="0"/>
                        </a:rPr>
                        <a:t>2,3</a:t>
                      </a:r>
                      <a:endParaRPr lang="en-US" sz="2400" dirty="0">
                        <a:effectLst/>
                        <a:latin typeface="Symbol" panose="05050102010706020507" pitchFamily="18" charset="2"/>
                        <a:ea typeface="Calibri" panose="020F0502020204030204" pitchFamily="34" charset="0"/>
                        <a:cs typeface="Times New Roman" panose="02020603050405020304" pitchFamily="18" charset="0"/>
                      </a:endParaRPr>
                    </a:p>
                  </a:txBody>
                  <a:tcPr marL="68580" marR="68580" marT="0" marB="0"/>
                </a:tc>
              </a:tr>
              <a:tr h="0">
                <a:tc vMerge="1">
                  <a:txBody>
                    <a:bodyPr/>
                    <a:lstStyle/>
                    <a:p>
                      <a:pPr>
                        <a:lnSpc>
                          <a:spcPct val="107000"/>
                        </a:lnSpc>
                        <a:spcAft>
                          <a:spcPts val="0"/>
                        </a:spcAft>
                      </a:pP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smtClean="0">
                          <a:effectLst/>
                          <a:latin typeface="Candara" panose="020E0502030303020204" pitchFamily="34" charset="0"/>
                        </a:rPr>
                        <a:t>3</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3,1</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latin typeface="Candara" panose="020E0502030303020204" pitchFamily="34" charset="0"/>
                        </a:rPr>
                        <a:t>E</a:t>
                      </a:r>
                      <a:r>
                        <a:rPr lang="en-US" sz="2400" baseline="-25000">
                          <a:effectLst/>
                          <a:latin typeface="Candara" panose="020E0502030303020204" pitchFamily="34" charset="0"/>
                        </a:rPr>
                        <a:t>3,2</a:t>
                      </a:r>
                      <a:endParaRPr lang="en-US" sz="240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a:effectLst/>
                          <a:latin typeface="Candara" panose="020E0502030303020204" pitchFamily="34" charset="0"/>
                        </a:rPr>
                        <a:t>-(E</a:t>
                      </a:r>
                      <a:r>
                        <a:rPr lang="en-US" sz="2400" baseline="-25000" dirty="0">
                          <a:effectLst/>
                          <a:latin typeface="Candara" panose="020E0502030303020204" pitchFamily="34" charset="0"/>
                        </a:rPr>
                        <a:t>3,1</a:t>
                      </a:r>
                      <a:r>
                        <a:rPr lang="en-US" sz="2400" dirty="0">
                          <a:effectLst/>
                          <a:latin typeface="Candara" panose="020E0502030303020204" pitchFamily="34" charset="0"/>
                        </a:rPr>
                        <a:t> + E</a:t>
                      </a:r>
                      <a:r>
                        <a:rPr lang="en-US" sz="2400" baseline="-25000" dirty="0">
                          <a:effectLst/>
                          <a:latin typeface="Candara" panose="020E0502030303020204" pitchFamily="34" charset="0"/>
                        </a:rPr>
                        <a:t>3,2</a:t>
                      </a:r>
                      <a:r>
                        <a:rPr lang="en-US" sz="2400" dirty="0">
                          <a:effectLst/>
                          <a:latin typeface="Candara" panose="020E0502030303020204" pitchFamily="34" charset="0"/>
                        </a:rPr>
                        <a:t>)</a:t>
                      </a:r>
                      <a:endParaRPr lang="en-US" sz="2400" dirty="0">
                        <a:effectLst/>
                        <a:latin typeface="Candara" panose="020E0502030303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Content Placeholder 2"/>
          <p:cNvSpPr txBox="1">
            <a:spLocks/>
          </p:cNvSpPr>
          <p:nvPr/>
        </p:nvSpPr>
        <p:spPr bwMode="auto">
          <a:xfrm>
            <a:off x="228600" y="34290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dirty="0">
                <a:effectLst/>
              </a:rPr>
              <a:t>Full expression of aggregate demand and aggregate income:</a:t>
            </a:r>
            <a:endParaRPr lang="en-US" dirty="0">
              <a:effectLst/>
            </a:endParaRPr>
          </a:p>
        </p:txBody>
      </p:sp>
      <p:sp>
        <p:nvSpPr>
          <p:cNvPr id="6" name="Rectangle 2"/>
          <p:cNvSpPr>
            <a:spLocks noChangeArrowheads="1"/>
          </p:cNvSpPr>
          <p:nvPr/>
        </p:nvSpPr>
        <p:spPr bwMode="auto">
          <a:xfrm>
            <a:off x="0" y="2667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646112" y="3886200"/>
          <a:ext cx="5716906" cy="2362200"/>
        </p:xfrm>
        <a:graphic>
          <a:graphicData uri="http://schemas.openxmlformats.org/presentationml/2006/ole">
            <mc:AlternateContent xmlns:mc="http://schemas.openxmlformats.org/markup-compatibility/2006">
              <mc:Choice xmlns:v="urn:schemas-microsoft-com:vml" Requires="v">
                <p:oleObj spid="_x0000_s3168" name="Equation" r:id="rId3" imgW="2577960" imgH="1041120" progId="Equation.DSMT4">
                  <p:embed/>
                </p:oleObj>
              </mc:Choice>
              <mc:Fallback>
                <p:oleObj name="Equation" r:id="rId3" imgW="2577960" imgH="1041120" progId="Equation.DSMT4">
                  <p:embed/>
                  <p:pic>
                    <p:nvPicPr>
                      <p:cNvPr id="0" name=""/>
                      <p:cNvPicPr>
                        <a:picLocks noChangeAspect="1" noChangeArrowheads="1"/>
                      </p:cNvPicPr>
                      <p:nvPr/>
                    </p:nvPicPr>
                    <p:blipFill>
                      <a:blip r:embed="rId4"/>
                      <a:srcRect/>
                      <a:stretch>
                        <a:fillRect/>
                      </a:stretch>
                    </p:blipFill>
                    <p:spPr bwMode="auto">
                      <a:xfrm>
                        <a:off x="646112" y="3886200"/>
                        <a:ext cx="5716906" cy="2362200"/>
                      </a:xfrm>
                      <a:prstGeom prst="rect">
                        <a:avLst/>
                      </a:prstGeom>
                      <a:noFill/>
                    </p:spPr>
                  </p:pic>
                </p:oleObj>
              </mc:Fallback>
            </mc:AlternateContent>
          </a:graphicData>
        </a:graphic>
      </p:graphicFrame>
      <p:sp>
        <p:nvSpPr>
          <p:cNvPr id="8" name="Content Placeholder 2"/>
          <p:cNvSpPr txBox="1">
            <a:spLocks/>
          </p:cNvSpPr>
          <p:nvPr/>
        </p:nvSpPr>
        <p:spPr bwMode="auto">
          <a:xfrm>
            <a:off x="381000" y="624840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Terms in </a:t>
            </a:r>
            <a:r>
              <a:rPr lang="en-AU" sz="2000" b="1" i="1" kern="0" dirty="0" smtClean="0">
                <a:effectLst/>
                <a:latin typeface="Symbol" panose="05050102010706020507" pitchFamily="18" charset="2"/>
              </a:rPr>
              <a:t>D</a:t>
            </a:r>
            <a:r>
              <a:rPr lang="en-AU" sz="2000" b="1" i="1" kern="0" dirty="0" smtClean="0">
                <a:effectLst/>
              </a:rPr>
              <a:t>D </a:t>
            </a:r>
            <a:r>
              <a:rPr lang="en-AU" kern="0" dirty="0" smtClean="0">
                <a:effectLst/>
              </a:rPr>
              <a:t>no longer cancel…</a:t>
            </a:r>
            <a:endParaRPr lang="en-US" kern="0" dirty="0">
              <a:effectLst/>
            </a:endParaRPr>
          </a:p>
        </p:txBody>
      </p:sp>
    </p:spTree>
    <p:extLst>
      <p:ext uri="{BB962C8B-B14F-4D97-AF65-F5344CB8AC3E}">
        <p14:creationId xmlns:p14="http://schemas.microsoft.com/office/powerpoint/2010/main" val="28047694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up)">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8"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457200"/>
          </a:xfrm>
        </p:spPr>
        <p:txBody>
          <a:bodyPr/>
          <a:lstStyle/>
          <a:p>
            <a:r>
              <a:rPr lang="en-AU" dirty="0" smtClean="0"/>
              <a:t>Reduced form is…</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nvPr>
        </p:nvGraphicFramePr>
        <p:xfrm>
          <a:off x="595135" y="1085849"/>
          <a:ext cx="5761037" cy="1041400"/>
        </p:xfrm>
        <a:graphic>
          <a:graphicData uri="http://schemas.openxmlformats.org/presentationml/2006/ole">
            <mc:AlternateContent xmlns:mc="http://schemas.openxmlformats.org/markup-compatibility/2006">
              <mc:Choice xmlns:v="urn:schemas-microsoft-com:vml" Requires="v">
                <p:oleObj spid="_x0000_s4279" name="Equation" r:id="rId3" imgW="3251160" imgH="558720" progId="Equation.DSMT4">
                  <p:embed/>
                </p:oleObj>
              </mc:Choice>
              <mc:Fallback>
                <p:oleObj name="Equation" r:id="rId3" imgW="3251160" imgH="558720" progId="Equation.DSMT4">
                  <p:embed/>
                  <p:pic>
                    <p:nvPicPr>
                      <p:cNvPr id="0" name=""/>
                      <p:cNvPicPr>
                        <a:picLocks noChangeAspect="1" noChangeArrowheads="1"/>
                      </p:cNvPicPr>
                      <p:nvPr/>
                    </p:nvPicPr>
                    <p:blipFill>
                      <a:blip r:embed="rId4"/>
                      <a:srcRect/>
                      <a:stretch>
                        <a:fillRect/>
                      </a:stretch>
                    </p:blipFill>
                    <p:spPr bwMode="auto">
                      <a:xfrm>
                        <a:off x="595135" y="1085849"/>
                        <a:ext cx="5761037" cy="1041400"/>
                      </a:xfrm>
                      <a:prstGeom prst="rect">
                        <a:avLst/>
                      </a:prstGeom>
                      <a:noFill/>
                    </p:spPr>
                  </p:pic>
                </p:oleObj>
              </mc:Fallback>
            </mc:AlternateContent>
          </a:graphicData>
        </a:graphic>
      </p:graphicFrame>
      <p:sp>
        <p:nvSpPr>
          <p:cNvPr id="6" name="Content Placeholder 2"/>
          <p:cNvSpPr txBox="1">
            <a:spLocks/>
          </p:cNvSpPr>
          <p:nvPr/>
        </p:nvSpPr>
        <p:spPr bwMode="auto">
          <a:xfrm>
            <a:off x="228600" y="2133600"/>
            <a:ext cx="8763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I.e., </a:t>
            </a:r>
            <a:r>
              <a:rPr lang="en-AU" b="1" i="1" kern="0" dirty="0" smtClean="0">
                <a:effectLst/>
              </a:rPr>
              <a:t>Both aggregate expenditure and aggregate income </a:t>
            </a:r>
            <a:r>
              <a:rPr lang="en-AU" kern="0" dirty="0" smtClean="0">
                <a:effectLst/>
              </a:rPr>
              <a:t>are</a:t>
            </a:r>
          </a:p>
          <a:p>
            <a:pPr lvl="1"/>
            <a:r>
              <a:rPr lang="en-AU" kern="0" dirty="0" smtClean="0">
                <a:effectLst/>
              </a:rPr>
              <a:t>Non-debt financed Expenditure (i.e. turnover of existing money)</a:t>
            </a:r>
          </a:p>
          <a:p>
            <a:pPr lvl="1"/>
            <a:r>
              <a:rPr lang="en-AU" kern="0" dirty="0" smtClean="0">
                <a:effectLst/>
              </a:rPr>
              <a:t>Plus the change in debt (creation of new money &amp; demand-income)</a:t>
            </a:r>
          </a:p>
          <a:p>
            <a:r>
              <a:rPr lang="en-AU" kern="0" dirty="0" smtClean="0">
                <a:effectLst/>
              </a:rPr>
              <a:t>Generalises to flow of new lending </a:t>
            </a:r>
            <a:r>
              <a:rPr lang="en-AU" kern="0" dirty="0" err="1" smtClean="0">
                <a:effectLst/>
              </a:rPr>
              <a:t>dD</a:t>
            </a:r>
            <a:r>
              <a:rPr lang="en-AU" kern="0" dirty="0" smtClean="0">
                <a:effectLst/>
              </a:rPr>
              <a:t>/</a:t>
            </a:r>
            <a:r>
              <a:rPr lang="en-AU" kern="0" dirty="0" err="1" smtClean="0">
                <a:effectLst/>
              </a:rPr>
              <a:t>dt</a:t>
            </a:r>
            <a:endParaRPr lang="en-AU" kern="0" dirty="0" smtClean="0">
              <a:effectLst/>
            </a:endParaRPr>
          </a:p>
          <a:p>
            <a:pPr lvl="1"/>
            <a:r>
              <a:rPr lang="en-AU" kern="0" dirty="0" smtClean="0">
                <a:effectLst/>
              </a:rPr>
              <a:t>Loanable Funds: flow of lending from Sector 2 </a:t>
            </a:r>
            <a:r>
              <a:rPr lang="en-AU" kern="0" dirty="0">
                <a:effectLst/>
              </a:rPr>
              <a:t>to Sector 1 </a:t>
            </a:r>
            <a:r>
              <a:rPr lang="en-AU" kern="0" dirty="0" smtClean="0">
                <a:effectLst/>
              </a:rPr>
              <a:t>of </a:t>
            </a:r>
            <a:r>
              <a:rPr lang="en-AU" kern="0" dirty="0" err="1">
                <a:effectLst/>
              </a:rPr>
              <a:t>dD</a:t>
            </a:r>
            <a:r>
              <a:rPr lang="en-AU" kern="0" dirty="0">
                <a:effectLst/>
              </a:rPr>
              <a:t>/</a:t>
            </a:r>
            <a:r>
              <a:rPr lang="en-AU" kern="0" dirty="0" err="1">
                <a:effectLst/>
              </a:rPr>
              <a:t>dt</a:t>
            </a:r>
            <a:r>
              <a:rPr lang="en-AU" kern="0" dirty="0">
                <a:effectLst/>
              </a:rPr>
              <a:t> </a:t>
            </a:r>
            <a:r>
              <a:rPr lang="en-AU" kern="0" dirty="0" smtClean="0">
                <a:effectLst/>
              </a:rPr>
              <a:t>reduces Sector 2’s spending by </a:t>
            </a:r>
            <a:r>
              <a:rPr lang="en-AU" kern="0" dirty="0" err="1">
                <a:effectLst/>
              </a:rPr>
              <a:t>dD</a:t>
            </a:r>
            <a:r>
              <a:rPr lang="en-AU" kern="0" dirty="0">
                <a:effectLst/>
              </a:rPr>
              <a:t>/</a:t>
            </a:r>
            <a:r>
              <a:rPr lang="en-AU" kern="0" dirty="0" err="1">
                <a:effectLst/>
              </a:rPr>
              <a:t>dt</a:t>
            </a:r>
            <a:r>
              <a:rPr lang="en-AU" kern="0" dirty="0">
                <a:effectLst/>
              </a:rPr>
              <a:t> …</a:t>
            </a:r>
            <a:endParaRPr lang="en-US" dirty="0"/>
          </a:p>
          <a:p>
            <a:pPr marL="742950" lvl="2" indent="-342900"/>
            <a:r>
              <a:rPr lang="en-AU" kern="0" dirty="0" smtClean="0">
                <a:effectLst/>
              </a:rPr>
              <a:t>Endogenous money: </a:t>
            </a:r>
            <a:r>
              <a:rPr lang="en-AU" kern="0" dirty="0">
                <a:effectLst/>
              </a:rPr>
              <a:t>flow of lending </a:t>
            </a:r>
            <a:r>
              <a:rPr lang="en-AU" kern="0" dirty="0" smtClean="0">
                <a:effectLst/>
              </a:rPr>
              <a:t>from Bank of </a:t>
            </a:r>
            <a:r>
              <a:rPr lang="en-AU" kern="0" dirty="0" err="1">
                <a:effectLst/>
              </a:rPr>
              <a:t>dD</a:t>
            </a:r>
            <a:r>
              <a:rPr lang="en-AU" kern="0" dirty="0">
                <a:effectLst/>
              </a:rPr>
              <a:t>/</a:t>
            </a:r>
            <a:r>
              <a:rPr lang="en-AU" kern="0" dirty="0" err="1">
                <a:effectLst/>
              </a:rPr>
              <a:t>dt</a:t>
            </a:r>
            <a:r>
              <a:rPr lang="en-AU" kern="0" dirty="0">
                <a:effectLst/>
              </a:rPr>
              <a:t> to Sector 1 </a:t>
            </a:r>
            <a:r>
              <a:rPr lang="en-AU" kern="0" dirty="0" smtClean="0">
                <a:effectLst/>
              </a:rPr>
              <a:t>does not affect spending of other sectors</a:t>
            </a:r>
          </a:p>
          <a:p>
            <a:pPr marL="342900" lvl="1" indent="-342900"/>
            <a:r>
              <a:rPr lang="en-AU" kern="0" dirty="0" smtClean="0">
                <a:effectLst/>
              </a:rPr>
              <a:t>Sector labels (S</a:t>
            </a:r>
            <a:r>
              <a:rPr lang="en-AU" kern="0" baseline="-25000" dirty="0" smtClean="0">
                <a:effectLst/>
              </a:rPr>
              <a:t>1</a:t>
            </a:r>
            <a:r>
              <a:rPr lang="en-AU" kern="0" dirty="0" smtClean="0">
                <a:effectLst/>
              </a:rPr>
              <a:t>, S</a:t>
            </a:r>
            <a:r>
              <a:rPr lang="en-AU" kern="0" baseline="-25000" dirty="0" smtClean="0">
                <a:effectLst/>
              </a:rPr>
              <a:t>2</a:t>
            </a:r>
            <a:r>
              <a:rPr lang="en-AU" kern="0" dirty="0" smtClean="0">
                <a:effectLst/>
              </a:rPr>
              <a:t>, S</a:t>
            </a:r>
            <a:r>
              <a:rPr lang="en-AU" kern="0" baseline="-25000" dirty="0" smtClean="0">
                <a:effectLst/>
              </a:rPr>
              <a:t>3</a:t>
            </a:r>
            <a:r>
              <a:rPr lang="en-AU" kern="0" dirty="0" smtClean="0">
                <a:effectLst/>
              </a:rPr>
              <a:t>) represent bank balances of each sector</a:t>
            </a:r>
          </a:p>
          <a:p>
            <a:pPr marL="342900" lvl="1" indent="-342900"/>
            <a:r>
              <a:rPr lang="en-GB" dirty="0">
                <a:effectLst/>
              </a:rPr>
              <a:t>“time </a:t>
            </a:r>
            <a:r>
              <a:rPr lang="en-GB" dirty="0" smtClean="0">
                <a:effectLst/>
              </a:rPr>
              <a:t>constant” </a:t>
            </a:r>
            <a:r>
              <a:rPr lang="en-GB" b="1" i="1" dirty="0" err="1">
                <a:effectLst/>
                <a:latin typeface="Symbol" panose="05050102010706020507" pitchFamily="18" charset="2"/>
              </a:rPr>
              <a:t>t</a:t>
            </a:r>
            <a:r>
              <a:rPr lang="en-GB" b="1" i="1" baseline="-25000" dirty="0" err="1">
                <a:effectLst/>
              </a:rPr>
              <a:t>xy</a:t>
            </a:r>
            <a:r>
              <a:rPr lang="en-GB" dirty="0">
                <a:effectLst/>
              </a:rPr>
              <a:t> </a:t>
            </a:r>
            <a:r>
              <a:rPr lang="en-GB" dirty="0" smtClean="0">
                <a:effectLst/>
              </a:rPr>
              <a:t>shows rate of flow of money from sector </a:t>
            </a:r>
            <a:r>
              <a:rPr lang="en-GB" b="1" i="1" dirty="0" smtClean="0">
                <a:effectLst/>
              </a:rPr>
              <a:t>x</a:t>
            </a:r>
            <a:r>
              <a:rPr lang="en-GB" dirty="0" smtClean="0">
                <a:effectLst/>
              </a:rPr>
              <a:t> to </a:t>
            </a:r>
            <a:r>
              <a:rPr lang="en-GB" b="1" i="1" dirty="0" smtClean="0">
                <a:effectLst/>
              </a:rPr>
              <a:t>y</a:t>
            </a:r>
            <a:endParaRPr lang="en-US" dirty="0" smtClean="0">
              <a:effectLst/>
            </a:endParaRPr>
          </a:p>
          <a:p>
            <a:endParaRPr lang="en-AU" kern="0" dirty="0" smtClean="0">
              <a:effectLst/>
            </a:endParaRPr>
          </a:p>
        </p:txBody>
      </p:sp>
      <p:sp>
        <p:nvSpPr>
          <p:cNvPr id="9" name="Rectangle 30"/>
          <p:cNvSpPr>
            <a:spLocks noChangeArrowheads="1"/>
          </p:cNvSpPr>
          <p:nvPr/>
        </p:nvSpPr>
        <p:spPr bwMode="auto">
          <a:xfrm>
            <a:off x="0" y="4521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680588532"/>
              </p:ext>
            </p:extLst>
          </p:nvPr>
        </p:nvGraphicFramePr>
        <p:xfrm>
          <a:off x="686278" y="5819773"/>
          <a:ext cx="3894137" cy="828675"/>
        </p:xfrm>
        <a:graphic>
          <a:graphicData uri="http://schemas.openxmlformats.org/presentationml/2006/ole">
            <mc:AlternateContent xmlns:mc="http://schemas.openxmlformats.org/markup-compatibility/2006">
              <mc:Choice xmlns:v="urn:schemas-microsoft-com:vml" Requires="v">
                <p:oleObj spid="_x0000_s4280" name="Equation" r:id="rId5" imgW="2197080" imgH="444240" progId="Equation.DSMT4">
                  <p:embed/>
                </p:oleObj>
              </mc:Choice>
              <mc:Fallback>
                <p:oleObj name="Equation" r:id="rId5" imgW="2197080" imgH="444240" progId="Equation.DSMT4">
                  <p:embed/>
                  <p:pic>
                    <p:nvPicPr>
                      <p:cNvPr id="0" name=""/>
                      <p:cNvPicPr>
                        <a:picLocks noChangeAspect="1" noChangeArrowheads="1"/>
                      </p:cNvPicPr>
                      <p:nvPr/>
                    </p:nvPicPr>
                    <p:blipFill>
                      <a:blip r:embed="rId6"/>
                      <a:srcRect/>
                      <a:stretch>
                        <a:fillRect/>
                      </a:stretch>
                    </p:blipFill>
                    <p:spPr bwMode="auto">
                      <a:xfrm>
                        <a:off x="686278" y="5819773"/>
                        <a:ext cx="3894137" cy="828675"/>
                      </a:xfrm>
                      <a:prstGeom prst="rect">
                        <a:avLst/>
                      </a:prstGeom>
                      <a:noFill/>
                    </p:spPr>
                  </p:pic>
                </p:oleObj>
              </mc:Fallback>
            </mc:AlternateContent>
          </a:graphicData>
        </a:graphic>
      </p:graphicFrame>
    </p:spTree>
    <p:extLst>
      <p:ext uri="{BB962C8B-B14F-4D97-AF65-F5344CB8AC3E}">
        <p14:creationId xmlns:p14="http://schemas.microsoft.com/office/powerpoint/2010/main" val="335487515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up)">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up)">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up)">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4"/>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AU" dirty="0" smtClean="0"/>
              <a:t>Loanable funds: flow of lending from Sector 2 to Sector 1</a:t>
            </a:r>
          </a:p>
        </p:txBody>
      </p:sp>
      <p:pic>
        <p:nvPicPr>
          <p:cNvPr id="4" name="Picture 3"/>
          <p:cNvPicPr>
            <a:picLocks noChangeAspect="1"/>
          </p:cNvPicPr>
          <p:nvPr/>
        </p:nvPicPr>
        <p:blipFill>
          <a:blip r:embed="rId2"/>
          <a:stretch>
            <a:fillRect/>
          </a:stretch>
        </p:blipFill>
        <p:spPr>
          <a:xfrm>
            <a:off x="381000" y="1524000"/>
            <a:ext cx="6939064" cy="2438400"/>
          </a:xfrm>
          <a:prstGeom prst="rect">
            <a:avLst/>
          </a:prstGeom>
        </p:spPr>
      </p:pic>
      <p:sp>
        <p:nvSpPr>
          <p:cNvPr id="5" name="Content Placeholder 2"/>
          <p:cNvSpPr txBox="1">
            <a:spLocks/>
          </p:cNvSpPr>
          <p:nvPr/>
        </p:nvSpPr>
        <p:spPr bwMode="auto">
          <a:xfrm>
            <a:off x="228600" y="3962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Aggregate demand</a:t>
            </a:r>
            <a:endParaRPr lang="en-US" kern="0" dirty="0">
              <a:effectLst/>
            </a:endParaRPr>
          </a:p>
        </p:txBody>
      </p:sp>
      <p:sp>
        <p:nvSpPr>
          <p:cNvPr id="6" name="Content Placeholder 2"/>
          <p:cNvSpPr txBox="1">
            <a:spLocks/>
          </p:cNvSpPr>
          <p:nvPr/>
        </p:nvSpPr>
        <p:spPr bwMode="auto">
          <a:xfrm>
            <a:off x="228600" y="5181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Aggregate income</a:t>
            </a:r>
            <a:endParaRPr lang="en-US" kern="0" dirty="0">
              <a:effectLst/>
            </a:endParaRPr>
          </a:p>
        </p:txBody>
      </p:sp>
      <p:pic>
        <p:nvPicPr>
          <p:cNvPr id="7" name="Picture 6"/>
          <p:cNvPicPr>
            <a:picLocks noChangeAspect="1"/>
          </p:cNvPicPr>
          <p:nvPr/>
        </p:nvPicPr>
        <p:blipFill>
          <a:blip r:embed="rId3"/>
          <a:stretch>
            <a:fillRect/>
          </a:stretch>
        </p:blipFill>
        <p:spPr>
          <a:xfrm>
            <a:off x="304800" y="5715000"/>
            <a:ext cx="7711466" cy="837575"/>
          </a:xfrm>
          <a:prstGeom prst="rect">
            <a:avLst/>
          </a:prstGeom>
        </p:spPr>
      </p:pic>
      <p:pic>
        <p:nvPicPr>
          <p:cNvPr id="8" name="Picture 7"/>
          <p:cNvPicPr>
            <a:picLocks noChangeAspect="1"/>
          </p:cNvPicPr>
          <p:nvPr/>
        </p:nvPicPr>
        <p:blipFill>
          <a:blip r:embed="rId4"/>
          <a:stretch>
            <a:fillRect/>
          </a:stretch>
        </p:blipFill>
        <p:spPr>
          <a:xfrm>
            <a:off x="362917" y="4419600"/>
            <a:ext cx="7731672" cy="838200"/>
          </a:xfrm>
          <a:prstGeom prst="rect">
            <a:avLst/>
          </a:prstGeom>
        </p:spPr>
      </p:pic>
      <p:sp>
        <p:nvSpPr>
          <p:cNvPr id="9" name="Content Placeholder 2"/>
          <p:cNvSpPr txBox="1">
            <a:spLocks/>
          </p:cNvSpPr>
          <p:nvPr/>
        </p:nvSpPr>
        <p:spPr bwMode="auto">
          <a:xfrm>
            <a:off x="3276600" y="3962400"/>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b="1" i="1" kern="0" dirty="0" smtClean="0">
                <a:effectLst/>
              </a:rPr>
              <a:t>Interest is part of aggregate demand/income</a:t>
            </a:r>
            <a:endParaRPr lang="en-US" b="1" i="1" kern="0" dirty="0">
              <a:effectLst/>
            </a:endParaRPr>
          </a:p>
        </p:txBody>
      </p:sp>
      <p:sp>
        <p:nvSpPr>
          <p:cNvPr id="10" name="Rounded Rectangle 9"/>
          <p:cNvSpPr/>
          <p:nvPr/>
        </p:nvSpPr>
        <p:spPr bwMode="auto">
          <a:xfrm>
            <a:off x="7643812" y="4633912"/>
            <a:ext cx="5095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Rounded Rectangle 10"/>
          <p:cNvSpPr/>
          <p:nvPr/>
        </p:nvSpPr>
        <p:spPr bwMode="auto">
          <a:xfrm>
            <a:off x="7620000" y="5929312"/>
            <a:ext cx="5095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Rounded Rectangle 11"/>
          <p:cNvSpPr/>
          <p:nvPr/>
        </p:nvSpPr>
        <p:spPr bwMode="auto">
          <a:xfrm>
            <a:off x="2971800" y="2000799"/>
            <a:ext cx="5095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Content Placeholder 2"/>
          <p:cNvSpPr txBox="1">
            <a:spLocks/>
          </p:cNvSpPr>
          <p:nvPr/>
        </p:nvSpPr>
        <p:spPr bwMode="auto">
          <a:xfrm>
            <a:off x="228600" y="990600"/>
            <a:ext cx="87630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Sector 1 pays interest to Sector 2</a:t>
            </a:r>
            <a:endParaRPr lang="en-US" kern="0" dirty="0">
              <a:effectLst/>
            </a:endParaRPr>
          </a:p>
        </p:txBody>
      </p:sp>
      <p:sp>
        <p:nvSpPr>
          <p:cNvPr id="14" name="Rounded Rectangle 13"/>
          <p:cNvSpPr/>
          <p:nvPr/>
        </p:nvSpPr>
        <p:spPr bwMode="auto">
          <a:xfrm>
            <a:off x="5247752" y="2057400"/>
            <a:ext cx="467248" cy="3952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8" name="Rounded Rectangle 17"/>
          <p:cNvSpPr/>
          <p:nvPr/>
        </p:nvSpPr>
        <p:spPr bwMode="auto">
          <a:xfrm>
            <a:off x="2388379" y="1501560"/>
            <a:ext cx="4545821" cy="457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Account Balances</a:t>
            </a:r>
            <a:endParaRPr kumimoji="0" lang="en-US" sz="24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996267128"/>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up)">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left)">
                                      <p:cBhvr>
                                        <p:cTn id="76" dur="75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ipe(left)">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left)">
                                      <p:cBhvr>
                                        <p:cTn id="86" dur="10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wipe(left)">
                                      <p:cBhvr>
                                        <p:cTn id="91" dur="500"/>
                                        <p:tgtEl>
                                          <p:spTgt spid="9"/>
                                        </p:tgtEl>
                                      </p:cBhvr>
                                    </p:animEffect>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wipe(down)">
                                      <p:cBhvr>
                                        <p:cTn id="96" dur="580">
                                          <p:stCondLst>
                                            <p:cond delay="0"/>
                                          </p:stCondLst>
                                        </p:cTn>
                                        <p:tgtEl>
                                          <p:spTgt spid="10"/>
                                        </p:tgtEl>
                                      </p:cBhvr>
                                    </p:animEffect>
                                    <p:anim calcmode="lin" valueType="num">
                                      <p:cBhvr>
                                        <p:cTn id="9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2" dur="26">
                                          <p:stCondLst>
                                            <p:cond delay="650"/>
                                          </p:stCondLst>
                                        </p:cTn>
                                        <p:tgtEl>
                                          <p:spTgt spid="10"/>
                                        </p:tgtEl>
                                      </p:cBhvr>
                                      <p:to x="100000" y="60000"/>
                                    </p:animScale>
                                    <p:animScale>
                                      <p:cBhvr>
                                        <p:cTn id="103" dur="166" decel="50000">
                                          <p:stCondLst>
                                            <p:cond delay="676"/>
                                          </p:stCondLst>
                                        </p:cTn>
                                        <p:tgtEl>
                                          <p:spTgt spid="10"/>
                                        </p:tgtEl>
                                      </p:cBhvr>
                                      <p:to x="100000" y="100000"/>
                                    </p:animScale>
                                    <p:animScale>
                                      <p:cBhvr>
                                        <p:cTn id="104" dur="26">
                                          <p:stCondLst>
                                            <p:cond delay="1312"/>
                                          </p:stCondLst>
                                        </p:cTn>
                                        <p:tgtEl>
                                          <p:spTgt spid="10"/>
                                        </p:tgtEl>
                                      </p:cBhvr>
                                      <p:to x="100000" y="80000"/>
                                    </p:animScale>
                                    <p:animScale>
                                      <p:cBhvr>
                                        <p:cTn id="105" dur="166" decel="50000">
                                          <p:stCondLst>
                                            <p:cond delay="1338"/>
                                          </p:stCondLst>
                                        </p:cTn>
                                        <p:tgtEl>
                                          <p:spTgt spid="10"/>
                                        </p:tgtEl>
                                      </p:cBhvr>
                                      <p:to x="100000" y="100000"/>
                                    </p:animScale>
                                    <p:animScale>
                                      <p:cBhvr>
                                        <p:cTn id="106" dur="26">
                                          <p:stCondLst>
                                            <p:cond delay="1642"/>
                                          </p:stCondLst>
                                        </p:cTn>
                                        <p:tgtEl>
                                          <p:spTgt spid="10"/>
                                        </p:tgtEl>
                                      </p:cBhvr>
                                      <p:to x="100000" y="90000"/>
                                    </p:animScale>
                                    <p:animScale>
                                      <p:cBhvr>
                                        <p:cTn id="107" dur="166" decel="50000">
                                          <p:stCondLst>
                                            <p:cond delay="1668"/>
                                          </p:stCondLst>
                                        </p:cTn>
                                        <p:tgtEl>
                                          <p:spTgt spid="10"/>
                                        </p:tgtEl>
                                      </p:cBhvr>
                                      <p:to x="100000" y="100000"/>
                                    </p:animScale>
                                    <p:animScale>
                                      <p:cBhvr>
                                        <p:cTn id="108" dur="26">
                                          <p:stCondLst>
                                            <p:cond delay="1808"/>
                                          </p:stCondLst>
                                        </p:cTn>
                                        <p:tgtEl>
                                          <p:spTgt spid="10"/>
                                        </p:tgtEl>
                                      </p:cBhvr>
                                      <p:to x="100000" y="95000"/>
                                    </p:animScale>
                                    <p:animScale>
                                      <p:cBhvr>
                                        <p:cTn id="109" dur="166" decel="50000">
                                          <p:stCondLst>
                                            <p:cond delay="1834"/>
                                          </p:stCondLst>
                                        </p:cTn>
                                        <p:tgtEl>
                                          <p:spTgt spid="10"/>
                                        </p:tgtEl>
                                      </p:cBhvr>
                                      <p:to x="100000" y="100000"/>
                                    </p:animScale>
                                  </p:childTnLst>
                                </p:cTn>
                              </p:par>
                            </p:childTnLst>
                          </p:cTn>
                        </p:par>
                        <p:par>
                          <p:cTn id="110" fill="hold">
                            <p:stCondLst>
                              <p:cond delay="2000"/>
                            </p:stCondLst>
                            <p:childTnLst>
                              <p:par>
                                <p:cTn id="111" presetID="26" presetClass="entr" presetSubtype="0" fill="hold" grpId="0" nodeType="after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wipe(down)">
                                      <p:cBhvr>
                                        <p:cTn id="113" dur="580">
                                          <p:stCondLst>
                                            <p:cond delay="0"/>
                                          </p:stCondLst>
                                        </p:cTn>
                                        <p:tgtEl>
                                          <p:spTgt spid="11"/>
                                        </p:tgtEl>
                                      </p:cBhvr>
                                    </p:animEffect>
                                    <p:anim calcmode="lin" valueType="num">
                                      <p:cBhvr>
                                        <p:cTn id="1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9" dur="26">
                                          <p:stCondLst>
                                            <p:cond delay="650"/>
                                          </p:stCondLst>
                                        </p:cTn>
                                        <p:tgtEl>
                                          <p:spTgt spid="11"/>
                                        </p:tgtEl>
                                      </p:cBhvr>
                                      <p:to x="100000" y="60000"/>
                                    </p:animScale>
                                    <p:animScale>
                                      <p:cBhvr>
                                        <p:cTn id="120" dur="166" decel="50000">
                                          <p:stCondLst>
                                            <p:cond delay="676"/>
                                          </p:stCondLst>
                                        </p:cTn>
                                        <p:tgtEl>
                                          <p:spTgt spid="11"/>
                                        </p:tgtEl>
                                      </p:cBhvr>
                                      <p:to x="100000" y="100000"/>
                                    </p:animScale>
                                    <p:animScale>
                                      <p:cBhvr>
                                        <p:cTn id="121" dur="26">
                                          <p:stCondLst>
                                            <p:cond delay="1312"/>
                                          </p:stCondLst>
                                        </p:cTn>
                                        <p:tgtEl>
                                          <p:spTgt spid="11"/>
                                        </p:tgtEl>
                                      </p:cBhvr>
                                      <p:to x="100000" y="80000"/>
                                    </p:animScale>
                                    <p:animScale>
                                      <p:cBhvr>
                                        <p:cTn id="122" dur="166" decel="50000">
                                          <p:stCondLst>
                                            <p:cond delay="1338"/>
                                          </p:stCondLst>
                                        </p:cTn>
                                        <p:tgtEl>
                                          <p:spTgt spid="11"/>
                                        </p:tgtEl>
                                      </p:cBhvr>
                                      <p:to x="100000" y="100000"/>
                                    </p:animScale>
                                    <p:animScale>
                                      <p:cBhvr>
                                        <p:cTn id="123" dur="26">
                                          <p:stCondLst>
                                            <p:cond delay="1642"/>
                                          </p:stCondLst>
                                        </p:cTn>
                                        <p:tgtEl>
                                          <p:spTgt spid="11"/>
                                        </p:tgtEl>
                                      </p:cBhvr>
                                      <p:to x="100000" y="90000"/>
                                    </p:animScale>
                                    <p:animScale>
                                      <p:cBhvr>
                                        <p:cTn id="124" dur="166" decel="50000">
                                          <p:stCondLst>
                                            <p:cond delay="1668"/>
                                          </p:stCondLst>
                                        </p:cTn>
                                        <p:tgtEl>
                                          <p:spTgt spid="11"/>
                                        </p:tgtEl>
                                      </p:cBhvr>
                                      <p:to x="100000" y="100000"/>
                                    </p:animScale>
                                    <p:animScale>
                                      <p:cBhvr>
                                        <p:cTn id="125" dur="26">
                                          <p:stCondLst>
                                            <p:cond delay="1808"/>
                                          </p:stCondLst>
                                        </p:cTn>
                                        <p:tgtEl>
                                          <p:spTgt spid="11"/>
                                        </p:tgtEl>
                                      </p:cBhvr>
                                      <p:to x="100000" y="95000"/>
                                    </p:animScale>
                                    <p:animScale>
                                      <p:cBhvr>
                                        <p:cTn id="12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animBg="1"/>
      <p:bldP spid="11" grpId="0" animBg="1"/>
      <p:bldP spid="12" grpId="0" animBg="1"/>
      <p:bldP spid="13" grpId="0"/>
      <p:bldP spid="14"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AU" dirty="0" smtClean="0"/>
              <a:t>Endogenous Money: Bank loans flow to Sector 1</a:t>
            </a:r>
            <a:endParaRPr lang="en-US" dirty="0"/>
          </a:p>
        </p:txBody>
      </p:sp>
      <p:pic>
        <p:nvPicPr>
          <p:cNvPr id="4" name="Picture 3"/>
          <p:cNvPicPr>
            <a:picLocks noChangeAspect="1"/>
          </p:cNvPicPr>
          <p:nvPr/>
        </p:nvPicPr>
        <p:blipFill>
          <a:blip r:embed="rId2"/>
          <a:stretch>
            <a:fillRect/>
          </a:stretch>
        </p:blipFill>
        <p:spPr>
          <a:xfrm>
            <a:off x="76200" y="1828800"/>
            <a:ext cx="9034463" cy="2667000"/>
          </a:xfrm>
          <a:prstGeom prst="rect">
            <a:avLst/>
          </a:prstGeom>
        </p:spPr>
      </p:pic>
      <p:sp>
        <p:nvSpPr>
          <p:cNvPr id="5" name="Rounded Rectangle 4"/>
          <p:cNvSpPr/>
          <p:nvPr/>
        </p:nvSpPr>
        <p:spPr bwMode="auto">
          <a:xfrm>
            <a:off x="2248684" y="2214824"/>
            <a:ext cx="5095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Content Placeholder 2"/>
          <p:cNvSpPr txBox="1">
            <a:spLocks/>
          </p:cNvSpPr>
          <p:nvPr/>
        </p:nvSpPr>
        <p:spPr bwMode="auto">
          <a:xfrm>
            <a:off x="228600" y="990600"/>
            <a:ext cx="87630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Sector 1 pays interest to Banking sector (shown as B</a:t>
            </a:r>
            <a:r>
              <a:rPr lang="en-AU" kern="0" baseline="-25000" dirty="0" smtClean="0">
                <a:effectLst/>
              </a:rPr>
              <a:t>E</a:t>
            </a:r>
            <a:r>
              <a:rPr lang="en-AU" kern="0" dirty="0" smtClean="0">
                <a:effectLst/>
              </a:rPr>
              <a:t>)</a:t>
            </a:r>
            <a:endParaRPr lang="en-US" kern="0" dirty="0">
              <a:effectLst/>
            </a:endParaRPr>
          </a:p>
        </p:txBody>
      </p:sp>
      <p:sp>
        <p:nvSpPr>
          <p:cNvPr id="7" name="Rounded Rectangle 6"/>
          <p:cNvSpPr/>
          <p:nvPr/>
        </p:nvSpPr>
        <p:spPr bwMode="auto">
          <a:xfrm>
            <a:off x="7086600" y="2252924"/>
            <a:ext cx="467248" cy="3952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Content Placeholder 2"/>
          <p:cNvSpPr txBox="1">
            <a:spLocks/>
          </p:cNvSpPr>
          <p:nvPr/>
        </p:nvSpPr>
        <p:spPr bwMode="auto">
          <a:xfrm>
            <a:off x="228600" y="1295400"/>
            <a:ext cx="87630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Banking sector pays deposit interest to non-bank sectors</a:t>
            </a:r>
            <a:endParaRPr lang="en-US" kern="0" dirty="0">
              <a:effectLst/>
            </a:endParaRPr>
          </a:p>
        </p:txBody>
      </p:sp>
      <p:sp>
        <p:nvSpPr>
          <p:cNvPr id="9" name="Rounded Rectangle 8"/>
          <p:cNvSpPr/>
          <p:nvPr/>
        </p:nvSpPr>
        <p:spPr bwMode="auto">
          <a:xfrm>
            <a:off x="2275952" y="4024312"/>
            <a:ext cx="467248" cy="3952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Rounded Rectangle 9"/>
          <p:cNvSpPr/>
          <p:nvPr/>
        </p:nvSpPr>
        <p:spPr bwMode="auto">
          <a:xfrm>
            <a:off x="3723752" y="4038600"/>
            <a:ext cx="467248" cy="3952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Rounded Rectangle 10"/>
          <p:cNvSpPr/>
          <p:nvPr/>
        </p:nvSpPr>
        <p:spPr bwMode="auto">
          <a:xfrm>
            <a:off x="4876800" y="4038600"/>
            <a:ext cx="467248" cy="3952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Content Placeholder 2"/>
          <p:cNvSpPr txBox="1">
            <a:spLocks/>
          </p:cNvSpPr>
          <p:nvPr/>
        </p:nvSpPr>
        <p:spPr bwMode="auto">
          <a:xfrm>
            <a:off x="228600" y="4495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Aggregate demand</a:t>
            </a:r>
            <a:endParaRPr lang="en-US" kern="0" dirty="0">
              <a:effectLst/>
            </a:endParaRPr>
          </a:p>
        </p:txBody>
      </p:sp>
      <p:sp>
        <p:nvSpPr>
          <p:cNvPr id="13" name="Content Placeholder 2"/>
          <p:cNvSpPr txBox="1">
            <a:spLocks/>
          </p:cNvSpPr>
          <p:nvPr/>
        </p:nvSpPr>
        <p:spPr bwMode="auto">
          <a:xfrm>
            <a:off x="228600" y="5486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Aggregate income</a:t>
            </a:r>
            <a:endParaRPr lang="en-US" kern="0" dirty="0">
              <a:effectLst/>
            </a:endParaRPr>
          </a:p>
        </p:txBody>
      </p:sp>
      <p:pic>
        <p:nvPicPr>
          <p:cNvPr id="14" name="Picture 13"/>
          <p:cNvPicPr>
            <a:picLocks noChangeAspect="1"/>
          </p:cNvPicPr>
          <p:nvPr/>
        </p:nvPicPr>
        <p:blipFill>
          <a:blip r:embed="rId3"/>
          <a:stretch>
            <a:fillRect/>
          </a:stretch>
        </p:blipFill>
        <p:spPr>
          <a:xfrm>
            <a:off x="-1" y="4896897"/>
            <a:ext cx="9106801" cy="589503"/>
          </a:xfrm>
          <a:prstGeom prst="rect">
            <a:avLst/>
          </a:prstGeom>
        </p:spPr>
      </p:pic>
      <p:pic>
        <p:nvPicPr>
          <p:cNvPr id="15" name="Picture 14"/>
          <p:cNvPicPr>
            <a:picLocks noChangeAspect="1"/>
          </p:cNvPicPr>
          <p:nvPr/>
        </p:nvPicPr>
        <p:blipFill>
          <a:blip r:embed="rId4"/>
          <a:stretch>
            <a:fillRect/>
          </a:stretch>
        </p:blipFill>
        <p:spPr>
          <a:xfrm>
            <a:off x="70654" y="5847647"/>
            <a:ext cx="9058274" cy="587018"/>
          </a:xfrm>
          <a:prstGeom prst="rect">
            <a:avLst/>
          </a:prstGeom>
        </p:spPr>
      </p:pic>
      <p:sp>
        <p:nvSpPr>
          <p:cNvPr id="16" name="Content Placeholder 2"/>
          <p:cNvSpPr txBox="1">
            <a:spLocks/>
          </p:cNvSpPr>
          <p:nvPr/>
        </p:nvSpPr>
        <p:spPr bwMode="auto">
          <a:xfrm>
            <a:off x="228600" y="632460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Change in debt (+ deposit &amp; loan interest) components of both</a:t>
            </a:r>
            <a:endParaRPr lang="en-US" kern="0" dirty="0">
              <a:effectLst/>
            </a:endParaRPr>
          </a:p>
        </p:txBody>
      </p:sp>
      <p:sp>
        <p:nvSpPr>
          <p:cNvPr id="17" name="Rounded Rectangle 16"/>
          <p:cNvSpPr/>
          <p:nvPr/>
        </p:nvSpPr>
        <p:spPr bwMode="auto">
          <a:xfrm>
            <a:off x="8405812" y="4914527"/>
            <a:ext cx="4333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8" name="Rounded Rectangle 17"/>
          <p:cNvSpPr/>
          <p:nvPr/>
        </p:nvSpPr>
        <p:spPr bwMode="auto">
          <a:xfrm>
            <a:off x="8382000" y="5943600"/>
            <a:ext cx="4333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9" name="Rounded Rectangle 18"/>
          <p:cNvSpPr/>
          <p:nvPr/>
        </p:nvSpPr>
        <p:spPr bwMode="auto">
          <a:xfrm>
            <a:off x="8710612" y="4921882"/>
            <a:ext cx="4333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ounded Rectangle 19"/>
          <p:cNvSpPr/>
          <p:nvPr/>
        </p:nvSpPr>
        <p:spPr bwMode="auto">
          <a:xfrm>
            <a:off x="8709240" y="5943600"/>
            <a:ext cx="4333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1" name="Rounded Rectangle 20"/>
          <p:cNvSpPr/>
          <p:nvPr/>
        </p:nvSpPr>
        <p:spPr bwMode="auto">
          <a:xfrm>
            <a:off x="2233612" y="4971549"/>
            <a:ext cx="11191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2" name="Rounded Rectangle 21"/>
          <p:cNvSpPr/>
          <p:nvPr/>
        </p:nvSpPr>
        <p:spPr bwMode="auto">
          <a:xfrm>
            <a:off x="2209800" y="5943600"/>
            <a:ext cx="1119188" cy="471488"/>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5052919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80">
                                          <p:stCondLst>
                                            <p:cond delay="0"/>
                                          </p:stCondLst>
                                        </p:cTn>
                                        <p:tgtEl>
                                          <p:spTgt spid="9"/>
                                        </p:tgtEl>
                                      </p:cBhvr>
                                    </p:animEffect>
                                    <p:anim calcmode="lin" valueType="num">
                                      <p:cBhvr>
                                        <p:cTn id="5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4" dur="26">
                                          <p:stCondLst>
                                            <p:cond delay="650"/>
                                          </p:stCondLst>
                                        </p:cTn>
                                        <p:tgtEl>
                                          <p:spTgt spid="9"/>
                                        </p:tgtEl>
                                      </p:cBhvr>
                                      <p:to x="100000" y="60000"/>
                                    </p:animScale>
                                    <p:animScale>
                                      <p:cBhvr>
                                        <p:cTn id="65" dur="166" decel="50000">
                                          <p:stCondLst>
                                            <p:cond delay="676"/>
                                          </p:stCondLst>
                                        </p:cTn>
                                        <p:tgtEl>
                                          <p:spTgt spid="9"/>
                                        </p:tgtEl>
                                      </p:cBhvr>
                                      <p:to x="100000" y="100000"/>
                                    </p:animScale>
                                    <p:animScale>
                                      <p:cBhvr>
                                        <p:cTn id="66" dur="26">
                                          <p:stCondLst>
                                            <p:cond delay="1312"/>
                                          </p:stCondLst>
                                        </p:cTn>
                                        <p:tgtEl>
                                          <p:spTgt spid="9"/>
                                        </p:tgtEl>
                                      </p:cBhvr>
                                      <p:to x="100000" y="80000"/>
                                    </p:animScale>
                                    <p:animScale>
                                      <p:cBhvr>
                                        <p:cTn id="67" dur="166" decel="50000">
                                          <p:stCondLst>
                                            <p:cond delay="1338"/>
                                          </p:stCondLst>
                                        </p:cTn>
                                        <p:tgtEl>
                                          <p:spTgt spid="9"/>
                                        </p:tgtEl>
                                      </p:cBhvr>
                                      <p:to x="100000" y="100000"/>
                                    </p:animScale>
                                    <p:animScale>
                                      <p:cBhvr>
                                        <p:cTn id="68" dur="26">
                                          <p:stCondLst>
                                            <p:cond delay="1642"/>
                                          </p:stCondLst>
                                        </p:cTn>
                                        <p:tgtEl>
                                          <p:spTgt spid="9"/>
                                        </p:tgtEl>
                                      </p:cBhvr>
                                      <p:to x="100000" y="90000"/>
                                    </p:animScale>
                                    <p:animScale>
                                      <p:cBhvr>
                                        <p:cTn id="69" dur="166" decel="50000">
                                          <p:stCondLst>
                                            <p:cond delay="1668"/>
                                          </p:stCondLst>
                                        </p:cTn>
                                        <p:tgtEl>
                                          <p:spTgt spid="9"/>
                                        </p:tgtEl>
                                      </p:cBhvr>
                                      <p:to x="100000" y="100000"/>
                                    </p:animScale>
                                    <p:animScale>
                                      <p:cBhvr>
                                        <p:cTn id="70" dur="26">
                                          <p:stCondLst>
                                            <p:cond delay="1808"/>
                                          </p:stCondLst>
                                        </p:cTn>
                                        <p:tgtEl>
                                          <p:spTgt spid="9"/>
                                        </p:tgtEl>
                                      </p:cBhvr>
                                      <p:to x="100000" y="95000"/>
                                    </p:animScale>
                                    <p:animScale>
                                      <p:cBhvr>
                                        <p:cTn id="71" dur="166" decel="50000">
                                          <p:stCondLst>
                                            <p:cond delay="1834"/>
                                          </p:stCondLst>
                                        </p:cTn>
                                        <p:tgtEl>
                                          <p:spTgt spid="9"/>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80">
                                          <p:stCondLst>
                                            <p:cond delay="0"/>
                                          </p:stCondLst>
                                        </p:cTn>
                                        <p:tgtEl>
                                          <p:spTgt spid="10"/>
                                        </p:tgtEl>
                                      </p:cBhvr>
                                    </p:animEffect>
                                    <p:anim calcmode="lin" valueType="num">
                                      <p:cBhvr>
                                        <p:cTn id="7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0" dur="26">
                                          <p:stCondLst>
                                            <p:cond delay="650"/>
                                          </p:stCondLst>
                                        </p:cTn>
                                        <p:tgtEl>
                                          <p:spTgt spid="10"/>
                                        </p:tgtEl>
                                      </p:cBhvr>
                                      <p:to x="100000" y="60000"/>
                                    </p:animScale>
                                    <p:animScale>
                                      <p:cBhvr>
                                        <p:cTn id="81" dur="166" decel="50000">
                                          <p:stCondLst>
                                            <p:cond delay="676"/>
                                          </p:stCondLst>
                                        </p:cTn>
                                        <p:tgtEl>
                                          <p:spTgt spid="10"/>
                                        </p:tgtEl>
                                      </p:cBhvr>
                                      <p:to x="100000" y="100000"/>
                                    </p:animScale>
                                    <p:animScale>
                                      <p:cBhvr>
                                        <p:cTn id="82" dur="26">
                                          <p:stCondLst>
                                            <p:cond delay="1312"/>
                                          </p:stCondLst>
                                        </p:cTn>
                                        <p:tgtEl>
                                          <p:spTgt spid="10"/>
                                        </p:tgtEl>
                                      </p:cBhvr>
                                      <p:to x="100000" y="80000"/>
                                    </p:animScale>
                                    <p:animScale>
                                      <p:cBhvr>
                                        <p:cTn id="83" dur="166" decel="50000">
                                          <p:stCondLst>
                                            <p:cond delay="1338"/>
                                          </p:stCondLst>
                                        </p:cTn>
                                        <p:tgtEl>
                                          <p:spTgt spid="10"/>
                                        </p:tgtEl>
                                      </p:cBhvr>
                                      <p:to x="100000" y="100000"/>
                                    </p:animScale>
                                    <p:animScale>
                                      <p:cBhvr>
                                        <p:cTn id="84" dur="26">
                                          <p:stCondLst>
                                            <p:cond delay="1642"/>
                                          </p:stCondLst>
                                        </p:cTn>
                                        <p:tgtEl>
                                          <p:spTgt spid="10"/>
                                        </p:tgtEl>
                                      </p:cBhvr>
                                      <p:to x="100000" y="90000"/>
                                    </p:animScale>
                                    <p:animScale>
                                      <p:cBhvr>
                                        <p:cTn id="85" dur="166" decel="50000">
                                          <p:stCondLst>
                                            <p:cond delay="1668"/>
                                          </p:stCondLst>
                                        </p:cTn>
                                        <p:tgtEl>
                                          <p:spTgt spid="10"/>
                                        </p:tgtEl>
                                      </p:cBhvr>
                                      <p:to x="100000" y="100000"/>
                                    </p:animScale>
                                    <p:animScale>
                                      <p:cBhvr>
                                        <p:cTn id="86" dur="26">
                                          <p:stCondLst>
                                            <p:cond delay="1808"/>
                                          </p:stCondLst>
                                        </p:cTn>
                                        <p:tgtEl>
                                          <p:spTgt spid="10"/>
                                        </p:tgtEl>
                                      </p:cBhvr>
                                      <p:to x="100000" y="95000"/>
                                    </p:animScale>
                                    <p:animScale>
                                      <p:cBhvr>
                                        <p:cTn id="87" dur="166" decel="50000">
                                          <p:stCondLst>
                                            <p:cond delay="1834"/>
                                          </p:stCondLst>
                                        </p:cTn>
                                        <p:tgtEl>
                                          <p:spTgt spid="10"/>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580">
                                          <p:stCondLst>
                                            <p:cond delay="0"/>
                                          </p:stCondLst>
                                        </p:cTn>
                                        <p:tgtEl>
                                          <p:spTgt spid="11"/>
                                        </p:tgtEl>
                                      </p:cBhvr>
                                    </p:animEffect>
                                    <p:anim calcmode="lin" valueType="num">
                                      <p:cBhvr>
                                        <p:cTn id="9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6" dur="26">
                                          <p:stCondLst>
                                            <p:cond delay="650"/>
                                          </p:stCondLst>
                                        </p:cTn>
                                        <p:tgtEl>
                                          <p:spTgt spid="11"/>
                                        </p:tgtEl>
                                      </p:cBhvr>
                                      <p:to x="100000" y="60000"/>
                                    </p:animScale>
                                    <p:animScale>
                                      <p:cBhvr>
                                        <p:cTn id="97" dur="166" decel="50000">
                                          <p:stCondLst>
                                            <p:cond delay="676"/>
                                          </p:stCondLst>
                                        </p:cTn>
                                        <p:tgtEl>
                                          <p:spTgt spid="11"/>
                                        </p:tgtEl>
                                      </p:cBhvr>
                                      <p:to x="100000" y="100000"/>
                                    </p:animScale>
                                    <p:animScale>
                                      <p:cBhvr>
                                        <p:cTn id="98" dur="26">
                                          <p:stCondLst>
                                            <p:cond delay="1312"/>
                                          </p:stCondLst>
                                        </p:cTn>
                                        <p:tgtEl>
                                          <p:spTgt spid="11"/>
                                        </p:tgtEl>
                                      </p:cBhvr>
                                      <p:to x="100000" y="80000"/>
                                    </p:animScale>
                                    <p:animScale>
                                      <p:cBhvr>
                                        <p:cTn id="99" dur="166" decel="50000">
                                          <p:stCondLst>
                                            <p:cond delay="1338"/>
                                          </p:stCondLst>
                                        </p:cTn>
                                        <p:tgtEl>
                                          <p:spTgt spid="11"/>
                                        </p:tgtEl>
                                      </p:cBhvr>
                                      <p:to x="100000" y="100000"/>
                                    </p:animScale>
                                    <p:animScale>
                                      <p:cBhvr>
                                        <p:cTn id="100" dur="26">
                                          <p:stCondLst>
                                            <p:cond delay="1642"/>
                                          </p:stCondLst>
                                        </p:cTn>
                                        <p:tgtEl>
                                          <p:spTgt spid="11"/>
                                        </p:tgtEl>
                                      </p:cBhvr>
                                      <p:to x="100000" y="90000"/>
                                    </p:animScale>
                                    <p:animScale>
                                      <p:cBhvr>
                                        <p:cTn id="101" dur="166" decel="50000">
                                          <p:stCondLst>
                                            <p:cond delay="1668"/>
                                          </p:stCondLst>
                                        </p:cTn>
                                        <p:tgtEl>
                                          <p:spTgt spid="11"/>
                                        </p:tgtEl>
                                      </p:cBhvr>
                                      <p:to x="100000" y="100000"/>
                                    </p:animScale>
                                    <p:animScale>
                                      <p:cBhvr>
                                        <p:cTn id="102" dur="26">
                                          <p:stCondLst>
                                            <p:cond delay="1808"/>
                                          </p:stCondLst>
                                        </p:cTn>
                                        <p:tgtEl>
                                          <p:spTgt spid="11"/>
                                        </p:tgtEl>
                                      </p:cBhvr>
                                      <p:to x="100000" y="95000"/>
                                    </p:animScale>
                                    <p:animScale>
                                      <p:cBhvr>
                                        <p:cTn id="103" dur="166" decel="50000">
                                          <p:stCondLst>
                                            <p:cond delay="1834"/>
                                          </p:stCondLst>
                                        </p:cTn>
                                        <p:tgtEl>
                                          <p:spTgt spid="11"/>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left)">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wipe(left)">
                                      <p:cBhvr>
                                        <p:cTn id="113" dur="1000"/>
                                        <p:tgtEl>
                                          <p:spTgt spid="1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wipe(left)">
                                      <p:cBhvr>
                                        <p:cTn id="118" dur="500"/>
                                        <p:tgtEl>
                                          <p:spTgt spid="13"/>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wipe(left)">
                                      <p:cBhvr>
                                        <p:cTn id="123" dur="1000"/>
                                        <p:tgtEl>
                                          <p:spTgt spid="1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wipe(left)">
                                      <p:cBhvr>
                                        <p:cTn id="128" dur="500"/>
                                        <p:tgtEl>
                                          <p:spTgt spid="16"/>
                                        </p:tgtEl>
                                      </p:cBhvr>
                                    </p:animEffect>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down)">
                                      <p:cBhvr>
                                        <p:cTn id="133" dur="580">
                                          <p:stCondLst>
                                            <p:cond delay="0"/>
                                          </p:stCondLst>
                                        </p:cTn>
                                        <p:tgtEl>
                                          <p:spTgt spid="17"/>
                                        </p:tgtEl>
                                      </p:cBhvr>
                                    </p:animEffect>
                                    <p:anim calcmode="lin" valueType="num">
                                      <p:cBhvr>
                                        <p:cTn id="13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9" dur="26">
                                          <p:stCondLst>
                                            <p:cond delay="650"/>
                                          </p:stCondLst>
                                        </p:cTn>
                                        <p:tgtEl>
                                          <p:spTgt spid="17"/>
                                        </p:tgtEl>
                                      </p:cBhvr>
                                      <p:to x="100000" y="60000"/>
                                    </p:animScale>
                                    <p:animScale>
                                      <p:cBhvr>
                                        <p:cTn id="140" dur="166" decel="50000">
                                          <p:stCondLst>
                                            <p:cond delay="676"/>
                                          </p:stCondLst>
                                        </p:cTn>
                                        <p:tgtEl>
                                          <p:spTgt spid="17"/>
                                        </p:tgtEl>
                                      </p:cBhvr>
                                      <p:to x="100000" y="100000"/>
                                    </p:animScale>
                                    <p:animScale>
                                      <p:cBhvr>
                                        <p:cTn id="141" dur="26">
                                          <p:stCondLst>
                                            <p:cond delay="1312"/>
                                          </p:stCondLst>
                                        </p:cTn>
                                        <p:tgtEl>
                                          <p:spTgt spid="17"/>
                                        </p:tgtEl>
                                      </p:cBhvr>
                                      <p:to x="100000" y="80000"/>
                                    </p:animScale>
                                    <p:animScale>
                                      <p:cBhvr>
                                        <p:cTn id="142" dur="166" decel="50000">
                                          <p:stCondLst>
                                            <p:cond delay="1338"/>
                                          </p:stCondLst>
                                        </p:cTn>
                                        <p:tgtEl>
                                          <p:spTgt spid="17"/>
                                        </p:tgtEl>
                                      </p:cBhvr>
                                      <p:to x="100000" y="100000"/>
                                    </p:animScale>
                                    <p:animScale>
                                      <p:cBhvr>
                                        <p:cTn id="143" dur="26">
                                          <p:stCondLst>
                                            <p:cond delay="1642"/>
                                          </p:stCondLst>
                                        </p:cTn>
                                        <p:tgtEl>
                                          <p:spTgt spid="17"/>
                                        </p:tgtEl>
                                      </p:cBhvr>
                                      <p:to x="100000" y="90000"/>
                                    </p:animScale>
                                    <p:animScale>
                                      <p:cBhvr>
                                        <p:cTn id="144" dur="166" decel="50000">
                                          <p:stCondLst>
                                            <p:cond delay="1668"/>
                                          </p:stCondLst>
                                        </p:cTn>
                                        <p:tgtEl>
                                          <p:spTgt spid="17"/>
                                        </p:tgtEl>
                                      </p:cBhvr>
                                      <p:to x="100000" y="100000"/>
                                    </p:animScale>
                                    <p:animScale>
                                      <p:cBhvr>
                                        <p:cTn id="145" dur="26">
                                          <p:stCondLst>
                                            <p:cond delay="1808"/>
                                          </p:stCondLst>
                                        </p:cTn>
                                        <p:tgtEl>
                                          <p:spTgt spid="17"/>
                                        </p:tgtEl>
                                      </p:cBhvr>
                                      <p:to x="100000" y="95000"/>
                                    </p:animScale>
                                    <p:animScale>
                                      <p:cBhvr>
                                        <p:cTn id="146" dur="166" decel="50000">
                                          <p:stCondLst>
                                            <p:cond delay="1834"/>
                                          </p:stCondLst>
                                        </p:cTn>
                                        <p:tgtEl>
                                          <p:spTgt spid="17"/>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18"/>
                                        </p:tgtEl>
                                        <p:attrNameLst>
                                          <p:attrName>style.visibility</p:attrName>
                                        </p:attrNameLst>
                                      </p:cBhvr>
                                      <p:to>
                                        <p:strVal val="visible"/>
                                      </p:to>
                                    </p:set>
                                    <p:animEffect transition="in" filter="wipe(down)">
                                      <p:cBhvr>
                                        <p:cTn id="149" dur="580">
                                          <p:stCondLst>
                                            <p:cond delay="0"/>
                                          </p:stCondLst>
                                        </p:cTn>
                                        <p:tgtEl>
                                          <p:spTgt spid="18"/>
                                        </p:tgtEl>
                                      </p:cBhvr>
                                    </p:animEffect>
                                    <p:anim calcmode="lin" valueType="num">
                                      <p:cBhvr>
                                        <p:cTn id="15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5" dur="26">
                                          <p:stCondLst>
                                            <p:cond delay="650"/>
                                          </p:stCondLst>
                                        </p:cTn>
                                        <p:tgtEl>
                                          <p:spTgt spid="18"/>
                                        </p:tgtEl>
                                      </p:cBhvr>
                                      <p:to x="100000" y="60000"/>
                                    </p:animScale>
                                    <p:animScale>
                                      <p:cBhvr>
                                        <p:cTn id="156" dur="166" decel="50000">
                                          <p:stCondLst>
                                            <p:cond delay="676"/>
                                          </p:stCondLst>
                                        </p:cTn>
                                        <p:tgtEl>
                                          <p:spTgt spid="18"/>
                                        </p:tgtEl>
                                      </p:cBhvr>
                                      <p:to x="100000" y="100000"/>
                                    </p:animScale>
                                    <p:animScale>
                                      <p:cBhvr>
                                        <p:cTn id="157" dur="26">
                                          <p:stCondLst>
                                            <p:cond delay="1312"/>
                                          </p:stCondLst>
                                        </p:cTn>
                                        <p:tgtEl>
                                          <p:spTgt spid="18"/>
                                        </p:tgtEl>
                                      </p:cBhvr>
                                      <p:to x="100000" y="80000"/>
                                    </p:animScale>
                                    <p:animScale>
                                      <p:cBhvr>
                                        <p:cTn id="158" dur="166" decel="50000">
                                          <p:stCondLst>
                                            <p:cond delay="1338"/>
                                          </p:stCondLst>
                                        </p:cTn>
                                        <p:tgtEl>
                                          <p:spTgt spid="18"/>
                                        </p:tgtEl>
                                      </p:cBhvr>
                                      <p:to x="100000" y="100000"/>
                                    </p:animScale>
                                    <p:animScale>
                                      <p:cBhvr>
                                        <p:cTn id="159" dur="26">
                                          <p:stCondLst>
                                            <p:cond delay="1642"/>
                                          </p:stCondLst>
                                        </p:cTn>
                                        <p:tgtEl>
                                          <p:spTgt spid="18"/>
                                        </p:tgtEl>
                                      </p:cBhvr>
                                      <p:to x="100000" y="90000"/>
                                    </p:animScale>
                                    <p:animScale>
                                      <p:cBhvr>
                                        <p:cTn id="160" dur="166" decel="50000">
                                          <p:stCondLst>
                                            <p:cond delay="1668"/>
                                          </p:stCondLst>
                                        </p:cTn>
                                        <p:tgtEl>
                                          <p:spTgt spid="18"/>
                                        </p:tgtEl>
                                      </p:cBhvr>
                                      <p:to x="100000" y="100000"/>
                                    </p:animScale>
                                    <p:animScale>
                                      <p:cBhvr>
                                        <p:cTn id="161" dur="26">
                                          <p:stCondLst>
                                            <p:cond delay="1808"/>
                                          </p:stCondLst>
                                        </p:cTn>
                                        <p:tgtEl>
                                          <p:spTgt spid="18"/>
                                        </p:tgtEl>
                                      </p:cBhvr>
                                      <p:to x="100000" y="95000"/>
                                    </p:animScale>
                                    <p:animScale>
                                      <p:cBhvr>
                                        <p:cTn id="162" dur="166" decel="50000">
                                          <p:stCondLst>
                                            <p:cond delay="1834"/>
                                          </p:stCondLst>
                                        </p:cTn>
                                        <p:tgtEl>
                                          <p:spTgt spid="18"/>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26" presetClass="entr" presetSubtype="0" fill="hold" grpId="0" nodeType="click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wipe(down)">
                                      <p:cBhvr>
                                        <p:cTn id="167" dur="580">
                                          <p:stCondLst>
                                            <p:cond delay="0"/>
                                          </p:stCondLst>
                                        </p:cTn>
                                        <p:tgtEl>
                                          <p:spTgt spid="19"/>
                                        </p:tgtEl>
                                      </p:cBhvr>
                                    </p:animEffect>
                                    <p:anim calcmode="lin" valueType="num">
                                      <p:cBhvr>
                                        <p:cTn id="16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3" dur="26">
                                          <p:stCondLst>
                                            <p:cond delay="650"/>
                                          </p:stCondLst>
                                        </p:cTn>
                                        <p:tgtEl>
                                          <p:spTgt spid="19"/>
                                        </p:tgtEl>
                                      </p:cBhvr>
                                      <p:to x="100000" y="60000"/>
                                    </p:animScale>
                                    <p:animScale>
                                      <p:cBhvr>
                                        <p:cTn id="174" dur="166" decel="50000">
                                          <p:stCondLst>
                                            <p:cond delay="676"/>
                                          </p:stCondLst>
                                        </p:cTn>
                                        <p:tgtEl>
                                          <p:spTgt spid="19"/>
                                        </p:tgtEl>
                                      </p:cBhvr>
                                      <p:to x="100000" y="100000"/>
                                    </p:animScale>
                                    <p:animScale>
                                      <p:cBhvr>
                                        <p:cTn id="175" dur="26">
                                          <p:stCondLst>
                                            <p:cond delay="1312"/>
                                          </p:stCondLst>
                                        </p:cTn>
                                        <p:tgtEl>
                                          <p:spTgt spid="19"/>
                                        </p:tgtEl>
                                      </p:cBhvr>
                                      <p:to x="100000" y="80000"/>
                                    </p:animScale>
                                    <p:animScale>
                                      <p:cBhvr>
                                        <p:cTn id="176" dur="166" decel="50000">
                                          <p:stCondLst>
                                            <p:cond delay="1338"/>
                                          </p:stCondLst>
                                        </p:cTn>
                                        <p:tgtEl>
                                          <p:spTgt spid="19"/>
                                        </p:tgtEl>
                                      </p:cBhvr>
                                      <p:to x="100000" y="100000"/>
                                    </p:animScale>
                                    <p:animScale>
                                      <p:cBhvr>
                                        <p:cTn id="177" dur="26">
                                          <p:stCondLst>
                                            <p:cond delay="1642"/>
                                          </p:stCondLst>
                                        </p:cTn>
                                        <p:tgtEl>
                                          <p:spTgt spid="19"/>
                                        </p:tgtEl>
                                      </p:cBhvr>
                                      <p:to x="100000" y="90000"/>
                                    </p:animScale>
                                    <p:animScale>
                                      <p:cBhvr>
                                        <p:cTn id="178" dur="166" decel="50000">
                                          <p:stCondLst>
                                            <p:cond delay="1668"/>
                                          </p:stCondLst>
                                        </p:cTn>
                                        <p:tgtEl>
                                          <p:spTgt spid="19"/>
                                        </p:tgtEl>
                                      </p:cBhvr>
                                      <p:to x="100000" y="100000"/>
                                    </p:animScale>
                                    <p:animScale>
                                      <p:cBhvr>
                                        <p:cTn id="179" dur="26">
                                          <p:stCondLst>
                                            <p:cond delay="1808"/>
                                          </p:stCondLst>
                                        </p:cTn>
                                        <p:tgtEl>
                                          <p:spTgt spid="19"/>
                                        </p:tgtEl>
                                      </p:cBhvr>
                                      <p:to x="100000" y="95000"/>
                                    </p:animScale>
                                    <p:animScale>
                                      <p:cBhvr>
                                        <p:cTn id="180" dur="166" decel="50000">
                                          <p:stCondLst>
                                            <p:cond delay="1834"/>
                                          </p:stCondLst>
                                        </p:cTn>
                                        <p:tgtEl>
                                          <p:spTgt spid="19"/>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20"/>
                                        </p:tgtEl>
                                        <p:attrNameLst>
                                          <p:attrName>style.visibility</p:attrName>
                                        </p:attrNameLst>
                                      </p:cBhvr>
                                      <p:to>
                                        <p:strVal val="visible"/>
                                      </p:to>
                                    </p:set>
                                    <p:animEffect transition="in" filter="wipe(down)">
                                      <p:cBhvr>
                                        <p:cTn id="183" dur="580">
                                          <p:stCondLst>
                                            <p:cond delay="0"/>
                                          </p:stCondLst>
                                        </p:cTn>
                                        <p:tgtEl>
                                          <p:spTgt spid="20"/>
                                        </p:tgtEl>
                                      </p:cBhvr>
                                    </p:animEffect>
                                    <p:anim calcmode="lin" valueType="num">
                                      <p:cBhvr>
                                        <p:cTn id="18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9" dur="26">
                                          <p:stCondLst>
                                            <p:cond delay="650"/>
                                          </p:stCondLst>
                                        </p:cTn>
                                        <p:tgtEl>
                                          <p:spTgt spid="20"/>
                                        </p:tgtEl>
                                      </p:cBhvr>
                                      <p:to x="100000" y="60000"/>
                                    </p:animScale>
                                    <p:animScale>
                                      <p:cBhvr>
                                        <p:cTn id="190" dur="166" decel="50000">
                                          <p:stCondLst>
                                            <p:cond delay="676"/>
                                          </p:stCondLst>
                                        </p:cTn>
                                        <p:tgtEl>
                                          <p:spTgt spid="20"/>
                                        </p:tgtEl>
                                      </p:cBhvr>
                                      <p:to x="100000" y="100000"/>
                                    </p:animScale>
                                    <p:animScale>
                                      <p:cBhvr>
                                        <p:cTn id="191" dur="26">
                                          <p:stCondLst>
                                            <p:cond delay="1312"/>
                                          </p:stCondLst>
                                        </p:cTn>
                                        <p:tgtEl>
                                          <p:spTgt spid="20"/>
                                        </p:tgtEl>
                                      </p:cBhvr>
                                      <p:to x="100000" y="80000"/>
                                    </p:animScale>
                                    <p:animScale>
                                      <p:cBhvr>
                                        <p:cTn id="192" dur="166" decel="50000">
                                          <p:stCondLst>
                                            <p:cond delay="1338"/>
                                          </p:stCondLst>
                                        </p:cTn>
                                        <p:tgtEl>
                                          <p:spTgt spid="20"/>
                                        </p:tgtEl>
                                      </p:cBhvr>
                                      <p:to x="100000" y="100000"/>
                                    </p:animScale>
                                    <p:animScale>
                                      <p:cBhvr>
                                        <p:cTn id="193" dur="26">
                                          <p:stCondLst>
                                            <p:cond delay="1642"/>
                                          </p:stCondLst>
                                        </p:cTn>
                                        <p:tgtEl>
                                          <p:spTgt spid="20"/>
                                        </p:tgtEl>
                                      </p:cBhvr>
                                      <p:to x="100000" y="90000"/>
                                    </p:animScale>
                                    <p:animScale>
                                      <p:cBhvr>
                                        <p:cTn id="194" dur="166" decel="50000">
                                          <p:stCondLst>
                                            <p:cond delay="1668"/>
                                          </p:stCondLst>
                                        </p:cTn>
                                        <p:tgtEl>
                                          <p:spTgt spid="20"/>
                                        </p:tgtEl>
                                      </p:cBhvr>
                                      <p:to x="100000" y="100000"/>
                                    </p:animScale>
                                    <p:animScale>
                                      <p:cBhvr>
                                        <p:cTn id="195" dur="26">
                                          <p:stCondLst>
                                            <p:cond delay="1808"/>
                                          </p:stCondLst>
                                        </p:cTn>
                                        <p:tgtEl>
                                          <p:spTgt spid="20"/>
                                        </p:tgtEl>
                                      </p:cBhvr>
                                      <p:to x="100000" y="95000"/>
                                    </p:animScale>
                                    <p:animScale>
                                      <p:cBhvr>
                                        <p:cTn id="196" dur="166" decel="50000">
                                          <p:stCondLst>
                                            <p:cond delay="1834"/>
                                          </p:stCondLst>
                                        </p:cTn>
                                        <p:tgtEl>
                                          <p:spTgt spid="20"/>
                                        </p:tgtEl>
                                      </p:cBhvr>
                                      <p:to x="100000" y="100000"/>
                                    </p:animScale>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grpId="0" nodeType="clickEffect">
                                  <p:stCondLst>
                                    <p:cond delay="0"/>
                                  </p:stCondLst>
                                  <p:childTnLst>
                                    <p:set>
                                      <p:cBhvr>
                                        <p:cTn id="200" dur="1" fill="hold">
                                          <p:stCondLst>
                                            <p:cond delay="0"/>
                                          </p:stCondLst>
                                        </p:cTn>
                                        <p:tgtEl>
                                          <p:spTgt spid="21"/>
                                        </p:tgtEl>
                                        <p:attrNameLst>
                                          <p:attrName>style.visibility</p:attrName>
                                        </p:attrNameLst>
                                      </p:cBhvr>
                                      <p:to>
                                        <p:strVal val="visible"/>
                                      </p:to>
                                    </p:set>
                                    <p:animEffect transition="in" filter="wipe(down)">
                                      <p:cBhvr>
                                        <p:cTn id="201" dur="580">
                                          <p:stCondLst>
                                            <p:cond delay="0"/>
                                          </p:stCondLst>
                                        </p:cTn>
                                        <p:tgtEl>
                                          <p:spTgt spid="21"/>
                                        </p:tgtEl>
                                      </p:cBhvr>
                                    </p:animEffect>
                                    <p:anim calcmode="lin" valueType="num">
                                      <p:cBhvr>
                                        <p:cTn id="2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7" dur="26">
                                          <p:stCondLst>
                                            <p:cond delay="650"/>
                                          </p:stCondLst>
                                        </p:cTn>
                                        <p:tgtEl>
                                          <p:spTgt spid="21"/>
                                        </p:tgtEl>
                                      </p:cBhvr>
                                      <p:to x="100000" y="60000"/>
                                    </p:animScale>
                                    <p:animScale>
                                      <p:cBhvr>
                                        <p:cTn id="208" dur="166" decel="50000">
                                          <p:stCondLst>
                                            <p:cond delay="676"/>
                                          </p:stCondLst>
                                        </p:cTn>
                                        <p:tgtEl>
                                          <p:spTgt spid="21"/>
                                        </p:tgtEl>
                                      </p:cBhvr>
                                      <p:to x="100000" y="100000"/>
                                    </p:animScale>
                                    <p:animScale>
                                      <p:cBhvr>
                                        <p:cTn id="209" dur="26">
                                          <p:stCondLst>
                                            <p:cond delay="1312"/>
                                          </p:stCondLst>
                                        </p:cTn>
                                        <p:tgtEl>
                                          <p:spTgt spid="21"/>
                                        </p:tgtEl>
                                      </p:cBhvr>
                                      <p:to x="100000" y="80000"/>
                                    </p:animScale>
                                    <p:animScale>
                                      <p:cBhvr>
                                        <p:cTn id="210" dur="166" decel="50000">
                                          <p:stCondLst>
                                            <p:cond delay="1338"/>
                                          </p:stCondLst>
                                        </p:cTn>
                                        <p:tgtEl>
                                          <p:spTgt spid="21"/>
                                        </p:tgtEl>
                                      </p:cBhvr>
                                      <p:to x="100000" y="100000"/>
                                    </p:animScale>
                                    <p:animScale>
                                      <p:cBhvr>
                                        <p:cTn id="211" dur="26">
                                          <p:stCondLst>
                                            <p:cond delay="1642"/>
                                          </p:stCondLst>
                                        </p:cTn>
                                        <p:tgtEl>
                                          <p:spTgt spid="21"/>
                                        </p:tgtEl>
                                      </p:cBhvr>
                                      <p:to x="100000" y="90000"/>
                                    </p:animScale>
                                    <p:animScale>
                                      <p:cBhvr>
                                        <p:cTn id="212" dur="166" decel="50000">
                                          <p:stCondLst>
                                            <p:cond delay="1668"/>
                                          </p:stCondLst>
                                        </p:cTn>
                                        <p:tgtEl>
                                          <p:spTgt spid="21"/>
                                        </p:tgtEl>
                                      </p:cBhvr>
                                      <p:to x="100000" y="100000"/>
                                    </p:animScale>
                                    <p:animScale>
                                      <p:cBhvr>
                                        <p:cTn id="213" dur="26">
                                          <p:stCondLst>
                                            <p:cond delay="1808"/>
                                          </p:stCondLst>
                                        </p:cTn>
                                        <p:tgtEl>
                                          <p:spTgt spid="21"/>
                                        </p:tgtEl>
                                      </p:cBhvr>
                                      <p:to x="100000" y="95000"/>
                                    </p:animScale>
                                    <p:animScale>
                                      <p:cBhvr>
                                        <p:cTn id="214" dur="166" decel="50000">
                                          <p:stCondLst>
                                            <p:cond delay="1834"/>
                                          </p:stCondLst>
                                        </p:cTn>
                                        <p:tgtEl>
                                          <p:spTgt spid="21"/>
                                        </p:tgtEl>
                                      </p:cBhvr>
                                      <p:to x="100000" y="100000"/>
                                    </p:animScale>
                                  </p:childTnLst>
                                </p:cTn>
                              </p:par>
                              <p:par>
                                <p:cTn id="215" presetID="26" presetClass="entr" presetSubtype="0" fill="hold" grpId="0" nodeType="withEffect">
                                  <p:stCondLst>
                                    <p:cond delay="0"/>
                                  </p:stCondLst>
                                  <p:childTnLst>
                                    <p:set>
                                      <p:cBhvr>
                                        <p:cTn id="216" dur="1" fill="hold">
                                          <p:stCondLst>
                                            <p:cond delay="0"/>
                                          </p:stCondLst>
                                        </p:cTn>
                                        <p:tgtEl>
                                          <p:spTgt spid="22"/>
                                        </p:tgtEl>
                                        <p:attrNameLst>
                                          <p:attrName>style.visibility</p:attrName>
                                        </p:attrNameLst>
                                      </p:cBhvr>
                                      <p:to>
                                        <p:strVal val="visible"/>
                                      </p:to>
                                    </p:set>
                                    <p:animEffect transition="in" filter="wipe(down)">
                                      <p:cBhvr>
                                        <p:cTn id="217" dur="580">
                                          <p:stCondLst>
                                            <p:cond delay="0"/>
                                          </p:stCondLst>
                                        </p:cTn>
                                        <p:tgtEl>
                                          <p:spTgt spid="22"/>
                                        </p:tgtEl>
                                      </p:cBhvr>
                                    </p:animEffect>
                                    <p:anim calcmode="lin" valueType="num">
                                      <p:cBhvr>
                                        <p:cTn id="21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3" dur="26">
                                          <p:stCondLst>
                                            <p:cond delay="650"/>
                                          </p:stCondLst>
                                        </p:cTn>
                                        <p:tgtEl>
                                          <p:spTgt spid="22"/>
                                        </p:tgtEl>
                                      </p:cBhvr>
                                      <p:to x="100000" y="60000"/>
                                    </p:animScale>
                                    <p:animScale>
                                      <p:cBhvr>
                                        <p:cTn id="224" dur="166" decel="50000">
                                          <p:stCondLst>
                                            <p:cond delay="676"/>
                                          </p:stCondLst>
                                        </p:cTn>
                                        <p:tgtEl>
                                          <p:spTgt spid="22"/>
                                        </p:tgtEl>
                                      </p:cBhvr>
                                      <p:to x="100000" y="100000"/>
                                    </p:animScale>
                                    <p:animScale>
                                      <p:cBhvr>
                                        <p:cTn id="225" dur="26">
                                          <p:stCondLst>
                                            <p:cond delay="1312"/>
                                          </p:stCondLst>
                                        </p:cTn>
                                        <p:tgtEl>
                                          <p:spTgt spid="22"/>
                                        </p:tgtEl>
                                      </p:cBhvr>
                                      <p:to x="100000" y="80000"/>
                                    </p:animScale>
                                    <p:animScale>
                                      <p:cBhvr>
                                        <p:cTn id="226" dur="166" decel="50000">
                                          <p:stCondLst>
                                            <p:cond delay="1338"/>
                                          </p:stCondLst>
                                        </p:cTn>
                                        <p:tgtEl>
                                          <p:spTgt spid="22"/>
                                        </p:tgtEl>
                                      </p:cBhvr>
                                      <p:to x="100000" y="100000"/>
                                    </p:animScale>
                                    <p:animScale>
                                      <p:cBhvr>
                                        <p:cTn id="227" dur="26">
                                          <p:stCondLst>
                                            <p:cond delay="1642"/>
                                          </p:stCondLst>
                                        </p:cTn>
                                        <p:tgtEl>
                                          <p:spTgt spid="22"/>
                                        </p:tgtEl>
                                      </p:cBhvr>
                                      <p:to x="100000" y="90000"/>
                                    </p:animScale>
                                    <p:animScale>
                                      <p:cBhvr>
                                        <p:cTn id="228" dur="166" decel="50000">
                                          <p:stCondLst>
                                            <p:cond delay="1668"/>
                                          </p:stCondLst>
                                        </p:cTn>
                                        <p:tgtEl>
                                          <p:spTgt spid="22"/>
                                        </p:tgtEl>
                                      </p:cBhvr>
                                      <p:to x="100000" y="100000"/>
                                    </p:animScale>
                                    <p:animScale>
                                      <p:cBhvr>
                                        <p:cTn id="229" dur="26">
                                          <p:stCondLst>
                                            <p:cond delay="1808"/>
                                          </p:stCondLst>
                                        </p:cTn>
                                        <p:tgtEl>
                                          <p:spTgt spid="22"/>
                                        </p:tgtEl>
                                      </p:cBhvr>
                                      <p:to x="100000" y="95000"/>
                                    </p:animScale>
                                    <p:animScale>
                                      <p:cBhvr>
                                        <p:cTn id="23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animBg="1"/>
      <p:bldP spid="11" grpId="0" animBg="1"/>
      <p:bldP spid="12" grpId="0"/>
      <p:bldP spid="13" grpId="0"/>
      <p:bldP spid="16" grpId="0"/>
      <p:bldP spid="17" grpId="0" animBg="1"/>
      <p:bldP spid="18" grpId="0" animBg="1"/>
      <p:bldP spid="19" grpId="0" animBg="1"/>
      <p:bldP spid="20" grpId="0" animBg="1"/>
      <p:bldP spid="21" grpId="0" animBg="1"/>
      <p:bldP spid="2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1143000"/>
          </a:xfrm>
        </p:spPr>
        <p:txBody>
          <a:bodyPr/>
          <a:lstStyle/>
          <a:p>
            <a:r>
              <a:rPr lang="en-AU" dirty="0" smtClean="0"/>
              <a:t>Corrected insights on role of debt in aggregate demand &amp; income</a:t>
            </a:r>
          </a:p>
          <a:p>
            <a:pPr lvl="1"/>
            <a:r>
              <a:rPr lang="en-AU" dirty="0" smtClean="0"/>
              <a:t>Expenditure/Income is</a:t>
            </a:r>
          </a:p>
          <a:p>
            <a:pPr lvl="2"/>
            <a:r>
              <a:rPr lang="en-AU" dirty="0" smtClean="0"/>
              <a:t>That financed by existing money</a:t>
            </a:r>
          </a:p>
        </p:txBody>
      </p:sp>
      <p:sp>
        <p:nvSpPr>
          <p:cNvPr id="4" name="Rectangle 2"/>
          <p:cNvSpPr>
            <a:spLocks noChangeArrowheads="1"/>
          </p:cNvSpPr>
          <p:nvPr/>
        </p:nvSpPr>
        <p:spPr bwMode="auto">
          <a:xfrm>
            <a:off x="242429" y="2590799"/>
            <a:ext cx="133211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nvPr>
        </p:nvGraphicFramePr>
        <p:xfrm>
          <a:off x="304800" y="2745966"/>
          <a:ext cx="7391400" cy="2664234"/>
        </p:xfrm>
        <a:graphic>
          <a:graphicData uri="http://schemas.openxmlformats.org/presentationml/2006/ole">
            <mc:AlternateContent xmlns:mc="http://schemas.openxmlformats.org/markup-compatibility/2006">
              <mc:Choice xmlns:v="urn:schemas-microsoft-com:vml" Requires="v">
                <p:oleObj spid="_x0000_s5230" name="Equation" r:id="rId3" imgW="5092700" imgH="1854200" progId="Equation.DSMT4">
                  <p:embed/>
                </p:oleObj>
              </mc:Choice>
              <mc:Fallback>
                <p:oleObj name="Equation" r:id="rId3" imgW="5092700" imgH="1854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5966"/>
                        <a:ext cx="7391400" cy="2664234"/>
                      </a:xfrm>
                      <a:prstGeom prst="rect">
                        <a:avLst/>
                      </a:prstGeom>
                      <a:noFill/>
                    </p:spPr>
                  </p:pic>
                </p:oleObj>
              </mc:Fallback>
            </mc:AlternateContent>
          </a:graphicData>
        </a:graphic>
      </p:graphicFrame>
      <p:sp>
        <p:nvSpPr>
          <p:cNvPr id="6" name="Rounded Rectangle 5"/>
          <p:cNvSpPr/>
          <p:nvPr/>
        </p:nvSpPr>
        <p:spPr bwMode="auto">
          <a:xfrm>
            <a:off x="914400" y="2667000"/>
            <a:ext cx="7010400" cy="868683"/>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Content Placeholder 2"/>
          <p:cNvSpPr txBox="1">
            <a:spLocks/>
          </p:cNvSpPr>
          <p:nvPr/>
        </p:nvSpPr>
        <p:spPr bwMode="auto">
          <a:xfrm>
            <a:off x="228600" y="1752600"/>
            <a:ext cx="876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pPr lvl="2"/>
            <a:r>
              <a:rPr lang="en-AU" kern="0" dirty="0" smtClean="0">
                <a:effectLst/>
              </a:rPr>
              <a:t>Plus that financed by the change in debt</a:t>
            </a:r>
          </a:p>
        </p:txBody>
      </p:sp>
      <p:sp>
        <p:nvSpPr>
          <p:cNvPr id="9" name="Content Placeholder 2"/>
          <p:cNvSpPr txBox="1">
            <a:spLocks/>
          </p:cNvSpPr>
          <p:nvPr/>
        </p:nvSpPr>
        <p:spPr bwMode="auto">
          <a:xfrm>
            <a:off x="381000" y="2130834"/>
            <a:ext cx="8763000" cy="45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pPr lvl="3"/>
            <a:r>
              <a:rPr lang="en-AU" kern="0" dirty="0" smtClean="0">
                <a:effectLst/>
              </a:rPr>
              <a:t>Plus gross financial transactions</a:t>
            </a:r>
            <a:endParaRPr lang="en-US" kern="0" dirty="0">
              <a:effectLst/>
            </a:endParaRPr>
          </a:p>
        </p:txBody>
      </p:sp>
      <p:sp>
        <p:nvSpPr>
          <p:cNvPr id="10" name="Rounded Rectangle 9"/>
          <p:cNvSpPr/>
          <p:nvPr/>
        </p:nvSpPr>
        <p:spPr bwMode="auto">
          <a:xfrm>
            <a:off x="3200400" y="3535683"/>
            <a:ext cx="762000" cy="579117"/>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Rounded Rectangle 11"/>
          <p:cNvSpPr/>
          <p:nvPr/>
        </p:nvSpPr>
        <p:spPr bwMode="auto">
          <a:xfrm>
            <a:off x="990600" y="3566165"/>
            <a:ext cx="2209800" cy="472435"/>
          </a:xfrm>
          <a:prstGeom prst="roundRect">
            <a:avLst/>
          </a:prstGeom>
          <a:gradFill rotWithShape="0">
            <a:gsLst>
              <a:gs pos="70000">
                <a:schemeClr val="bg1">
                  <a:alpha val="9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Content Placeholder 2"/>
          <p:cNvSpPr txBox="1">
            <a:spLocks/>
          </p:cNvSpPr>
          <p:nvPr/>
        </p:nvSpPr>
        <p:spPr bwMode="auto">
          <a:xfrm>
            <a:off x="228600" y="5257800"/>
            <a:ext cx="868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Which implies dynamic generalization of “Quantity Theory of Money”</a:t>
            </a:r>
          </a:p>
        </p:txBody>
      </p:sp>
    </p:spTree>
    <p:extLst>
      <p:ext uri="{BB962C8B-B14F-4D97-AF65-F5344CB8AC3E}">
        <p14:creationId xmlns:p14="http://schemas.microsoft.com/office/powerpoint/2010/main" val="101725683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up)">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80">
                                          <p:stCondLst>
                                            <p:cond delay="0"/>
                                          </p:stCondLst>
                                        </p:cTn>
                                        <p:tgtEl>
                                          <p:spTgt spid="12"/>
                                        </p:tgtEl>
                                      </p:cBhvr>
                                    </p:animEffect>
                                    <p:anim calcmode="lin" valueType="num">
                                      <p:cBhvr>
                                        <p:cTn id="5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4" dur="26">
                                          <p:stCondLst>
                                            <p:cond delay="650"/>
                                          </p:stCondLst>
                                        </p:cTn>
                                        <p:tgtEl>
                                          <p:spTgt spid="12"/>
                                        </p:tgtEl>
                                      </p:cBhvr>
                                      <p:to x="100000" y="60000"/>
                                    </p:animScale>
                                    <p:animScale>
                                      <p:cBhvr>
                                        <p:cTn id="65" dur="166" decel="50000">
                                          <p:stCondLst>
                                            <p:cond delay="676"/>
                                          </p:stCondLst>
                                        </p:cTn>
                                        <p:tgtEl>
                                          <p:spTgt spid="12"/>
                                        </p:tgtEl>
                                      </p:cBhvr>
                                      <p:to x="100000" y="100000"/>
                                    </p:animScale>
                                    <p:animScale>
                                      <p:cBhvr>
                                        <p:cTn id="66" dur="26">
                                          <p:stCondLst>
                                            <p:cond delay="1312"/>
                                          </p:stCondLst>
                                        </p:cTn>
                                        <p:tgtEl>
                                          <p:spTgt spid="12"/>
                                        </p:tgtEl>
                                      </p:cBhvr>
                                      <p:to x="100000" y="80000"/>
                                    </p:animScale>
                                    <p:animScale>
                                      <p:cBhvr>
                                        <p:cTn id="67" dur="166" decel="50000">
                                          <p:stCondLst>
                                            <p:cond delay="1338"/>
                                          </p:stCondLst>
                                        </p:cTn>
                                        <p:tgtEl>
                                          <p:spTgt spid="12"/>
                                        </p:tgtEl>
                                      </p:cBhvr>
                                      <p:to x="100000" y="100000"/>
                                    </p:animScale>
                                    <p:animScale>
                                      <p:cBhvr>
                                        <p:cTn id="68" dur="26">
                                          <p:stCondLst>
                                            <p:cond delay="1642"/>
                                          </p:stCondLst>
                                        </p:cTn>
                                        <p:tgtEl>
                                          <p:spTgt spid="12"/>
                                        </p:tgtEl>
                                      </p:cBhvr>
                                      <p:to x="100000" y="90000"/>
                                    </p:animScale>
                                    <p:animScale>
                                      <p:cBhvr>
                                        <p:cTn id="69" dur="166" decel="50000">
                                          <p:stCondLst>
                                            <p:cond delay="1668"/>
                                          </p:stCondLst>
                                        </p:cTn>
                                        <p:tgtEl>
                                          <p:spTgt spid="12"/>
                                        </p:tgtEl>
                                      </p:cBhvr>
                                      <p:to x="100000" y="100000"/>
                                    </p:animScale>
                                    <p:animScale>
                                      <p:cBhvr>
                                        <p:cTn id="70" dur="26">
                                          <p:stCondLst>
                                            <p:cond delay="1808"/>
                                          </p:stCondLst>
                                        </p:cTn>
                                        <p:tgtEl>
                                          <p:spTgt spid="12"/>
                                        </p:tgtEl>
                                      </p:cBhvr>
                                      <p:to x="100000" y="95000"/>
                                    </p:animScale>
                                    <p:animScale>
                                      <p:cBhvr>
                                        <p:cTn id="71" dur="166" decel="50000">
                                          <p:stCondLst>
                                            <p:cond delay="1834"/>
                                          </p:stCondLst>
                                        </p:cTn>
                                        <p:tgtEl>
                                          <p:spTgt spid="12"/>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ipe(up)">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animBg="1"/>
      <p:bldP spid="12" grpId="0" animBg="1"/>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2022952" y="1115631"/>
            <a:ext cx="990600" cy="7887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Price level</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2" name="Rounded Rectangle 11"/>
          <p:cNvSpPr/>
          <p:nvPr/>
        </p:nvSpPr>
        <p:spPr bwMode="auto">
          <a:xfrm>
            <a:off x="2787856" y="1105063"/>
            <a:ext cx="1174544" cy="7887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200" dirty="0" smtClean="0">
                <a:solidFill>
                  <a:srgbClr val="FFFFFF"/>
                </a:solidFill>
                <a:latin typeface="Candara" panose="020E0502030303020204" pitchFamily="34" charset="0"/>
              </a:rPr>
              <a:t>Output</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3" name="Rounded Rectangle 12"/>
          <p:cNvSpPr/>
          <p:nvPr/>
        </p:nvSpPr>
        <p:spPr bwMode="auto">
          <a:xfrm>
            <a:off x="3874937" y="1093866"/>
            <a:ext cx="1078063" cy="7887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200" dirty="0" smtClean="0">
                <a:solidFill>
                  <a:srgbClr val="FFFFFF"/>
                </a:solidFill>
                <a:latin typeface="Candara" panose="020E0502030303020204" pitchFamily="34" charset="0"/>
              </a:rPr>
              <a:t>Money Stock</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4" name="Rounded Rectangle 13"/>
          <p:cNvSpPr/>
          <p:nvPr/>
        </p:nvSpPr>
        <p:spPr bwMode="auto">
          <a:xfrm>
            <a:off x="4414146" y="1092608"/>
            <a:ext cx="1529454" cy="7887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200" dirty="0" smtClean="0">
                <a:solidFill>
                  <a:srgbClr val="FFFFFF"/>
                </a:solidFill>
                <a:latin typeface="Candara" panose="020E0502030303020204" pitchFamily="34" charset="0"/>
              </a:rPr>
              <a:t>Velocity of circulation</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Friedman’s Monetarism used equation</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801632338"/>
              </p:ext>
            </p:extLst>
          </p:nvPr>
        </p:nvGraphicFramePr>
        <p:xfrm>
          <a:off x="2349088" y="1174677"/>
          <a:ext cx="3226624" cy="717868"/>
        </p:xfrm>
        <a:graphic>
          <a:graphicData uri="http://schemas.openxmlformats.org/presentationml/2006/ole">
            <mc:AlternateContent xmlns:mc="http://schemas.openxmlformats.org/markup-compatibility/2006">
              <mc:Choice xmlns:v="urn:schemas-microsoft-com:vml" Requires="v">
                <p:oleObj spid="_x0000_s8278" name="Equation" r:id="rId3" imgW="799920" imgH="177480" progId="Equation.DSMT4">
                  <p:embed/>
                </p:oleObj>
              </mc:Choice>
              <mc:Fallback>
                <p:oleObj name="Equation" r:id="rId3" imgW="799920" imgH="177480" progId="Equation.DSMT4">
                  <p:embed/>
                  <p:pic>
                    <p:nvPicPr>
                      <p:cNvPr id="0" name=""/>
                      <p:cNvPicPr/>
                      <p:nvPr/>
                    </p:nvPicPr>
                    <p:blipFill>
                      <a:blip r:embed="rId4"/>
                      <a:stretch>
                        <a:fillRect/>
                      </a:stretch>
                    </p:blipFill>
                    <p:spPr>
                      <a:xfrm>
                        <a:off x="2349088" y="1174677"/>
                        <a:ext cx="3226624" cy="717868"/>
                      </a:xfrm>
                      <a:prstGeom prst="rect">
                        <a:avLst/>
                      </a:prstGeom>
                    </p:spPr>
                  </p:pic>
                </p:oleObj>
              </mc:Fallback>
            </mc:AlternateContent>
          </a:graphicData>
        </a:graphic>
      </p:graphicFrame>
      <p:sp>
        <p:nvSpPr>
          <p:cNvPr id="15" name="Content Placeholder 2"/>
          <p:cNvSpPr txBox="1">
            <a:spLocks/>
          </p:cNvSpPr>
          <p:nvPr/>
        </p:nvSpPr>
        <p:spPr bwMode="auto">
          <a:xfrm>
            <a:off x="152400" y="1905000"/>
            <a:ext cx="3429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Friedman asserted</a:t>
            </a:r>
          </a:p>
          <a:p>
            <a:pPr lvl="1"/>
            <a:r>
              <a:rPr lang="en-AU" kern="0" dirty="0" smtClean="0">
                <a:effectLst/>
              </a:rPr>
              <a:t>V was constant</a:t>
            </a:r>
          </a:p>
          <a:p>
            <a:pPr lvl="1"/>
            <a:r>
              <a:rPr lang="en-AU" kern="0" dirty="0" smtClean="0">
                <a:effectLst/>
              </a:rPr>
              <a:t>Y determined by “real” factors only (general equilibrium, full employment, </a:t>
            </a:r>
            <a:r>
              <a:rPr lang="en-AU" kern="0" dirty="0" err="1" smtClean="0">
                <a:effectLst/>
              </a:rPr>
              <a:t>yada</a:t>
            </a:r>
            <a:r>
              <a:rPr lang="en-AU" kern="0" dirty="0" smtClean="0">
                <a:effectLst/>
              </a:rPr>
              <a:t> </a:t>
            </a:r>
            <a:r>
              <a:rPr lang="en-AU" kern="0" dirty="0" err="1" smtClean="0">
                <a:effectLst/>
              </a:rPr>
              <a:t>yada</a:t>
            </a:r>
            <a:r>
              <a:rPr lang="en-AU" kern="0" dirty="0" smtClean="0">
                <a:effectLst/>
              </a:rPr>
              <a:t> </a:t>
            </a:r>
            <a:r>
              <a:rPr lang="en-AU" kern="0" dirty="0" err="1" smtClean="0">
                <a:effectLst/>
              </a:rPr>
              <a:t>yada</a:t>
            </a:r>
            <a:r>
              <a:rPr lang="en-AU" kern="0" dirty="0" smtClean="0">
                <a:effectLst/>
              </a:rPr>
              <a:t>)</a:t>
            </a:r>
          </a:p>
          <a:p>
            <a:pPr lvl="1"/>
            <a:r>
              <a:rPr lang="en-AU" kern="0" dirty="0" smtClean="0">
                <a:effectLst/>
              </a:rPr>
              <a:t>M under government control (“Helicopter money”)</a:t>
            </a:r>
          </a:p>
          <a:p>
            <a:r>
              <a:rPr lang="en-AU" kern="0" dirty="0" smtClean="0">
                <a:effectLst/>
              </a:rPr>
              <a:t>So that “inflation is the government’s fault”</a:t>
            </a:r>
          </a:p>
          <a:p>
            <a:r>
              <a:rPr lang="en-AU" kern="0" dirty="0" smtClean="0">
                <a:effectLst/>
              </a:rPr>
              <a:t>In fact, V is pro-cyclical and highly volatile:</a:t>
            </a:r>
          </a:p>
        </p:txBody>
      </p:sp>
      <p:pic>
        <p:nvPicPr>
          <p:cNvPr id="16" name="Picture 15" descr="C:\Users\debun_000\AppData\Local\Microsoft\Windows\INetCache\Content.Word\BewareSurplusFigureVelocityMoney.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1903742"/>
            <a:ext cx="5557458" cy="3582658"/>
          </a:xfrm>
          <a:prstGeom prst="rect">
            <a:avLst/>
          </a:prstGeom>
          <a:noFill/>
          <a:ln>
            <a:noFill/>
          </a:ln>
        </p:spPr>
      </p:pic>
    </p:spTree>
    <p:extLst>
      <p:ext uri="{BB962C8B-B14F-4D97-AF65-F5344CB8AC3E}">
        <p14:creationId xmlns:p14="http://schemas.microsoft.com/office/powerpoint/2010/main" val="939771282"/>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xit" presetSubtype="0" fill="hold" grpId="1" nodeType="clickEffect">
                                  <p:stCondLst>
                                    <p:cond delay="0"/>
                                  </p:stCondLst>
                                  <p:childTnLst>
                                    <p:animEffect transition="out" filter="wipe(down)">
                                      <p:cBhvr>
                                        <p:cTn id="29" dur="180" accel="50000">
                                          <p:stCondLst>
                                            <p:cond delay="1820"/>
                                          </p:stCondLst>
                                        </p:cTn>
                                        <p:tgtEl>
                                          <p:spTgt spid="11"/>
                                        </p:tgtEl>
                                      </p:cBhvr>
                                    </p:animEffect>
                                    <p:anim calcmode="lin" valueType="num">
                                      <p:cBhvr>
                                        <p:cTn id="30"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31"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32"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6"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37" dur="26">
                                          <p:stCondLst>
                                            <p:cond delay="620"/>
                                          </p:stCondLst>
                                        </p:cTn>
                                        <p:tgtEl>
                                          <p:spTgt spid="11"/>
                                        </p:tgtEl>
                                      </p:cBhvr>
                                      <p:to x="100000" y="60000"/>
                                    </p:animScale>
                                    <p:animScale>
                                      <p:cBhvr>
                                        <p:cTn id="38" dur="166" decel="50000">
                                          <p:stCondLst>
                                            <p:cond delay="64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set>
                                      <p:cBhvr>
                                        <p:cTn id="45" dur="1" fill="hold">
                                          <p:stCondLst>
                                            <p:cond delay="19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80">
                                          <p:stCondLst>
                                            <p:cond delay="0"/>
                                          </p:stCondLst>
                                        </p:cTn>
                                        <p:tgtEl>
                                          <p:spTgt spid="12"/>
                                        </p:tgtEl>
                                      </p:cBhvr>
                                    </p:animEffect>
                                    <p:anim calcmode="lin" valueType="num">
                                      <p:cBhvr>
                                        <p:cTn id="5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6" dur="26">
                                          <p:stCondLst>
                                            <p:cond delay="650"/>
                                          </p:stCondLst>
                                        </p:cTn>
                                        <p:tgtEl>
                                          <p:spTgt spid="12"/>
                                        </p:tgtEl>
                                      </p:cBhvr>
                                      <p:to x="100000" y="60000"/>
                                    </p:animScale>
                                    <p:animScale>
                                      <p:cBhvr>
                                        <p:cTn id="57" dur="166" decel="50000">
                                          <p:stCondLst>
                                            <p:cond delay="676"/>
                                          </p:stCondLst>
                                        </p:cTn>
                                        <p:tgtEl>
                                          <p:spTgt spid="12"/>
                                        </p:tgtEl>
                                      </p:cBhvr>
                                      <p:to x="100000" y="100000"/>
                                    </p:animScale>
                                    <p:animScale>
                                      <p:cBhvr>
                                        <p:cTn id="58" dur="26">
                                          <p:stCondLst>
                                            <p:cond delay="1312"/>
                                          </p:stCondLst>
                                        </p:cTn>
                                        <p:tgtEl>
                                          <p:spTgt spid="12"/>
                                        </p:tgtEl>
                                      </p:cBhvr>
                                      <p:to x="100000" y="80000"/>
                                    </p:animScale>
                                    <p:animScale>
                                      <p:cBhvr>
                                        <p:cTn id="59" dur="166" decel="50000">
                                          <p:stCondLst>
                                            <p:cond delay="1338"/>
                                          </p:stCondLst>
                                        </p:cTn>
                                        <p:tgtEl>
                                          <p:spTgt spid="12"/>
                                        </p:tgtEl>
                                      </p:cBhvr>
                                      <p:to x="100000" y="100000"/>
                                    </p:animScale>
                                    <p:animScale>
                                      <p:cBhvr>
                                        <p:cTn id="60" dur="26">
                                          <p:stCondLst>
                                            <p:cond delay="1642"/>
                                          </p:stCondLst>
                                        </p:cTn>
                                        <p:tgtEl>
                                          <p:spTgt spid="12"/>
                                        </p:tgtEl>
                                      </p:cBhvr>
                                      <p:to x="100000" y="90000"/>
                                    </p:animScale>
                                    <p:animScale>
                                      <p:cBhvr>
                                        <p:cTn id="61" dur="166" decel="50000">
                                          <p:stCondLst>
                                            <p:cond delay="1668"/>
                                          </p:stCondLst>
                                        </p:cTn>
                                        <p:tgtEl>
                                          <p:spTgt spid="12"/>
                                        </p:tgtEl>
                                      </p:cBhvr>
                                      <p:to x="100000" y="100000"/>
                                    </p:animScale>
                                    <p:animScale>
                                      <p:cBhvr>
                                        <p:cTn id="62" dur="26">
                                          <p:stCondLst>
                                            <p:cond delay="1808"/>
                                          </p:stCondLst>
                                        </p:cTn>
                                        <p:tgtEl>
                                          <p:spTgt spid="12"/>
                                        </p:tgtEl>
                                      </p:cBhvr>
                                      <p:to x="100000" y="95000"/>
                                    </p:animScale>
                                    <p:animScale>
                                      <p:cBhvr>
                                        <p:cTn id="63" dur="166" decel="50000">
                                          <p:stCondLst>
                                            <p:cond delay="1834"/>
                                          </p:stCondLst>
                                        </p:cTn>
                                        <p:tgtEl>
                                          <p:spTgt spid="12"/>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xit" presetSubtype="0" fill="hold" grpId="1" nodeType="clickEffect">
                                  <p:stCondLst>
                                    <p:cond delay="0"/>
                                  </p:stCondLst>
                                  <p:childTnLst>
                                    <p:animEffect transition="out" filter="wipe(down)">
                                      <p:cBhvr>
                                        <p:cTn id="67" dur="180" accel="50000">
                                          <p:stCondLst>
                                            <p:cond delay="1820"/>
                                          </p:stCondLst>
                                        </p:cTn>
                                        <p:tgtEl>
                                          <p:spTgt spid="12"/>
                                        </p:tgtEl>
                                      </p:cBhvr>
                                    </p:animEffect>
                                    <p:anim calcmode="lin" valueType="num">
                                      <p:cBhvr>
                                        <p:cTn id="68"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69"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70"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1"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2"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3"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4"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75" dur="26">
                                          <p:stCondLst>
                                            <p:cond delay="620"/>
                                          </p:stCondLst>
                                        </p:cTn>
                                        <p:tgtEl>
                                          <p:spTgt spid="12"/>
                                        </p:tgtEl>
                                      </p:cBhvr>
                                      <p:to x="100000" y="60000"/>
                                    </p:animScale>
                                    <p:animScale>
                                      <p:cBhvr>
                                        <p:cTn id="76" dur="166" decel="50000">
                                          <p:stCondLst>
                                            <p:cond delay="646"/>
                                          </p:stCondLst>
                                        </p:cTn>
                                        <p:tgtEl>
                                          <p:spTgt spid="12"/>
                                        </p:tgtEl>
                                      </p:cBhvr>
                                      <p:to x="100000" y="100000"/>
                                    </p:animScale>
                                    <p:animScale>
                                      <p:cBhvr>
                                        <p:cTn id="77" dur="26">
                                          <p:stCondLst>
                                            <p:cond delay="1312"/>
                                          </p:stCondLst>
                                        </p:cTn>
                                        <p:tgtEl>
                                          <p:spTgt spid="12"/>
                                        </p:tgtEl>
                                      </p:cBhvr>
                                      <p:to x="100000" y="80000"/>
                                    </p:animScale>
                                    <p:animScale>
                                      <p:cBhvr>
                                        <p:cTn id="78" dur="166" decel="50000">
                                          <p:stCondLst>
                                            <p:cond delay="1338"/>
                                          </p:stCondLst>
                                        </p:cTn>
                                        <p:tgtEl>
                                          <p:spTgt spid="12"/>
                                        </p:tgtEl>
                                      </p:cBhvr>
                                      <p:to x="100000" y="100000"/>
                                    </p:animScale>
                                    <p:animScale>
                                      <p:cBhvr>
                                        <p:cTn id="79" dur="26">
                                          <p:stCondLst>
                                            <p:cond delay="1642"/>
                                          </p:stCondLst>
                                        </p:cTn>
                                        <p:tgtEl>
                                          <p:spTgt spid="12"/>
                                        </p:tgtEl>
                                      </p:cBhvr>
                                      <p:to x="100000" y="90000"/>
                                    </p:animScale>
                                    <p:animScale>
                                      <p:cBhvr>
                                        <p:cTn id="80" dur="166" decel="50000">
                                          <p:stCondLst>
                                            <p:cond delay="1668"/>
                                          </p:stCondLst>
                                        </p:cTn>
                                        <p:tgtEl>
                                          <p:spTgt spid="12"/>
                                        </p:tgtEl>
                                      </p:cBhvr>
                                      <p:to x="100000" y="100000"/>
                                    </p:animScale>
                                    <p:animScale>
                                      <p:cBhvr>
                                        <p:cTn id="81" dur="26">
                                          <p:stCondLst>
                                            <p:cond delay="1808"/>
                                          </p:stCondLst>
                                        </p:cTn>
                                        <p:tgtEl>
                                          <p:spTgt spid="12"/>
                                        </p:tgtEl>
                                      </p:cBhvr>
                                      <p:to x="100000" y="95000"/>
                                    </p:animScale>
                                    <p:animScale>
                                      <p:cBhvr>
                                        <p:cTn id="82" dur="166" decel="50000">
                                          <p:stCondLst>
                                            <p:cond delay="1834"/>
                                          </p:stCondLst>
                                        </p:cTn>
                                        <p:tgtEl>
                                          <p:spTgt spid="12"/>
                                        </p:tgtEl>
                                      </p:cBhvr>
                                      <p:to x="100000" y="100000"/>
                                    </p:animScale>
                                    <p:set>
                                      <p:cBhvr>
                                        <p:cTn id="83" dur="1" fill="hold">
                                          <p:stCondLst>
                                            <p:cond delay="1999"/>
                                          </p:stCondLst>
                                        </p:cTn>
                                        <p:tgtEl>
                                          <p:spTgt spid="1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down)">
                                      <p:cBhvr>
                                        <p:cTn id="88" dur="580">
                                          <p:stCondLst>
                                            <p:cond delay="0"/>
                                          </p:stCondLst>
                                        </p:cTn>
                                        <p:tgtEl>
                                          <p:spTgt spid="13"/>
                                        </p:tgtEl>
                                      </p:cBhvr>
                                    </p:animEffect>
                                    <p:anim calcmode="lin" valueType="num">
                                      <p:cBhvr>
                                        <p:cTn id="8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4" dur="26">
                                          <p:stCondLst>
                                            <p:cond delay="650"/>
                                          </p:stCondLst>
                                        </p:cTn>
                                        <p:tgtEl>
                                          <p:spTgt spid="13"/>
                                        </p:tgtEl>
                                      </p:cBhvr>
                                      <p:to x="100000" y="60000"/>
                                    </p:animScale>
                                    <p:animScale>
                                      <p:cBhvr>
                                        <p:cTn id="95" dur="166" decel="50000">
                                          <p:stCondLst>
                                            <p:cond delay="676"/>
                                          </p:stCondLst>
                                        </p:cTn>
                                        <p:tgtEl>
                                          <p:spTgt spid="13"/>
                                        </p:tgtEl>
                                      </p:cBhvr>
                                      <p:to x="100000" y="100000"/>
                                    </p:animScale>
                                    <p:animScale>
                                      <p:cBhvr>
                                        <p:cTn id="96" dur="26">
                                          <p:stCondLst>
                                            <p:cond delay="1312"/>
                                          </p:stCondLst>
                                        </p:cTn>
                                        <p:tgtEl>
                                          <p:spTgt spid="13"/>
                                        </p:tgtEl>
                                      </p:cBhvr>
                                      <p:to x="100000" y="80000"/>
                                    </p:animScale>
                                    <p:animScale>
                                      <p:cBhvr>
                                        <p:cTn id="97" dur="166" decel="50000">
                                          <p:stCondLst>
                                            <p:cond delay="1338"/>
                                          </p:stCondLst>
                                        </p:cTn>
                                        <p:tgtEl>
                                          <p:spTgt spid="13"/>
                                        </p:tgtEl>
                                      </p:cBhvr>
                                      <p:to x="100000" y="100000"/>
                                    </p:animScale>
                                    <p:animScale>
                                      <p:cBhvr>
                                        <p:cTn id="98" dur="26">
                                          <p:stCondLst>
                                            <p:cond delay="1642"/>
                                          </p:stCondLst>
                                        </p:cTn>
                                        <p:tgtEl>
                                          <p:spTgt spid="13"/>
                                        </p:tgtEl>
                                      </p:cBhvr>
                                      <p:to x="100000" y="90000"/>
                                    </p:animScale>
                                    <p:animScale>
                                      <p:cBhvr>
                                        <p:cTn id="99" dur="166" decel="50000">
                                          <p:stCondLst>
                                            <p:cond delay="1668"/>
                                          </p:stCondLst>
                                        </p:cTn>
                                        <p:tgtEl>
                                          <p:spTgt spid="13"/>
                                        </p:tgtEl>
                                      </p:cBhvr>
                                      <p:to x="100000" y="100000"/>
                                    </p:animScale>
                                    <p:animScale>
                                      <p:cBhvr>
                                        <p:cTn id="100" dur="26">
                                          <p:stCondLst>
                                            <p:cond delay="1808"/>
                                          </p:stCondLst>
                                        </p:cTn>
                                        <p:tgtEl>
                                          <p:spTgt spid="13"/>
                                        </p:tgtEl>
                                      </p:cBhvr>
                                      <p:to x="100000" y="95000"/>
                                    </p:animScale>
                                    <p:animScale>
                                      <p:cBhvr>
                                        <p:cTn id="101" dur="166" decel="50000">
                                          <p:stCondLst>
                                            <p:cond delay="1834"/>
                                          </p:stCondLst>
                                        </p:cTn>
                                        <p:tgtEl>
                                          <p:spTgt spid="13"/>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26" presetClass="exit" presetSubtype="0" fill="hold" grpId="1" nodeType="clickEffect">
                                  <p:stCondLst>
                                    <p:cond delay="0"/>
                                  </p:stCondLst>
                                  <p:childTnLst>
                                    <p:animEffect transition="out" filter="wipe(down)">
                                      <p:cBhvr>
                                        <p:cTn id="105" dur="180" accel="50000">
                                          <p:stCondLst>
                                            <p:cond delay="1820"/>
                                          </p:stCondLst>
                                        </p:cTn>
                                        <p:tgtEl>
                                          <p:spTgt spid="13"/>
                                        </p:tgtEl>
                                      </p:cBhvr>
                                    </p:animEffect>
                                    <p:anim calcmode="lin" valueType="num">
                                      <p:cBhvr>
                                        <p:cTn id="106"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107"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108"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9"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0"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1"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2"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13" dur="26">
                                          <p:stCondLst>
                                            <p:cond delay="620"/>
                                          </p:stCondLst>
                                        </p:cTn>
                                        <p:tgtEl>
                                          <p:spTgt spid="13"/>
                                        </p:tgtEl>
                                      </p:cBhvr>
                                      <p:to x="100000" y="60000"/>
                                    </p:animScale>
                                    <p:animScale>
                                      <p:cBhvr>
                                        <p:cTn id="114" dur="166" decel="50000">
                                          <p:stCondLst>
                                            <p:cond delay="646"/>
                                          </p:stCondLst>
                                        </p:cTn>
                                        <p:tgtEl>
                                          <p:spTgt spid="13"/>
                                        </p:tgtEl>
                                      </p:cBhvr>
                                      <p:to x="100000" y="100000"/>
                                    </p:animScale>
                                    <p:animScale>
                                      <p:cBhvr>
                                        <p:cTn id="115" dur="26">
                                          <p:stCondLst>
                                            <p:cond delay="1312"/>
                                          </p:stCondLst>
                                        </p:cTn>
                                        <p:tgtEl>
                                          <p:spTgt spid="13"/>
                                        </p:tgtEl>
                                      </p:cBhvr>
                                      <p:to x="100000" y="80000"/>
                                    </p:animScale>
                                    <p:animScale>
                                      <p:cBhvr>
                                        <p:cTn id="116" dur="166" decel="50000">
                                          <p:stCondLst>
                                            <p:cond delay="1338"/>
                                          </p:stCondLst>
                                        </p:cTn>
                                        <p:tgtEl>
                                          <p:spTgt spid="13"/>
                                        </p:tgtEl>
                                      </p:cBhvr>
                                      <p:to x="100000" y="100000"/>
                                    </p:animScale>
                                    <p:animScale>
                                      <p:cBhvr>
                                        <p:cTn id="117" dur="26">
                                          <p:stCondLst>
                                            <p:cond delay="1642"/>
                                          </p:stCondLst>
                                        </p:cTn>
                                        <p:tgtEl>
                                          <p:spTgt spid="13"/>
                                        </p:tgtEl>
                                      </p:cBhvr>
                                      <p:to x="100000" y="90000"/>
                                    </p:animScale>
                                    <p:animScale>
                                      <p:cBhvr>
                                        <p:cTn id="118" dur="166" decel="50000">
                                          <p:stCondLst>
                                            <p:cond delay="1668"/>
                                          </p:stCondLst>
                                        </p:cTn>
                                        <p:tgtEl>
                                          <p:spTgt spid="13"/>
                                        </p:tgtEl>
                                      </p:cBhvr>
                                      <p:to x="100000" y="100000"/>
                                    </p:animScale>
                                    <p:animScale>
                                      <p:cBhvr>
                                        <p:cTn id="119" dur="26">
                                          <p:stCondLst>
                                            <p:cond delay="1808"/>
                                          </p:stCondLst>
                                        </p:cTn>
                                        <p:tgtEl>
                                          <p:spTgt spid="13"/>
                                        </p:tgtEl>
                                      </p:cBhvr>
                                      <p:to x="100000" y="95000"/>
                                    </p:animScale>
                                    <p:animScale>
                                      <p:cBhvr>
                                        <p:cTn id="120" dur="166" decel="50000">
                                          <p:stCondLst>
                                            <p:cond delay="1834"/>
                                          </p:stCondLst>
                                        </p:cTn>
                                        <p:tgtEl>
                                          <p:spTgt spid="13"/>
                                        </p:tgtEl>
                                      </p:cBhvr>
                                      <p:to x="100000" y="100000"/>
                                    </p:animScale>
                                    <p:set>
                                      <p:cBhvr>
                                        <p:cTn id="121" dur="1" fill="hold">
                                          <p:stCondLst>
                                            <p:cond delay="1999"/>
                                          </p:stCondLst>
                                        </p:cTn>
                                        <p:tgtEl>
                                          <p:spTgt spid="1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6" presetClass="entr" presetSubtype="0" fill="hold" grpId="0" nodeType="clickEffect">
                                  <p:stCondLst>
                                    <p:cond delay="0"/>
                                  </p:stCondLst>
                                  <p:childTnLst>
                                    <p:set>
                                      <p:cBhvr>
                                        <p:cTn id="125" dur="1" fill="hold">
                                          <p:stCondLst>
                                            <p:cond delay="0"/>
                                          </p:stCondLst>
                                        </p:cTn>
                                        <p:tgtEl>
                                          <p:spTgt spid="14"/>
                                        </p:tgtEl>
                                        <p:attrNameLst>
                                          <p:attrName>style.visibility</p:attrName>
                                        </p:attrNameLst>
                                      </p:cBhvr>
                                      <p:to>
                                        <p:strVal val="visible"/>
                                      </p:to>
                                    </p:set>
                                    <p:animEffect transition="in" filter="wipe(down)">
                                      <p:cBhvr>
                                        <p:cTn id="126" dur="580">
                                          <p:stCondLst>
                                            <p:cond delay="0"/>
                                          </p:stCondLst>
                                        </p:cTn>
                                        <p:tgtEl>
                                          <p:spTgt spid="14"/>
                                        </p:tgtEl>
                                      </p:cBhvr>
                                    </p:animEffect>
                                    <p:anim calcmode="lin" valueType="num">
                                      <p:cBhvr>
                                        <p:cTn id="12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2" dur="26">
                                          <p:stCondLst>
                                            <p:cond delay="650"/>
                                          </p:stCondLst>
                                        </p:cTn>
                                        <p:tgtEl>
                                          <p:spTgt spid="14"/>
                                        </p:tgtEl>
                                      </p:cBhvr>
                                      <p:to x="100000" y="60000"/>
                                    </p:animScale>
                                    <p:animScale>
                                      <p:cBhvr>
                                        <p:cTn id="133" dur="166" decel="50000">
                                          <p:stCondLst>
                                            <p:cond delay="676"/>
                                          </p:stCondLst>
                                        </p:cTn>
                                        <p:tgtEl>
                                          <p:spTgt spid="14"/>
                                        </p:tgtEl>
                                      </p:cBhvr>
                                      <p:to x="100000" y="100000"/>
                                    </p:animScale>
                                    <p:animScale>
                                      <p:cBhvr>
                                        <p:cTn id="134" dur="26">
                                          <p:stCondLst>
                                            <p:cond delay="1312"/>
                                          </p:stCondLst>
                                        </p:cTn>
                                        <p:tgtEl>
                                          <p:spTgt spid="14"/>
                                        </p:tgtEl>
                                      </p:cBhvr>
                                      <p:to x="100000" y="80000"/>
                                    </p:animScale>
                                    <p:animScale>
                                      <p:cBhvr>
                                        <p:cTn id="135" dur="166" decel="50000">
                                          <p:stCondLst>
                                            <p:cond delay="1338"/>
                                          </p:stCondLst>
                                        </p:cTn>
                                        <p:tgtEl>
                                          <p:spTgt spid="14"/>
                                        </p:tgtEl>
                                      </p:cBhvr>
                                      <p:to x="100000" y="100000"/>
                                    </p:animScale>
                                    <p:animScale>
                                      <p:cBhvr>
                                        <p:cTn id="136" dur="26">
                                          <p:stCondLst>
                                            <p:cond delay="1642"/>
                                          </p:stCondLst>
                                        </p:cTn>
                                        <p:tgtEl>
                                          <p:spTgt spid="14"/>
                                        </p:tgtEl>
                                      </p:cBhvr>
                                      <p:to x="100000" y="90000"/>
                                    </p:animScale>
                                    <p:animScale>
                                      <p:cBhvr>
                                        <p:cTn id="137" dur="166" decel="50000">
                                          <p:stCondLst>
                                            <p:cond delay="1668"/>
                                          </p:stCondLst>
                                        </p:cTn>
                                        <p:tgtEl>
                                          <p:spTgt spid="14"/>
                                        </p:tgtEl>
                                      </p:cBhvr>
                                      <p:to x="100000" y="100000"/>
                                    </p:animScale>
                                    <p:animScale>
                                      <p:cBhvr>
                                        <p:cTn id="138" dur="26">
                                          <p:stCondLst>
                                            <p:cond delay="1808"/>
                                          </p:stCondLst>
                                        </p:cTn>
                                        <p:tgtEl>
                                          <p:spTgt spid="14"/>
                                        </p:tgtEl>
                                      </p:cBhvr>
                                      <p:to x="100000" y="95000"/>
                                    </p:animScale>
                                    <p:animScale>
                                      <p:cBhvr>
                                        <p:cTn id="139" dur="166" decel="50000">
                                          <p:stCondLst>
                                            <p:cond delay="1834"/>
                                          </p:stCondLst>
                                        </p:cTn>
                                        <p:tgtEl>
                                          <p:spTgt spid="14"/>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26" presetClass="exit" presetSubtype="0" fill="hold" grpId="1" nodeType="clickEffect">
                                  <p:stCondLst>
                                    <p:cond delay="0"/>
                                  </p:stCondLst>
                                  <p:childTnLst>
                                    <p:animEffect transition="out" filter="wipe(down)">
                                      <p:cBhvr>
                                        <p:cTn id="143" dur="180" accel="50000">
                                          <p:stCondLst>
                                            <p:cond delay="1820"/>
                                          </p:stCondLst>
                                        </p:cTn>
                                        <p:tgtEl>
                                          <p:spTgt spid="14"/>
                                        </p:tgtEl>
                                      </p:cBhvr>
                                    </p:animEffect>
                                    <p:anim calcmode="lin" valueType="num">
                                      <p:cBhvr>
                                        <p:cTn id="144"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145"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146"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7"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48"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49"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50"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151" dur="26">
                                          <p:stCondLst>
                                            <p:cond delay="620"/>
                                          </p:stCondLst>
                                        </p:cTn>
                                        <p:tgtEl>
                                          <p:spTgt spid="14"/>
                                        </p:tgtEl>
                                      </p:cBhvr>
                                      <p:to x="100000" y="60000"/>
                                    </p:animScale>
                                    <p:animScale>
                                      <p:cBhvr>
                                        <p:cTn id="152" dur="166" decel="50000">
                                          <p:stCondLst>
                                            <p:cond delay="646"/>
                                          </p:stCondLst>
                                        </p:cTn>
                                        <p:tgtEl>
                                          <p:spTgt spid="14"/>
                                        </p:tgtEl>
                                      </p:cBhvr>
                                      <p:to x="100000" y="100000"/>
                                    </p:animScale>
                                    <p:animScale>
                                      <p:cBhvr>
                                        <p:cTn id="153" dur="26">
                                          <p:stCondLst>
                                            <p:cond delay="1312"/>
                                          </p:stCondLst>
                                        </p:cTn>
                                        <p:tgtEl>
                                          <p:spTgt spid="14"/>
                                        </p:tgtEl>
                                      </p:cBhvr>
                                      <p:to x="100000" y="80000"/>
                                    </p:animScale>
                                    <p:animScale>
                                      <p:cBhvr>
                                        <p:cTn id="154" dur="166" decel="50000">
                                          <p:stCondLst>
                                            <p:cond delay="1338"/>
                                          </p:stCondLst>
                                        </p:cTn>
                                        <p:tgtEl>
                                          <p:spTgt spid="14"/>
                                        </p:tgtEl>
                                      </p:cBhvr>
                                      <p:to x="100000" y="100000"/>
                                    </p:animScale>
                                    <p:animScale>
                                      <p:cBhvr>
                                        <p:cTn id="155" dur="26">
                                          <p:stCondLst>
                                            <p:cond delay="1642"/>
                                          </p:stCondLst>
                                        </p:cTn>
                                        <p:tgtEl>
                                          <p:spTgt spid="14"/>
                                        </p:tgtEl>
                                      </p:cBhvr>
                                      <p:to x="100000" y="90000"/>
                                    </p:animScale>
                                    <p:animScale>
                                      <p:cBhvr>
                                        <p:cTn id="156" dur="166" decel="50000">
                                          <p:stCondLst>
                                            <p:cond delay="1668"/>
                                          </p:stCondLst>
                                        </p:cTn>
                                        <p:tgtEl>
                                          <p:spTgt spid="14"/>
                                        </p:tgtEl>
                                      </p:cBhvr>
                                      <p:to x="100000" y="100000"/>
                                    </p:animScale>
                                    <p:animScale>
                                      <p:cBhvr>
                                        <p:cTn id="157" dur="26">
                                          <p:stCondLst>
                                            <p:cond delay="1808"/>
                                          </p:stCondLst>
                                        </p:cTn>
                                        <p:tgtEl>
                                          <p:spTgt spid="14"/>
                                        </p:tgtEl>
                                      </p:cBhvr>
                                      <p:to x="100000" y="95000"/>
                                    </p:animScale>
                                    <p:animScale>
                                      <p:cBhvr>
                                        <p:cTn id="158" dur="166" decel="50000">
                                          <p:stCondLst>
                                            <p:cond delay="1834"/>
                                          </p:stCondLst>
                                        </p:cTn>
                                        <p:tgtEl>
                                          <p:spTgt spid="14"/>
                                        </p:tgtEl>
                                      </p:cBhvr>
                                      <p:to x="100000" y="100000"/>
                                    </p:animScale>
                                    <p:set>
                                      <p:cBhvr>
                                        <p:cTn id="159" dur="1" fill="hold">
                                          <p:stCondLst>
                                            <p:cond delay="1999"/>
                                          </p:stCondLst>
                                        </p:cTn>
                                        <p:tgtEl>
                                          <p:spTgt spid="14"/>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1" fill="hold" grpId="0" nodeType="clickEffect">
                                  <p:stCondLst>
                                    <p:cond delay="0"/>
                                  </p:stCondLst>
                                  <p:childTnLst>
                                    <p:set>
                                      <p:cBhvr>
                                        <p:cTn id="163" dur="1" fill="hold">
                                          <p:stCondLst>
                                            <p:cond delay="0"/>
                                          </p:stCondLst>
                                        </p:cTn>
                                        <p:tgtEl>
                                          <p:spTgt spid="15">
                                            <p:txEl>
                                              <p:pRg st="0" end="0"/>
                                            </p:txEl>
                                          </p:spTgt>
                                        </p:tgtEl>
                                        <p:attrNameLst>
                                          <p:attrName>style.visibility</p:attrName>
                                        </p:attrNameLst>
                                      </p:cBhvr>
                                      <p:to>
                                        <p:strVal val="visible"/>
                                      </p:to>
                                    </p:set>
                                    <p:animEffect transition="in" filter="wipe(up)">
                                      <p:cBhvr>
                                        <p:cTn id="164" dur="500"/>
                                        <p:tgtEl>
                                          <p:spTgt spid="15">
                                            <p:txEl>
                                              <p:pRg st="0" end="0"/>
                                            </p:tx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grpId="0" nodeType="clickEffect">
                                  <p:stCondLst>
                                    <p:cond delay="0"/>
                                  </p:stCondLst>
                                  <p:childTnLst>
                                    <p:set>
                                      <p:cBhvr>
                                        <p:cTn id="168" dur="1" fill="hold">
                                          <p:stCondLst>
                                            <p:cond delay="0"/>
                                          </p:stCondLst>
                                        </p:cTn>
                                        <p:tgtEl>
                                          <p:spTgt spid="15">
                                            <p:txEl>
                                              <p:pRg st="1" end="1"/>
                                            </p:txEl>
                                          </p:spTgt>
                                        </p:tgtEl>
                                        <p:attrNameLst>
                                          <p:attrName>style.visibility</p:attrName>
                                        </p:attrNameLst>
                                      </p:cBhvr>
                                      <p:to>
                                        <p:strVal val="visible"/>
                                      </p:to>
                                    </p:set>
                                    <p:animEffect transition="in" filter="wipe(up)">
                                      <p:cBhvr>
                                        <p:cTn id="169" dur="500"/>
                                        <p:tgtEl>
                                          <p:spTgt spid="15">
                                            <p:txEl>
                                              <p:pRg st="1" end="1"/>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grpId="0" nodeType="clickEffect">
                                  <p:stCondLst>
                                    <p:cond delay="0"/>
                                  </p:stCondLst>
                                  <p:childTnLst>
                                    <p:set>
                                      <p:cBhvr>
                                        <p:cTn id="173" dur="1" fill="hold">
                                          <p:stCondLst>
                                            <p:cond delay="0"/>
                                          </p:stCondLst>
                                        </p:cTn>
                                        <p:tgtEl>
                                          <p:spTgt spid="15">
                                            <p:txEl>
                                              <p:pRg st="2" end="2"/>
                                            </p:txEl>
                                          </p:spTgt>
                                        </p:tgtEl>
                                        <p:attrNameLst>
                                          <p:attrName>style.visibility</p:attrName>
                                        </p:attrNameLst>
                                      </p:cBhvr>
                                      <p:to>
                                        <p:strVal val="visible"/>
                                      </p:to>
                                    </p:set>
                                    <p:animEffect transition="in" filter="wipe(up)">
                                      <p:cBhvr>
                                        <p:cTn id="174" dur="500"/>
                                        <p:tgtEl>
                                          <p:spTgt spid="15">
                                            <p:txEl>
                                              <p:pRg st="2" end="2"/>
                                            </p:txEl>
                                          </p:spTgt>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1" fill="hold" grpId="0" nodeType="clickEffect">
                                  <p:stCondLst>
                                    <p:cond delay="0"/>
                                  </p:stCondLst>
                                  <p:childTnLst>
                                    <p:set>
                                      <p:cBhvr>
                                        <p:cTn id="178" dur="1" fill="hold">
                                          <p:stCondLst>
                                            <p:cond delay="0"/>
                                          </p:stCondLst>
                                        </p:cTn>
                                        <p:tgtEl>
                                          <p:spTgt spid="15">
                                            <p:txEl>
                                              <p:pRg st="3" end="3"/>
                                            </p:txEl>
                                          </p:spTgt>
                                        </p:tgtEl>
                                        <p:attrNameLst>
                                          <p:attrName>style.visibility</p:attrName>
                                        </p:attrNameLst>
                                      </p:cBhvr>
                                      <p:to>
                                        <p:strVal val="visible"/>
                                      </p:to>
                                    </p:set>
                                    <p:animEffect transition="in" filter="wipe(up)">
                                      <p:cBhvr>
                                        <p:cTn id="179" dur="500"/>
                                        <p:tgtEl>
                                          <p:spTgt spid="15">
                                            <p:txEl>
                                              <p:pRg st="3" end="3"/>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1" fill="hold" grpId="0" nodeType="clickEffect">
                                  <p:stCondLst>
                                    <p:cond delay="0"/>
                                  </p:stCondLst>
                                  <p:childTnLst>
                                    <p:set>
                                      <p:cBhvr>
                                        <p:cTn id="183" dur="1" fill="hold">
                                          <p:stCondLst>
                                            <p:cond delay="0"/>
                                          </p:stCondLst>
                                        </p:cTn>
                                        <p:tgtEl>
                                          <p:spTgt spid="15">
                                            <p:txEl>
                                              <p:pRg st="4" end="4"/>
                                            </p:txEl>
                                          </p:spTgt>
                                        </p:tgtEl>
                                        <p:attrNameLst>
                                          <p:attrName>style.visibility</p:attrName>
                                        </p:attrNameLst>
                                      </p:cBhvr>
                                      <p:to>
                                        <p:strVal val="visible"/>
                                      </p:to>
                                    </p:set>
                                    <p:animEffect transition="in" filter="wipe(up)">
                                      <p:cBhvr>
                                        <p:cTn id="184" dur="500"/>
                                        <p:tgtEl>
                                          <p:spTgt spid="15">
                                            <p:txEl>
                                              <p:pRg st="4" end="4"/>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1" fill="hold" grpId="0" nodeType="clickEffect">
                                  <p:stCondLst>
                                    <p:cond delay="0"/>
                                  </p:stCondLst>
                                  <p:childTnLst>
                                    <p:set>
                                      <p:cBhvr>
                                        <p:cTn id="188" dur="1" fill="hold">
                                          <p:stCondLst>
                                            <p:cond delay="0"/>
                                          </p:stCondLst>
                                        </p:cTn>
                                        <p:tgtEl>
                                          <p:spTgt spid="15">
                                            <p:txEl>
                                              <p:pRg st="5" end="5"/>
                                            </p:txEl>
                                          </p:spTgt>
                                        </p:tgtEl>
                                        <p:attrNameLst>
                                          <p:attrName>style.visibility</p:attrName>
                                        </p:attrNameLst>
                                      </p:cBhvr>
                                      <p:to>
                                        <p:strVal val="visible"/>
                                      </p:to>
                                    </p:set>
                                    <p:animEffect transition="in" filter="wipe(up)">
                                      <p:cBhvr>
                                        <p:cTn id="189" dur="500"/>
                                        <p:tgtEl>
                                          <p:spTgt spid="15">
                                            <p:txEl>
                                              <p:pRg st="5" end="5"/>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nodeType="clickEffect">
                                  <p:stCondLst>
                                    <p:cond delay="0"/>
                                  </p:stCondLst>
                                  <p:childTnLst>
                                    <p:set>
                                      <p:cBhvr>
                                        <p:cTn id="193" dur="1" fill="hold">
                                          <p:stCondLst>
                                            <p:cond delay="0"/>
                                          </p:stCondLst>
                                        </p:cTn>
                                        <p:tgtEl>
                                          <p:spTgt spid="16"/>
                                        </p:tgtEl>
                                        <p:attrNameLst>
                                          <p:attrName>style.visibility</p:attrName>
                                        </p:attrNameLst>
                                      </p:cBhvr>
                                      <p:to>
                                        <p:strVal val="visible"/>
                                      </p:to>
                                    </p:set>
                                    <p:animEffect transition="in" filter="wipe(left)">
                                      <p:cBhvr>
                                        <p:cTn id="19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build="p" bldLvl="5"/>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3478140"/>
          </a:xfrm>
        </p:spPr>
        <p:txBody>
          <a:bodyPr/>
          <a:lstStyle/>
          <a:p>
            <a:pPr marL="342900" lvl="1" indent="-342900">
              <a:buFontTx/>
              <a:buChar char="•"/>
              <a:tabLst>
                <a:tab pos="180000" algn="l"/>
              </a:tabLst>
            </a:pPr>
            <a:r>
              <a:rPr lang="en-AU" altLang="en-US" dirty="0" smtClean="0"/>
              <a:t>Friedman gave velocity of money bad name amongst Post Keynesians:</a:t>
            </a:r>
          </a:p>
          <a:p>
            <a:pPr marL="742950" lvl="2" indent="-342900"/>
            <a:r>
              <a:rPr lang="en-AU" altLang="en-US" dirty="0" smtClean="0"/>
              <a:t>“</a:t>
            </a:r>
            <a:r>
              <a:rPr lang="en-AU" altLang="en-US" dirty="0"/>
              <a:t>The central assertion of monetarism … is that an excessive increase in the supply of money, caused by the decisions of the note-issuing authority, the central bank, is the main, if not the sole, cause of </a:t>
            </a:r>
            <a:r>
              <a:rPr lang="en-AU" altLang="en-US" dirty="0" smtClean="0"/>
              <a:t>inflation” (Friedman 1969, p.4)</a:t>
            </a:r>
          </a:p>
          <a:p>
            <a:pPr marL="342900" lvl="1" indent="-342900"/>
            <a:r>
              <a:rPr lang="en-AU" altLang="en-US" dirty="0" smtClean="0"/>
              <a:t>But velocity of circulation of money a necessary element of monetary approach to economics</a:t>
            </a:r>
          </a:p>
          <a:p>
            <a:pPr marL="342900" lvl="1" indent="-342900"/>
            <a:r>
              <a:rPr lang="en-AU" dirty="0" smtClean="0"/>
              <a:t>When corrected for endogenous creation of money in a pure credit money economy, it becomes:</a:t>
            </a:r>
            <a:endParaRPr lang="en-US" dirty="0"/>
          </a:p>
        </p:txBody>
      </p:sp>
      <p:sp>
        <p:nvSpPr>
          <p:cNvPr id="11" name="Rounded Rectangle 10"/>
          <p:cNvSpPr/>
          <p:nvPr/>
        </p:nvSpPr>
        <p:spPr bwMode="auto">
          <a:xfrm>
            <a:off x="2514600" y="4131481"/>
            <a:ext cx="25146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Demand &amp; </a:t>
            </a:r>
            <a:r>
              <a:rPr lang="en-GB" sz="2200" dirty="0" smtClean="0">
                <a:solidFill>
                  <a:srgbClr val="FFFFFF"/>
                </a:solidFill>
                <a:latin typeface="Candara" panose="020E0502030303020204" pitchFamily="34" charset="0"/>
              </a:rPr>
              <a:t>Income </a:t>
            </a: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from turnover of existing</a:t>
            </a:r>
            <a:r>
              <a:rPr kumimoji="0" lang="en-GB" sz="22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 money</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3" name="Rounded Rectangle 12"/>
          <p:cNvSpPr/>
          <p:nvPr/>
        </p:nvSpPr>
        <p:spPr bwMode="auto">
          <a:xfrm>
            <a:off x="3810000" y="4127780"/>
            <a:ext cx="25146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Demand &amp; </a:t>
            </a:r>
            <a:r>
              <a:rPr lang="en-GB" sz="2200" dirty="0" smtClean="0">
                <a:solidFill>
                  <a:srgbClr val="FFFFFF"/>
                </a:solidFill>
                <a:latin typeface="Candara" panose="020E0502030303020204" pitchFamily="34" charset="0"/>
              </a:rPr>
              <a:t>Income </a:t>
            </a: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from newly created</a:t>
            </a:r>
            <a:r>
              <a:rPr kumimoji="0" lang="en-GB" sz="22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 money</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4" name="Content Placeholder 2"/>
          <p:cNvSpPr txBox="1">
            <a:spLocks/>
          </p:cNvSpPr>
          <p:nvPr/>
        </p:nvSpPr>
        <p:spPr bwMode="auto">
          <a:xfrm>
            <a:off x="152400" y="5293220"/>
            <a:ext cx="8839200" cy="134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AU" kern="0" dirty="0" smtClean="0">
                <a:effectLst/>
              </a:rPr>
              <a:t>Since money is used not just to buy newly created goods &amp; services</a:t>
            </a:r>
          </a:p>
          <a:p>
            <a:r>
              <a:rPr lang="en-AU" kern="0" dirty="0" smtClean="0">
                <a:effectLst/>
              </a:rPr>
              <a:t>But also purchases of existing financial claims (ownership of shares &amp; property)</a:t>
            </a:r>
          </a:p>
          <a:p>
            <a:r>
              <a:rPr lang="en-AU" kern="0" dirty="0">
                <a:effectLst/>
              </a:rPr>
              <a:t>M</a:t>
            </a:r>
            <a:r>
              <a:rPr lang="en-AU" kern="0" dirty="0" smtClean="0">
                <a:effectLst/>
              </a:rPr>
              <a:t>oney demand drives “Net Asset Turnover” as well…</a:t>
            </a:r>
          </a:p>
        </p:txBody>
      </p:sp>
      <p:graphicFrame>
        <p:nvGraphicFramePr>
          <p:cNvPr id="10" name="Object 9"/>
          <p:cNvGraphicFramePr>
            <a:graphicFrameLocks noChangeAspect="1"/>
          </p:cNvGraphicFramePr>
          <p:nvPr>
            <p:extLst>
              <p:ext uri="{D42A27DB-BD31-4B8C-83A1-F6EECF244321}">
                <p14:modId xmlns:p14="http://schemas.microsoft.com/office/powerpoint/2010/main" val="2678281094"/>
              </p:ext>
            </p:extLst>
          </p:nvPr>
        </p:nvGraphicFramePr>
        <p:xfrm>
          <a:off x="2209800" y="4127500"/>
          <a:ext cx="3333750" cy="1066161"/>
        </p:xfrm>
        <a:graphic>
          <a:graphicData uri="http://schemas.openxmlformats.org/presentationml/2006/ole">
            <mc:AlternateContent xmlns:mc="http://schemas.openxmlformats.org/markup-compatibility/2006">
              <mc:Choice xmlns:v="urn:schemas-microsoft-com:vml" Requires="v">
                <p:oleObj spid="_x0000_s9301" name="Equation" r:id="rId3" imgW="1231560" imgH="393480" progId="Equation.DSMT4">
                  <p:embed/>
                </p:oleObj>
              </mc:Choice>
              <mc:Fallback>
                <p:oleObj name="Equation" r:id="rId3" imgW="1231560" imgH="393480" progId="Equation.DSMT4">
                  <p:embed/>
                  <p:pic>
                    <p:nvPicPr>
                      <p:cNvPr id="0" name=""/>
                      <p:cNvPicPr/>
                      <p:nvPr/>
                    </p:nvPicPr>
                    <p:blipFill>
                      <a:blip r:embed="rId4"/>
                      <a:stretch>
                        <a:fillRect/>
                      </a:stretch>
                    </p:blipFill>
                    <p:spPr>
                      <a:xfrm>
                        <a:off x="2209800" y="4127500"/>
                        <a:ext cx="3333750" cy="1066161"/>
                      </a:xfrm>
                      <a:prstGeom prst="rect">
                        <a:avLst/>
                      </a:prstGeom>
                    </p:spPr>
                  </p:pic>
                </p:oleObj>
              </mc:Fallback>
            </mc:AlternateContent>
          </a:graphicData>
        </a:graphic>
      </p:graphicFrame>
    </p:spTree>
    <p:extLst>
      <p:ext uri="{BB962C8B-B14F-4D97-AF65-F5344CB8AC3E}">
        <p14:creationId xmlns:p14="http://schemas.microsoft.com/office/powerpoint/2010/main" val="3609807663"/>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xit" presetSubtype="0" fill="hold" grpId="1" nodeType="clickEffect">
                                  <p:stCondLst>
                                    <p:cond delay="0"/>
                                  </p:stCondLst>
                                  <p:childTnLst>
                                    <p:animEffect transition="out" filter="wipe(down)">
                                      <p:cBhvr>
                                        <p:cTn id="29" dur="180" accel="50000">
                                          <p:stCondLst>
                                            <p:cond delay="1820"/>
                                          </p:stCondLst>
                                        </p:cTn>
                                        <p:tgtEl>
                                          <p:spTgt spid="11"/>
                                        </p:tgtEl>
                                      </p:cBhvr>
                                    </p:animEffect>
                                    <p:anim calcmode="lin" valueType="num">
                                      <p:cBhvr>
                                        <p:cTn id="30"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31"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32"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6"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37" dur="26">
                                          <p:stCondLst>
                                            <p:cond delay="620"/>
                                          </p:stCondLst>
                                        </p:cTn>
                                        <p:tgtEl>
                                          <p:spTgt spid="11"/>
                                        </p:tgtEl>
                                      </p:cBhvr>
                                      <p:to x="100000" y="60000"/>
                                    </p:animScale>
                                    <p:animScale>
                                      <p:cBhvr>
                                        <p:cTn id="38" dur="166" decel="50000">
                                          <p:stCondLst>
                                            <p:cond delay="64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set>
                                      <p:cBhvr>
                                        <p:cTn id="45" dur="1" fill="hold">
                                          <p:stCondLst>
                                            <p:cond delay="19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80">
                                          <p:stCondLst>
                                            <p:cond delay="0"/>
                                          </p:stCondLst>
                                        </p:cTn>
                                        <p:tgtEl>
                                          <p:spTgt spid="13"/>
                                        </p:tgtEl>
                                      </p:cBhvr>
                                    </p:animEffect>
                                    <p:anim calcmode="lin" valueType="num">
                                      <p:cBhvr>
                                        <p:cTn id="5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6" dur="26">
                                          <p:stCondLst>
                                            <p:cond delay="650"/>
                                          </p:stCondLst>
                                        </p:cTn>
                                        <p:tgtEl>
                                          <p:spTgt spid="13"/>
                                        </p:tgtEl>
                                      </p:cBhvr>
                                      <p:to x="100000" y="60000"/>
                                    </p:animScale>
                                    <p:animScale>
                                      <p:cBhvr>
                                        <p:cTn id="57" dur="166" decel="50000">
                                          <p:stCondLst>
                                            <p:cond delay="676"/>
                                          </p:stCondLst>
                                        </p:cTn>
                                        <p:tgtEl>
                                          <p:spTgt spid="13"/>
                                        </p:tgtEl>
                                      </p:cBhvr>
                                      <p:to x="100000" y="100000"/>
                                    </p:animScale>
                                    <p:animScale>
                                      <p:cBhvr>
                                        <p:cTn id="58" dur="26">
                                          <p:stCondLst>
                                            <p:cond delay="1312"/>
                                          </p:stCondLst>
                                        </p:cTn>
                                        <p:tgtEl>
                                          <p:spTgt spid="13"/>
                                        </p:tgtEl>
                                      </p:cBhvr>
                                      <p:to x="100000" y="80000"/>
                                    </p:animScale>
                                    <p:animScale>
                                      <p:cBhvr>
                                        <p:cTn id="59" dur="166" decel="50000">
                                          <p:stCondLst>
                                            <p:cond delay="1338"/>
                                          </p:stCondLst>
                                        </p:cTn>
                                        <p:tgtEl>
                                          <p:spTgt spid="13"/>
                                        </p:tgtEl>
                                      </p:cBhvr>
                                      <p:to x="100000" y="100000"/>
                                    </p:animScale>
                                    <p:animScale>
                                      <p:cBhvr>
                                        <p:cTn id="60" dur="26">
                                          <p:stCondLst>
                                            <p:cond delay="1642"/>
                                          </p:stCondLst>
                                        </p:cTn>
                                        <p:tgtEl>
                                          <p:spTgt spid="13"/>
                                        </p:tgtEl>
                                      </p:cBhvr>
                                      <p:to x="100000" y="90000"/>
                                    </p:animScale>
                                    <p:animScale>
                                      <p:cBhvr>
                                        <p:cTn id="61" dur="166" decel="50000">
                                          <p:stCondLst>
                                            <p:cond delay="1668"/>
                                          </p:stCondLst>
                                        </p:cTn>
                                        <p:tgtEl>
                                          <p:spTgt spid="13"/>
                                        </p:tgtEl>
                                      </p:cBhvr>
                                      <p:to x="100000" y="100000"/>
                                    </p:animScale>
                                    <p:animScale>
                                      <p:cBhvr>
                                        <p:cTn id="62" dur="26">
                                          <p:stCondLst>
                                            <p:cond delay="1808"/>
                                          </p:stCondLst>
                                        </p:cTn>
                                        <p:tgtEl>
                                          <p:spTgt spid="13"/>
                                        </p:tgtEl>
                                      </p:cBhvr>
                                      <p:to x="100000" y="95000"/>
                                    </p:animScale>
                                    <p:animScale>
                                      <p:cBhvr>
                                        <p:cTn id="63" dur="166" decel="50000">
                                          <p:stCondLst>
                                            <p:cond delay="1834"/>
                                          </p:stCondLst>
                                        </p:cTn>
                                        <p:tgtEl>
                                          <p:spTgt spid="13"/>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xit" presetSubtype="0" fill="hold" grpId="1" nodeType="clickEffect">
                                  <p:stCondLst>
                                    <p:cond delay="0"/>
                                  </p:stCondLst>
                                  <p:childTnLst>
                                    <p:animEffect transition="out" filter="wipe(down)">
                                      <p:cBhvr>
                                        <p:cTn id="67" dur="180" accel="50000">
                                          <p:stCondLst>
                                            <p:cond delay="1820"/>
                                          </p:stCondLst>
                                        </p:cTn>
                                        <p:tgtEl>
                                          <p:spTgt spid="13"/>
                                        </p:tgtEl>
                                      </p:cBhvr>
                                    </p:animEffect>
                                    <p:anim calcmode="lin" valueType="num">
                                      <p:cBhvr>
                                        <p:cTn id="68"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69"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70"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1"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2"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3"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4"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75" dur="26">
                                          <p:stCondLst>
                                            <p:cond delay="620"/>
                                          </p:stCondLst>
                                        </p:cTn>
                                        <p:tgtEl>
                                          <p:spTgt spid="13"/>
                                        </p:tgtEl>
                                      </p:cBhvr>
                                      <p:to x="100000" y="60000"/>
                                    </p:animScale>
                                    <p:animScale>
                                      <p:cBhvr>
                                        <p:cTn id="76" dur="166" decel="50000">
                                          <p:stCondLst>
                                            <p:cond delay="646"/>
                                          </p:stCondLst>
                                        </p:cTn>
                                        <p:tgtEl>
                                          <p:spTgt spid="13"/>
                                        </p:tgtEl>
                                      </p:cBhvr>
                                      <p:to x="100000" y="100000"/>
                                    </p:animScale>
                                    <p:animScale>
                                      <p:cBhvr>
                                        <p:cTn id="77" dur="26">
                                          <p:stCondLst>
                                            <p:cond delay="1312"/>
                                          </p:stCondLst>
                                        </p:cTn>
                                        <p:tgtEl>
                                          <p:spTgt spid="13"/>
                                        </p:tgtEl>
                                      </p:cBhvr>
                                      <p:to x="100000" y="80000"/>
                                    </p:animScale>
                                    <p:animScale>
                                      <p:cBhvr>
                                        <p:cTn id="78" dur="166" decel="50000">
                                          <p:stCondLst>
                                            <p:cond delay="1338"/>
                                          </p:stCondLst>
                                        </p:cTn>
                                        <p:tgtEl>
                                          <p:spTgt spid="13"/>
                                        </p:tgtEl>
                                      </p:cBhvr>
                                      <p:to x="100000" y="100000"/>
                                    </p:animScale>
                                    <p:animScale>
                                      <p:cBhvr>
                                        <p:cTn id="79" dur="26">
                                          <p:stCondLst>
                                            <p:cond delay="1642"/>
                                          </p:stCondLst>
                                        </p:cTn>
                                        <p:tgtEl>
                                          <p:spTgt spid="13"/>
                                        </p:tgtEl>
                                      </p:cBhvr>
                                      <p:to x="100000" y="90000"/>
                                    </p:animScale>
                                    <p:animScale>
                                      <p:cBhvr>
                                        <p:cTn id="80" dur="166" decel="50000">
                                          <p:stCondLst>
                                            <p:cond delay="1668"/>
                                          </p:stCondLst>
                                        </p:cTn>
                                        <p:tgtEl>
                                          <p:spTgt spid="13"/>
                                        </p:tgtEl>
                                      </p:cBhvr>
                                      <p:to x="100000" y="100000"/>
                                    </p:animScale>
                                    <p:animScale>
                                      <p:cBhvr>
                                        <p:cTn id="81" dur="26">
                                          <p:stCondLst>
                                            <p:cond delay="1808"/>
                                          </p:stCondLst>
                                        </p:cTn>
                                        <p:tgtEl>
                                          <p:spTgt spid="13"/>
                                        </p:tgtEl>
                                      </p:cBhvr>
                                      <p:to x="100000" y="95000"/>
                                    </p:animScale>
                                    <p:animScale>
                                      <p:cBhvr>
                                        <p:cTn id="82" dur="166" decel="50000">
                                          <p:stCondLst>
                                            <p:cond delay="1834"/>
                                          </p:stCondLst>
                                        </p:cTn>
                                        <p:tgtEl>
                                          <p:spTgt spid="13"/>
                                        </p:tgtEl>
                                      </p:cBhvr>
                                      <p:to x="100000" y="100000"/>
                                    </p:animScale>
                                    <p:set>
                                      <p:cBhvr>
                                        <p:cTn id="83" dur="1" fill="hold">
                                          <p:stCondLst>
                                            <p:cond delay="1999"/>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4">
                                            <p:txEl>
                                              <p:pRg st="0" end="0"/>
                                            </p:txEl>
                                          </p:spTgt>
                                        </p:tgtEl>
                                        <p:attrNameLst>
                                          <p:attrName>style.visibility</p:attrName>
                                        </p:attrNameLst>
                                      </p:cBhvr>
                                      <p:to>
                                        <p:strVal val="visible"/>
                                      </p:to>
                                    </p:set>
                                    <p:animEffect transition="in" filter="wipe(up)">
                                      <p:cBhvr>
                                        <p:cTn id="88" dur="500"/>
                                        <p:tgtEl>
                                          <p:spTgt spid="14">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14">
                                            <p:txEl>
                                              <p:pRg st="1" end="1"/>
                                            </p:txEl>
                                          </p:spTgt>
                                        </p:tgtEl>
                                        <p:attrNameLst>
                                          <p:attrName>style.visibility</p:attrName>
                                        </p:attrNameLst>
                                      </p:cBhvr>
                                      <p:to>
                                        <p:strVal val="visible"/>
                                      </p:to>
                                    </p:set>
                                    <p:animEffect transition="in" filter="wipe(up)">
                                      <p:cBhvr>
                                        <p:cTn id="93" dur="500"/>
                                        <p:tgtEl>
                                          <p:spTgt spid="14">
                                            <p:txEl>
                                              <p:pRg st="1" end="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14">
                                            <p:txEl>
                                              <p:pRg st="2" end="2"/>
                                            </p:txEl>
                                          </p:spTgt>
                                        </p:tgtEl>
                                        <p:attrNameLst>
                                          <p:attrName>style.visibility</p:attrName>
                                        </p:attrNameLst>
                                      </p:cBhvr>
                                      <p:to>
                                        <p:strVal val="visible"/>
                                      </p:to>
                                    </p:set>
                                    <p:animEffect transition="in" filter="wipe(up)">
                                      <p:cBhvr>
                                        <p:cTn id="9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3525829" y="706781"/>
            <a:ext cx="5105400" cy="381000"/>
          </a:xfrm>
        </p:spPr>
        <p:txBody>
          <a:bodyPr/>
          <a:lstStyle/>
          <a:p>
            <a:r>
              <a:rPr lang="en-GB" dirty="0" smtClean="0"/>
              <a:t>Marx’s dialectical vision of money</a:t>
            </a:r>
            <a:endParaRPr lang="en-US" dirty="0"/>
          </a:p>
        </p:txBody>
      </p:sp>
      <p:sp>
        <p:nvSpPr>
          <p:cNvPr id="4" name="Freeform 1028"/>
          <p:cNvSpPr>
            <a:spLocks/>
          </p:cNvSpPr>
          <p:nvPr/>
        </p:nvSpPr>
        <p:spPr bwMode="auto">
          <a:xfrm>
            <a:off x="2819400" y="1219200"/>
            <a:ext cx="6273800" cy="5594350"/>
          </a:xfrm>
          <a:custGeom>
            <a:avLst/>
            <a:gdLst>
              <a:gd name="T0" fmla="*/ 6184 w 6188"/>
              <a:gd name="T1" fmla="*/ 2913 h 6146"/>
              <a:gd name="T2" fmla="*/ 6149 w 6188"/>
              <a:gd name="T3" fmla="*/ 2592 h 6146"/>
              <a:gd name="T4" fmla="*/ 6082 w 6188"/>
              <a:gd name="T5" fmla="*/ 2277 h 6146"/>
              <a:gd name="T6" fmla="*/ 5983 w 6188"/>
              <a:gd name="T7" fmla="*/ 1972 h 6146"/>
              <a:gd name="T8" fmla="*/ 5851 w 6188"/>
              <a:gd name="T9" fmla="*/ 1678 h 6146"/>
              <a:gd name="T10" fmla="*/ 5689 w 6188"/>
              <a:gd name="T11" fmla="*/ 1399 h 6146"/>
              <a:gd name="T12" fmla="*/ 5499 w 6188"/>
              <a:gd name="T13" fmla="*/ 1139 h 6146"/>
              <a:gd name="T14" fmla="*/ 5282 w 6188"/>
              <a:gd name="T15" fmla="*/ 900 h 6146"/>
              <a:gd name="T16" fmla="*/ 5041 w 6188"/>
              <a:gd name="T17" fmla="*/ 685 h 6146"/>
              <a:gd name="T18" fmla="*/ 4779 w 6188"/>
              <a:gd name="T19" fmla="*/ 496 h 6146"/>
              <a:gd name="T20" fmla="*/ 4499 w 6188"/>
              <a:gd name="T21" fmla="*/ 335 h 6146"/>
              <a:gd name="T22" fmla="*/ 4202 w 6188"/>
              <a:gd name="T23" fmla="*/ 204 h 6146"/>
              <a:gd name="T24" fmla="*/ 3895 w 6188"/>
              <a:gd name="T25" fmla="*/ 105 h 6146"/>
              <a:gd name="T26" fmla="*/ 3578 w 6188"/>
              <a:gd name="T27" fmla="*/ 38 h 6146"/>
              <a:gd name="T28" fmla="*/ 3256 w 6188"/>
              <a:gd name="T29" fmla="*/ 4 h 6146"/>
              <a:gd name="T30" fmla="*/ 2932 w 6188"/>
              <a:gd name="T31" fmla="*/ 4 h 6146"/>
              <a:gd name="T32" fmla="*/ 2610 w 6188"/>
              <a:gd name="T33" fmla="*/ 38 h 6146"/>
              <a:gd name="T34" fmla="*/ 2293 w 6188"/>
              <a:gd name="T35" fmla="*/ 105 h 6146"/>
              <a:gd name="T36" fmla="*/ 1986 w 6188"/>
              <a:gd name="T37" fmla="*/ 204 h 6146"/>
              <a:gd name="T38" fmla="*/ 1689 w 6188"/>
              <a:gd name="T39" fmla="*/ 335 h 6146"/>
              <a:gd name="T40" fmla="*/ 1409 w 6188"/>
              <a:gd name="T41" fmla="*/ 496 h 6146"/>
              <a:gd name="T42" fmla="*/ 1147 w 6188"/>
              <a:gd name="T43" fmla="*/ 685 h 6146"/>
              <a:gd name="T44" fmla="*/ 906 w 6188"/>
              <a:gd name="T45" fmla="*/ 900 h 6146"/>
              <a:gd name="T46" fmla="*/ 689 w 6188"/>
              <a:gd name="T47" fmla="*/ 1139 h 6146"/>
              <a:gd name="T48" fmla="*/ 499 w 6188"/>
              <a:gd name="T49" fmla="*/ 1399 h 6146"/>
              <a:gd name="T50" fmla="*/ 337 w 6188"/>
              <a:gd name="T51" fmla="*/ 1678 h 6146"/>
              <a:gd name="T52" fmla="*/ 205 w 6188"/>
              <a:gd name="T53" fmla="*/ 1972 h 6146"/>
              <a:gd name="T54" fmla="*/ 106 w 6188"/>
              <a:gd name="T55" fmla="*/ 2277 h 6146"/>
              <a:gd name="T56" fmla="*/ 39 w 6188"/>
              <a:gd name="T57" fmla="*/ 2592 h 6146"/>
              <a:gd name="T58" fmla="*/ 4 w 6188"/>
              <a:gd name="T59" fmla="*/ 2913 h 6146"/>
              <a:gd name="T60" fmla="*/ 4 w 6188"/>
              <a:gd name="T61" fmla="*/ 3233 h 6146"/>
              <a:gd name="T62" fmla="*/ 39 w 6188"/>
              <a:gd name="T63" fmla="*/ 3554 h 6146"/>
              <a:gd name="T64" fmla="*/ 106 w 6188"/>
              <a:gd name="T65" fmla="*/ 3869 h 6146"/>
              <a:gd name="T66" fmla="*/ 205 w 6188"/>
              <a:gd name="T67" fmla="*/ 4174 h 6146"/>
              <a:gd name="T68" fmla="*/ 337 w 6188"/>
              <a:gd name="T69" fmla="*/ 4468 h 6146"/>
              <a:gd name="T70" fmla="*/ 499 w 6188"/>
              <a:gd name="T71" fmla="*/ 4747 h 6146"/>
              <a:gd name="T72" fmla="*/ 689 w 6188"/>
              <a:gd name="T73" fmla="*/ 5007 h 6146"/>
              <a:gd name="T74" fmla="*/ 906 w 6188"/>
              <a:gd name="T75" fmla="*/ 5246 h 6146"/>
              <a:gd name="T76" fmla="*/ 1147 w 6188"/>
              <a:gd name="T77" fmla="*/ 5461 h 6146"/>
              <a:gd name="T78" fmla="*/ 1409 w 6188"/>
              <a:gd name="T79" fmla="*/ 5650 h 6146"/>
              <a:gd name="T80" fmla="*/ 1689 w 6188"/>
              <a:gd name="T81" fmla="*/ 5811 h 6146"/>
              <a:gd name="T82" fmla="*/ 1986 w 6188"/>
              <a:gd name="T83" fmla="*/ 5942 h 6146"/>
              <a:gd name="T84" fmla="*/ 2293 w 6188"/>
              <a:gd name="T85" fmla="*/ 6041 h 6146"/>
              <a:gd name="T86" fmla="*/ 2610 w 6188"/>
              <a:gd name="T87" fmla="*/ 6108 h 6146"/>
              <a:gd name="T88" fmla="*/ 2932 w 6188"/>
              <a:gd name="T89" fmla="*/ 6142 h 6146"/>
              <a:gd name="T90" fmla="*/ 3256 w 6188"/>
              <a:gd name="T91" fmla="*/ 6142 h 6146"/>
              <a:gd name="T92" fmla="*/ 3578 w 6188"/>
              <a:gd name="T93" fmla="*/ 6108 h 6146"/>
              <a:gd name="T94" fmla="*/ 3895 w 6188"/>
              <a:gd name="T95" fmla="*/ 6041 h 6146"/>
              <a:gd name="T96" fmla="*/ 4202 w 6188"/>
              <a:gd name="T97" fmla="*/ 5942 h 6146"/>
              <a:gd name="T98" fmla="*/ 4499 w 6188"/>
              <a:gd name="T99" fmla="*/ 5811 h 6146"/>
              <a:gd name="T100" fmla="*/ 4779 w 6188"/>
              <a:gd name="T101" fmla="*/ 5651 h 6146"/>
              <a:gd name="T102" fmla="*/ 5041 w 6188"/>
              <a:gd name="T103" fmla="*/ 5461 h 6146"/>
              <a:gd name="T104" fmla="*/ 5282 w 6188"/>
              <a:gd name="T105" fmla="*/ 5246 h 6146"/>
              <a:gd name="T106" fmla="*/ 5499 w 6188"/>
              <a:gd name="T107" fmla="*/ 5007 h 6146"/>
              <a:gd name="T108" fmla="*/ 5689 w 6188"/>
              <a:gd name="T109" fmla="*/ 4747 h 6146"/>
              <a:gd name="T110" fmla="*/ 5851 w 6188"/>
              <a:gd name="T111" fmla="*/ 4468 h 6146"/>
              <a:gd name="T112" fmla="*/ 5983 w 6188"/>
              <a:gd name="T113" fmla="*/ 4174 h 6146"/>
              <a:gd name="T114" fmla="*/ 6082 w 6188"/>
              <a:gd name="T115" fmla="*/ 3869 h 6146"/>
              <a:gd name="T116" fmla="*/ 6149 w 6188"/>
              <a:gd name="T117" fmla="*/ 3554 h 6146"/>
              <a:gd name="T118" fmla="*/ 6184 w 6188"/>
              <a:gd name="T119" fmla="*/ 3233 h 6146"/>
              <a:gd name="T120" fmla="*/ 6188 w 6188"/>
              <a:gd name="T121" fmla="*/ 3073 h 6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8" h="6146">
                <a:moveTo>
                  <a:pt x="6188" y="3073"/>
                </a:moveTo>
                <a:lnTo>
                  <a:pt x="6184" y="2913"/>
                </a:lnTo>
                <a:lnTo>
                  <a:pt x="6171" y="2751"/>
                </a:lnTo>
                <a:lnTo>
                  <a:pt x="6149" y="2592"/>
                </a:lnTo>
                <a:lnTo>
                  <a:pt x="6120" y="2434"/>
                </a:lnTo>
                <a:lnTo>
                  <a:pt x="6082" y="2277"/>
                </a:lnTo>
                <a:lnTo>
                  <a:pt x="6037" y="2123"/>
                </a:lnTo>
                <a:lnTo>
                  <a:pt x="5983" y="1972"/>
                </a:lnTo>
                <a:lnTo>
                  <a:pt x="5920" y="1823"/>
                </a:lnTo>
                <a:lnTo>
                  <a:pt x="5851" y="1678"/>
                </a:lnTo>
                <a:lnTo>
                  <a:pt x="5774" y="1537"/>
                </a:lnTo>
                <a:lnTo>
                  <a:pt x="5689" y="1399"/>
                </a:lnTo>
                <a:lnTo>
                  <a:pt x="5597" y="1267"/>
                </a:lnTo>
                <a:lnTo>
                  <a:pt x="5499" y="1139"/>
                </a:lnTo>
                <a:lnTo>
                  <a:pt x="5393" y="1017"/>
                </a:lnTo>
                <a:lnTo>
                  <a:pt x="5282" y="900"/>
                </a:lnTo>
                <a:lnTo>
                  <a:pt x="5165" y="790"/>
                </a:lnTo>
                <a:lnTo>
                  <a:pt x="5041" y="685"/>
                </a:lnTo>
                <a:lnTo>
                  <a:pt x="4913" y="587"/>
                </a:lnTo>
                <a:lnTo>
                  <a:pt x="4779" y="496"/>
                </a:lnTo>
                <a:lnTo>
                  <a:pt x="4641" y="412"/>
                </a:lnTo>
                <a:lnTo>
                  <a:pt x="4499" y="335"/>
                </a:lnTo>
                <a:lnTo>
                  <a:pt x="4353" y="266"/>
                </a:lnTo>
                <a:lnTo>
                  <a:pt x="4202" y="204"/>
                </a:lnTo>
                <a:lnTo>
                  <a:pt x="4050" y="150"/>
                </a:lnTo>
                <a:lnTo>
                  <a:pt x="3895" y="105"/>
                </a:lnTo>
                <a:lnTo>
                  <a:pt x="3738" y="67"/>
                </a:lnTo>
                <a:lnTo>
                  <a:pt x="3578" y="38"/>
                </a:lnTo>
                <a:lnTo>
                  <a:pt x="3418" y="17"/>
                </a:lnTo>
                <a:lnTo>
                  <a:pt x="3256" y="4"/>
                </a:lnTo>
                <a:lnTo>
                  <a:pt x="3094" y="0"/>
                </a:lnTo>
                <a:lnTo>
                  <a:pt x="2932" y="4"/>
                </a:lnTo>
                <a:lnTo>
                  <a:pt x="2770" y="17"/>
                </a:lnTo>
                <a:lnTo>
                  <a:pt x="2610" y="38"/>
                </a:lnTo>
                <a:lnTo>
                  <a:pt x="2450" y="67"/>
                </a:lnTo>
                <a:lnTo>
                  <a:pt x="2293" y="105"/>
                </a:lnTo>
                <a:lnTo>
                  <a:pt x="2138" y="150"/>
                </a:lnTo>
                <a:lnTo>
                  <a:pt x="1986" y="204"/>
                </a:lnTo>
                <a:lnTo>
                  <a:pt x="1835" y="266"/>
                </a:lnTo>
                <a:lnTo>
                  <a:pt x="1689" y="335"/>
                </a:lnTo>
                <a:lnTo>
                  <a:pt x="1547" y="412"/>
                </a:lnTo>
                <a:lnTo>
                  <a:pt x="1409" y="496"/>
                </a:lnTo>
                <a:lnTo>
                  <a:pt x="1275" y="587"/>
                </a:lnTo>
                <a:lnTo>
                  <a:pt x="1147" y="685"/>
                </a:lnTo>
                <a:lnTo>
                  <a:pt x="1023" y="790"/>
                </a:lnTo>
                <a:lnTo>
                  <a:pt x="906" y="900"/>
                </a:lnTo>
                <a:lnTo>
                  <a:pt x="795" y="1017"/>
                </a:lnTo>
                <a:lnTo>
                  <a:pt x="689" y="1139"/>
                </a:lnTo>
                <a:lnTo>
                  <a:pt x="591" y="1267"/>
                </a:lnTo>
                <a:lnTo>
                  <a:pt x="499" y="1399"/>
                </a:lnTo>
                <a:lnTo>
                  <a:pt x="414" y="1537"/>
                </a:lnTo>
                <a:lnTo>
                  <a:pt x="337" y="1678"/>
                </a:lnTo>
                <a:lnTo>
                  <a:pt x="268" y="1823"/>
                </a:lnTo>
                <a:lnTo>
                  <a:pt x="205" y="1972"/>
                </a:lnTo>
                <a:lnTo>
                  <a:pt x="151" y="2123"/>
                </a:lnTo>
                <a:lnTo>
                  <a:pt x="106" y="2277"/>
                </a:lnTo>
                <a:lnTo>
                  <a:pt x="68" y="2434"/>
                </a:lnTo>
                <a:lnTo>
                  <a:pt x="39" y="2592"/>
                </a:lnTo>
                <a:lnTo>
                  <a:pt x="17" y="2751"/>
                </a:lnTo>
                <a:lnTo>
                  <a:pt x="4" y="2913"/>
                </a:lnTo>
                <a:lnTo>
                  <a:pt x="0" y="3073"/>
                </a:lnTo>
                <a:lnTo>
                  <a:pt x="4" y="3233"/>
                </a:lnTo>
                <a:lnTo>
                  <a:pt x="17" y="3395"/>
                </a:lnTo>
                <a:lnTo>
                  <a:pt x="39" y="3554"/>
                </a:lnTo>
                <a:lnTo>
                  <a:pt x="68" y="3712"/>
                </a:lnTo>
                <a:lnTo>
                  <a:pt x="106" y="3869"/>
                </a:lnTo>
                <a:lnTo>
                  <a:pt x="151" y="4023"/>
                </a:lnTo>
                <a:lnTo>
                  <a:pt x="205" y="4174"/>
                </a:lnTo>
                <a:lnTo>
                  <a:pt x="268" y="4323"/>
                </a:lnTo>
                <a:lnTo>
                  <a:pt x="337" y="4468"/>
                </a:lnTo>
                <a:lnTo>
                  <a:pt x="414" y="4610"/>
                </a:lnTo>
                <a:lnTo>
                  <a:pt x="499" y="4747"/>
                </a:lnTo>
                <a:lnTo>
                  <a:pt x="591" y="4879"/>
                </a:lnTo>
                <a:lnTo>
                  <a:pt x="689" y="5007"/>
                </a:lnTo>
                <a:lnTo>
                  <a:pt x="795" y="5129"/>
                </a:lnTo>
                <a:lnTo>
                  <a:pt x="906" y="5246"/>
                </a:lnTo>
                <a:lnTo>
                  <a:pt x="1023" y="5356"/>
                </a:lnTo>
                <a:lnTo>
                  <a:pt x="1147" y="5461"/>
                </a:lnTo>
                <a:lnTo>
                  <a:pt x="1275" y="5559"/>
                </a:lnTo>
                <a:lnTo>
                  <a:pt x="1409" y="5650"/>
                </a:lnTo>
                <a:lnTo>
                  <a:pt x="1547" y="5734"/>
                </a:lnTo>
                <a:lnTo>
                  <a:pt x="1689" y="5811"/>
                </a:lnTo>
                <a:lnTo>
                  <a:pt x="1835" y="5880"/>
                </a:lnTo>
                <a:lnTo>
                  <a:pt x="1986" y="5942"/>
                </a:lnTo>
                <a:lnTo>
                  <a:pt x="2138" y="5996"/>
                </a:lnTo>
                <a:lnTo>
                  <a:pt x="2293" y="6041"/>
                </a:lnTo>
                <a:lnTo>
                  <a:pt x="2450" y="6079"/>
                </a:lnTo>
                <a:lnTo>
                  <a:pt x="2610" y="6108"/>
                </a:lnTo>
                <a:lnTo>
                  <a:pt x="2770" y="6129"/>
                </a:lnTo>
                <a:lnTo>
                  <a:pt x="2932" y="6142"/>
                </a:lnTo>
                <a:lnTo>
                  <a:pt x="3094" y="6146"/>
                </a:lnTo>
                <a:lnTo>
                  <a:pt x="3256" y="6142"/>
                </a:lnTo>
                <a:lnTo>
                  <a:pt x="3418" y="6129"/>
                </a:lnTo>
                <a:lnTo>
                  <a:pt x="3578" y="6108"/>
                </a:lnTo>
                <a:lnTo>
                  <a:pt x="3738" y="6079"/>
                </a:lnTo>
                <a:lnTo>
                  <a:pt x="3895" y="6041"/>
                </a:lnTo>
                <a:lnTo>
                  <a:pt x="4050" y="5996"/>
                </a:lnTo>
                <a:lnTo>
                  <a:pt x="4202" y="5942"/>
                </a:lnTo>
                <a:lnTo>
                  <a:pt x="4353" y="5880"/>
                </a:lnTo>
                <a:lnTo>
                  <a:pt x="4499" y="5811"/>
                </a:lnTo>
                <a:lnTo>
                  <a:pt x="4641" y="5734"/>
                </a:lnTo>
                <a:lnTo>
                  <a:pt x="4779" y="5651"/>
                </a:lnTo>
                <a:lnTo>
                  <a:pt x="4913" y="5559"/>
                </a:lnTo>
                <a:lnTo>
                  <a:pt x="5041" y="5461"/>
                </a:lnTo>
                <a:lnTo>
                  <a:pt x="5165" y="5356"/>
                </a:lnTo>
                <a:lnTo>
                  <a:pt x="5282" y="5246"/>
                </a:lnTo>
                <a:lnTo>
                  <a:pt x="5393" y="5129"/>
                </a:lnTo>
                <a:lnTo>
                  <a:pt x="5499" y="5007"/>
                </a:lnTo>
                <a:lnTo>
                  <a:pt x="5597" y="4879"/>
                </a:lnTo>
                <a:lnTo>
                  <a:pt x="5689" y="4747"/>
                </a:lnTo>
                <a:lnTo>
                  <a:pt x="5774" y="4610"/>
                </a:lnTo>
                <a:lnTo>
                  <a:pt x="5851" y="4468"/>
                </a:lnTo>
                <a:lnTo>
                  <a:pt x="5920" y="4323"/>
                </a:lnTo>
                <a:lnTo>
                  <a:pt x="5983" y="4174"/>
                </a:lnTo>
                <a:lnTo>
                  <a:pt x="6037" y="4023"/>
                </a:lnTo>
                <a:lnTo>
                  <a:pt x="6082" y="3869"/>
                </a:lnTo>
                <a:lnTo>
                  <a:pt x="6120" y="3712"/>
                </a:lnTo>
                <a:lnTo>
                  <a:pt x="6149" y="3554"/>
                </a:lnTo>
                <a:lnTo>
                  <a:pt x="6171" y="3395"/>
                </a:lnTo>
                <a:lnTo>
                  <a:pt x="6184" y="3233"/>
                </a:lnTo>
                <a:lnTo>
                  <a:pt x="6188" y="3073"/>
                </a:lnTo>
                <a:lnTo>
                  <a:pt x="6188" y="3073"/>
                </a:lnTo>
                <a:close/>
              </a:path>
            </a:pathLst>
          </a:custGeom>
          <a:solidFill>
            <a:srgbClr val="EFEFEF"/>
          </a:solidFill>
          <a:ln w="12700" cmpd="sng">
            <a:solidFill>
              <a:srgbClr val="000000"/>
            </a:solidFill>
            <a:prstDash val="solid"/>
            <a:round/>
            <a:headEnd/>
            <a:tailEnd/>
          </a:ln>
        </p:spPr>
        <p:txBody>
          <a:bodyPr/>
          <a:lstStyle/>
          <a:p>
            <a:endParaRPr lang="en-US">
              <a:latin typeface="Candara" panose="020E0502030303020204" pitchFamily="34" charset="0"/>
            </a:endParaRPr>
          </a:p>
        </p:txBody>
      </p:sp>
      <p:sp>
        <p:nvSpPr>
          <p:cNvPr id="5" name="Rectangle 1029"/>
          <p:cNvSpPr>
            <a:spLocks noChangeArrowheads="1"/>
          </p:cNvSpPr>
          <p:nvPr/>
        </p:nvSpPr>
        <p:spPr bwMode="auto">
          <a:xfrm>
            <a:off x="5188902" y="1767924"/>
            <a:ext cx="17452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ct val="0"/>
              </a:spcBef>
            </a:pPr>
            <a:r>
              <a:rPr kumimoji="0" lang="en-AU" altLang="en-US" b="0" dirty="0">
                <a:solidFill>
                  <a:srgbClr val="000000"/>
                </a:solidFill>
                <a:latin typeface="Candara" panose="020E0502030303020204" pitchFamily="34" charset="0"/>
              </a:rPr>
              <a:t>M—C—M+</a:t>
            </a:r>
            <a:br>
              <a:rPr kumimoji="0" lang="en-AU" altLang="en-US" b="0" dirty="0">
                <a:solidFill>
                  <a:srgbClr val="000000"/>
                </a:solidFill>
                <a:latin typeface="Candara" panose="020E0502030303020204" pitchFamily="34" charset="0"/>
              </a:rPr>
            </a:br>
            <a:r>
              <a:rPr kumimoji="0" lang="en-AU" altLang="en-US" b="0" dirty="0">
                <a:solidFill>
                  <a:srgbClr val="000000"/>
                </a:solidFill>
                <a:latin typeface="Candara" panose="020E0502030303020204" pitchFamily="34" charset="0"/>
              </a:rPr>
              <a:t>circuit</a:t>
            </a:r>
            <a:endParaRPr kumimoji="0" lang="en-AU" altLang="en-US" b="0" dirty="0">
              <a:latin typeface="Candara" panose="020E0502030303020204" pitchFamily="34" charset="0"/>
            </a:endParaRPr>
          </a:p>
        </p:txBody>
      </p:sp>
      <p:sp>
        <p:nvSpPr>
          <p:cNvPr id="6" name="Rectangle 1030"/>
          <p:cNvSpPr>
            <a:spLocks noChangeArrowheads="1"/>
          </p:cNvSpPr>
          <p:nvPr/>
        </p:nvSpPr>
        <p:spPr bwMode="auto">
          <a:xfrm>
            <a:off x="4807469" y="5317815"/>
            <a:ext cx="24108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ct val="0"/>
              </a:spcBef>
            </a:pPr>
            <a:r>
              <a:rPr kumimoji="0" lang="en-AU" altLang="en-US" sz="2000" b="0" dirty="0">
                <a:solidFill>
                  <a:srgbClr val="000000"/>
                </a:solidFill>
                <a:latin typeface="Candara" panose="020E0502030303020204" pitchFamily="34" charset="0"/>
              </a:rPr>
              <a:t>Dialectical Tension: </a:t>
            </a:r>
            <a:r>
              <a:rPr kumimoji="0" lang="en-AU" altLang="en-US" sz="2000" b="1" i="1" dirty="0" smtClean="0">
                <a:solidFill>
                  <a:srgbClr val="000000"/>
                </a:solidFill>
                <a:latin typeface="Candara" panose="020E0502030303020204" pitchFamily="34" charset="0"/>
              </a:rPr>
              <a:t>exchange-value </a:t>
            </a:r>
            <a:r>
              <a:rPr kumimoji="0" lang="en-AU" altLang="en-US" sz="2000" b="1" i="1" dirty="0">
                <a:solidFill>
                  <a:srgbClr val="000000"/>
                </a:solidFill>
                <a:latin typeface="Candara" panose="020E0502030303020204" pitchFamily="34" charset="0"/>
              </a:rPr>
              <a:t>set by use-value</a:t>
            </a:r>
            <a:endParaRPr kumimoji="0" lang="en-AU" altLang="en-US" sz="2000" b="1" i="1" dirty="0">
              <a:latin typeface="Candara" panose="020E0502030303020204" pitchFamily="34" charset="0"/>
            </a:endParaRPr>
          </a:p>
        </p:txBody>
      </p:sp>
      <p:sp>
        <p:nvSpPr>
          <p:cNvPr id="7" name="Line 1031"/>
          <p:cNvSpPr>
            <a:spLocks noChangeShapeType="1"/>
          </p:cNvSpPr>
          <p:nvPr/>
        </p:nvSpPr>
        <p:spPr bwMode="auto">
          <a:xfrm>
            <a:off x="3525829" y="5238898"/>
            <a:ext cx="4797433" cy="3027"/>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ndara" panose="020E0502030303020204" pitchFamily="34" charset="0"/>
            </a:endParaRPr>
          </a:p>
        </p:txBody>
      </p:sp>
      <p:sp>
        <p:nvSpPr>
          <p:cNvPr id="8" name="Freeform 1032"/>
          <p:cNvSpPr>
            <a:spLocks/>
          </p:cNvSpPr>
          <p:nvPr/>
        </p:nvSpPr>
        <p:spPr bwMode="auto">
          <a:xfrm>
            <a:off x="3171756" y="2030762"/>
            <a:ext cx="5534094" cy="3487387"/>
          </a:xfrm>
          <a:custGeom>
            <a:avLst/>
            <a:gdLst>
              <a:gd name="T0" fmla="*/ 563 w 1088"/>
              <a:gd name="T1" fmla="*/ 154 h 521"/>
              <a:gd name="T2" fmla="*/ 1015 w 1088"/>
              <a:gd name="T3" fmla="*/ 52 h 521"/>
              <a:gd name="T4" fmla="*/ 999 w 1088"/>
              <a:gd name="T5" fmla="*/ 466 h 521"/>
              <a:gd name="T6" fmla="*/ 548 w 1088"/>
              <a:gd name="T7" fmla="*/ 380 h 521"/>
              <a:gd name="T8" fmla="*/ 80 w 1088"/>
              <a:gd name="T9" fmla="*/ 457 h 521"/>
              <a:gd name="T10" fmla="*/ 80 w 1088"/>
              <a:gd name="T11" fmla="*/ 76 h 521"/>
              <a:gd name="T12" fmla="*/ 563 w 1088"/>
              <a:gd name="T13" fmla="*/ 154 h 521"/>
            </a:gdLst>
            <a:ahLst/>
            <a:cxnLst>
              <a:cxn ang="0">
                <a:pos x="T0" y="T1"/>
              </a:cxn>
              <a:cxn ang="0">
                <a:pos x="T2" y="T3"/>
              </a:cxn>
              <a:cxn ang="0">
                <a:pos x="T4" y="T5"/>
              </a:cxn>
              <a:cxn ang="0">
                <a:pos x="T6" y="T7"/>
              </a:cxn>
              <a:cxn ang="0">
                <a:pos x="T8" y="T9"/>
              </a:cxn>
              <a:cxn ang="0">
                <a:pos x="T10" y="T11"/>
              </a:cxn>
              <a:cxn ang="0">
                <a:pos x="T12" y="T13"/>
              </a:cxn>
            </a:cxnLst>
            <a:rect l="0" t="0" r="r" b="b"/>
            <a:pathLst>
              <a:path w="1088" h="521">
                <a:moveTo>
                  <a:pt x="563" y="154"/>
                </a:moveTo>
                <a:cubicBezTo>
                  <a:pt x="719" y="150"/>
                  <a:pt x="942" y="0"/>
                  <a:pt x="1015" y="52"/>
                </a:cubicBezTo>
                <a:cubicBezTo>
                  <a:pt x="1088" y="104"/>
                  <a:pt x="1077" y="411"/>
                  <a:pt x="999" y="466"/>
                </a:cubicBezTo>
                <a:cubicBezTo>
                  <a:pt x="921" y="521"/>
                  <a:pt x="701" y="381"/>
                  <a:pt x="548" y="380"/>
                </a:cubicBezTo>
                <a:cubicBezTo>
                  <a:pt x="395" y="379"/>
                  <a:pt x="158" y="508"/>
                  <a:pt x="80" y="457"/>
                </a:cubicBezTo>
                <a:cubicBezTo>
                  <a:pt x="2" y="406"/>
                  <a:pt x="0" y="126"/>
                  <a:pt x="80" y="76"/>
                </a:cubicBezTo>
                <a:cubicBezTo>
                  <a:pt x="160" y="26"/>
                  <a:pt x="463" y="138"/>
                  <a:pt x="563" y="154"/>
                </a:cubicBez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Candara" panose="020E0502030303020204" pitchFamily="34" charset="0"/>
            </a:endParaRPr>
          </a:p>
        </p:txBody>
      </p:sp>
      <p:sp>
        <p:nvSpPr>
          <p:cNvPr id="9" name="Rectangle 1033"/>
          <p:cNvSpPr>
            <a:spLocks noChangeArrowheads="1"/>
          </p:cNvSpPr>
          <p:nvPr/>
        </p:nvSpPr>
        <p:spPr bwMode="auto">
          <a:xfrm>
            <a:off x="3378193" y="3112294"/>
            <a:ext cx="1955807" cy="1231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spcBef>
                <a:spcPct val="0"/>
              </a:spcBef>
            </a:pPr>
            <a:r>
              <a:rPr kumimoji="0" lang="en-AU" altLang="en-US" sz="2000" b="0" dirty="0">
                <a:solidFill>
                  <a:srgbClr val="000000"/>
                </a:solidFill>
                <a:latin typeface="Candara" panose="020E0502030303020204" pitchFamily="34" charset="0"/>
              </a:rPr>
              <a:t>Foreground:</a:t>
            </a:r>
          </a:p>
          <a:p>
            <a:pPr algn="l">
              <a:spcBef>
                <a:spcPct val="0"/>
              </a:spcBef>
            </a:pPr>
            <a:r>
              <a:rPr kumimoji="0" lang="en-AU" altLang="en-US" sz="2000" b="0" dirty="0">
                <a:solidFill>
                  <a:srgbClr val="000000"/>
                </a:solidFill>
                <a:latin typeface="Candara" panose="020E0502030303020204" pitchFamily="34" charset="0"/>
              </a:rPr>
              <a:t>Commodity (essential to exchange)</a:t>
            </a:r>
          </a:p>
        </p:txBody>
      </p:sp>
      <p:sp>
        <p:nvSpPr>
          <p:cNvPr id="10" name="Rectangle 1034"/>
          <p:cNvSpPr>
            <a:spLocks noChangeArrowheads="1"/>
          </p:cNvSpPr>
          <p:nvPr/>
        </p:nvSpPr>
        <p:spPr bwMode="auto">
          <a:xfrm>
            <a:off x="6228347" y="3060288"/>
            <a:ext cx="2264778" cy="1231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spcBef>
                <a:spcPct val="0"/>
              </a:spcBef>
            </a:pPr>
            <a:r>
              <a:rPr kumimoji="0" lang="en-AU" altLang="en-US" sz="2000" b="0">
                <a:solidFill>
                  <a:srgbClr val="000000"/>
                </a:solidFill>
                <a:latin typeface="Candara" panose="020E0502030303020204" pitchFamily="34" charset="0"/>
              </a:rPr>
              <a:t>Background: Non-commodity (not produced by means of commodities)</a:t>
            </a:r>
            <a:endParaRPr kumimoji="0" lang="en-AU" altLang="en-US" sz="2000" b="0">
              <a:latin typeface="Candara" panose="020E0502030303020204" pitchFamily="34" charset="0"/>
            </a:endParaRPr>
          </a:p>
        </p:txBody>
      </p:sp>
      <p:sp>
        <p:nvSpPr>
          <p:cNvPr id="11" name="Rectangle 1035"/>
          <p:cNvSpPr>
            <a:spLocks noChangeArrowheads="1"/>
          </p:cNvSpPr>
          <p:nvPr/>
        </p:nvSpPr>
        <p:spPr bwMode="auto">
          <a:xfrm>
            <a:off x="5486400" y="3424134"/>
            <a:ext cx="79692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spcBef>
                <a:spcPct val="0"/>
              </a:spcBef>
            </a:pPr>
            <a:r>
              <a:rPr kumimoji="0" lang="en-AU" altLang="en-US" sz="2000" b="0" dirty="0">
                <a:solidFill>
                  <a:srgbClr val="000000"/>
                </a:solidFill>
                <a:latin typeface="Candara" panose="020E0502030303020204" pitchFamily="34" charset="0"/>
              </a:rPr>
              <a:t>Money</a:t>
            </a:r>
            <a:endParaRPr kumimoji="0" lang="en-AU" altLang="en-US" sz="2000" b="0" dirty="0">
              <a:latin typeface="Candara" panose="020E0502030303020204" pitchFamily="34" charset="0"/>
            </a:endParaRPr>
          </a:p>
        </p:txBody>
      </p:sp>
      <p:sp>
        <p:nvSpPr>
          <p:cNvPr id="12" name="Rectangle 2051"/>
          <p:cNvSpPr txBox="1">
            <a:spLocks noChangeArrowheads="1"/>
          </p:cNvSpPr>
          <p:nvPr/>
        </p:nvSpPr>
        <p:spPr bwMode="auto">
          <a:xfrm>
            <a:off x="148548" y="685800"/>
            <a:ext cx="337728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pPr>
              <a:lnSpc>
                <a:spcPct val="90000"/>
              </a:lnSpc>
            </a:pPr>
            <a:r>
              <a:rPr lang="en-AU" altLang="en-US" kern="0" dirty="0" smtClean="0">
                <a:effectLst/>
              </a:rPr>
              <a:t>"What, now, does the industrial capitalist pay, and what is, therefore, the price of the loaned capital?…</a:t>
            </a:r>
          </a:p>
          <a:p>
            <a:pPr>
              <a:lnSpc>
                <a:spcPct val="90000"/>
              </a:lnSpc>
            </a:pPr>
            <a:r>
              <a:rPr lang="en-AU" altLang="en-US" kern="0" dirty="0" smtClean="0">
                <a:effectLst/>
              </a:rPr>
              <a:t>What the buyer of an ordinary commodity, buys is its use-value; what he pays for is its value.</a:t>
            </a:r>
          </a:p>
          <a:p>
            <a:pPr>
              <a:lnSpc>
                <a:spcPct val="90000"/>
              </a:lnSpc>
            </a:pPr>
            <a:r>
              <a:rPr lang="en-AU" altLang="en-US" kern="0" dirty="0" smtClean="0">
                <a:effectLst/>
              </a:rPr>
              <a:t>What the borrower of money buys is likewise its use-value as capital; but what does he pay for?</a:t>
            </a:r>
          </a:p>
          <a:p>
            <a:pPr>
              <a:lnSpc>
                <a:spcPct val="90000"/>
              </a:lnSpc>
            </a:pPr>
            <a:r>
              <a:rPr lang="en-AU" altLang="en-US" b="1" kern="0" dirty="0" smtClean="0">
                <a:effectLst>
                  <a:outerShdw blurRad="38100" dist="38100" dir="2700000" algn="tl">
                    <a:srgbClr val="FFFFFF"/>
                  </a:outerShdw>
                </a:effectLst>
              </a:rPr>
              <a:t>Surely not its price, or value, as in the case of ordinary commodities</a:t>
            </a:r>
            <a:r>
              <a:rPr lang="en-AU" altLang="en-US" b="1" kern="0" dirty="0" smtClean="0">
                <a:effectLst/>
              </a:rPr>
              <a:t>.</a:t>
            </a:r>
            <a:r>
              <a:rPr lang="en-AU" altLang="en-US" kern="0" dirty="0" smtClean="0">
                <a:effectLst/>
              </a:rPr>
              <a:t>" (Marx 1894,  p. 352.)</a:t>
            </a:r>
            <a:endParaRPr lang="en-AU" altLang="en-US" kern="0" dirty="0">
              <a:effectLst/>
            </a:endParaRPr>
          </a:p>
        </p:txBody>
      </p:sp>
    </p:spTree>
    <p:extLst>
      <p:ext uri="{BB962C8B-B14F-4D97-AF65-F5344CB8AC3E}">
        <p14:creationId xmlns:p14="http://schemas.microsoft.com/office/powerpoint/2010/main" val="90951942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outVertical)">
                                      <p:cBhvr>
                                        <p:cTn id="40" dur="500"/>
                                        <p:tgtEl>
                                          <p:spTgt spid="6"/>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out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up)">
                                      <p:cBhvr>
                                        <p:cTn id="49" dur="500"/>
                                        <p:tgtEl>
                                          <p:spTgt spid="1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wipe(up)">
                                      <p:cBhvr>
                                        <p:cTn id="54" dur="500"/>
                                        <p:tgtEl>
                                          <p:spTgt spid="12">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2">
                                            <p:txEl>
                                              <p:pRg st="2" end="2"/>
                                            </p:txEl>
                                          </p:spTgt>
                                        </p:tgtEl>
                                        <p:attrNameLst>
                                          <p:attrName>style.visibility</p:attrName>
                                        </p:attrNameLst>
                                      </p:cBhvr>
                                      <p:to>
                                        <p:strVal val="visible"/>
                                      </p:to>
                                    </p:set>
                                    <p:animEffect transition="in" filter="wipe(up)">
                                      <p:cBhvr>
                                        <p:cTn id="59" dur="500"/>
                                        <p:tgtEl>
                                          <p:spTgt spid="12">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xEl>
                                              <p:pRg st="3" end="3"/>
                                            </p:txEl>
                                          </p:spTgt>
                                        </p:tgtEl>
                                        <p:attrNameLst>
                                          <p:attrName>style.visibility</p:attrName>
                                        </p:attrNameLst>
                                      </p:cBhvr>
                                      <p:to>
                                        <p:strVal val="visible"/>
                                      </p:to>
                                    </p:set>
                                    <p:animEffect transition="in" filter="wipe(up)">
                                      <p:cBhvr>
                                        <p:cTn id="6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utoUpdateAnimBg="0"/>
      <p:bldP spid="6" grpId="0" autoUpdateAnimBg="0"/>
      <p:bldP spid="7" grpId="0" animBg="1"/>
      <p:bldP spid="8" grpId="0" animBg="1"/>
      <p:bldP spid="9" grpId="0" animBg="1" autoUpdateAnimBg="0"/>
      <p:bldP spid="10" grpId="0" animBg="1" autoUpdateAnimBg="0"/>
      <p:bldP spid="11" grpId="0" animBg="1" autoUpdateAnimBg="0"/>
      <p:bldP spid="12" grpId="0"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362200" y="995363"/>
            <a:ext cx="15240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Existing</a:t>
            </a:r>
            <a:r>
              <a:rPr kumimoji="0" lang="en-GB" sz="22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 money</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8" name="Rounded Rectangle 7"/>
          <p:cNvSpPr/>
          <p:nvPr/>
        </p:nvSpPr>
        <p:spPr bwMode="auto">
          <a:xfrm>
            <a:off x="3581400" y="990600"/>
            <a:ext cx="15240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New </a:t>
            </a:r>
            <a:r>
              <a:rPr kumimoji="0" lang="en-GB" sz="22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money</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0" name="Rounded Rectangle 9"/>
          <p:cNvSpPr/>
          <p:nvPr/>
        </p:nvSpPr>
        <p:spPr bwMode="auto">
          <a:xfrm>
            <a:off x="4855763" y="990600"/>
            <a:ext cx="23622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200" dirty="0" smtClean="0">
                <a:solidFill>
                  <a:srgbClr val="FFFFFF"/>
                </a:solidFill>
                <a:latin typeface="Candara" panose="020E0502030303020204" pitchFamily="34" charset="0"/>
              </a:rPr>
              <a:t>Gross Financial Transactions</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1" name="Rounded Rectangle 10"/>
          <p:cNvSpPr/>
          <p:nvPr/>
        </p:nvSpPr>
        <p:spPr bwMode="auto">
          <a:xfrm>
            <a:off x="152400" y="996210"/>
            <a:ext cx="15240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New Goods</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3" name="Rounded Rectangle 12"/>
          <p:cNvSpPr/>
          <p:nvPr/>
        </p:nvSpPr>
        <p:spPr bwMode="auto">
          <a:xfrm>
            <a:off x="1219200" y="1001820"/>
            <a:ext cx="15240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200" dirty="0" smtClean="0">
                <a:solidFill>
                  <a:srgbClr val="FFFFFF"/>
                </a:solidFill>
                <a:latin typeface="Candara" panose="020E0502030303020204" pitchFamily="34" charset="0"/>
              </a:rPr>
              <a:t>Change Asset Values</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381000"/>
          </a:xfrm>
        </p:spPr>
        <p:txBody>
          <a:bodyPr/>
          <a:lstStyle/>
          <a:p>
            <a:r>
              <a:rPr lang="en-AU" dirty="0" smtClean="0"/>
              <a:t>General expression for a modern monetarism:</a:t>
            </a:r>
          </a:p>
        </p:txBody>
      </p:sp>
      <p:sp>
        <p:nvSpPr>
          <p:cNvPr id="5" name="Content Placeholder 2"/>
          <p:cNvSpPr txBox="1">
            <a:spLocks/>
          </p:cNvSpPr>
          <p:nvPr/>
        </p:nvSpPr>
        <p:spPr bwMode="auto">
          <a:xfrm>
            <a:off x="294048" y="2230545"/>
            <a:ext cx="8763000" cy="111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pPr marL="342900" lvl="1" indent="-342900">
              <a:buFontTx/>
              <a:buChar char="•"/>
              <a:tabLst>
                <a:tab pos="180000" algn="l"/>
              </a:tabLst>
            </a:pPr>
            <a:r>
              <a:rPr lang="en-AU" dirty="0">
                <a:effectLst/>
              </a:rPr>
              <a:t>Right hand side is all sources of monetary demand…</a:t>
            </a:r>
            <a:endParaRPr lang="en-US" dirty="0">
              <a:effectLst/>
            </a:endParaRPr>
          </a:p>
          <a:p>
            <a:r>
              <a:rPr lang="en-AU" kern="0" dirty="0" smtClean="0">
                <a:effectLst/>
              </a:rPr>
              <a:t>Left hand side is all uses of money</a:t>
            </a:r>
          </a:p>
          <a:p>
            <a:pPr lvl="1"/>
            <a:r>
              <a:rPr lang="en-AU" kern="0" dirty="0" smtClean="0">
                <a:effectLst/>
              </a:rPr>
              <a:t>Buying new goods</a:t>
            </a:r>
          </a:p>
        </p:txBody>
      </p:sp>
      <p:graphicFrame>
        <p:nvGraphicFramePr>
          <p:cNvPr id="6" name="Object 5"/>
          <p:cNvGraphicFramePr>
            <a:graphicFrameLocks noChangeAspect="1"/>
          </p:cNvGraphicFramePr>
          <p:nvPr>
            <p:extLst>
              <p:ext uri="{D42A27DB-BD31-4B8C-83A1-F6EECF244321}">
                <p14:modId xmlns:p14="http://schemas.microsoft.com/office/powerpoint/2010/main" val="1957506554"/>
              </p:ext>
            </p:extLst>
          </p:nvPr>
        </p:nvGraphicFramePr>
        <p:xfrm>
          <a:off x="457200" y="1024260"/>
          <a:ext cx="6713538" cy="1000125"/>
        </p:xfrm>
        <a:graphic>
          <a:graphicData uri="http://schemas.openxmlformats.org/presentationml/2006/ole">
            <mc:AlternateContent xmlns:mc="http://schemas.openxmlformats.org/markup-compatibility/2006">
              <mc:Choice xmlns:v="urn:schemas-microsoft-com:vml" Requires="v">
                <p:oleObj spid="_x0000_s6325" name="Equation" r:id="rId3" imgW="2641320" imgH="393480" progId="Equation.DSMT4">
                  <p:embed/>
                </p:oleObj>
              </mc:Choice>
              <mc:Fallback>
                <p:oleObj name="Equation" r:id="rId3" imgW="2641320" imgH="393480" progId="Equation.DSMT4">
                  <p:embed/>
                  <p:pic>
                    <p:nvPicPr>
                      <p:cNvPr id="0" name=""/>
                      <p:cNvPicPr/>
                      <p:nvPr/>
                    </p:nvPicPr>
                    <p:blipFill>
                      <a:blip r:embed="rId4"/>
                      <a:stretch>
                        <a:fillRect/>
                      </a:stretch>
                    </p:blipFill>
                    <p:spPr>
                      <a:xfrm>
                        <a:off x="457200" y="1024260"/>
                        <a:ext cx="6713538" cy="1000125"/>
                      </a:xfrm>
                      <a:prstGeom prst="rect">
                        <a:avLst/>
                      </a:prstGeom>
                    </p:spPr>
                  </p:pic>
                </p:oleObj>
              </mc:Fallback>
            </mc:AlternateContent>
          </a:graphicData>
        </a:graphic>
      </p:graphicFrame>
      <p:sp>
        <p:nvSpPr>
          <p:cNvPr id="12" name="Content Placeholder 2"/>
          <p:cNvSpPr txBox="1">
            <a:spLocks/>
          </p:cNvSpPr>
          <p:nvPr/>
        </p:nvSpPr>
        <p:spPr bwMode="auto">
          <a:xfrm>
            <a:off x="304800" y="3259245"/>
            <a:ext cx="8763000" cy="77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pPr lvl="1"/>
            <a:r>
              <a:rPr lang="en-AU" kern="0" dirty="0" smtClean="0">
                <a:effectLst/>
              </a:rPr>
              <a:t>Changing value of existing financial claims</a:t>
            </a:r>
          </a:p>
          <a:p>
            <a:pPr lvl="2"/>
            <a:r>
              <a:rPr lang="en-AU" kern="0" dirty="0" smtClean="0">
                <a:effectLst/>
              </a:rPr>
              <a:t>Total value of ownership of existing shares and property</a:t>
            </a:r>
          </a:p>
        </p:txBody>
      </p:sp>
      <p:sp>
        <p:nvSpPr>
          <p:cNvPr id="14" name="Content Placeholder 2"/>
          <p:cNvSpPr txBox="1">
            <a:spLocks/>
          </p:cNvSpPr>
          <p:nvPr/>
        </p:nvSpPr>
        <p:spPr bwMode="auto">
          <a:xfrm>
            <a:off x="304800" y="3945045"/>
            <a:ext cx="8763000" cy="77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pPr lvl="1"/>
            <a:r>
              <a:rPr lang="en-AU" kern="0" dirty="0" smtClean="0">
                <a:effectLst/>
              </a:rPr>
              <a:t>Expanding out NAT:</a:t>
            </a:r>
          </a:p>
        </p:txBody>
      </p:sp>
      <p:graphicFrame>
        <p:nvGraphicFramePr>
          <p:cNvPr id="15" name="Object 14"/>
          <p:cNvGraphicFramePr>
            <a:graphicFrameLocks noChangeAspect="1"/>
          </p:cNvGraphicFramePr>
          <p:nvPr>
            <p:extLst>
              <p:ext uri="{D42A27DB-BD31-4B8C-83A1-F6EECF244321}">
                <p14:modId xmlns:p14="http://schemas.microsoft.com/office/powerpoint/2010/main" val="3482130529"/>
              </p:ext>
            </p:extLst>
          </p:nvPr>
        </p:nvGraphicFramePr>
        <p:xfrm>
          <a:off x="409575" y="4308475"/>
          <a:ext cx="6067425" cy="1000125"/>
        </p:xfrm>
        <a:graphic>
          <a:graphicData uri="http://schemas.openxmlformats.org/presentationml/2006/ole">
            <mc:AlternateContent xmlns:mc="http://schemas.openxmlformats.org/markup-compatibility/2006">
              <mc:Choice xmlns:v="urn:schemas-microsoft-com:vml" Requires="v">
                <p:oleObj spid="_x0000_s6326" name="Equation" r:id="rId5" imgW="2387520" imgH="393480" progId="Equation.DSMT4">
                  <p:embed/>
                </p:oleObj>
              </mc:Choice>
              <mc:Fallback>
                <p:oleObj name="Equation" r:id="rId5" imgW="2387520" imgH="393480" progId="Equation.DSMT4">
                  <p:embed/>
                  <p:pic>
                    <p:nvPicPr>
                      <p:cNvPr id="0" name=""/>
                      <p:cNvPicPr/>
                      <p:nvPr/>
                    </p:nvPicPr>
                    <p:blipFill>
                      <a:blip r:embed="rId6"/>
                      <a:stretch>
                        <a:fillRect/>
                      </a:stretch>
                    </p:blipFill>
                    <p:spPr>
                      <a:xfrm>
                        <a:off x="409575" y="4308475"/>
                        <a:ext cx="6067425" cy="1000125"/>
                      </a:xfrm>
                      <a:prstGeom prst="rect">
                        <a:avLst/>
                      </a:prstGeom>
                    </p:spPr>
                  </p:pic>
                </p:oleObj>
              </mc:Fallback>
            </mc:AlternateContent>
          </a:graphicData>
        </a:graphic>
      </p:graphicFrame>
      <p:sp>
        <p:nvSpPr>
          <p:cNvPr id="16" name="Rounded Rectangle 15"/>
          <p:cNvSpPr/>
          <p:nvPr/>
        </p:nvSpPr>
        <p:spPr bwMode="auto">
          <a:xfrm>
            <a:off x="3733800" y="4244760"/>
            <a:ext cx="15240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New </a:t>
            </a:r>
            <a:r>
              <a:rPr kumimoji="0" lang="en-GB" sz="22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Financial Claims</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7" name="Rounded Rectangle 16"/>
          <p:cNvSpPr/>
          <p:nvPr/>
        </p:nvSpPr>
        <p:spPr bwMode="auto">
          <a:xfrm>
            <a:off x="5334000" y="4244760"/>
            <a:ext cx="1524000" cy="116544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Change Asset</a:t>
            </a:r>
            <a:r>
              <a:rPr kumimoji="0" lang="en-GB" sz="2200" b="0" i="0" u="none" strike="noStrike" cap="none" normalizeH="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 Prices</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99543660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xit" presetSubtype="0" fill="hold" grpId="1" nodeType="clickEffect">
                                  <p:stCondLst>
                                    <p:cond delay="0"/>
                                  </p:stCondLst>
                                  <p:childTnLst>
                                    <p:animEffect transition="out" filter="wipe(down)">
                                      <p:cBhvr>
                                        <p:cTn id="29" dur="180" accel="50000">
                                          <p:stCondLst>
                                            <p:cond delay="1820"/>
                                          </p:stCondLst>
                                        </p:cTn>
                                        <p:tgtEl>
                                          <p:spTgt spid="7"/>
                                        </p:tgtEl>
                                      </p:cBhvr>
                                    </p:animEffect>
                                    <p:anim calcmode="lin" valueType="num">
                                      <p:cBhvr>
                                        <p:cTn id="30"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31"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32"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6"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37" dur="26">
                                          <p:stCondLst>
                                            <p:cond delay="620"/>
                                          </p:stCondLst>
                                        </p:cTn>
                                        <p:tgtEl>
                                          <p:spTgt spid="7"/>
                                        </p:tgtEl>
                                      </p:cBhvr>
                                      <p:to x="100000" y="60000"/>
                                    </p:animScale>
                                    <p:animScale>
                                      <p:cBhvr>
                                        <p:cTn id="38" dur="166" decel="50000">
                                          <p:stCondLst>
                                            <p:cond delay="646"/>
                                          </p:stCondLst>
                                        </p:cTn>
                                        <p:tgtEl>
                                          <p:spTgt spid="7"/>
                                        </p:tgtEl>
                                      </p:cBhvr>
                                      <p:to x="100000" y="100000"/>
                                    </p:animScale>
                                    <p:animScale>
                                      <p:cBhvr>
                                        <p:cTn id="39" dur="26">
                                          <p:stCondLst>
                                            <p:cond delay="1312"/>
                                          </p:stCondLst>
                                        </p:cTn>
                                        <p:tgtEl>
                                          <p:spTgt spid="7"/>
                                        </p:tgtEl>
                                      </p:cBhvr>
                                      <p:to x="100000" y="80000"/>
                                    </p:animScale>
                                    <p:animScale>
                                      <p:cBhvr>
                                        <p:cTn id="40" dur="166" decel="50000">
                                          <p:stCondLst>
                                            <p:cond delay="1338"/>
                                          </p:stCondLst>
                                        </p:cTn>
                                        <p:tgtEl>
                                          <p:spTgt spid="7"/>
                                        </p:tgtEl>
                                      </p:cBhvr>
                                      <p:to x="100000" y="100000"/>
                                    </p:animScale>
                                    <p:animScale>
                                      <p:cBhvr>
                                        <p:cTn id="41" dur="26">
                                          <p:stCondLst>
                                            <p:cond delay="1642"/>
                                          </p:stCondLst>
                                        </p:cTn>
                                        <p:tgtEl>
                                          <p:spTgt spid="7"/>
                                        </p:tgtEl>
                                      </p:cBhvr>
                                      <p:to x="100000" y="90000"/>
                                    </p:animScale>
                                    <p:animScale>
                                      <p:cBhvr>
                                        <p:cTn id="42" dur="166" decel="50000">
                                          <p:stCondLst>
                                            <p:cond delay="1668"/>
                                          </p:stCondLst>
                                        </p:cTn>
                                        <p:tgtEl>
                                          <p:spTgt spid="7"/>
                                        </p:tgtEl>
                                      </p:cBhvr>
                                      <p:to x="100000" y="100000"/>
                                    </p:animScale>
                                    <p:animScale>
                                      <p:cBhvr>
                                        <p:cTn id="43" dur="26">
                                          <p:stCondLst>
                                            <p:cond delay="1808"/>
                                          </p:stCondLst>
                                        </p:cTn>
                                        <p:tgtEl>
                                          <p:spTgt spid="7"/>
                                        </p:tgtEl>
                                      </p:cBhvr>
                                      <p:to x="100000" y="95000"/>
                                    </p:animScale>
                                    <p:animScale>
                                      <p:cBhvr>
                                        <p:cTn id="44" dur="166" decel="50000">
                                          <p:stCondLst>
                                            <p:cond delay="1834"/>
                                          </p:stCondLst>
                                        </p:cTn>
                                        <p:tgtEl>
                                          <p:spTgt spid="7"/>
                                        </p:tgtEl>
                                      </p:cBhvr>
                                      <p:to x="100000" y="100000"/>
                                    </p:animScale>
                                    <p:set>
                                      <p:cBhvr>
                                        <p:cTn id="45" dur="1" fill="hold">
                                          <p:stCondLst>
                                            <p:cond delay="19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xit" presetSubtype="0" fill="hold" grpId="1" nodeType="clickEffect">
                                  <p:stCondLst>
                                    <p:cond delay="0"/>
                                  </p:stCondLst>
                                  <p:childTnLst>
                                    <p:animEffect transition="out" filter="wipe(down)">
                                      <p:cBhvr>
                                        <p:cTn id="67" dur="180" accel="50000">
                                          <p:stCondLst>
                                            <p:cond delay="1820"/>
                                          </p:stCondLst>
                                        </p:cTn>
                                        <p:tgtEl>
                                          <p:spTgt spid="8"/>
                                        </p:tgtEl>
                                      </p:cBhvr>
                                    </p:animEffect>
                                    <p:anim calcmode="lin" valueType="num">
                                      <p:cBhvr>
                                        <p:cTn id="68"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69"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70"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1"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2"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3"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4"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75" dur="26">
                                          <p:stCondLst>
                                            <p:cond delay="620"/>
                                          </p:stCondLst>
                                        </p:cTn>
                                        <p:tgtEl>
                                          <p:spTgt spid="8"/>
                                        </p:tgtEl>
                                      </p:cBhvr>
                                      <p:to x="100000" y="60000"/>
                                    </p:animScale>
                                    <p:animScale>
                                      <p:cBhvr>
                                        <p:cTn id="76" dur="166" decel="50000">
                                          <p:stCondLst>
                                            <p:cond delay="646"/>
                                          </p:stCondLst>
                                        </p:cTn>
                                        <p:tgtEl>
                                          <p:spTgt spid="8"/>
                                        </p:tgtEl>
                                      </p:cBhvr>
                                      <p:to x="100000" y="100000"/>
                                    </p:animScale>
                                    <p:animScale>
                                      <p:cBhvr>
                                        <p:cTn id="77" dur="26">
                                          <p:stCondLst>
                                            <p:cond delay="1312"/>
                                          </p:stCondLst>
                                        </p:cTn>
                                        <p:tgtEl>
                                          <p:spTgt spid="8"/>
                                        </p:tgtEl>
                                      </p:cBhvr>
                                      <p:to x="100000" y="80000"/>
                                    </p:animScale>
                                    <p:animScale>
                                      <p:cBhvr>
                                        <p:cTn id="78" dur="166" decel="50000">
                                          <p:stCondLst>
                                            <p:cond delay="1338"/>
                                          </p:stCondLst>
                                        </p:cTn>
                                        <p:tgtEl>
                                          <p:spTgt spid="8"/>
                                        </p:tgtEl>
                                      </p:cBhvr>
                                      <p:to x="100000" y="100000"/>
                                    </p:animScale>
                                    <p:animScale>
                                      <p:cBhvr>
                                        <p:cTn id="79" dur="26">
                                          <p:stCondLst>
                                            <p:cond delay="1642"/>
                                          </p:stCondLst>
                                        </p:cTn>
                                        <p:tgtEl>
                                          <p:spTgt spid="8"/>
                                        </p:tgtEl>
                                      </p:cBhvr>
                                      <p:to x="100000" y="90000"/>
                                    </p:animScale>
                                    <p:animScale>
                                      <p:cBhvr>
                                        <p:cTn id="80" dur="166" decel="50000">
                                          <p:stCondLst>
                                            <p:cond delay="1668"/>
                                          </p:stCondLst>
                                        </p:cTn>
                                        <p:tgtEl>
                                          <p:spTgt spid="8"/>
                                        </p:tgtEl>
                                      </p:cBhvr>
                                      <p:to x="100000" y="100000"/>
                                    </p:animScale>
                                    <p:animScale>
                                      <p:cBhvr>
                                        <p:cTn id="81" dur="26">
                                          <p:stCondLst>
                                            <p:cond delay="1808"/>
                                          </p:stCondLst>
                                        </p:cTn>
                                        <p:tgtEl>
                                          <p:spTgt spid="8"/>
                                        </p:tgtEl>
                                      </p:cBhvr>
                                      <p:to x="100000" y="95000"/>
                                    </p:animScale>
                                    <p:animScale>
                                      <p:cBhvr>
                                        <p:cTn id="82" dur="166" decel="50000">
                                          <p:stCondLst>
                                            <p:cond delay="1834"/>
                                          </p:stCondLst>
                                        </p:cTn>
                                        <p:tgtEl>
                                          <p:spTgt spid="8"/>
                                        </p:tgtEl>
                                      </p:cBhvr>
                                      <p:to x="100000" y="100000"/>
                                    </p:animScale>
                                    <p:set>
                                      <p:cBhvr>
                                        <p:cTn id="83" dur="1" fill="hold">
                                          <p:stCondLst>
                                            <p:cond delay="1999"/>
                                          </p:stCondLst>
                                        </p:cTn>
                                        <p:tgtEl>
                                          <p:spTgt spid="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grpId="0"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wipe(down)">
                                      <p:cBhvr>
                                        <p:cTn id="88" dur="580">
                                          <p:stCondLst>
                                            <p:cond delay="0"/>
                                          </p:stCondLst>
                                        </p:cTn>
                                        <p:tgtEl>
                                          <p:spTgt spid="10"/>
                                        </p:tgtEl>
                                      </p:cBhvr>
                                    </p:animEffect>
                                    <p:anim calcmode="lin" valueType="num">
                                      <p:cBhvr>
                                        <p:cTn id="8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4" dur="26">
                                          <p:stCondLst>
                                            <p:cond delay="650"/>
                                          </p:stCondLst>
                                        </p:cTn>
                                        <p:tgtEl>
                                          <p:spTgt spid="10"/>
                                        </p:tgtEl>
                                      </p:cBhvr>
                                      <p:to x="100000" y="60000"/>
                                    </p:animScale>
                                    <p:animScale>
                                      <p:cBhvr>
                                        <p:cTn id="95" dur="166" decel="50000">
                                          <p:stCondLst>
                                            <p:cond delay="676"/>
                                          </p:stCondLst>
                                        </p:cTn>
                                        <p:tgtEl>
                                          <p:spTgt spid="10"/>
                                        </p:tgtEl>
                                      </p:cBhvr>
                                      <p:to x="100000" y="100000"/>
                                    </p:animScale>
                                    <p:animScale>
                                      <p:cBhvr>
                                        <p:cTn id="96" dur="26">
                                          <p:stCondLst>
                                            <p:cond delay="1312"/>
                                          </p:stCondLst>
                                        </p:cTn>
                                        <p:tgtEl>
                                          <p:spTgt spid="10"/>
                                        </p:tgtEl>
                                      </p:cBhvr>
                                      <p:to x="100000" y="80000"/>
                                    </p:animScale>
                                    <p:animScale>
                                      <p:cBhvr>
                                        <p:cTn id="97" dur="166" decel="50000">
                                          <p:stCondLst>
                                            <p:cond delay="1338"/>
                                          </p:stCondLst>
                                        </p:cTn>
                                        <p:tgtEl>
                                          <p:spTgt spid="10"/>
                                        </p:tgtEl>
                                      </p:cBhvr>
                                      <p:to x="100000" y="100000"/>
                                    </p:animScale>
                                    <p:animScale>
                                      <p:cBhvr>
                                        <p:cTn id="98" dur="26">
                                          <p:stCondLst>
                                            <p:cond delay="1642"/>
                                          </p:stCondLst>
                                        </p:cTn>
                                        <p:tgtEl>
                                          <p:spTgt spid="10"/>
                                        </p:tgtEl>
                                      </p:cBhvr>
                                      <p:to x="100000" y="90000"/>
                                    </p:animScale>
                                    <p:animScale>
                                      <p:cBhvr>
                                        <p:cTn id="99" dur="166" decel="50000">
                                          <p:stCondLst>
                                            <p:cond delay="1668"/>
                                          </p:stCondLst>
                                        </p:cTn>
                                        <p:tgtEl>
                                          <p:spTgt spid="10"/>
                                        </p:tgtEl>
                                      </p:cBhvr>
                                      <p:to x="100000" y="100000"/>
                                    </p:animScale>
                                    <p:animScale>
                                      <p:cBhvr>
                                        <p:cTn id="100" dur="26">
                                          <p:stCondLst>
                                            <p:cond delay="1808"/>
                                          </p:stCondLst>
                                        </p:cTn>
                                        <p:tgtEl>
                                          <p:spTgt spid="10"/>
                                        </p:tgtEl>
                                      </p:cBhvr>
                                      <p:to x="100000" y="95000"/>
                                    </p:animScale>
                                    <p:animScale>
                                      <p:cBhvr>
                                        <p:cTn id="101" dur="166" decel="50000">
                                          <p:stCondLst>
                                            <p:cond delay="1834"/>
                                          </p:stCondLst>
                                        </p:cTn>
                                        <p:tgtEl>
                                          <p:spTgt spid="10"/>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26" presetClass="exit" presetSubtype="0" fill="hold" grpId="1" nodeType="clickEffect">
                                  <p:stCondLst>
                                    <p:cond delay="0"/>
                                  </p:stCondLst>
                                  <p:childTnLst>
                                    <p:animEffect transition="out" filter="wipe(down)">
                                      <p:cBhvr>
                                        <p:cTn id="105" dur="180" accel="50000">
                                          <p:stCondLst>
                                            <p:cond delay="1820"/>
                                          </p:stCondLst>
                                        </p:cTn>
                                        <p:tgtEl>
                                          <p:spTgt spid="10"/>
                                        </p:tgtEl>
                                      </p:cBhvr>
                                    </p:animEffect>
                                    <p:anim calcmode="lin" valueType="num">
                                      <p:cBhvr>
                                        <p:cTn id="106"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07"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08"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9"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0"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1"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2"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113" dur="26">
                                          <p:stCondLst>
                                            <p:cond delay="620"/>
                                          </p:stCondLst>
                                        </p:cTn>
                                        <p:tgtEl>
                                          <p:spTgt spid="10"/>
                                        </p:tgtEl>
                                      </p:cBhvr>
                                      <p:to x="100000" y="60000"/>
                                    </p:animScale>
                                    <p:animScale>
                                      <p:cBhvr>
                                        <p:cTn id="114" dur="166" decel="50000">
                                          <p:stCondLst>
                                            <p:cond delay="646"/>
                                          </p:stCondLst>
                                        </p:cTn>
                                        <p:tgtEl>
                                          <p:spTgt spid="10"/>
                                        </p:tgtEl>
                                      </p:cBhvr>
                                      <p:to x="100000" y="100000"/>
                                    </p:animScale>
                                    <p:animScale>
                                      <p:cBhvr>
                                        <p:cTn id="115" dur="26">
                                          <p:stCondLst>
                                            <p:cond delay="1312"/>
                                          </p:stCondLst>
                                        </p:cTn>
                                        <p:tgtEl>
                                          <p:spTgt spid="10"/>
                                        </p:tgtEl>
                                      </p:cBhvr>
                                      <p:to x="100000" y="80000"/>
                                    </p:animScale>
                                    <p:animScale>
                                      <p:cBhvr>
                                        <p:cTn id="116" dur="166" decel="50000">
                                          <p:stCondLst>
                                            <p:cond delay="1338"/>
                                          </p:stCondLst>
                                        </p:cTn>
                                        <p:tgtEl>
                                          <p:spTgt spid="10"/>
                                        </p:tgtEl>
                                      </p:cBhvr>
                                      <p:to x="100000" y="100000"/>
                                    </p:animScale>
                                    <p:animScale>
                                      <p:cBhvr>
                                        <p:cTn id="117" dur="26">
                                          <p:stCondLst>
                                            <p:cond delay="1642"/>
                                          </p:stCondLst>
                                        </p:cTn>
                                        <p:tgtEl>
                                          <p:spTgt spid="10"/>
                                        </p:tgtEl>
                                      </p:cBhvr>
                                      <p:to x="100000" y="90000"/>
                                    </p:animScale>
                                    <p:animScale>
                                      <p:cBhvr>
                                        <p:cTn id="118" dur="166" decel="50000">
                                          <p:stCondLst>
                                            <p:cond delay="1668"/>
                                          </p:stCondLst>
                                        </p:cTn>
                                        <p:tgtEl>
                                          <p:spTgt spid="10"/>
                                        </p:tgtEl>
                                      </p:cBhvr>
                                      <p:to x="100000" y="100000"/>
                                    </p:animScale>
                                    <p:animScale>
                                      <p:cBhvr>
                                        <p:cTn id="119" dur="26">
                                          <p:stCondLst>
                                            <p:cond delay="1808"/>
                                          </p:stCondLst>
                                        </p:cTn>
                                        <p:tgtEl>
                                          <p:spTgt spid="10"/>
                                        </p:tgtEl>
                                      </p:cBhvr>
                                      <p:to x="100000" y="95000"/>
                                    </p:animScale>
                                    <p:animScale>
                                      <p:cBhvr>
                                        <p:cTn id="120" dur="166" decel="50000">
                                          <p:stCondLst>
                                            <p:cond delay="1834"/>
                                          </p:stCondLst>
                                        </p:cTn>
                                        <p:tgtEl>
                                          <p:spTgt spid="10"/>
                                        </p:tgtEl>
                                      </p:cBhvr>
                                      <p:to x="100000" y="100000"/>
                                    </p:animScale>
                                    <p:set>
                                      <p:cBhvr>
                                        <p:cTn id="121" dur="1" fill="hold">
                                          <p:stCondLst>
                                            <p:cond delay="1999"/>
                                          </p:stCondLst>
                                        </p:cTn>
                                        <p:tgtEl>
                                          <p:spTgt spid="10"/>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5">
                                            <p:txEl>
                                              <p:pRg st="0" end="0"/>
                                            </p:txEl>
                                          </p:spTgt>
                                        </p:tgtEl>
                                        <p:attrNameLst>
                                          <p:attrName>style.visibility</p:attrName>
                                        </p:attrNameLst>
                                      </p:cBhvr>
                                      <p:to>
                                        <p:strVal val="visible"/>
                                      </p:to>
                                    </p:set>
                                    <p:animEffect transition="in" filter="wipe(up)">
                                      <p:cBhvr>
                                        <p:cTn id="126" dur="500"/>
                                        <p:tgtEl>
                                          <p:spTgt spid="5">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5">
                                            <p:txEl>
                                              <p:pRg st="1" end="1"/>
                                            </p:txEl>
                                          </p:spTgt>
                                        </p:tgtEl>
                                        <p:attrNameLst>
                                          <p:attrName>style.visibility</p:attrName>
                                        </p:attrNameLst>
                                      </p:cBhvr>
                                      <p:to>
                                        <p:strVal val="visible"/>
                                      </p:to>
                                    </p:set>
                                    <p:animEffect transition="in" filter="wipe(up)">
                                      <p:cBhvr>
                                        <p:cTn id="131" dur="500"/>
                                        <p:tgtEl>
                                          <p:spTgt spid="5">
                                            <p:txEl>
                                              <p:pRg st="1" end="1"/>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5">
                                            <p:txEl>
                                              <p:pRg st="2" end="2"/>
                                            </p:txEl>
                                          </p:spTgt>
                                        </p:tgtEl>
                                        <p:attrNameLst>
                                          <p:attrName>style.visibility</p:attrName>
                                        </p:attrNameLst>
                                      </p:cBhvr>
                                      <p:to>
                                        <p:strVal val="visible"/>
                                      </p:to>
                                    </p:set>
                                    <p:animEffect transition="in" filter="wipe(up)">
                                      <p:cBhvr>
                                        <p:cTn id="136" dur="500"/>
                                        <p:tgtEl>
                                          <p:spTgt spid="5">
                                            <p:txEl>
                                              <p:pRg st="2" end="2"/>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wipe(down)">
                                      <p:cBhvr>
                                        <p:cTn id="141" dur="580">
                                          <p:stCondLst>
                                            <p:cond delay="0"/>
                                          </p:stCondLst>
                                        </p:cTn>
                                        <p:tgtEl>
                                          <p:spTgt spid="11"/>
                                        </p:tgtEl>
                                      </p:cBhvr>
                                    </p:animEffect>
                                    <p:anim calcmode="lin" valueType="num">
                                      <p:cBhvr>
                                        <p:cTn id="14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7" dur="26">
                                          <p:stCondLst>
                                            <p:cond delay="650"/>
                                          </p:stCondLst>
                                        </p:cTn>
                                        <p:tgtEl>
                                          <p:spTgt spid="11"/>
                                        </p:tgtEl>
                                      </p:cBhvr>
                                      <p:to x="100000" y="60000"/>
                                    </p:animScale>
                                    <p:animScale>
                                      <p:cBhvr>
                                        <p:cTn id="148" dur="166" decel="50000">
                                          <p:stCondLst>
                                            <p:cond delay="676"/>
                                          </p:stCondLst>
                                        </p:cTn>
                                        <p:tgtEl>
                                          <p:spTgt spid="11"/>
                                        </p:tgtEl>
                                      </p:cBhvr>
                                      <p:to x="100000" y="100000"/>
                                    </p:animScale>
                                    <p:animScale>
                                      <p:cBhvr>
                                        <p:cTn id="149" dur="26">
                                          <p:stCondLst>
                                            <p:cond delay="1312"/>
                                          </p:stCondLst>
                                        </p:cTn>
                                        <p:tgtEl>
                                          <p:spTgt spid="11"/>
                                        </p:tgtEl>
                                      </p:cBhvr>
                                      <p:to x="100000" y="80000"/>
                                    </p:animScale>
                                    <p:animScale>
                                      <p:cBhvr>
                                        <p:cTn id="150" dur="166" decel="50000">
                                          <p:stCondLst>
                                            <p:cond delay="1338"/>
                                          </p:stCondLst>
                                        </p:cTn>
                                        <p:tgtEl>
                                          <p:spTgt spid="11"/>
                                        </p:tgtEl>
                                      </p:cBhvr>
                                      <p:to x="100000" y="100000"/>
                                    </p:animScale>
                                    <p:animScale>
                                      <p:cBhvr>
                                        <p:cTn id="151" dur="26">
                                          <p:stCondLst>
                                            <p:cond delay="1642"/>
                                          </p:stCondLst>
                                        </p:cTn>
                                        <p:tgtEl>
                                          <p:spTgt spid="11"/>
                                        </p:tgtEl>
                                      </p:cBhvr>
                                      <p:to x="100000" y="90000"/>
                                    </p:animScale>
                                    <p:animScale>
                                      <p:cBhvr>
                                        <p:cTn id="152" dur="166" decel="50000">
                                          <p:stCondLst>
                                            <p:cond delay="1668"/>
                                          </p:stCondLst>
                                        </p:cTn>
                                        <p:tgtEl>
                                          <p:spTgt spid="11"/>
                                        </p:tgtEl>
                                      </p:cBhvr>
                                      <p:to x="100000" y="100000"/>
                                    </p:animScale>
                                    <p:animScale>
                                      <p:cBhvr>
                                        <p:cTn id="153" dur="26">
                                          <p:stCondLst>
                                            <p:cond delay="1808"/>
                                          </p:stCondLst>
                                        </p:cTn>
                                        <p:tgtEl>
                                          <p:spTgt spid="11"/>
                                        </p:tgtEl>
                                      </p:cBhvr>
                                      <p:to x="100000" y="95000"/>
                                    </p:animScale>
                                    <p:animScale>
                                      <p:cBhvr>
                                        <p:cTn id="154" dur="166" decel="50000">
                                          <p:stCondLst>
                                            <p:cond delay="1834"/>
                                          </p:stCondLst>
                                        </p:cTn>
                                        <p:tgtEl>
                                          <p:spTgt spid="11"/>
                                        </p:tgtEl>
                                      </p:cBhvr>
                                      <p:to x="100000" y="100000"/>
                                    </p:animScale>
                                  </p:childTnLst>
                                </p:cTn>
                              </p:par>
                            </p:childTnLst>
                          </p:cTn>
                        </p:par>
                      </p:childTnLst>
                    </p:cTn>
                  </p:par>
                  <p:par>
                    <p:cTn id="155" fill="hold">
                      <p:stCondLst>
                        <p:cond delay="indefinite"/>
                      </p:stCondLst>
                      <p:childTnLst>
                        <p:par>
                          <p:cTn id="156" fill="hold">
                            <p:stCondLst>
                              <p:cond delay="0"/>
                            </p:stCondLst>
                            <p:childTnLst>
                              <p:par>
                                <p:cTn id="157" presetID="26" presetClass="exit" presetSubtype="0" fill="hold" grpId="1" nodeType="clickEffect">
                                  <p:stCondLst>
                                    <p:cond delay="0"/>
                                  </p:stCondLst>
                                  <p:childTnLst>
                                    <p:animEffect transition="out" filter="wipe(down)">
                                      <p:cBhvr>
                                        <p:cTn id="158" dur="180" accel="50000">
                                          <p:stCondLst>
                                            <p:cond delay="1820"/>
                                          </p:stCondLst>
                                        </p:cTn>
                                        <p:tgtEl>
                                          <p:spTgt spid="11"/>
                                        </p:tgtEl>
                                      </p:cBhvr>
                                    </p:animEffect>
                                    <p:anim calcmode="lin" valueType="num">
                                      <p:cBhvr>
                                        <p:cTn id="159"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160"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161"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2"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3"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4"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5"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166" dur="26">
                                          <p:stCondLst>
                                            <p:cond delay="620"/>
                                          </p:stCondLst>
                                        </p:cTn>
                                        <p:tgtEl>
                                          <p:spTgt spid="11"/>
                                        </p:tgtEl>
                                      </p:cBhvr>
                                      <p:to x="100000" y="60000"/>
                                    </p:animScale>
                                    <p:animScale>
                                      <p:cBhvr>
                                        <p:cTn id="167" dur="166" decel="50000">
                                          <p:stCondLst>
                                            <p:cond delay="646"/>
                                          </p:stCondLst>
                                        </p:cTn>
                                        <p:tgtEl>
                                          <p:spTgt spid="11"/>
                                        </p:tgtEl>
                                      </p:cBhvr>
                                      <p:to x="100000" y="100000"/>
                                    </p:animScale>
                                    <p:animScale>
                                      <p:cBhvr>
                                        <p:cTn id="168" dur="26">
                                          <p:stCondLst>
                                            <p:cond delay="1312"/>
                                          </p:stCondLst>
                                        </p:cTn>
                                        <p:tgtEl>
                                          <p:spTgt spid="11"/>
                                        </p:tgtEl>
                                      </p:cBhvr>
                                      <p:to x="100000" y="80000"/>
                                    </p:animScale>
                                    <p:animScale>
                                      <p:cBhvr>
                                        <p:cTn id="169" dur="166" decel="50000">
                                          <p:stCondLst>
                                            <p:cond delay="1338"/>
                                          </p:stCondLst>
                                        </p:cTn>
                                        <p:tgtEl>
                                          <p:spTgt spid="11"/>
                                        </p:tgtEl>
                                      </p:cBhvr>
                                      <p:to x="100000" y="100000"/>
                                    </p:animScale>
                                    <p:animScale>
                                      <p:cBhvr>
                                        <p:cTn id="170" dur="26">
                                          <p:stCondLst>
                                            <p:cond delay="1642"/>
                                          </p:stCondLst>
                                        </p:cTn>
                                        <p:tgtEl>
                                          <p:spTgt spid="11"/>
                                        </p:tgtEl>
                                      </p:cBhvr>
                                      <p:to x="100000" y="90000"/>
                                    </p:animScale>
                                    <p:animScale>
                                      <p:cBhvr>
                                        <p:cTn id="171" dur="166" decel="50000">
                                          <p:stCondLst>
                                            <p:cond delay="1668"/>
                                          </p:stCondLst>
                                        </p:cTn>
                                        <p:tgtEl>
                                          <p:spTgt spid="11"/>
                                        </p:tgtEl>
                                      </p:cBhvr>
                                      <p:to x="100000" y="100000"/>
                                    </p:animScale>
                                    <p:animScale>
                                      <p:cBhvr>
                                        <p:cTn id="172" dur="26">
                                          <p:stCondLst>
                                            <p:cond delay="1808"/>
                                          </p:stCondLst>
                                        </p:cTn>
                                        <p:tgtEl>
                                          <p:spTgt spid="11"/>
                                        </p:tgtEl>
                                      </p:cBhvr>
                                      <p:to x="100000" y="95000"/>
                                    </p:animScale>
                                    <p:animScale>
                                      <p:cBhvr>
                                        <p:cTn id="173" dur="166" decel="50000">
                                          <p:stCondLst>
                                            <p:cond delay="1834"/>
                                          </p:stCondLst>
                                        </p:cTn>
                                        <p:tgtEl>
                                          <p:spTgt spid="11"/>
                                        </p:tgtEl>
                                      </p:cBhvr>
                                      <p:to x="100000" y="100000"/>
                                    </p:animScale>
                                    <p:set>
                                      <p:cBhvr>
                                        <p:cTn id="174" dur="1" fill="hold">
                                          <p:stCondLst>
                                            <p:cond delay="1999"/>
                                          </p:stCondLst>
                                        </p:cTn>
                                        <p:tgtEl>
                                          <p:spTgt spid="11"/>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22" presetClass="entr" presetSubtype="1" fill="hold" grpId="0" nodeType="clickEffect">
                                  <p:stCondLst>
                                    <p:cond delay="0"/>
                                  </p:stCondLst>
                                  <p:childTnLst>
                                    <p:set>
                                      <p:cBhvr>
                                        <p:cTn id="178" dur="1" fill="hold">
                                          <p:stCondLst>
                                            <p:cond delay="0"/>
                                          </p:stCondLst>
                                        </p:cTn>
                                        <p:tgtEl>
                                          <p:spTgt spid="12">
                                            <p:txEl>
                                              <p:pRg st="0" end="0"/>
                                            </p:txEl>
                                          </p:spTgt>
                                        </p:tgtEl>
                                        <p:attrNameLst>
                                          <p:attrName>style.visibility</p:attrName>
                                        </p:attrNameLst>
                                      </p:cBhvr>
                                      <p:to>
                                        <p:strVal val="visible"/>
                                      </p:to>
                                    </p:set>
                                    <p:animEffect transition="in" filter="wipe(up)">
                                      <p:cBhvr>
                                        <p:cTn id="179" dur="500"/>
                                        <p:tgtEl>
                                          <p:spTgt spid="12">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1" fill="hold" grpId="0" nodeType="clickEffect">
                                  <p:stCondLst>
                                    <p:cond delay="0"/>
                                  </p:stCondLst>
                                  <p:childTnLst>
                                    <p:set>
                                      <p:cBhvr>
                                        <p:cTn id="183" dur="1" fill="hold">
                                          <p:stCondLst>
                                            <p:cond delay="0"/>
                                          </p:stCondLst>
                                        </p:cTn>
                                        <p:tgtEl>
                                          <p:spTgt spid="12">
                                            <p:txEl>
                                              <p:pRg st="1" end="1"/>
                                            </p:txEl>
                                          </p:spTgt>
                                        </p:tgtEl>
                                        <p:attrNameLst>
                                          <p:attrName>style.visibility</p:attrName>
                                        </p:attrNameLst>
                                      </p:cBhvr>
                                      <p:to>
                                        <p:strVal val="visible"/>
                                      </p:to>
                                    </p:set>
                                    <p:animEffect transition="in" filter="wipe(up)">
                                      <p:cBhvr>
                                        <p:cTn id="184" dur="500"/>
                                        <p:tgtEl>
                                          <p:spTgt spid="12">
                                            <p:txEl>
                                              <p:pRg st="1" end="1"/>
                                            </p:txEl>
                                          </p:spTgt>
                                        </p:tgtEl>
                                      </p:cBhvr>
                                    </p:animEffec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13"/>
                                        </p:tgtEl>
                                        <p:attrNameLst>
                                          <p:attrName>style.visibility</p:attrName>
                                        </p:attrNameLst>
                                      </p:cBhvr>
                                      <p:to>
                                        <p:strVal val="visible"/>
                                      </p:to>
                                    </p:set>
                                    <p:animEffect transition="in" filter="wipe(down)">
                                      <p:cBhvr>
                                        <p:cTn id="189" dur="580">
                                          <p:stCondLst>
                                            <p:cond delay="0"/>
                                          </p:stCondLst>
                                        </p:cTn>
                                        <p:tgtEl>
                                          <p:spTgt spid="13"/>
                                        </p:tgtEl>
                                      </p:cBhvr>
                                    </p:animEffect>
                                    <p:anim calcmode="lin" valueType="num">
                                      <p:cBhvr>
                                        <p:cTn id="19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5" dur="26">
                                          <p:stCondLst>
                                            <p:cond delay="650"/>
                                          </p:stCondLst>
                                        </p:cTn>
                                        <p:tgtEl>
                                          <p:spTgt spid="13"/>
                                        </p:tgtEl>
                                      </p:cBhvr>
                                      <p:to x="100000" y="60000"/>
                                    </p:animScale>
                                    <p:animScale>
                                      <p:cBhvr>
                                        <p:cTn id="196" dur="166" decel="50000">
                                          <p:stCondLst>
                                            <p:cond delay="676"/>
                                          </p:stCondLst>
                                        </p:cTn>
                                        <p:tgtEl>
                                          <p:spTgt spid="13"/>
                                        </p:tgtEl>
                                      </p:cBhvr>
                                      <p:to x="100000" y="100000"/>
                                    </p:animScale>
                                    <p:animScale>
                                      <p:cBhvr>
                                        <p:cTn id="197" dur="26">
                                          <p:stCondLst>
                                            <p:cond delay="1312"/>
                                          </p:stCondLst>
                                        </p:cTn>
                                        <p:tgtEl>
                                          <p:spTgt spid="13"/>
                                        </p:tgtEl>
                                      </p:cBhvr>
                                      <p:to x="100000" y="80000"/>
                                    </p:animScale>
                                    <p:animScale>
                                      <p:cBhvr>
                                        <p:cTn id="198" dur="166" decel="50000">
                                          <p:stCondLst>
                                            <p:cond delay="1338"/>
                                          </p:stCondLst>
                                        </p:cTn>
                                        <p:tgtEl>
                                          <p:spTgt spid="13"/>
                                        </p:tgtEl>
                                      </p:cBhvr>
                                      <p:to x="100000" y="100000"/>
                                    </p:animScale>
                                    <p:animScale>
                                      <p:cBhvr>
                                        <p:cTn id="199" dur="26">
                                          <p:stCondLst>
                                            <p:cond delay="1642"/>
                                          </p:stCondLst>
                                        </p:cTn>
                                        <p:tgtEl>
                                          <p:spTgt spid="13"/>
                                        </p:tgtEl>
                                      </p:cBhvr>
                                      <p:to x="100000" y="90000"/>
                                    </p:animScale>
                                    <p:animScale>
                                      <p:cBhvr>
                                        <p:cTn id="200" dur="166" decel="50000">
                                          <p:stCondLst>
                                            <p:cond delay="1668"/>
                                          </p:stCondLst>
                                        </p:cTn>
                                        <p:tgtEl>
                                          <p:spTgt spid="13"/>
                                        </p:tgtEl>
                                      </p:cBhvr>
                                      <p:to x="100000" y="100000"/>
                                    </p:animScale>
                                    <p:animScale>
                                      <p:cBhvr>
                                        <p:cTn id="201" dur="26">
                                          <p:stCondLst>
                                            <p:cond delay="1808"/>
                                          </p:stCondLst>
                                        </p:cTn>
                                        <p:tgtEl>
                                          <p:spTgt spid="13"/>
                                        </p:tgtEl>
                                      </p:cBhvr>
                                      <p:to x="100000" y="95000"/>
                                    </p:animScale>
                                    <p:animScale>
                                      <p:cBhvr>
                                        <p:cTn id="202" dur="166" decel="50000">
                                          <p:stCondLst>
                                            <p:cond delay="1834"/>
                                          </p:stCondLst>
                                        </p:cTn>
                                        <p:tgtEl>
                                          <p:spTgt spid="1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13"/>
                                        </p:tgtEl>
                                      </p:cBhvr>
                                    </p:animEffect>
                                    <p:anim calcmode="lin" valueType="num">
                                      <p:cBhvr>
                                        <p:cTn id="20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214" dur="26">
                                          <p:stCondLst>
                                            <p:cond delay="620"/>
                                          </p:stCondLst>
                                        </p:cTn>
                                        <p:tgtEl>
                                          <p:spTgt spid="13"/>
                                        </p:tgtEl>
                                      </p:cBhvr>
                                      <p:to x="100000" y="60000"/>
                                    </p:animScale>
                                    <p:animScale>
                                      <p:cBhvr>
                                        <p:cTn id="215" dur="166" decel="50000">
                                          <p:stCondLst>
                                            <p:cond delay="646"/>
                                          </p:stCondLst>
                                        </p:cTn>
                                        <p:tgtEl>
                                          <p:spTgt spid="13"/>
                                        </p:tgtEl>
                                      </p:cBhvr>
                                      <p:to x="100000" y="100000"/>
                                    </p:animScale>
                                    <p:animScale>
                                      <p:cBhvr>
                                        <p:cTn id="216" dur="26">
                                          <p:stCondLst>
                                            <p:cond delay="1312"/>
                                          </p:stCondLst>
                                        </p:cTn>
                                        <p:tgtEl>
                                          <p:spTgt spid="13"/>
                                        </p:tgtEl>
                                      </p:cBhvr>
                                      <p:to x="100000" y="80000"/>
                                    </p:animScale>
                                    <p:animScale>
                                      <p:cBhvr>
                                        <p:cTn id="217" dur="166" decel="50000">
                                          <p:stCondLst>
                                            <p:cond delay="1338"/>
                                          </p:stCondLst>
                                        </p:cTn>
                                        <p:tgtEl>
                                          <p:spTgt spid="13"/>
                                        </p:tgtEl>
                                      </p:cBhvr>
                                      <p:to x="100000" y="100000"/>
                                    </p:animScale>
                                    <p:animScale>
                                      <p:cBhvr>
                                        <p:cTn id="218" dur="26">
                                          <p:stCondLst>
                                            <p:cond delay="1642"/>
                                          </p:stCondLst>
                                        </p:cTn>
                                        <p:tgtEl>
                                          <p:spTgt spid="13"/>
                                        </p:tgtEl>
                                      </p:cBhvr>
                                      <p:to x="100000" y="90000"/>
                                    </p:animScale>
                                    <p:animScale>
                                      <p:cBhvr>
                                        <p:cTn id="219" dur="166" decel="50000">
                                          <p:stCondLst>
                                            <p:cond delay="1668"/>
                                          </p:stCondLst>
                                        </p:cTn>
                                        <p:tgtEl>
                                          <p:spTgt spid="13"/>
                                        </p:tgtEl>
                                      </p:cBhvr>
                                      <p:to x="100000" y="100000"/>
                                    </p:animScale>
                                    <p:animScale>
                                      <p:cBhvr>
                                        <p:cTn id="220" dur="26">
                                          <p:stCondLst>
                                            <p:cond delay="1808"/>
                                          </p:stCondLst>
                                        </p:cTn>
                                        <p:tgtEl>
                                          <p:spTgt spid="13"/>
                                        </p:tgtEl>
                                      </p:cBhvr>
                                      <p:to x="100000" y="95000"/>
                                    </p:animScale>
                                    <p:animScale>
                                      <p:cBhvr>
                                        <p:cTn id="221" dur="166" decel="50000">
                                          <p:stCondLst>
                                            <p:cond delay="1834"/>
                                          </p:stCondLst>
                                        </p:cTn>
                                        <p:tgtEl>
                                          <p:spTgt spid="13"/>
                                        </p:tgtEl>
                                      </p:cBhvr>
                                      <p:to x="100000" y="100000"/>
                                    </p:animScale>
                                    <p:set>
                                      <p:cBhvr>
                                        <p:cTn id="222" dur="1" fill="hold">
                                          <p:stCondLst>
                                            <p:cond delay="1999"/>
                                          </p:stCondLst>
                                        </p:cTn>
                                        <p:tgtEl>
                                          <p:spTgt spid="1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22" presetClass="entr" presetSubtype="1" fill="hold" grpId="0" nodeType="clickEffect">
                                  <p:stCondLst>
                                    <p:cond delay="0"/>
                                  </p:stCondLst>
                                  <p:childTnLst>
                                    <p:set>
                                      <p:cBhvr>
                                        <p:cTn id="226" dur="1" fill="hold">
                                          <p:stCondLst>
                                            <p:cond delay="0"/>
                                          </p:stCondLst>
                                        </p:cTn>
                                        <p:tgtEl>
                                          <p:spTgt spid="14">
                                            <p:txEl>
                                              <p:pRg st="0" end="0"/>
                                            </p:txEl>
                                          </p:spTgt>
                                        </p:tgtEl>
                                        <p:attrNameLst>
                                          <p:attrName>style.visibility</p:attrName>
                                        </p:attrNameLst>
                                      </p:cBhvr>
                                      <p:to>
                                        <p:strVal val="visible"/>
                                      </p:to>
                                    </p:set>
                                    <p:animEffect transition="in" filter="wipe(up)">
                                      <p:cBhvr>
                                        <p:cTn id="227" dur="500"/>
                                        <p:tgtEl>
                                          <p:spTgt spid="14">
                                            <p:txEl>
                                              <p:pRg st="0" end="0"/>
                                            </p:txEl>
                                          </p:spTgt>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8" fill="hold" nodeType="clickEffect">
                                  <p:stCondLst>
                                    <p:cond delay="0"/>
                                  </p:stCondLst>
                                  <p:childTnLst>
                                    <p:set>
                                      <p:cBhvr>
                                        <p:cTn id="231" dur="1" fill="hold">
                                          <p:stCondLst>
                                            <p:cond delay="0"/>
                                          </p:stCondLst>
                                        </p:cTn>
                                        <p:tgtEl>
                                          <p:spTgt spid="15"/>
                                        </p:tgtEl>
                                        <p:attrNameLst>
                                          <p:attrName>style.visibility</p:attrName>
                                        </p:attrNameLst>
                                      </p:cBhvr>
                                      <p:to>
                                        <p:strVal val="visible"/>
                                      </p:to>
                                    </p:set>
                                    <p:animEffect transition="in" filter="wipe(left)">
                                      <p:cBhvr>
                                        <p:cTn id="232" dur="1000"/>
                                        <p:tgtEl>
                                          <p:spTgt spid="15"/>
                                        </p:tgtEl>
                                      </p:cBhvr>
                                    </p:animEffect>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16"/>
                                        </p:tgtEl>
                                        <p:attrNameLst>
                                          <p:attrName>style.visibility</p:attrName>
                                        </p:attrNameLst>
                                      </p:cBhvr>
                                      <p:to>
                                        <p:strVal val="visible"/>
                                      </p:to>
                                    </p:set>
                                    <p:animEffect transition="in" filter="wipe(down)">
                                      <p:cBhvr>
                                        <p:cTn id="237" dur="580">
                                          <p:stCondLst>
                                            <p:cond delay="0"/>
                                          </p:stCondLst>
                                        </p:cTn>
                                        <p:tgtEl>
                                          <p:spTgt spid="16"/>
                                        </p:tgtEl>
                                      </p:cBhvr>
                                    </p:animEffect>
                                    <p:anim calcmode="lin" valueType="num">
                                      <p:cBhvr>
                                        <p:cTn id="23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43" dur="26">
                                          <p:stCondLst>
                                            <p:cond delay="650"/>
                                          </p:stCondLst>
                                        </p:cTn>
                                        <p:tgtEl>
                                          <p:spTgt spid="16"/>
                                        </p:tgtEl>
                                      </p:cBhvr>
                                      <p:to x="100000" y="60000"/>
                                    </p:animScale>
                                    <p:animScale>
                                      <p:cBhvr>
                                        <p:cTn id="244" dur="166" decel="50000">
                                          <p:stCondLst>
                                            <p:cond delay="676"/>
                                          </p:stCondLst>
                                        </p:cTn>
                                        <p:tgtEl>
                                          <p:spTgt spid="16"/>
                                        </p:tgtEl>
                                      </p:cBhvr>
                                      <p:to x="100000" y="100000"/>
                                    </p:animScale>
                                    <p:animScale>
                                      <p:cBhvr>
                                        <p:cTn id="245" dur="26">
                                          <p:stCondLst>
                                            <p:cond delay="1312"/>
                                          </p:stCondLst>
                                        </p:cTn>
                                        <p:tgtEl>
                                          <p:spTgt spid="16"/>
                                        </p:tgtEl>
                                      </p:cBhvr>
                                      <p:to x="100000" y="80000"/>
                                    </p:animScale>
                                    <p:animScale>
                                      <p:cBhvr>
                                        <p:cTn id="246" dur="166" decel="50000">
                                          <p:stCondLst>
                                            <p:cond delay="1338"/>
                                          </p:stCondLst>
                                        </p:cTn>
                                        <p:tgtEl>
                                          <p:spTgt spid="16"/>
                                        </p:tgtEl>
                                      </p:cBhvr>
                                      <p:to x="100000" y="100000"/>
                                    </p:animScale>
                                    <p:animScale>
                                      <p:cBhvr>
                                        <p:cTn id="247" dur="26">
                                          <p:stCondLst>
                                            <p:cond delay="1642"/>
                                          </p:stCondLst>
                                        </p:cTn>
                                        <p:tgtEl>
                                          <p:spTgt spid="16"/>
                                        </p:tgtEl>
                                      </p:cBhvr>
                                      <p:to x="100000" y="90000"/>
                                    </p:animScale>
                                    <p:animScale>
                                      <p:cBhvr>
                                        <p:cTn id="248" dur="166" decel="50000">
                                          <p:stCondLst>
                                            <p:cond delay="1668"/>
                                          </p:stCondLst>
                                        </p:cTn>
                                        <p:tgtEl>
                                          <p:spTgt spid="16"/>
                                        </p:tgtEl>
                                      </p:cBhvr>
                                      <p:to x="100000" y="100000"/>
                                    </p:animScale>
                                    <p:animScale>
                                      <p:cBhvr>
                                        <p:cTn id="249" dur="26">
                                          <p:stCondLst>
                                            <p:cond delay="1808"/>
                                          </p:stCondLst>
                                        </p:cTn>
                                        <p:tgtEl>
                                          <p:spTgt spid="16"/>
                                        </p:tgtEl>
                                      </p:cBhvr>
                                      <p:to x="100000" y="95000"/>
                                    </p:animScale>
                                    <p:animScale>
                                      <p:cBhvr>
                                        <p:cTn id="250" dur="166" decel="50000">
                                          <p:stCondLst>
                                            <p:cond delay="1834"/>
                                          </p:stCondLst>
                                        </p:cTn>
                                        <p:tgtEl>
                                          <p:spTgt spid="16"/>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26" presetClass="exit" presetSubtype="0" fill="hold" grpId="1" nodeType="clickEffect">
                                  <p:stCondLst>
                                    <p:cond delay="0"/>
                                  </p:stCondLst>
                                  <p:childTnLst>
                                    <p:animEffect transition="out" filter="wipe(down)">
                                      <p:cBhvr>
                                        <p:cTn id="254" dur="180" accel="50000">
                                          <p:stCondLst>
                                            <p:cond delay="1820"/>
                                          </p:stCondLst>
                                        </p:cTn>
                                        <p:tgtEl>
                                          <p:spTgt spid="16"/>
                                        </p:tgtEl>
                                      </p:cBhvr>
                                    </p:animEffect>
                                    <p:anim calcmode="lin" valueType="num">
                                      <p:cBhvr>
                                        <p:cTn id="255" dur="1822" tmFilter="0,0; 0.14,0.31; 0.43,0.73; 0.71,0.91; 1.0,1.0">
                                          <p:stCondLst>
                                            <p:cond delay="0"/>
                                          </p:stCondLst>
                                        </p:cTn>
                                        <p:tgtEl>
                                          <p:spTgt spid="16"/>
                                        </p:tgtEl>
                                        <p:attrNameLst>
                                          <p:attrName>ppt_x</p:attrName>
                                        </p:attrNameLst>
                                      </p:cBhvr>
                                      <p:tavLst>
                                        <p:tav tm="0">
                                          <p:val>
                                            <p:strVal val="ppt_x"/>
                                          </p:val>
                                        </p:tav>
                                        <p:tav tm="100000">
                                          <p:val>
                                            <p:strVal val="#ppt_x+0.25"/>
                                          </p:val>
                                        </p:tav>
                                      </p:tavLst>
                                    </p:anim>
                                    <p:anim calcmode="lin" valueType="num">
                                      <p:cBhvr>
                                        <p:cTn id="256" dur="178">
                                          <p:stCondLst>
                                            <p:cond delay="1822"/>
                                          </p:stCondLst>
                                        </p:cTn>
                                        <p:tgtEl>
                                          <p:spTgt spid="16"/>
                                        </p:tgtEl>
                                        <p:attrNameLst>
                                          <p:attrName>ppt_x</p:attrName>
                                        </p:attrNameLst>
                                      </p:cBhvr>
                                      <p:tavLst>
                                        <p:tav tm="0">
                                          <p:val>
                                            <p:strVal val="ppt_x"/>
                                          </p:val>
                                        </p:tav>
                                        <p:tav tm="100000">
                                          <p:val>
                                            <p:strVal val="ppt_x"/>
                                          </p:val>
                                        </p:tav>
                                      </p:tavLst>
                                    </p:anim>
                                    <p:anim calcmode="lin" valueType="num">
                                      <p:cBhvr>
                                        <p:cTn id="257" dur="664" tmFilter="0.0,0.0;0.25,0.07;0.50,0.2;0.75,0.467;1.0,1.0">
                                          <p:stCondLst>
                                            <p:cond delay="0"/>
                                          </p:stCondLst>
                                        </p:cTn>
                                        <p:tgtEl>
                                          <p:spTgt spid="1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8" dur="664" tmFilter="0, 0; 0.125,0.2665; 0.25,0.4; 0.375,0.465; 0.5,0.5;  0.625,0.535; 0.75,0.6; 0.875,0.7335; 1,1">
                                          <p:stCondLst>
                                            <p:cond delay="664"/>
                                          </p:stCondLst>
                                        </p:cTn>
                                        <p:tgtEl>
                                          <p:spTgt spid="1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9" dur="332" tmFilter="0, 0; 0.125,0.2665; 0.25,0.4; 0.375,0.465; 0.5,0.5;  0.625,0.535; 0.75,0.6; 0.875,0.7335; 1,1">
                                          <p:stCondLst>
                                            <p:cond delay="1324"/>
                                          </p:stCondLst>
                                        </p:cTn>
                                        <p:tgtEl>
                                          <p:spTgt spid="1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0" dur="164" tmFilter="0, 0; 0.125,0.2665; 0.25,0.4; 0.375,0.465; 0.5,0.5;  0.625,0.535; 0.75,0.6; 0.875,0.7335; 1,1">
                                          <p:stCondLst>
                                            <p:cond delay="1656"/>
                                          </p:stCondLst>
                                        </p:cTn>
                                        <p:tgtEl>
                                          <p:spTgt spid="1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61" dur="180" accel="50000">
                                          <p:stCondLst>
                                            <p:cond delay="1820"/>
                                          </p:stCondLst>
                                        </p:cTn>
                                        <p:tgtEl>
                                          <p:spTgt spid="16"/>
                                        </p:tgtEl>
                                        <p:attrNameLst>
                                          <p:attrName>ppt_y</p:attrName>
                                        </p:attrNameLst>
                                      </p:cBhvr>
                                      <p:tavLst>
                                        <p:tav tm="0">
                                          <p:val>
                                            <p:strVal val="ppt_y"/>
                                          </p:val>
                                        </p:tav>
                                        <p:tav tm="100000">
                                          <p:val>
                                            <p:strVal val="ppt_y+ppt_h"/>
                                          </p:val>
                                        </p:tav>
                                      </p:tavLst>
                                    </p:anim>
                                    <p:animScale>
                                      <p:cBhvr>
                                        <p:cTn id="262" dur="26">
                                          <p:stCondLst>
                                            <p:cond delay="620"/>
                                          </p:stCondLst>
                                        </p:cTn>
                                        <p:tgtEl>
                                          <p:spTgt spid="16"/>
                                        </p:tgtEl>
                                      </p:cBhvr>
                                      <p:to x="100000" y="60000"/>
                                    </p:animScale>
                                    <p:animScale>
                                      <p:cBhvr>
                                        <p:cTn id="263" dur="166" decel="50000">
                                          <p:stCondLst>
                                            <p:cond delay="646"/>
                                          </p:stCondLst>
                                        </p:cTn>
                                        <p:tgtEl>
                                          <p:spTgt spid="16"/>
                                        </p:tgtEl>
                                      </p:cBhvr>
                                      <p:to x="100000" y="100000"/>
                                    </p:animScale>
                                    <p:animScale>
                                      <p:cBhvr>
                                        <p:cTn id="264" dur="26">
                                          <p:stCondLst>
                                            <p:cond delay="1312"/>
                                          </p:stCondLst>
                                        </p:cTn>
                                        <p:tgtEl>
                                          <p:spTgt spid="16"/>
                                        </p:tgtEl>
                                      </p:cBhvr>
                                      <p:to x="100000" y="80000"/>
                                    </p:animScale>
                                    <p:animScale>
                                      <p:cBhvr>
                                        <p:cTn id="265" dur="166" decel="50000">
                                          <p:stCondLst>
                                            <p:cond delay="1338"/>
                                          </p:stCondLst>
                                        </p:cTn>
                                        <p:tgtEl>
                                          <p:spTgt spid="16"/>
                                        </p:tgtEl>
                                      </p:cBhvr>
                                      <p:to x="100000" y="100000"/>
                                    </p:animScale>
                                    <p:animScale>
                                      <p:cBhvr>
                                        <p:cTn id="266" dur="26">
                                          <p:stCondLst>
                                            <p:cond delay="1642"/>
                                          </p:stCondLst>
                                        </p:cTn>
                                        <p:tgtEl>
                                          <p:spTgt spid="16"/>
                                        </p:tgtEl>
                                      </p:cBhvr>
                                      <p:to x="100000" y="90000"/>
                                    </p:animScale>
                                    <p:animScale>
                                      <p:cBhvr>
                                        <p:cTn id="267" dur="166" decel="50000">
                                          <p:stCondLst>
                                            <p:cond delay="1668"/>
                                          </p:stCondLst>
                                        </p:cTn>
                                        <p:tgtEl>
                                          <p:spTgt spid="16"/>
                                        </p:tgtEl>
                                      </p:cBhvr>
                                      <p:to x="100000" y="100000"/>
                                    </p:animScale>
                                    <p:animScale>
                                      <p:cBhvr>
                                        <p:cTn id="268" dur="26">
                                          <p:stCondLst>
                                            <p:cond delay="1808"/>
                                          </p:stCondLst>
                                        </p:cTn>
                                        <p:tgtEl>
                                          <p:spTgt spid="16"/>
                                        </p:tgtEl>
                                      </p:cBhvr>
                                      <p:to x="100000" y="95000"/>
                                    </p:animScale>
                                    <p:animScale>
                                      <p:cBhvr>
                                        <p:cTn id="269" dur="166" decel="50000">
                                          <p:stCondLst>
                                            <p:cond delay="1834"/>
                                          </p:stCondLst>
                                        </p:cTn>
                                        <p:tgtEl>
                                          <p:spTgt spid="16"/>
                                        </p:tgtEl>
                                      </p:cBhvr>
                                      <p:to x="100000" y="100000"/>
                                    </p:animScale>
                                    <p:set>
                                      <p:cBhvr>
                                        <p:cTn id="270" dur="1" fill="hold">
                                          <p:stCondLst>
                                            <p:cond delay="1999"/>
                                          </p:stCondLst>
                                        </p:cTn>
                                        <p:tgtEl>
                                          <p:spTgt spid="16"/>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26" presetClass="entr" presetSubtype="0" fill="hold" grpId="0" nodeType="clickEffect">
                                  <p:stCondLst>
                                    <p:cond delay="0"/>
                                  </p:stCondLst>
                                  <p:childTnLst>
                                    <p:set>
                                      <p:cBhvr>
                                        <p:cTn id="274" dur="1" fill="hold">
                                          <p:stCondLst>
                                            <p:cond delay="0"/>
                                          </p:stCondLst>
                                        </p:cTn>
                                        <p:tgtEl>
                                          <p:spTgt spid="17"/>
                                        </p:tgtEl>
                                        <p:attrNameLst>
                                          <p:attrName>style.visibility</p:attrName>
                                        </p:attrNameLst>
                                      </p:cBhvr>
                                      <p:to>
                                        <p:strVal val="visible"/>
                                      </p:to>
                                    </p:set>
                                    <p:animEffect transition="in" filter="wipe(down)">
                                      <p:cBhvr>
                                        <p:cTn id="275" dur="580">
                                          <p:stCondLst>
                                            <p:cond delay="0"/>
                                          </p:stCondLst>
                                        </p:cTn>
                                        <p:tgtEl>
                                          <p:spTgt spid="17"/>
                                        </p:tgtEl>
                                      </p:cBhvr>
                                    </p:animEffect>
                                    <p:anim calcmode="lin" valueType="num">
                                      <p:cBhvr>
                                        <p:cTn id="27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81" dur="26">
                                          <p:stCondLst>
                                            <p:cond delay="650"/>
                                          </p:stCondLst>
                                        </p:cTn>
                                        <p:tgtEl>
                                          <p:spTgt spid="17"/>
                                        </p:tgtEl>
                                      </p:cBhvr>
                                      <p:to x="100000" y="60000"/>
                                    </p:animScale>
                                    <p:animScale>
                                      <p:cBhvr>
                                        <p:cTn id="282" dur="166" decel="50000">
                                          <p:stCondLst>
                                            <p:cond delay="676"/>
                                          </p:stCondLst>
                                        </p:cTn>
                                        <p:tgtEl>
                                          <p:spTgt spid="17"/>
                                        </p:tgtEl>
                                      </p:cBhvr>
                                      <p:to x="100000" y="100000"/>
                                    </p:animScale>
                                    <p:animScale>
                                      <p:cBhvr>
                                        <p:cTn id="283" dur="26">
                                          <p:stCondLst>
                                            <p:cond delay="1312"/>
                                          </p:stCondLst>
                                        </p:cTn>
                                        <p:tgtEl>
                                          <p:spTgt spid="17"/>
                                        </p:tgtEl>
                                      </p:cBhvr>
                                      <p:to x="100000" y="80000"/>
                                    </p:animScale>
                                    <p:animScale>
                                      <p:cBhvr>
                                        <p:cTn id="284" dur="166" decel="50000">
                                          <p:stCondLst>
                                            <p:cond delay="1338"/>
                                          </p:stCondLst>
                                        </p:cTn>
                                        <p:tgtEl>
                                          <p:spTgt spid="17"/>
                                        </p:tgtEl>
                                      </p:cBhvr>
                                      <p:to x="100000" y="100000"/>
                                    </p:animScale>
                                    <p:animScale>
                                      <p:cBhvr>
                                        <p:cTn id="285" dur="26">
                                          <p:stCondLst>
                                            <p:cond delay="1642"/>
                                          </p:stCondLst>
                                        </p:cTn>
                                        <p:tgtEl>
                                          <p:spTgt spid="17"/>
                                        </p:tgtEl>
                                      </p:cBhvr>
                                      <p:to x="100000" y="90000"/>
                                    </p:animScale>
                                    <p:animScale>
                                      <p:cBhvr>
                                        <p:cTn id="286" dur="166" decel="50000">
                                          <p:stCondLst>
                                            <p:cond delay="1668"/>
                                          </p:stCondLst>
                                        </p:cTn>
                                        <p:tgtEl>
                                          <p:spTgt spid="17"/>
                                        </p:tgtEl>
                                      </p:cBhvr>
                                      <p:to x="100000" y="100000"/>
                                    </p:animScale>
                                    <p:animScale>
                                      <p:cBhvr>
                                        <p:cTn id="287" dur="26">
                                          <p:stCondLst>
                                            <p:cond delay="1808"/>
                                          </p:stCondLst>
                                        </p:cTn>
                                        <p:tgtEl>
                                          <p:spTgt spid="17"/>
                                        </p:tgtEl>
                                      </p:cBhvr>
                                      <p:to x="100000" y="95000"/>
                                    </p:animScale>
                                    <p:animScale>
                                      <p:cBhvr>
                                        <p:cTn id="288" dur="166" decel="50000">
                                          <p:stCondLst>
                                            <p:cond delay="1834"/>
                                          </p:stCondLst>
                                        </p:cTn>
                                        <p:tgtEl>
                                          <p:spTgt spid="17"/>
                                        </p:tgtEl>
                                      </p:cBhvr>
                                      <p:to x="100000" y="100000"/>
                                    </p:animScale>
                                  </p:childTnLst>
                                </p:cTn>
                              </p:par>
                            </p:childTnLst>
                          </p:cTn>
                        </p:par>
                      </p:childTnLst>
                    </p:cTn>
                  </p:par>
                  <p:par>
                    <p:cTn id="289" fill="hold">
                      <p:stCondLst>
                        <p:cond delay="indefinite"/>
                      </p:stCondLst>
                      <p:childTnLst>
                        <p:par>
                          <p:cTn id="290" fill="hold">
                            <p:stCondLst>
                              <p:cond delay="0"/>
                            </p:stCondLst>
                            <p:childTnLst>
                              <p:par>
                                <p:cTn id="291" presetID="26" presetClass="exit" presetSubtype="0" fill="hold" grpId="1" nodeType="clickEffect">
                                  <p:stCondLst>
                                    <p:cond delay="0"/>
                                  </p:stCondLst>
                                  <p:childTnLst>
                                    <p:animEffect transition="out" filter="wipe(down)">
                                      <p:cBhvr>
                                        <p:cTn id="292" dur="180" accel="50000">
                                          <p:stCondLst>
                                            <p:cond delay="1820"/>
                                          </p:stCondLst>
                                        </p:cTn>
                                        <p:tgtEl>
                                          <p:spTgt spid="17"/>
                                        </p:tgtEl>
                                      </p:cBhvr>
                                    </p:animEffect>
                                    <p:anim calcmode="lin" valueType="num">
                                      <p:cBhvr>
                                        <p:cTn id="293"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294"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295"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6"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7"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98"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99"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00" dur="26">
                                          <p:stCondLst>
                                            <p:cond delay="620"/>
                                          </p:stCondLst>
                                        </p:cTn>
                                        <p:tgtEl>
                                          <p:spTgt spid="17"/>
                                        </p:tgtEl>
                                      </p:cBhvr>
                                      <p:to x="100000" y="60000"/>
                                    </p:animScale>
                                    <p:animScale>
                                      <p:cBhvr>
                                        <p:cTn id="301" dur="166" decel="50000">
                                          <p:stCondLst>
                                            <p:cond delay="646"/>
                                          </p:stCondLst>
                                        </p:cTn>
                                        <p:tgtEl>
                                          <p:spTgt spid="17"/>
                                        </p:tgtEl>
                                      </p:cBhvr>
                                      <p:to x="100000" y="100000"/>
                                    </p:animScale>
                                    <p:animScale>
                                      <p:cBhvr>
                                        <p:cTn id="302" dur="26">
                                          <p:stCondLst>
                                            <p:cond delay="1312"/>
                                          </p:stCondLst>
                                        </p:cTn>
                                        <p:tgtEl>
                                          <p:spTgt spid="17"/>
                                        </p:tgtEl>
                                      </p:cBhvr>
                                      <p:to x="100000" y="80000"/>
                                    </p:animScale>
                                    <p:animScale>
                                      <p:cBhvr>
                                        <p:cTn id="303" dur="166" decel="50000">
                                          <p:stCondLst>
                                            <p:cond delay="1338"/>
                                          </p:stCondLst>
                                        </p:cTn>
                                        <p:tgtEl>
                                          <p:spTgt spid="17"/>
                                        </p:tgtEl>
                                      </p:cBhvr>
                                      <p:to x="100000" y="100000"/>
                                    </p:animScale>
                                    <p:animScale>
                                      <p:cBhvr>
                                        <p:cTn id="304" dur="26">
                                          <p:stCondLst>
                                            <p:cond delay="1642"/>
                                          </p:stCondLst>
                                        </p:cTn>
                                        <p:tgtEl>
                                          <p:spTgt spid="17"/>
                                        </p:tgtEl>
                                      </p:cBhvr>
                                      <p:to x="100000" y="90000"/>
                                    </p:animScale>
                                    <p:animScale>
                                      <p:cBhvr>
                                        <p:cTn id="305" dur="166" decel="50000">
                                          <p:stCondLst>
                                            <p:cond delay="1668"/>
                                          </p:stCondLst>
                                        </p:cTn>
                                        <p:tgtEl>
                                          <p:spTgt spid="17"/>
                                        </p:tgtEl>
                                      </p:cBhvr>
                                      <p:to x="100000" y="100000"/>
                                    </p:animScale>
                                    <p:animScale>
                                      <p:cBhvr>
                                        <p:cTn id="306" dur="26">
                                          <p:stCondLst>
                                            <p:cond delay="1808"/>
                                          </p:stCondLst>
                                        </p:cTn>
                                        <p:tgtEl>
                                          <p:spTgt spid="17"/>
                                        </p:tgtEl>
                                      </p:cBhvr>
                                      <p:to x="100000" y="95000"/>
                                    </p:animScale>
                                    <p:animScale>
                                      <p:cBhvr>
                                        <p:cTn id="307" dur="166" decel="50000">
                                          <p:stCondLst>
                                            <p:cond delay="1834"/>
                                          </p:stCondLst>
                                        </p:cTn>
                                        <p:tgtEl>
                                          <p:spTgt spid="17"/>
                                        </p:tgtEl>
                                      </p:cBhvr>
                                      <p:to x="100000" y="100000"/>
                                    </p:animScale>
                                    <p:set>
                                      <p:cBhvr>
                                        <p:cTn id="308"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3" grpId="0" animBg="1"/>
      <p:bldP spid="13" grpId="1" animBg="1"/>
      <p:bldP spid="5" grpId="0" build="p" bldLvl="4"/>
      <p:bldP spid="12" grpId="0" build="p" bldLvl="4"/>
      <p:bldP spid="14" grpId="0" build="p" bldLvl="4"/>
      <p:bldP spid="16" grpId="0" animBg="1"/>
      <p:bldP spid="16" grpId="1" animBg="1"/>
      <p:bldP spid="17" grpId="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718232"/>
          </a:xfrm>
        </p:spPr>
        <p:txBody>
          <a:bodyPr/>
          <a:lstStyle/>
          <a:p>
            <a:r>
              <a:rPr lang="en-GB" smtClean="0"/>
              <a:t>Change in money (primarily change in private debt) &amp; change in asset prices most volatile elements:</a:t>
            </a:r>
            <a:endParaRPr lang="en-US"/>
          </a:p>
        </p:txBody>
      </p:sp>
      <p:sp>
        <p:nvSpPr>
          <p:cNvPr id="5" name="Content Placeholder 2"/>
          <p:cNvSpPr txBox="1">
            <a:spLocks/>
          </p:cNvSpPr>
          <p:nvPr/>
        </p:nvSpPr>
        <p:spPr bwMode="auto">
          <a:xfrm>
            <a:off x="228600" y="3886200"/>
            <a:ext cx="8763000" cy="146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dirty="0" smtClean="0">
                <a:effectLst/>
              </a:rPr>
              <a:t>These dynamics missed completely by Loanable Funds model</a:t>
            </a:r>
          </a:p>
          <a:p>
            <a:r>
              <a:rPr lang="en-GB" dirty="0" smtClean="0">
                <a:effectLst/>
              </a:rPr>
              <a:t>And explain causal link between change &amp; acceleration of debt &amp; macroeconomic variables…</a:t>
            </a:r>
          </a:p>
        </p:txBody>
      </p:sp>
      <p:graphicFrame>
        <p:nvGraphicFramePr>
          <p:cNvPr id="7" name="Object 6"/>
          <p:cNvGraphicFramePr>
            <a:graphicFrameLocks noChangeAspect="1"/>
          </p:cNvGraphicFramePr>
          <p:nvPr>
            <p:extLst>
              <p:ext uri="{D42A27DB-BD31-4B8C-83A1-F6EECF244321}">
                <p14:modId xmlns:p14="http://schemas.microsoft.com/office/powerpoint/2010/main" val="2758455203"/>
              </p:ext>
            </p:extLst>
          </p:nvPr>
        </p:nvGraphicFramePr>
        <p:xfrm>
          <a:off x="228600" y="1438275"/>
          <a:ext cx="8715375" cy="1000125"/>
        </p:xfrm>
        <a:graphic>
          <a:graphicData uri="http://schemas.openxmlformats.org/presentationml/2006/ole">
            <mc:AlternateContent xmlns:mc="http://schemas.openxmlformats.org/markup-compatibility/2006">
              <mc:Choice xmlns:v="urn:schemas-microsoft-com:vml" Requires="v">
                <p:oleObj spid="_x0000_s7359" name="Equation" r:id="rId3" imgW="3429000" imgH="393480" progId="Equation.DSMT4">
                  <p:embed/>
                </p:oleObj>
              </mc:Choice>
              <mc:Fallback>
                <p:oleObj name="Equation" r:id="rId3" imgW="3429000" imgH="393480" progId="Equation.DSMT4">
                  <p:embed/>
                  <p:pic>
                    <p:nvPicPr>
                      <p:cNvPr id="0" name=""/>
                      <p:cNvPicPr/>
                      <p:nvPr/>
                    </p:nvPicPr>
                    <p:blipFill>
                      <a:blip r:embed="rId4"/>
                      <a:stretch>
                        <a:fillRect/>
                      </a:stretch>
                    </p:blipFill>
                    <p:spPr>
                      <a:xfrm>
                        <a:off x="228600" y="1438275"/>
                        <a:ext cx="8715375" cy="1000125"/>
                      </a:xfrm>
                      <a:prstGeom prst="rect">
                        <a:avLst/>
                      </a:prstGeom>
                    </p:spPr>
                  </p:pic>
                </p:oleObj>
              </mc:Fallback>
            </mc:AlternateContent>
          </a:graphicData>
        </a:graphic>
      </p:graphicFrame>
      <p:sp>
        <p:nvSpPr>
          <p:cNvPr id="8" name="Rounded Rectangle 7"/>
          <p:cNvSpPr/>
          <p:nvPr/>
        </p:nvSpPr>
        <p:spPr bwMode="auto">
          <a:xfrm>
            <a:off x="2971800" y="1295400"/>
            <a:ext cx="1371600" cy="1219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Changes rapidly</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9" name="Rounded Rectangle 8"/>
          <p:cNvSpPr/>
          <p:nvPr/>
        </p:nvSpPr>
        <p:spPr bwMode="auto">
          <a:xfrm>
            <a:off x="5410200" y="1295400"/>
            <a:ext cx="1371600" cy="1219200"/>
          </a:xfrm>
          <a:prstGeom prst="roundRect">
            <a:avLst/>
          </a:prstGeom>
          <a:gradFill rotWithShape="0">
            <a:gsLst>
              <a:gs pos="71000">
                <a:schemeClr val="bg1">
                  <a:alpha val="3000"/>
                </a:schemeClr>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rPr>
              <a:t>Changes rapidly</a:t>
            </a:r>
            <a:endParaRPr kumimoji="0" lang="en-US" sz="2200" b="0" i="0" u="none" strike="noStrike" cap="none" normalizeH="0" baseline="0" dirty="0" smtClean="0">
              <a:ln>
                <a:noFill/>
              </a:ln>
              <a:solidFill>
                <a:srgbClr val="FFFFFF"/>
              </a:solidFill>
              <a:effectLst>
                <a:outerShdw blurRad="38100" dist="38100" dir="2700000" algn="tl">
                  <a:srgbClr val="000000">
                    <a:alpha val="43137"/>
                  </a:srgbClr>
                </a:outerShdw>
              </a:effectLst>
              <a:latin typeface="Candara" panose="020E0502030303020204" pitchFamily="34" charset="0"/>
            </a:endParaRPr>
          </a:p>
        </p:txBody>
      </p:sp>
      <p:sp>
        <p:nvSpPr>
          <p:cNvPr id="10" name="Content Placeholder 2"/>
          <p:cNvSpPr txBox="1">
            <a:spLocks/>
          </p:cNvSpPr>
          <p:nvPr/>
        </p:nvSpPr>
        <p:spPr bwMode="auto">
          <a:xfrm>
            <a:off x="228600" y="25146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6038" rIns="36000" bIns="46038" numCol="1" anchor="t" anchorCtr="0" compatLnSpc="1">
            <a:prstTxWarp prst="textNoShape">
              <a:avLst/>
            </a:prstTxWarp>
          </a:bodyPr>
          <a:lstStyle>
            <a:lvl1pPr marL="342900" indent="-3429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1pPr>
            <a:lvl2pPr marL="742950" indent="-285750" algn="l" defTabSz="720000" rtl="0" eaLnBrk="0" fontAlgn="base" hangingPunct="0">
              <a:spcBef>
                <a:spcPts val="200"/>
              </a:spcBef>
              <a:spcAft>
                <a:spcPct val="0"/>
              </a:spcAft>
              <a:buChar char="–"/>
              <a:tabLst>
                <a:tab pos="72000" algn="l"/>
                <a:tab pos="180000" algn="l"/>
              </a:tabLst>
              <a:defRPr kumimoji="1" sz="2200" spc="-10" baseline="0">
                <a:solidFill>
                  <a:schemeClr val="tx1"/>
                </a:solidFill>
                <a:latin typeface="Candara" pitchFamily="34" charset="0"/>
                <a:ea typeface="Arial Unicode MS" pitchFamily="34" charset="-128"/>
                <a:cs typeface="Consolas" pitchFamily="49" charset="0"/>
              </a:defRPr>
            </a:lvl2pPr>
            <a:lvl3pPr marL="11430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3pPr>
            <a:lvl4pPr marL="16002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4pPr>
            <a:lvl5pPr marL="2057400" indent="-228600" algn="l" defTabSz="720000" rtl="0" eaLnBrk="0" fontAlgn="base" hangingPunct="0">
              <a:spcBef>
                <a:spcPts val="200"/>
              </a:spcBef>
              <a:spcAft>
                <a:spcPct val="0"/>
              </a:spcAft>
              <a:buChar char="•"/>
              <a:tabLst>
                <a:tab pos="180000" algn="l"/>
              </a:tabLst>
              <a:defRPr kumimoji="1" sz="2200" spc="-10" baseline="0">
                <a:solidFill>
                  <a:schemeClr val="tx1"/>
                </a:solidFill>
                <a:latin typeface="Candara" pitchFamily="34" charset="0"/>
                <a:ea typeface="Arial Unicode MS" pitchFamily="34" charset="-128"/>
                <a:cs typeface="Consolas" pitchFamily="49" charset="0"/>
              </a:defRPr>
            </a:lvl5pPr>
            <a:lvl6pPr marL="2514600" indent="-228600" algn="l" rtl="0" eaLnBrk="0" fontAlgn="base" hangingPunct="0">
              <a:spcBef>
                <a:spcPct val="20000"/>
              </a:spcBef>
              <a:spcAft>
                <a:spcPct val="0"/>
              </a:spcAft>
              <a:buChar char="•"/>
              <a:defRPr kumimoji="1" sz="2400">
                <a:solidFill>
                  <a:schemeClr val="tx1"/>
                </a:solidFill>
                <a:latin typeface="+mn-lt"/>
              </a:defRPr>
            </a:lvl6pPr>
            <a:lvl7pPr marL="2971800" indent="-228600" algn="l" rtl="0" eaLnBrk="0" fontAlgn="base" hangingPunct="0">
              <a:spcBef>
                <a:spcPct val="20000"/>
              </a:spcBef>
              <a:spcAft>
                <a:spcPct val="0"/>
              </a:spcAft>
              <a:buChar char="•"/>
              <a:defRPr kumimoji="1" sz="2400">
                <a:solidFill>
                  <a:schemeClr val="tx1"/>
                </a:solidFill>
                <a:latin typeface="+mn-lt"/>
              </a:defRPr>
            </a:lvl7pPr>
            <a:lvl8pPr marL="3429000" indent="-228600" algn="l" rtl="0" eaLnBrk="0" fontAlgn="base" hangingPunct="0">
              <a:spcBef>
                <a:spcPct val="20000"/>
              </a:spcBef>
              <a:spcAft>
                <a:spcPct val="0"/>
              </a:spcAft>
              <a:buChar char="•"/>
              <a:defRPr kumimoji="1" sz="2400">
                <a:solidFill>
                  <a:schemeClr val="tx1"/>
                </a:solidFill>
                <a:latin typeface="+mn-lt"/>
              </a:defRPr>
            </a:lvl8pPr>
            <a:lvl9pPr marL="3886200" indent="-228600" algn="l" rtl="0" eaLnBrk="0" fontAlgn="base" hangingPunct="0">
              <a:spcBef>
                <a:spcPct val="20000"/>
              </a:spcBef>
              <a:spcAft>
                <a:spcPct val="0"/>
              </a:spcAft>
              <a:buChar char="•"/>
              <a:defRPr kumimoji="1" sz="2400">
                <a:solidFill>
                  <a:schemeClr val="tx1"/>
                </a:solidFill>
                <a:latin typeface="+mn-lt"/>
              </a:defRPr>
            </a:lvl9pPr>
          </a:lstStyle>
          <a:p>
            <a:r>
              <a:rPr lang="en-GB" kern="0" dirty="0" smtClean="0">
                <a:effectLst/>
              </a:rPr>
              <a:t>Implies acceleration of debt major contribution to </a:t>
            </a:r>
            <a:r>
              <a:rPr lang="en-GB" kern="0" smtClean="0">
                <a:effectLst/>
              </a:rPr>
              <a:t>change in GDP</a:t>
            </a:r>
            <a:endParaRPr lang="en-US" kern="0">
              <a:effectLst/>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4009778834"/>
              </p:ext>
            </p:extLst>
          </p:nvPr>
        </p:nvGraphicFramePr>
        <p:xfrm>
          <a:off x="457200" y="2946400"/>
          <a:ext cx="8153400" cy="863600"/>
        </p:xfrm>
        <a:graphic>
          <a:graphicData uri="http://schemas.openxmlformats.org/presentationml/2006/ole">
            <mc:AlternateContent xmlns:mc="http://schemas.openxmlformats.org/markup-compatibility/2006">
              <mc:Choice xmlns:v="urn:schemas-microsoft-com:vml" Requires="v">
                <p:oleObj spid="_x0000_s7360" name="Equation" r:id="rId5" imgW="4076640" imgH="431640" progId="Equation.DSMT4">
                  <p:embed/>
                </p:oleObj>
              </mc:Choice>
              <mc:Fallback>
                <p:oleObj name="Equation" r:id="rId5" imgW="4076640" imgH="431640" progId="Equation.DSMT4">
                  <p:embed/>
                  <p:pic>
                    <p:nvPicPr>
                      <p:cNvPr id="0" name=""/>
                      <p:cNvPicPr/>
                      <p:nvPr/>
                    </p:nvPicPr>
                    <p:blipFill>
                      <a:blip r:embed="rId6"/>
                      <a:stretch>
                        <a:fillRect/>
                      </a:stretch>
                    </p:blipFill>
                    <p:spPr>
                      <a:xfrm>
                        <a:off x="457200" y="2946400"/>
                        <a:ext cx="8153400" cy="863600"/>
                      </a:xfrm>
                      <a:prstGeom prst="rect">
                        <a:avLst/>
                      </a:prstGeom>
                    </p:spPr>
                  </p:pic>
                </p:oleObj>
              </mc:Fallback>
            </mc:AlternateContent>
          </a:graphicData>
        </a:graphic>
      </p:graphicFrame>
    </p:spTree>
    <p:extLst>
      <p:ext uri="{BB962C8B-B14F-4D97-AF65-F5344CB8AC3E}">
        <p14:creationId xmlns:p14="http://schemas.microsoft.com/office/powerpoint/2010/main" val="22004546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xit" presetSubtype="0" fill="hold" grpId="1" nodeType="clickEffect">
                                  <p:stCondLst>
                                    <p:cond delay="0"/>
                                  </p:stCondLst>
                                  <p:childTnLst>
                                    <p:animEffect transition="out" filter="wipe(down)">
                                      <p:cBhvr>
                                        <p:cTn id="29" dur="90" accel="50000">
                                          <p:stCondLst>
                                            <p:cond delay="910"/>
                                          </p:stCondLst>
                                        </p:cTn>
                                        <p:tgtEl>
                                          <p:spTgt spid="8"/>
                                        </p:tgtEl>
                                      </p:cBhvr>
                                    </p:animEffect>
                                    <p:anim calcmode="lin" valueType="num">
                                      <p:cBhvr>
                                        <p:cTn id="30" dur="911"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31" dur="89">
                                          <p:stCondLst>
                                            <p:cond delay="911"/>
                                          </p:stCondLst>
                                        </p:cTn>
                                        <p:tgtEl>
                                          <p:spTgt spid="8"/>
                                        </p:tgtEl>
                                        <p:attrNameLst>
                                          <p:attrName>ppt_x</p:attrName>
                                        </p:attrNameLst>
                                      </p:cBhvr>
                                      <p:tavLst>
                                        <p:tav tm="0">
                                          <p:val>
                                            <p:strVal val="ppt_x"/>
                                          </p:val>
                                        </p:tav>
                                        <p:tav tm="100000">
                                          <p:val>
                                            <p:strVal val="ppt_x"/>
                                          </p:val>
                                        </p:tav>
                                      </p:tavLst>
                                    </p:anim>
                                    <p:anim calcmode="lin" valueType="num">
                                      <p:cBhvr>
                                        <p:cTn id="32" dur="332"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3" dur="332" tmFilter="0, 0; 0.125,0.2665; 0.25,0.4; 0.375,0.465; 0.5,0.5;  0.625,0.535; 0.75,0.6; 0.875,0.7335; 1,1">
                                          <p:stCondLst>
                                            <p:cond delay="332"/>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4" dur="166" tmFilter="0, 0; 0.125,0.2665; 0.25,0.4; 0.375,0.465; 0.5,0.5;  0.625,0.535; 0.75,0.6; 0.875,0.7335; 1,1">
                                          <p:stCondLst>
                                            <p:cond delay="662"/>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5" dur="82" tmFilter="0, 0; 0.125,0.2665; 0.25,0.4; 0.375,0.465; 0.5,0.5;  0.625,0.535; 0.75,0.6; 0.875,0.7335; 1,1">
                                          <p:stCondLst>
                                            <p:cond delay="828"/>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6" dur="90" accel="50000">
                                          <p:stCondLst>
                                            <p:cond delay="910"/>
                                          </p:stCondLst>
                                        </p:cTn>
                                        <p:tgtEl>
                                          <p:spTgt spid="8"/>
                                        </p:tgtEl>
                                        <p:attrNameLst>
                                          <p:attrName>ppt_y</p:attrName>
                                        </p:attrNameLst>
                                      </p:cBhvr>
                                      <p:tavLst>
                                        <p:tav tm="0">
                                          <p:val>
                                            <p:strVal val="ppt_y"/>
                                          </p:val>
                                        </p:tav>
                                        <p:tav tm="100000">
                                          <p:val>
                                            <p:strVal val="ppt_y+ppt_h"/>
                                          </p:val>
                                        </p:tav>
                                      </p:tavLst>
                                    </p:anim>
                                    <p:animScale>
                                      <p:cBhvr>
                                        <p:cTn id="37" dur="13">
                                          <p:stCondLst>
                                            <p:cond delay="310"/>
                                          </p:stCondLst>
                                        </p:cTn>
                                        <p:tgtEl>
                                          <p:spTgt spid="8"/>
                                        </p:tgtEl>
                                      </p:cBhvr>
                                      <p:to x="100000" y="60000"/>
                                    </p:animScale>
                                    <p:animScale>
                                      <p:cBhvr>
                                        <p:cTn id="38" dur="83" decel="50000">
                                          <p:stCondLst>
                                            <p:cond delay="323"/>
                                          </p:stCondLst>
                                        </p:cTn>
                                        <p:tgtEl>
                                          <p:spTgt spid="8"/>
                                        </p:tgtEl>
                                      </p:cBhvr>
                                      <p:to x="100000" y="100000"/>
                                    </p:animScale>
                                    <p:animScale>
                                      <p:cBhvr>
                                        <p:cTn id="39" dur="13">
                                          <p:stCondLst>
                                            <p:cond delay="656"/>
                                          </p:stCondLst>
                                        </p:cTn>
                                        <p:tgtEl>
                                          <p:spTgt spid="8"/>
                                        </p:tgtEl>
                                      </p:cBhvr>
                                      <p:to x="100000" y="80000"/>
                                    </p:animScale>
                                    <p:animScale>
                                      <p:cBhvr>
                                        <p:cTn id="40" dur="83" decel="50000">
                                          <p:stCondLst>
                                            <p:cond delay="669"/>
                                          </p:stCondLst>
                                        </p:cTn>
                                        <p:tgtEl>
                                          <p:spTgt spid="8"/>
                                        </p:tgtEl>
                                      </p:cBhvr>
                                      <p:to x="100000" y="100000"/>
                                    </p:animScale>
                                    <p:animScale>
                                      <p:cBhvr>
                                        <p:cTn id="41" dur="13">
                                          <p:stCondLst>
                                            <p:cond delay="821"/>
                                          </p:stCondLst>
                                        </p:cTn>
                                        <p:tgtEl>
                                          <p:spTgt spid="8"/>
                                        </p:tgtEl>
                                      </p:cBhvr>
                                      <p:to x="100000" y="90000"/>
                                    </p:animScale>
                                    <p:animScale>
                                      <p:cBhvr>
                                        <p:cTn id="42" dur="83" decel="50000">
                                          <p:stCondLst>
                                            <p:cond delay="834"/>
                                          </p:stCondLst>
                                        </p:cTn>
                                        <p:tgtEl>
                                          <p:spTgt spid="8"/>
                                        </p:tgtEl>
                                      </p:cBhvr>
                                      <p:to x="100000" y="100000"/>
                                    </p:animScale>
                                    <p:animScale>
                                      <p:cBhvr>
                                        <p:cTn id="43" dur="13">
                                          <p:stCondLst>
                                            <p:cond delay="904"/>
                                          </p:stCondLst>
                                        </p:cTn>
                                        <p:tgtEl>
                                          <p:spTgt spid="8"/>
                                        </p:tgtEl>
                                      </p:cBhvr>
                                      <p:to x="100000" y="95000"/>
                                    </p:animScale>
                                    <p:animScale>
                                      <p:cBhvr>
                                        <p:cTn id="44" dur="83" decel="50000">
                                          <p:stCondLst>
                                            <p:cond delay="917"/>
                                          </p:stCondLst>
                                        </p:cTn>
                                        <p:tgtEl>
                                          <p:spTgt spid="8"/>
                                        </p:tgtEl>
                                      </p:cBhvr>
                                      <p:to x="100000" y="100000"/>
                                    </p:animScale>
                                    <p:set>
                                      <p:cBhvr>
                                        <p:cTn id="45" dur="1" fill="hold">
                                          <p:stCondLst>
                                            <p:cond delay="9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290">
                                          <p:stCondLst>
                                            <p:cond delay="0"/>
                                          </p:stCondLst>
                                        </p:cTn>
                                        <p:tgtEl>
                                          <p:spTgt spid="9"/>
                                        </p:tgtEl>
                                      </p:cBhvr>
                                    </p:animEffect>
                                    <p:anim calcmode="lin" valueType="num">
                                      <p:cBhvr>
                                        <p:cTn id="51"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56" dur="13">
                                          <p:stCondLst>
                                            <p:cond delay="325"/>
                                          </p:stCondLst>
                                        </p:cTn>
                                        <p:tgtEl>
                                          <p:spTgt spid="9"/>
                                        </p:tgtEl>
                                      </p:cBhvr>
                                      <p:to x="100000" y="60000"/>
                                    </p:animScale>
                                    <p:animScale>
                                      <p:cBhvr>
                                        <p:cTn id="57" dur="83" decel="50000">
                                          <p:stCondLst>
                                            <p:cond delay="338"/>
                                          </p:stCondLst>
                                        </p:cTn>
                                        <p:tgtEl>
                                          <p:spTgt spid="9"/>
                                        </p:tgtEl>
                                      </p:cBhvr>
                                      <p:to x="100000" y="100000"/>
                                    </p:animScale>
                                    <p:animScale>
                                      <p:cBhvr>
                                        <p:cTn id="58" dur="13">
                                          <p:stCondLst>
                                            <p:cond delay="656"/>
                                          </p:stCondLst>
                                        </p:cTn>
                                        <p:tgtEl>
                                          <p:spTgt spid="9"/>
                                        </p:tgtEl>
                                      </p:cBhvr>
                                      <p:to x="100000" y="80000"/>
                                    </p:animScale>
                                    <p:animScale>
                                      <p:cBhvr>
                                        <p:cTn id="59" dur="83" decel="50000">
                                          <p:stCondLst>
                                            <p:cond delay="669"/>
                                          </p:stCondLst>
                                        </p:cTn>
                                        <p:tgtEl>
                                          <p:spTgt spid="9"/>
                                        </p:tgtEl>
                                      </p:cBhvr>
                                      <p:to x="100000" y="100000"/>
                                    </p:animScale>
                                    <p:animScale>
                                      <p:cBhvr>
                                        <p:cTn id="60" dur="13">
                                          <p:stCondLst>
                                            <p:cond delay="821"/>
                                          </p:stCondLst>
                                        </p:cTn>
                                        <p:tgtEl>
                                          <p:spTgt spid="9"/>
                                        </p:tgtEl>
                                      </p:cBhvr>
                                      <p:to x="100000" y="90000"/>
                                    </p:animScale>
                                    <p:animScale>
                                      <p:cBhvr>
                                        <p:cTn id="61" dur="83" decel="50000">
                                          <p:stCondLst>
                                            <p:cond delay="834"/>
                                          </p:stCondLst>
                                        </p:cTn>
                                        <p:tgtEl>
                                          <p:spTgt spid="9"/>
                                        </p:tgtEl>
                                      </p:cBhvr>
                                      <p:to x="100000" y="100000"/>
                                    </p:animScale>
                                    <p:animScale>
                                      <p:cBhvr>
                                        <p:cTn id="62" dur="13">
                                          <p:stCondLst>
                                            <p:cond delay="904"/>
                                          </p:stCondLst>
                                        </p:cTn>
                                        <p:tgtEl>
                                          <p:spTgt spid="9"/>
                                        </p:tgtEl>
                                      </p:cBhvr>
                                      <p:to x="100000" y="95000"/>
                                    </p:animScale>
                                    <p:animScale>
                                      <p:cBhvr>
                                        <p:cTn id="63" dur="83" decel="50000">
                                          <p:stCondLst>
                                            <p:cond delay="917"/>
                                          </p:stCondLst>
                                        </p:cTn>
                                        <p:tgtEl>
                                          <p:spTgt spid="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xit" presetSubtype="0" fill="hold" grpId="1" nodeType="clickEffect">
                                  <p:stCondLst>
                                    <p:cond delay="0"/>
                                  </p:stCondLst>
                                  <p:childTnLst>
                                    <p:animEffect transition="out" filter="wipe(down)">
                                      <p:cBhvr>
                                        <p:cTn id="67" dur="90" accel="50000">
                                          <p:stCondLst>
                                            <p:cond delay="910"/>
                                          </p:stCondLst>
                                        </p:cTn>
                                        <p:tgtEl>
                                          <p:spTgt spid="9"/>
                                        </p:tgtEl>
                                      </p:cBhvr>
                                    </p:animEffect>
                                    <p:anim calcmode="lin" valueType="num">
                                      <p:cBhvr>
                                        <p:cTn id="68" dur="911"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69" dur="89">
                                          <p:stCondLst>
                                            <p:cond delay="911"/>
                                          </p:stCondLst>
                                        </p:cTn>
                                        <p:tgtEl>
                                          <p:spTgt spid="9"/>
                                        </p:tgtEl>
                                        <p:attrNameLst>
                                          <p:attrName>ppt_x</p:attrName>
                                        </p:attrNameLst>
                                      </p:cBhvr>
                                      <p:tavLst>
                                        <p:tav tm="0">
                                          <p:val>
                                            <p:strVal val="ppt_x"/>
                                          </p:val>
                                        </p:tav>
                                        <p:tav tm="100000">
                                          <p:val>
                                            <p:strVal val="ppt_x"/>
                                          </p:val>
                                        </p:tav>
                                      </p:tavLst>
                                    </p:anim>
                                    <p:anim calcmode="lin" valueType="num">
                                      <p:cBhvr>
                                        <p:cTn id="70" dur="332"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1" dur="332" tmFilter="0, 0; 0.125,0.2665; 0.25,0.4; 0.375,0.465; 0.5,0.5;  0.625,0.535; 0.75,0.6; 0.875,0.7335; 1,1">
                                          <p:stCondLst>
                                            <p:cond delay="332"/>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2" dur="166" tmFilter="0, 0; 0.125,0.2665; 0.25,0.4; 0.375,0.465; 0.5,0.5;  0.625,0.535; 0.75,0.6; 0.875,0.7335; 1,1">
                                          <p:stCondLst>
                                            <p:cond delay="662"/>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73" dur="82" tmFilter="0, 0; 0.125,0.2665; 0.25,0.4; 0.375,0.465; 0.5,0.5;  0.625,0.535; 0.75,0.6; 0.875,0.7335; 1,1">
                                          <p:stCondLst>
                                            <p:cond delay="828"/>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74" dur="90" accel="50000">
                                          <p:stCondLst>
                                            <p:cond delay="910"/>
                                          </p:stCondLst>
                                        </p:cTn>
                                        <p:tgtEl>
                                          <p:spTgt spid="9"/>
                                        </p:tgtEl>
                                        <p:attrNameLst>
                                          <p:attrName>ppt_y</p:attrName>
                                        </p:attrNameLst>
                                      </p:cBhvr>
                                      <p:tavLst>
                                        <p:tav tm="0">
                                          <p:val>
                                            <p:strVal val="ppt_y"/>
                                          </p:val>
                                        </p:tav>
                                        <p:tav tm="100000">
                                          <p:val>
                                            <p:strVal val="ppt_y+ppt_h"/>
                                          </p:val>
                                        </p:tav>
                                      </p:tavLst>
                                    </p:anim>
                                    <p:animScale>
                                      <p:cBhvr>
                                        <p:cTn id="75" dur="13">
                                          <p:stCondLst>
                                            <p:cond delay="310"/>
                                          </p:stCondLst>
                                        </p:cTn>
                                        <p:tgtEl>
                                          <p:spTgt spid="9"/>
                                        </p:tgtEl>
                                      </p:cBhvr>
                                      <p:to x="100000" y="60000"/>
                                    </p:animScale>
                                    <p:animScale>
                                      <p:cBhvr>
                                        <p:cTn id="76" dur="83" decel="50000">
                                          <p:stCondLst>
                                            <p:cond delay="323"/>
                                          </p:stCondLst>
                                        </p:cTn>
                                        <p:tgtEl>
                                          <p:spTgt spid="9"/>
                                        </p:tgtEl>
                                      </p:cBhvr>
                                      <p:to x="100000" y="100000"/>
                                    </p:animScale>
                                    <p:animScale>
                                      <p:cBhvr>
                                        <p:cTn id="77" dur="13">
                                          <p:stCondLst>
                                            <p:cond delay="656"/>
                                          </p:stCondLst>
                                        </p:cTn>
                                        <p:tgtEl>
                                          <p:spTgt spid="9"/>
                                        </p:tgtEl>
                                      </p:cBhvr>
                                      <p:to x="100000" y="80000"/>
                                    </p:animScale>
                                    <p:animScale>
                                      <p:cBhvr>
                                        <p:cTn id="78" dur="83" decel="50000">
                                          <p:stCondLst>
                                            <p:cond delay="669"/>
                                          </p:stCondLst>
                                        </p:cTn>
                                        <p:tgtEl>
                                          <p:spTgt spid="9"/>
                                        </p:tgtEl>
                                      </p:cBhvr>
                                      <p:to x="100000" y="100000"/>
                                    </p:animScale>
                                    <p:animScale>
                                      <p:cBhvr>
                                        <p:cTn id="79" dur="13">
                                          <p:stCondLst>
                                            <p:cond delay="821"/>
                                          </p:stCondLst>
                                        </p:cTn>
                                        <p:tgtEl>
                                          <p:spTgt spid="9"/>
                                        </p:tgtEl>
                                      </p:cBhvr>
                                      <p:to x="100000" y="90000"/>
                                    </p:animScale>
                                    <p:animScale>
                                      <p:cBhvr>
                                        <p:cTn id="80" dur="83" decel="50000">
                                          <p:stCondLst>
                                            <p:cond delay="834"/>
                                          </p:stCondLst>
                                        </p:cTn>
                                        <p:tgtEl>
                                          <p:spTgt spid="9"/>
                                        </p:tgtEl>
                                      </p:cBhvr>
                                      <p:to x="100000" y="100000"/>
                                    </p:animScale>
                                    <p:animScale>
                                      <p:cBhvr>
                                        <p:cTn id="81" dur="13">
                                          <p:stCondLst>
                                            <p:cond delay="904"/>
                                          </p:stCondLst>
                                        </p:cTn>
                                        <p:tgtEl>
                                          <p:spTgt spid="9"/>
                                        </p:tgtEl>
                                      </p:cBhvr>
                                      <p:to x="100000" y="95000"/>
                                    </p:animScale>
                                    <p:animScale>
                                      <p:cBhvr>
                                        <p:cTn id="82" dur="83" decel="50000">
                                          <p:stCondLst>
                                            <p:cond delay="917"/>
                                          </p:stCondLst>
                                        </p:cTn>
                                        <p:tgtEl>
                                          <p:spTgt spid="9"/>
                                        </p:tgtEl>
                                      </p:cBhvr>
                                      <p:to x="100000" y="100000"/>
                                    </p:animScale>
                                    <p:set>
                                      <p:cBhvr>
                                        <p:cTn id="83" dur="1" fill="hold">
                                          <p:stCondLst>
                                            <p:cond delay="999"/>
                                          </p:stCondLst>
                                        </p:cTn>
                                        <p:tgtEl>
                                          <p:spTgt spid="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wipe(up)">
                                      <p:cBhvr>
                                        <p:cTn id="88" dur="500"/>
                                        <p:tgtEl>
                                          <p:spTgt spid="10"/>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10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5">
                                            <p:txEl>
                                              <p:pRg st="0" end="0"/>
                                            </p:txEl>
                                          </p:spTgt>
                                        </p:tgtEl>
                                        <p:attrNameLst>
                                          <p:attrName>style.visibility</p:attrName>
                                        </p:attrNameLst>
                                      </p:cBhvr>
                                      <p:to>
                                        <p:strVal val="visible"/>
                                      </p:to>
                                    </p:set>
                                    <p:animEffect transition="in" filter="wipe(up)">
                                      <p:cBhvr>
                                        <p:cTn id="98" dur="500"/>
                                        <p:tgtEl>
                                          <p:spTgt spid="5">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
                                            <p:txEl>
                                              <p:pRg st="1" end="1"/>
                                            </p:txEl>
                                          </p:spTgt>
                                        </p:tgtEl>
                                        <p:attrNameLst>
                                          <p:attrName>style.visibility</p:attrName>
                                        </p:attrNameLst>
                                      </p:cBhvr>
                                      <p:to>
                                        <p:strVal val="visible"/>
                                      </p:to>
                                    </p:set>
                                    <p:animEffect transition="in" filter="wipe(up)">
                                      <p:cBhvr>
                                        <p:cTn id="10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P spid="8" grpId="0" animBg="1"/>
      <p:bldP spid="8" grpId="1" animBg="1"/>
      <p:bldP spid="9" grpId="0" animBg="1"/>
      <p:bldP spid="9" grpId="1"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American Change in debt and unemployment…</a:t>
            </a:r>
            <a:endParaRPr lang="en-US" dirty="0"/>
          </a:p>
        </p:txBody>
      </p:sp>
      <p:pic>
        <p:nvPicPr>
          <p:cNvPr id="4" name="Picture 3"/>
          <p:cNvPicPr>
            <a:picLocks noChangeAspect="1"/>
          </p:cNvPicPr>
          <p:nvPr/>
        </p:nvPicPr>
        <p:blipFill>
          <a:blip r:embed="rId2"/>
          <a:stretch>
            <a:fillRect/>
          </a:stretch>
        </p:blipFill>
        <p:spPr>
          <a:xfrm>
            <a:off x="76200" y="1123604"/>
            <a:ext cx="9012679" cy="5353396"/>
          </a:xfrm>
          <a:prstGeom prst="rect">
            <a:avLst/>
          </a:prstGeom>
        </p:spPr>
      </p:pic>
    </p:spTree>
    <p:extLst>
      <p:ext uri="{BB962C8B-B14F-4D97-AF65-F5344CB8AC3E}">
        <p14:creationId xmlns:p14="http://schemas.microsoft.com/office/powerpoint/2010/main" val="182817109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US acceleration &amp; change in unemployment (inverted)</a:t>
            </a:r>
            <a:endParaRPr lang="en-US" dirty="0"/>
          </a:p>
        </p:txBody>
      </p:sp>
      <p:pic>
        <p:nvPicPr>
          <p:cNvPr id="4" name="Picture 3"/>
          <p:cNvPicPr>
            <a:picLocks noChangeAspect="1"/>
          </p:cNvPicPr>
          <p:nvPr/>
        </p:nvPicPr>
        <p:blipFill>
          <a:blip r:embed="rId2"/>
          <a:stretch>
            <a:fillRect/>
          </a:stretch>
        </p:blipFill>
        <p:spPr>
          <a:xfrm>
            <a:off x="152400" y="1066800"/>
            <a:ext cx="8879518" cy="5105400"/>
          </a:xfrm>
          <a:prstGeom prst="rect">
            <a:avLst/>
          </a:prstGeom>
        </p:spPr>
      </p:pic>
    </p:spTree>
    <p:extLst>
      <p:ext uri="{BB962C8B-B14F-4D97-AF65-F5344CB8AC3E}">
        <p14:creationId xmlns:p14="http://schemas.microsoft.com/office/powerpoint/2010/main" val="345888037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Japanese</a:t>
            </a:r>
            <a:r>
              <a:rPr lang="en-GB" dirty="0"/>
              <a:t> Change in debt and unemployment</a:t>
            </a:r>
            <a:r>
              <a:rPr lang="en-GB" dirty="0" smtClean="0"/>
              <a:t>…</a:t>
            </a:r>
            <a:endParaRPr lang="en-US" dirty="0"/>
          </a:p>
        </p:txBody>
      </p:sp>
      <p:pic>
        <p:nvPicPr>
          <p:cNvPr id="4" name="Picture 3"/>
          <p:cNvPicPr>
            <a:picLocks noChangeAspect="1"/>
          </p:cNvPicPr>
          <p:nvPr/>
        </p:nvPicPr>
        <p:blipFill>
          <a:blip r:embed="rId2"/>
          <a:stretch>
            <a:fillRect/>
          </a:stretch>
        </p:blipFill>
        <p:spPr>
          <a:xfrm>
            <a:off x="227214" y="1066800"/>
            <a:ext cx="8731941" cy="5257800"/>
          </a:xfrm>
          <a:prstGeom prst="rect">
            <a:avLst/>
          </a:prstGeom>
        </p:spPr>
      </p:pic>
    </p:spTree>
    <p:extLst>
      <p:ext uri="{BB962C8B-B14F-4D97-AF65-F5344CB8AC3E}">
        <p14:creationId xmlns:p14="http://schemas.microsoft.com/office/powerpoint/2010/main" val="139362654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Japanese </a:t>
            </a:r>
            <a:r>
              <a:rPr lang="en-GB" dirty="0"/>
              <a:t>acceleration &amp; change in unemployment (inverted</a:t>
            </a:r>
            <a:r>
              <a:rPr lang="en-GB" dirty="0" smtClean="0"/>
              <a:t>)</a:t>
            </a:r>
            <a:endParaRPr lang="en-US" dirty="0"/>
          </a:p>
        </p:txBody>
      </p:sp>
      <p:pic>
        <p:nvPicPr>
          <p:cNvPr id="4" name="Picture 3"/>
          <p:cNvPicPr>
            <a:picLocks noChangeAspect="1"/>
          </p:cNvPicPr>
          <p:nvPr/>
        </p:nvPicPr>
        <p:blipFill>
          <a:blip r:embed="rId2"/>
          <a:stretch>
            <a:fillRect/>
          </a:stretch>
        </p:blipFill>
        <p:spPr>
          <a:xfrm>
            <a:off x="18011" y="936567"/>
            <a:ext cx="8973495" cy="5159433"/>
          </a:xfrm>
          <a:prstGeom prst="rect">
            <a:avLst/>
          </a:prstGeom>
        </p:spPr>
      </p:pic>
    </p:spTree>
    <p:extLst>
      <p:ext uri="{BB962C8B-B14F-4D97-AF65-F5344CB8AC3E}">
        <p14:creationId xmlns:p14="http://schemas.microsoft.com/office/powerpoint/2010/main" val="221042169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p:txBody>
          <a:bodyPr/>
          <a:lstStyle/>
          <a:p>
            <a:r>
              <a:rPr lang="en-GB" dirty="0" smtClean="0"/>
              <a:t>USA Mortgage debt acceleration &amp; house price change</a:t>
            </a:r>
            <a:endParaRPr lang="en-US" dirty="0"/>
          </a:p>
        </p:txBody>
      </p:sp>
      <p:pic>
        <p:nvPicPr>
          <p:cNvPr id="4" name="Picture 3"/>
          <p:cNvPicPr>
            <a:picLocks noChangeAspect="1"/>
          </p:cNvPicPr>
          <p:nvPr/>
        </p:nvPicPr>
        <p:blipFill>
          <a:blip r:embed="rId2"/>
          <a:stretch>
            <a:fillRect/>
          </a:stretch>
        </p:blipFill>
        <p:spPr>
          <a:xfrm>
            <a:off x="95491" y="1066800"/>
            <a:ext cx="8953018" cy="5334000"/>
          </a:xfrm>
          <a:prstGeom prst="rect">
            <a:avLst/>
          </a:prstGeom>
        </p:spPr>
      </p:pic>
    </p:spTree>
    <p:extLst>
      <p:ext uri="{BB962C8B-B14F-4D97-AF65-F5344CB8AC3E}">
        <p14:creationId xmlns:p14="http://schemas.microsoft.com/office/powerpoint/2010/main" val="62014685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a:xfrm>
            <a:off x="228600" y="685800"/>
            <a:ext cx="8763000" cy="457200"/>
          </a:xfrm>
        </p:spPr>
        <p:txBody>
          <a:bodyPr/>
          <a:lstStyle/>
          <a:p>
            <a:r>
              <a:rPr lang="en-GB" dirty="0" smtClean="0"/>
              <a:t>US Margin debt acceleration &amp; share price change</a:t>
            </a:r>
            <a:endParaRPr lang="en-US" dirty="0"/>
          </a:p>
        </p:txBody>
      </p:sp>
      <p:pic>
        <p:nvPicPr>
          <p:cNvPr id="4" name="Picture 3"/>
          <p:cNvPicPr>
            <a:picLocks noChangeAspect="1"/>
          </p:cNvPicPr>
          <p:nvPr/>
        </p:nvPicPr>
        <p:blipFill>
          <a:blip r:embed="rId2"/>
          <a:stretch>
            <a:fillRect/>
          </a:stretch>
        </p:blipFill>
        <p:spPr>
          <a:xfrm>
            <a:off x="152400" y="990600"/>
            <a:ext cx="8839200" cy="5195661"/>
          </a:xfrm>
          <a:prstGeom prst="rect">
            <a:avLst/>
          </a:prstGeom>
        </p:spPr>
      </p:pic>
    </p:spTree>
    <p:extLst>
      <p:ext uri="{BB962C8B-B14F-4D97-AF65-F5344CB8AC3E}">
        <p14:creationId xmlns:p14="http://schemas.microsoft.com/office/powerpoint/2010/main" val="260186555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Role of debt in aggregate demand &amp; income</a:t>
            </a:r>
            <a:endParaRPr lang="en-US" dirty="0"/>
          </a:p>
        </p:txBody>
      </p:sp>
      <p:sp>
        <p:nvSpPr>
          <p:cNvPr id="3" name="Content Placeholder 2"/>
          <p:cNvSpPr>
            <a:spLocks noGrp="1"/>
          </p:cNvSpPr>
          <p:nvPr>
            <p:ph idx="1"/>
          </p:nvPr>
        </p:nvSpPr>
        <p:spPr/>
        <p:txBody>
          <a:bodyPr/>
          <a:lstStyle/>
          <a:p>
            <a:r>
              <a:rPr lang="en-GB" dirty="0" smtClean="0"/>
              <a:t>Next week (plus 1): Minsky and </a:t>
            </a:r>
            <a:r>
              <a:rPr lang="en-GB" dirty="0"/>
              <a:t>the Financial Instability Hypothesis</a:t>
            </a:r>
            <a:r>
              <a:rPr lang="en-GB" dirty="0" smtClean="0"/>
              <a:t>…</a:t>
            </a:r>
            <a:endParaRPr lang="en-GB" dirty="0"/>
          </a:p>
        </p:txBody>
      </p:sp>
    </p:spTree>
    <p:extLst>
      <p:ext uri="{BB962C8B-B14F-4D97-AF65-F5344CB8AC3E}">
        <p14:creationId xmlns:p14="http://schemas.microsoft.com/office/powerpoint/2010/main" val="2329867966"/>
      </p:ext>
    </p:extLst>
  </p:cSld>
  <p:clrMapOvr>
    <a:masterClrMapping/>
  </p:clrMapOvr>
  <p:transition>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6019800"/>
          </a:xfrm>
        </p:spPr>
        <p:txBody>
          <a:bodyPr/>
          <a:lstStyle/>
          <a:p>
            <a:pPr>
              <a:lnSpc>
                <a:spcPct val="90000"/>
              </a:lnSpc>
            </a:pPr>
            <a:r>
              <a:rPr lang="en-US" altLang="en-US" dirty="0" smtClean="0"/>
              <a:t>“It </a:t>
            </a:r>
            <a:r>
              <a:rPr lang="en-US" altLang="en-US" dirty="0"/>
              <a:t>must always be borne in mind that here capital as capital is a commodity…</a:t>
            </a:r>
          </a:p>
          <a:p>
            <a:pPr>
              <a:lnSpc>
                <a:spcPct val="90000"/>
              </a:lnSpc>
            </a:pPr>
            <a:r>
              <a:rPr lang="en-US" altLang="en-US" dirty="0"/>
              <a:t>All the relations in evidence here would therefore be irrational from the standpoint of an ordinary commodity…</a:t>
            </a:r>
          </a:p>
          <a:p>
            <a:pPr>
              <a:lnSpc>
                <a:spcPct val="90000"/>
              </a:lnSpc>
            </a:pPr>
            <a:r>
              <a:rPr lang="en-US" altLang="en-US" dirty="0"/>
              <a:t>Similarly,… If we want to call interest the price of money-capital, then it is an irrational form of price quite at variance with the conception of price of commodities.” (Marx 1894: p. 353</a:t>
            </a:r>
            <a:r>
              <a:rPr lang="en-US" altLang="en-US" dirty="0" smtClean="0"/>
              <a:t>)</a:t>
            </a:r>
          </a:p>
          <a:p>
            <a:pPr>
              <a:lnSpc>
                <a:spcPct val="90000"/>
              </a:lnSpc>
            </a:pPr>
            <a:r>
              <a:rPr lang="en-US" altLang="en-US" dirty="0" smtClean="0"/>
              <a:t>“</a:t>
            </a:r>
            <a:r>
              <a:rPr lang="en-US" altLang="en-US" dirty="0"/>
              <a:t>How, then, can a sum of value have a price besides its own price… Price, after all, is the value of a commodity as distinct from its use-value. A price which differs from value in quality is an absurd contradiction…” (Marx 1894: p. 354</a:t>
            </a:r>
            <a:r>
              <a:rPr lang="en-US" altLang="en-US" dirty="0" smtClean="0"/>
              <a:t>)</a:t>
            </a:r>
          </a:p>
          <a:p>
            <a:pPr marL="342900" lvl="2" indent="-342900">
              <a:lnSpc>
                <a:spcPct val="90000"/>
              </a:lnSpc>
            </a:pPr>
            <a:r>
              <a:rPr lang="en-US" altLang="en-US" dirty="0"/>
              <a:t>“The value of money or of commodities employed as capital does not depend on their value as money or as commodities, but on the quantity of surplus-value they produce for their owner.” </a:t>
            </a:r>
            <a:r>
              <a:rPr lang="en-AU" altLang="en-US" dirty="0"/>
              <a:t>(Marx 1894</a:t>
            </a:r>
            <a:r>
              <a:rPr lang="en-US" altLang="en-US" dirty="0"/>
              <a:t>, p. 355</a:t>
            </a:r>
            <a:r>
              <a:rPr lang="en-US" altLang="en-US" dirty="0" smtClean="0"/>
              <a:t>.)</a:t>
            </a:r>
            <a:endParaRPr lang="en-US" altLang="en-US" dirty="0"/>
          </a:p>
          <a:p>
            <a:pPr>
              <a:lnSpc>
                <a:spcPct val="90000"/>
              </a:lnSpc>
            </a:pPr>
            <a:r>
              <a:rPr lang="en-US" altLang="en-US" dirty="0"/>
              <a:t>“What </a:t>
            </a:r>
            <a:r>
              <a:rPr lang="en-US" altLang="en-US" i="1" dirty="0"/>
              <a:t>is sold is</a:t>
            </a:r>
            <a:r>
              <a:rPr lang="en-US" altLang="en-US" dirty="0"/>
              <a:t>, in fact, </a:t>
            </a:r>
            <a:r>
              <a:rPr lang="en-US" altLang="en-US" i="1" dirty="0"/>
              <a:t>its use-value</a:t>
            </a:r>
            <a:r>
              <a:rPr lang="en-US" altLang="en-US" dirty="0"/>
              <a:t>, whose </a:t>
            </a:r>
            <a:r>
              <a:rPr lang="en-US" altLang="en-US" i="1" dirty="0"/>
              <a:t>function in this case is</a:t>
            </a:r>
            <a:r>
              <a:rPr lang="en-US" altLang="en-US" dirty="0"/>
              <a:t> to produce </a:t>
            </a:r>
            <a:r>
              <a:rPr lang="en-US" altLang="en-US" i="1" dirty="0"/>
              <a:t>exchange-value</a:t>
            </a:r>
            <a:r>
              <a:rPr lang="en-US" altLang="en-US" dirty="0"/>
              <a:t>, to yield profit, in other words to produce more value than it itself contains.” (Marx 1861 Part III, p. 458</a:t>
            </a:r>
            <a:r>
              <a:rPr lang="en-US" altLang="en-US" dirty="0" smtClean="0"/>
              <a:t>)</a:t>
            </a:r>
          </a:p>
          <a:p>
            <a:pPr>
              <a:lnSpc>
                <a:spcPct val="90000"/>
              </a:lnSpc>
            </a:pPr>
            <a:r>
              <a:rPr lang="en-GB" altLang="en-US" dirty="0" smtClean="0"/>
              <a:t>This perspective informed Minsky’s thinking—but never acknowledged in citations during </a:t>
            </a:r>
            <a:r>
              <a:rPr lang="en-GB" altLang="en-US" dirty="0" err="1" smtClean="0">
                <a:hlinkClick r:id="rId2"/>
              </a:rPr>
              <a:t>McCarthyist</a:t>
            </a:r>
            <a:r>
              <a:rPr lang="en-GB" altLang="en-US" dirty="0" smtClean="0"/>
              <a:t> period in the USA</a:t>
            </a:r>
            <a:endParaRPr lang="en-US" altLang="en-US" dirty="0" smtClean="0"/>
          </a:p>
          <a:p>
            <a:pPr>
              <a:lnSpc>
                <a:spcPct val="90000"/>
              </a:lnSpc>
            </a:pPr>
            <a:endParaRPr lang="en-US" altLang="en-US" dirty="0"/>
          </a:p>
        </p:txBody>
      </p:sp>
    </p:spTree>
    <p:extLst>
      <p:ext uri="{BB962C8B-B14F-4D97-AF65-F5344CB8AC3E}">
        <p14:creationId xmlns:p14="http://schemas.microsoft.com/office/powerpoint/2010/main" val="2860407007"/>
      </p:ext>
    </p:extLst>
  </p:cSld>
  <p:clrMapOvr>
    <a:masterClrMapping/>
  </p:clrMapOvr>
  <p:transition>
    <p:pull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p:txBody>
          <a:bodyPr/>
          <a:lstStyle/>
          <a:p>
            <a:r>
              <a:rPr lang="en-GB" dirty="0" smtClean="0"/>
              <a:t>Also background to </a:t>
            </a:r>
            <a:r>
              <a:rPr lang="en-GB" dirty="0" err="1" smtClean="0"/>
              <a:t>Circuitist</a:t>
            </a:r>
            <a:r>
              <a:rPr lang="en-GB" dirty="0" smtClean="0"/>
              <a:t> “Monetary Theory of Production”</a:t>
            </a:r>
          </a:p>
          <a:p>
            <a:r>
              <a:rPr lang="en-GB" dirty="0" err="1" smtClean="0"/>
              <a:t>Graziani</a:t>
            </a:r>
            <a:r>
              <a:rPr lang="en-GB" dirty="0" smtClean="0"/>
              <a:t> posed the question:</a:t>
            </a:r>
          </a:p>
          <a:p>
            <a:pPr lvl="1"/>
            <a:r>
              <a:rPr lang="en-GB" dirty="0" smtClean="0"/>
              <a:t>“How does a monetary economy differ from barter?”</a:t>
            </a:r>
          </a:p>
          <a:p>
            <a:r>
              <a:rPr lang="en-GB" dirty="0" smtClean="0"/>
              <a:t>1</a:t>
            </a:r>
            <a:r>
              <a:rPr lang="en-GB" baseline="30000" dirty="0" smtClean="0"/>
              <a:t>st</a:t>
            </a:r>
            <a:r>
              <a:rPr lang="en-GB" dirty="0" smtClean="0"/>
              <a:t> principle: money cannot be a commodity:</a:t>
            </a:r>
          </a:p>
          <a:p>
            <a:pPr lvl="1"/>
            <a:r>
              <a:rPr lang="en-GB" dirty="0" smtClean="0"/>
              <a:t>“a </a:t>
            </a:r>
            <a:r>
              <a:rPr lang="en-GB" dirty="0"/>
              <a:t>true monetary economy is inconsistent with the presence of a commodity </a:t>
            </a:r>
            <a:r>
              <a:rPr lang="en-GB" dirty="0" smtClean="0"/>
              <a:t>money.</a:t>
            </a:r>
          </a:p>
          <a:p>
            <a:pPr lvl="1"/>
            <a:r>
              <a:rPr lang="en-GB" dirty="0" smtClean="0"/>
              <a:t>A </a:t>
            </a:r>
            <a:r>
              <a:rPr lang="en-GB" dirty="0"/>
              <a:t>commodity money is by definition a kind of money that any producer can produce for </a:t>
            </a:r>
            <a:r>
              <a:rPr lang="en-GB" dirty="0" smtClean="0"/>
              <a:t>himself.</a:t>
            </a:r>
          </a:p>
          <a:p>
            <a:pPr lvl="1"/>
            <a:r>
              <a:rPr lang="en-GB" dirty="0" smtClean="0"/>
              <a:t>But </a:t>
            </a:r>
            <a:r>
              <a:rPr lang="en-GB" dirty="0"/>
              <a:t>an economy using as money a commodity coming out of a regular process of production, cannot be distinguished from a barter </a:t>
            </a:r>
            <a:r>
              <a:rPr lang="en-GB" dirty="0" smtClean="0"/>
              <a:t>economy.</a:t>
            </a:r>
          </a:p>
          <a:p>
            <a:pPr lvl="1"/>
            <a:r>
              <a:rPr lang="en-GB" dirty="0" smtClean="0"/>
              <a:t>A </a:t>
            </a:r>
            <a:r>
              <a:rPr lang="en-GB" dirty="0"/>
              <a:t>true monetary economy must therefore be using a token money, which is nowadays a paper currency</a:t>
            </a:r>
            <a:r>
              <a:rPr lang="en-GB" dirty="0" smtClean="0"/>
              <a:t>.”</a:t>
            </a:r>
          </a:p>
          <a:p>
            <a:r>
              <a:rPr lang="en-GB" dirty="0" smtClean="0"/>
              <a:t>So “gold bugs” aren’t saying “gold is money”</a:t>
            </a:r>
          </a:p>
          <a:p>
            <a:r>
              <a:rPr lang="en-GB" dirty="0" smtClean="0"/>
              <a:t>They’re saying “we prefer a barter system to a monetary one”</a:t>
            </a:r>
            <a:endParaRPr lang="en-US" dirty="0"/>
          </a:p>
        </p:txBody>
      </p:sp>
    </p:spTree>
    <p:extLst>
      <p:ext uri="{BB962C8B-B14F-4D97-AF65-F5344CB8AC3E}">
        <p14:creationId xmlns:p14="http://schemas.microsoft.com/office/powerpoint/2010/main" val="3643050077"/>
      </p:ext>
    </p:extLst>
  </p:cSld>
  <p:clrMapOvr>
    <a:masterClrMapping/>
  </p:clrMapOvr>
  <p:transition>
    <p:pull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p:txBody>
          <a:bodyPr/>
          <a:lstStyle/>
          <a:p>
            <a:r>
              <a:rPr lang="en-GB" dirty="0" smtClean="0"/>
              <a:t>2</a:t>
            </a:r>
            <a:r>
              <a:rPr lang="en-GB" baseline="30000" dirty="0" smtClean="0"/>
              <a:t>nd</a:t>
            </a:r>
            <a:r>
              <a:rPr lang="en-GB" dirty="0" smtClean="0"/>
              <a:t> Principle: money isn’t credit</a:t>
            </a:r>
          </a:p>
          <a:p>
            <a:pPr lvl="1"/>
            <a:r>
              <a:rPr lang="en-GB" dirty="0" smtClean="0"/>
              <a:t>“</a:t>
            </a:r>
            <a:r>
              <a:rPr lang="en-GB" dirty="0"/>
              <a:t>If in a credit economy at the end of the period some agents still owe money to other ones, a final payment is needed, which means that no money has been used</a:t>
            </a:r>
            <a:r>
              <a:rPr lang="en-GB" dirty="0" smtClean="0"/>
              <a:t>.</a:t>
            </a:r>
            <a:r>
              <a:rPr lang="en-US" dirty="0" smtClean="0"/>
              <a:t>”</a:t>
            </a:r>
          </a:p>
          <a:p>
            <a:r>
              <a:rPr lang="en-GB" dirty="0" smtClean="0"/>
              <a:t>3</a:t>
            </a:r>
            <a:r>
              <a:rPr lang="en-GB" baseline="30000" dirty="0" smtClean="0"/>
              <a:t>rd</a:t>
            </a:r>
            <a:r>
              <a:rPr lang="en-GB" dirty="0" smtClean="0"/>
              <a:t> principle: money creator can’t exploit </a:t>
            </a:r>
            <a:r>
              <a:rPr lang="en-GB" dirty="0" err="1" smtClean="0"/>
              <a:t>seignorage</a:t>
            </a:r>
            <a:endParaRPr lang="en-GB" dirty="0"/>
          </a:p>
          <a:p>
            <a:pPr lvl="1"/>
            <a:r>
              <a:rPr lang="en-GB" dirty="0" smtClean="0"/>
              <a:t>“</a:t>
            </a:r>
            <a:r>
              <a:rPr lang="en-US" dirty="0"/>
              <a:t>If, on the other hand, final payments were continually postponed and replaced by new promises, buyers would enjoy an unlimited privilege of </a:t>
            </a:r>
            <a:r>
              <a:rPr lang="en-US" dirty="0" err="1" smtClean="0"/>
              <a:t>seignorage</a:t>
            </a:r>
            <a:r>
              <a:rPr lang="en-US" dirty="0" smtClean="0"/>
              <a:t>.</a:t>
            </a:r>
          </a:p>
          <a:p>
            <a:pPr lvl="1"/>
            <a:r>
              <a:rPr lang="en-US" dirty="0" smtClean="0"/>
              <a:t>Money </a:t>
            </a:r>
            <a:r>
              <a:rPr lang="en-US" dirty="0"/>
              <a:t>is therefore something different from a regular commodity and something more than a mere promise of payment</a:t>
            </a:r>
            <a:r>
              <a:rPr lang="en-US" dirty="0" smtClean="0"/>
              <a:t>.”</a:t>
            </a:r>
          </a:p>
          <a:p>
            <a:r>
              <a:rPr lang="en-GB" dirty="0" err="1" smtClean="0"/>
              <a:t>Graziani’s</a:t>
            </a:r>
            <a:r>
              <a:rPr lang="en-GB" dirty="0" smtClean="0"/>
              <a:t> resolution</a:t>
            </a:r>
          </a:p>
          <a:p>
            <a:pPr lvl="1"/>
            <a:r>
              <a:rPr lang="en-US" dirty="0"/>
              <a:t>“In order for money to exist, three basic conditions must be </a:t>
            </a:r>
            <a:r>
              <a:rPr lang="en-US" dirty="0" smtClean="0"/>
              <a:t>met:</a:t>
            </a:r>
            <a:r>
              <a:rPr lang="en-GB" dirty="0" smtClean="0"/>
              <a:t>…</a:t>
            </a:r>
          </a:p>
        </p:txBody>
      </p:sp>
    </p:spTree>
    <p:extLst>
      <p:ext uri="{BB962C8B-B14F-4D97-AF65-F5344CB8AC3E}">
        <p14:creationId xmlns:p14="http://schemas.microsoft.com/office/powerpoint/2010/main" val="2240754454"/>
      </p:ext>
    </p:extLst>
  </p:cSld>
  <p:clrMapOvr>
    <a:masterClrMapping/>
  </p:clrMapOvr>
  <p:transition>
    <p:pull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Putting banks, debt &amp; money into economics</a:t>
            </a:r>
            <a:endParaRPr lang="en-US" dirty="0"/>
          </a:p>
        </p:txBody>
      </p:sp>
      <p:sp>
        <p:nvSpPr>
          <p:cNvPr id="3" name="Content Placeholder 2"/>
          <p:cNvSpPr>
            <a:spLocks noGrp="1"/>
          </p:cNvSpPr>
          <p:nvPr>
            <p:ph idx="1"/>
          </p:nvPr>
        </p:nvSpPr>
        <p:spPr>
          <a:xfrm>
            <a:off x="228600" y="685800"/>
            <a:ext cx="8763000" cy="5943600"/>
          </a:xfrm>
        </p:spPr>
        <p:txBody>
          <a:bodyPr/>
          <a:lstStyle/>
          <a:p>
            <a:pPr lvl="1"/>
            <a:r>
              <a:rPr lang="en-US" dirty="0" smtClean="0"/>
              <a:t>“a</a:t>
            </a:r>
            <a:r>
              <a:rPr lang="en-US" dirty="0"/>
              <a:t>) money has to be a token currency (otherwise it would give rise to barter and not to monetary exchanges);</a:t>
            </a:r>
          </a:p>
          <a:p>
            <a:pPr lvl="1"/>
            <a:r>
              <a:rPr lang="en-US" dirty="0"/>
              <a:t>b) money has to be accepted as a means of final settlement of the transaction (otherwise it would be credit and not money);</a:t>
            </a:r>
          </a:p>
          <a:p>
            <a:pPr lvl="1"/>
            <a:r>
              <a:rPr lang="en-US" dirty="0"/>
              <a:t>c) money must not grant privileges of </a:t>
            </a:r>
            <a:r>
              <a:rPr lang="en-US" dirty="0" err="1"/>
              <a:t>seignorage</a:t>
            </a:r>
            <a:r>
              <a:rPr lang="en-US" dirty="0"/>
              <a:t> to any agent making a payment.</a:t>
            </a:r>
          </a:p>
          <a:p>
            <a:r>
              <a:rPr lang="en-US" i="1" dirty="0"/>
              <a:t>The only way to satisfy those three conditions is to have payments made by means of promises of a third agent, the typical third agent being nowadays a </a:t>
            </a:r>
            <a:r>
              <a:rPr lang="en-US" i="1" dirty="0" smtClean="0"/>
              <a:t>bank.</a:t>
            </a:r>
          </a:p>
          <a:p>
            <a:r>
              <a:rPr lang="en-US" dirty="0" smtClean="0"/>
              <a:t>When </a:t>
            </a:r>
            <a:r>
              <a:rPr lang="en-US" dirty="0"/>
              <a:t>an agent makes a payment by means of a </a:t>
            </a:r>
            <a:r>
              <a:rPr lang="en-US" dirty="0" err="1"/>
              <a:t>cheque</a:t>
            </a:r>
            <a:r>
              <a:rPr lang="en-US" dirty="0"/>
              <a:t>, he satisfies his partner by the promise of the bank to pay the amount due. Once the payment is made, no debt and credit relationships are left between the two </a:t>
            </a:r>
            <a:r>
              <a:rPr lang="en-US" dirty="0" smtClean="0"/>
              <a:t>agents. But </a:t>
            </a:r>
            <a:r>
              <a:rPr lang="en-US" dirty="0"/>
              <a:t>one of them is now a creditor of the bank, while the second is a debtor of the same </a:t>
            </a:r>
            <a:r>
              <a:rPr lang="en-US" dirty="0" smtClean="0"/>
              <a:t>bank.</a:t>
            </a:r>
          </a:p>
          <a:p>
            <a:r>
              <a:rPr lang="en-US" dirty="0" smtClean="0"/>
              <a:t>This </a:t>
            </a:r>
            <a:r>
              <a:rPr lang="en-US" dirty="0"/>
              <a:t>insures that, in spite of making final payments by means of paper money, agents are not granted any kind of privilege.</a:t>
            </a:r>
            <a:r>
              <a:rPr lang="en-US" dirty="0" smtClean="0"/>
              <a:t>”</a:t>
            </a:r>
            <a:endParaRPr lang="en-US" dirty="0"/>
          </a:p>
        </p:txBody>
      </p:sp>
    </p:spTree>
    <p:extLst>
      <p:ext uri="{BB962C8B-B14F-4D97-AF65-F5344CB8AC3E}">
        <p14:creationId xmlns:p14="http://schemas.microsoft.com/office/powerpoint/2010/main" val="3060526184"/>
      </p:ext>
    </p:extLst>
  </p:cSld>
  <p:clrMapOvr>
    <a:masterClrMapping/>
  </p:clrMapOvr>
  <p:transition>
    <p:pull dir="rd"/>
  </p:transition>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66CCFF"/>
      </a:lt1>
      <a:dk2>
        <a:srgbClr val="CBCBCB"/>
      </a:dk2>
      <a:lt2>
        <a:srgbClr val="000000"/>
      </a:lt2>
      <a:accent1>
        <a:srgbClr val="009999"/>
      </a:accent1>
      <a:accent2>
        <a:srgbClr val="FF9933"/>
      </a:accent2>
      <a:accent3>
        <a:srgbClr val="B8E2FF"/>
      </a:accent3>
      <a:accent4>
        <a:srgbClr val="000000"/>
      </a:accent4>
      <a:accent5>
        <a:srgbClr val="AACACA"/>
      </a:accent5>
      <a:accent6>
        <a:srgbClr val="E78A2D"/>
      </a:accent6>
      <a:hlink>
        <a:srgbClr val="330099"/>
      </a:hlink>
      <a:folHlink>
        <a:srgbClr val="CBCBCB"/>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gradFill rotWithShape="0">
          <a:gsLst>
            <a:gs pos="0">
              <a:schemeClr val="bg1"/>
            </a:gs>
            <a:gs pos="100000">
              <a:schemeClr val="accent1"/>
            </a:gs>
          </a:gsLst>
          <a:path path="rect">
            <a:fillToRect l="50000" t="50000" r="50000" b="50000"/>
          </a:path>
        </a:gra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Blank Presentation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KeenGFCScaleCausesConsequences</Template>
  <TotalTime>45342</TotalTime>
  <Words>4319</Words>
  <Application>Microsoft Office PowerPoint</Application>
  <PresentationFormat>On-screen Show (4:3)</PresentationFormat>
  <Paragraphs>547</Paragraphs>
  <Slides>58</Slides>
  <Notes>0</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70" baseType="lpstr">
      <vt:lpstr>Arial Unicode MS</vt:lpstr>
      <vt:lpstr>Arial</vt:lpstr>
      <vt:lpstr>Calibri</vt:lpstr>
      <vt:lpstr>Candara</vt:lpstr>
      <vt:lpstr>Comic Sans MS</vt:lpstr>
      <vt:lpstr>Consolas</vt:lpstr>
      <vt:lpstr>Impact</vt:lpstr>
      <vt:lpstr>Symbol</vt:lpstr>
      <vt:lpstr>Times New Roman</vt:lpstr>
      <vt:lpstr>Blank Presentation</vt:lpstr>
      <vt:lpstr>Packager Shell Object</vt:lpstr>
      <vt:lpstr>Equation</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Putting banks, debt &amp; money into economics</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lpstr>Role of debt in aggregate demand &amp; income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SteveKeen</dc:creator>
  <cp:lastModifiedBy>Steve Keen</cp:lastModifiedBy>
  <cp:revision>2372</cp:revision>
  <cp:lastPrinted>1601-01-01T00:00:00Z</cp:lastPrinted>
  <dcterms:created xsi:type="dcterms:W3CDTF">1601-01-01T00:00:00Z</dcterms:created>
  <dcterms:modified xsi:type="dcterms:W3CDTF">2015-03-06T15:06:53Z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