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305" r:id="rId4"/>
    <p:sldId id="258" r:id="rId5"/>
    <p:sldId id="298" r:id="rId6"/>
    <p:sldId id="302" r:id="rId7"/>
    <p:sldId id="304" r:id="rId8"/>
    <p:sldId id="259" r:id="rId9"/>
    <p:sldId id="260" r:id="rId10"/>
    <p:sldId id="278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5" r:id="rId19"/>
    <p:sldId id="314" r:id="rId20"/>
    <p:sldId id="316" r:id="rId21"/>
    <p:sldId id="318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317" r:id="rId30"/>
    <p:sldId id="297" r:id="rId31"/>
    <p:sldId id="261" r:id="rId32"/>
    <p:sldId id="299" r:id="rId33"/>
    <p:sldId id="262" r:id="rId34"/>
    <p:sldId id="264" r:id="rId35"/>
    <p:sldId id="301" r:id="rId36"/>
    <p:sldId id="300" r:id="rId37"/>
    <p:sldId id="277" r:id="rId38"/>
    <p:sldId id="306" r:id="rId39"/>
  </p:sldIdLst>
  <p:sldSz cx="9144000" cy="6858000" type="screen4x3"/>
  <p:notesSz cx="7102475" cy="1023302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FFFFFF"/>
    <a:srgbClr val="0033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332" autoAdjust="0"/>
  </p:normalViewPr>
  <p:slideViewPr>
    <p:cSldViewPr>
      <p:cViewPr varScale="1">
        <p:scale>
          <a:sx n="170" d="100"/>
          <a:sy n="170" d="100"/>
        </p:scale>
        <p:origin x="1878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60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fld id="{DCF68248-9CF8-4C97-85DE-A465E30590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74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E34526D-5DA6-4550-8B1E-86C3EBDC57B9}" type="datetimeFigureOut">
              <a:rPr lang="en-AU"/>
              <a:pPr>
                <a:defRPr/>
              </a:pPr>
              <a:t>23/02/2015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3429AE-B378-4A83-B84B-5F104916AE3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5863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685800" y="6529388"/>
            <a:ext cx="3505200" cy="3270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invGray">
          <a:xfrm>
            <a:off x="685800" y="2311400"/>
            <a:ext cx="8456613" cy="1117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invGray">
          <a:xfrm>
            <a:off x="881063" y="119063"/>
            <a:ext cx="66675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invGray">
          <a:xfrm>
            <a:off x="881063" y="347663"/>
            <a:ext cx="66675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invGray">
          <a:xfrm>
            <a:off x="881063" y="573088"/>
            <a:ext cx="66675" cy="666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invGray">
          <a:xfrm>
            <a:off x="881063" y="1033463"/>
            <a:ext cx="66675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invGray">
          <a:xfrm>
            <a:off x="881063" y="1262063"/>
            <a:ext cx="66675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invGray">
          <a:xfrm>
            <a:off x="881063" y="1490663"/>
            <a:ext cx="66675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invGray">
          <a:xfrm>
            <a:off x="881063" y="1716088"/>
            <a:ext cx="66675" cy="666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invGray">
          <a:xfrm>
            <a:off x="881063" y="1947863"/>
            <a:ext cx="66675" cy="635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invGray">
          <a:xfrm>
            <a:off x="881063" y="2176463"/>
            <a:ext cx="66675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4538663" y="6669088"/>
            <a:ext cx="4332287" cy="66675"/>
            <a:chOff x="2859" y="4202"/>
            <a:chExt cx="2729" cy="41"/>
          </a:xfrm>
        </p:grpSpPr>
        <p:sp>
          <p:nvSpPr>
            <p:cNvPr id="16" name="Oval 14"/>
            <p:cNvSpPr>
              <a:spLocks noChangeArrowheads="1"/>
            </p:cNvSpPr>
            <p:nvPr userDrawn="1"/>
          </p:nvSpPr>
          <p:spPr bwMode="invGray">
            <a:xfrm>
              <a:off x="2859" y="420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17" name="Oval 15"/>
            <p:cNvSpPr>
              <a:spLocks noChangeArrowheads="1"/>
            </p:cNvSpPr>
            <p:nvPr userDrawn="1"/>
          </p:nvSpPr>
          <p:spPr bwMode="invGray">
            <a:xfrm>
              <a:off x="3243" y="420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18" name="Oval 16"/>
            <p:cNvSpPr>
              <a:spLocks noChangeArrowheads="1"/>
            </p:cNvSpPr>
            <p:nvPr userDrawn="1"/>
          </p:nvSpPr>
          <p:spPr bwMode="invGray">
            <a:xfrm>
              <a:off x="3627" y="4202"/>
              <a:ext cx="41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19" name="Oval 17"/>
            <p:cNvSpPr>
              <a:spLocks noChangeArrowheads="1"/>
            </p:cNvSpPr>
            <p:nvPr userDrawn="1"/>
          </p:nvSpPr>
          <p:spPr bwMode="invGray">
            <a:xfrm>
              <a:off x="4011" y="4202"/>
              <a:ext cx="41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20" name="Oval 18"/>
            <p:cNvSpPr>
              <a:spLocks noChangeArrowheads="1"/>
            </p:cNvSpPr>
            <p:nvPr userDrawn="1"/>
          </p:nvSpPr>
          <p:spPr bwMode="invGray">
            <a:xfrm>
              <a:off x="4395" y="420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21" name="Oval 19"/>
            <p:cNvSpPr>
              <a:spLocks noChangeArrowheads="1"/>
            </p:cNvSpPr>
            <p:nvPr userDrawn="1"/>
          </p:nvSpPr>
          <p:spPr bwMode="invGray">
            <a:xfrm>
              <a:off x="4779" y="420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22" name="Oval 20"/>
            <p:cNvSpPr>
              <a:spLocks noChangeArrowheads="1"/>
            </p:cNvSpPr>
            <p:nvPr userDrawn="1"/>
          </p:nvSpPr>
          <p:spPr bwMode="invGray">
            <a:xfrm>
              <a:off x="5163" y="420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23" name="Oval 21"/>
            <p:cNvSpPr>
              <a:spLocks noChangeArrowheads="1"/>
            </p:cNvSpPr>
            <p:nvPr userDrawn="1"/>
          </p:nvSpPr>
          <p:spPr bwMode="invGray">
            <a:xfrm>
              <a:off x="5547" y="4202"/>
              <a:ext cx="41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</p:grpSp>
      <p:sp>
        <p:nvSpPr>
          <p:cNvPr id="24" name="Oval 22"/>
          <p:cNvSpPr>
            <a:spLocks noChangeArrowheads="1"/>
          </p:cNvSpPr>
          <p:nvPr/>
        </p:nvSpPr>
        <p:spPr bwMode="invGray">
          <a:xfrm>
            <a:off x="881063" y="804863"/>
            <a:ext cx="66675" cy="635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7191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noFill/>
          <a:ln w="9525">
            <a:noFill/>
          </a:ln>
        </p:spPr>
        <p:txBody>
          <a:bodyPr/>
          <a:lstStyle>
            <a:lvl1pPr>
              <a:defRPr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192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956971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24600"/>
            <a:ext cx="83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B1B64-DE18-4F2E-BD0B-C202039BBC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360140"/>
      </p:ext>
    </p:extLst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76200"/>
            <a:ext cx="21907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4198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24600"/>
            <a:ext cx="83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0F18B-123F-470F-B612-B0610618A2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67697"/>
      </p:ext>
    </p:extLst>
  </p:cSld>
  <p:clrMapOvr>
    <a:masterClrMapping/>
  </p:clrMapOvr>
  <p:transition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838200"/>
            <a:ext cx="8763000" cy="5410200"/>
          </a:xfrm>
        </p:spPr>
        <p:txBody>
          <a:bodyPr/>
          <a:lstStyle/>
          <a:p>
            <a:pPr lvl="0"/>
            <a:endParaRPr lang="en-AU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5790980"/>
      </p:ext>
    </p:extLst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ndara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5791200"/>
          </a:xfrm>
        </p:spPr>
        <p:txBody>
          <a:bodyPr lIns="36000" rIns="36000"/>
          <a:lstStyle>
            <a:lvl1pPr defTabSz="720000">
              <a:spcBef>
                <a:spcPts val="200"/>
              </a:spcBef>
              <a:tabLst>
                <a:tab pos="180000" algn="l"/>
              </a:tabLst>
              <a:defRPr sz="2200" spc="-10" baseline="0"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defTabSz="720000">
              <a:spcBef>
                <a:spcPts val="200"/>
              </a:spcBef>
              <a:tabLst>
                <a:tab pos="72000" algn="l"/>
                <a:tab pos="180000" algn="l"/>
              </a:tabLst>
              <a:defRPr sz="2200" spc="-10" baseline="0"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defTabSz="720000">
              <a:spcBef>
                <a:spcPts val="200"/>
              </a:spcBef>
              <a:tabLst>
                <a:tab pos="180000" algn="l"/>
              </a:tabLst>
              <a:defRPr sz="2200" spc="-10" baseline="0"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defTabSz="720000">
              <a:spcBef>
                <a:spcPts val="200"/>
              </a:spcBef>
              <a:tabLst>
                <a:tab pos="180000" algn="l"/>
              </a:tabLst>
              <a:defRPr sz="2200" spc="-10" baseline="0"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defTabSz="720000">
              <a:spcBef>
                <a:spcPts val="200"/>
              </a:spcBef>
              <a:tabLst>
                <a:tab pos="180000" algn="l"/>
              </a:tabLst>
              <a:defRPr sz="2200" spc="-10" baseline="0"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6299418"/>
      </p:ext>
    </p:extLst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24600"/>
            <a:ext cx="83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2DF13-8CFB-4508-8359-71833830E9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16768"/>
      </p:ext>
    </p:extLst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305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838200"/>
            <a:ext cx="4305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24600"/>
            <a:ext cx="83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1CF01-BFC7-4AD4-AE32-8037002A03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463021"/>
      </p:ext>
    </p:extLst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24600"/>
            <a:ext cx="83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95810-B73F-46E0-BB69-7CA624E6DA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18772"/>
      </p:ext>
    </p:extLst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182568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24600"/>
            <a:ext cx="83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F887-9D11-4B8E-9AC0-EDDDDF8E94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74797"/>
      </p:ext>
    </p:extLst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24600"/>
            <a:ext cx="83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142D5-86DE-423B-87D9-C406471379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05952"/>
      </p:ext>
    </p:extLst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477158"/>
      </p:ext>
    </p:extLst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4800" y="76200"/>
            <a:ext cx="8534400" cy="609600"/>
          </a:xfrm>
          <a:prstGeom prst="rect">
            <a:avLst/>
          </a:prstGeom>
          <a:solidFill>
            <a:srgbClr val="FFFF66"/>
          </a:solidFill>
          <a:ln w="25400" cap="sq">
            <a:solidFill>
              <a:srgbClr val="339966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A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534400" cy="609600"/>
          </a:xfrm>
          <a:prstGeom prst="rect">
            <a:avLst/>
          </a:prstGeom>
          <a:solidFill>
            <a:srgbClr val="FFFF99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763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85" r:id="rId2"/>
    <p:sldLayoutId id="2147484490" r:id="rId3"/>
    <p:sldLayoutId id="2147484491" r:id="rId4"/>
    <p:sldLayoutId id="2147484492" r:id="rId5"/>
    <p:sldLayoutId id="2147484486" r:id="rId6"/>
    <p:sldLayoutId id="2147484493" r:id="rId7"/>
    <p:sldLayoutId id="2147484494" r:id="rId8"/>
    <p:sldLayoutId id="2147484487" r:id="rId9"/>
    <p:sldLayoutId id="2147484495" r:id="rId10"/>
    <p:sldLayoutId id="2147484496" r:id="rId11"/>
    <p:sldLayoutId id="2147484488" r:id="rId12"/>
  </p:sldLayoutIdLst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build="p" bldLvl="5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4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4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4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4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4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eaeconomics.org/" TargetMode="External"/><Relationship Id="rId2" Type="http://schemas.openxmlformats.org/officeDocument/2006/relationships/hyperlink" Target="http://fass.kingston.ac.uk/faculty/school-of-economics-history-and-politic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://www.debtdeflation.com/blogs" TargetMode="External"/><Relationship Id="rId4" Type="http://schemas.openxmlformats.org/officeDocument/2006/relationships/hyperlink" Target="https://sourceforge.net/p/minsky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btdeflation.com/blogs/2014/06/15/the-dodgy-dynamics-of-economics-1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ideaeconomics.org/guerracartoon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re-econ.org/" TargetMode="External"/><Relationship Id="rId2" Type="http://schemas.openxmlformats.org/officeDocument/2006/relationships/hyperlink" Target="http://www.enlightenmenteconomic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bc.co.uk/radio/player/b04svjbj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26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7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ederalreserve.gov/boarddocs/speeches/2002/20021108/default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8458200" cy="762000"/>
          </a:xfrm>
          <a:noFill/>
          <a:ln w="12700"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Greek Debt Deflation and </a:t>
            </a:r>
            <a:r>
              <a:rPr lang="en-US" dirty="0" smtClean="0"/>
              <a:t>Neoclassical </a:t>
            </a:r>
            <a:r>
              <a:rPr lang="en-US" dirty="0"/>
              <a:t>Economics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7086600" cy="2819400"/>
          </a:xfrm>
        </p:spPr>
        <p:txBody>
          <a:bodyPr/>
          <a:lstStyle/>
          <a:p>
            <a:r>
              <a:rPr lang="en-US" dirty="0" smtClean="0"/>
              <a:t>Steve Keen</a:t>
            </a:r>
          </a:p>
          <a:p>
            <a:r>
              <a:rPr lang="en-US" b="1" dirty="0" smtClean="0">
                <a:hlinkClick r:id="rId2"/>
              </a:rPr>
              <a:t>Kingston University London</a:t>
            </a:r>
            <a:endParaRPr lang="en-US" b="1" dirty="0" smtClean="0"/>
          </a:p>
          <a:p>
            <a:r>
              <a:rPr lang="en-US" dirty="0" smtClean="0">
                <a:hlinkClick r:id="rId3"/>
              </a:rPr>
              <a:t>IDEAeconomics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Minsky Open Source System Dynamics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hlinkClick r:id="rId5"/>
              </a:rPr>
              <a:t>www.debtdeflation.com/blogs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200"/>
            <a:ext cx="2209800" cy="2204220"/>
          </a:xfrm>
          <a:prstGeom prst="rect">
            <a:avLst/>
          </a:prstGeom>
        </p:spPr>
      </p:pic>
    </p:spTree>
  </p:cSld>
  <p:clrMapOvr>
    <a:masterClrMapping/>
  </p:clrMapOvr>
  <p:transition advTm="9095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Post Keynesian Economics: the </a:t>
            </a:r>
            <a:r>
              <a:rPr lang="en-AU" smtClean="0"/>
              <a:t>alternatives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Many </a:t>
            </a:r>
            <a:r>
              <a:rPr lang="en-AU" dirty="0"/>
              <a:t>alternatives </a:t>
            </a:r>
            <a:r>
              <a:rPr lang="en-AU" dirty="0" smtClean="0"/>
              <a:t>strands within broad “Post Keynesian” school</a:t>
            </a:r>
          </a:p>
          <a:p>
            <a:pPr lvl="1"/>
            <a:r>
              <a:rPr lang="en-AU" dirty="0" err="1" smtClean="0"/>
              <a:t>Sraffian</a:t>
            </a:r>
            <a:r>
              <a:rPr lang="en-AU" dirty="0" smtClean="0"/>
              <a:t> economics (derived from </a:t>
            </a:r>
            <a:r>
              <a:rPr lang="en-AU" dirty="0" err="1" smtClean="0"/>
              <a:t>Sraffa</a:t>
            </a:r>
            <a:r>
              <a:rPr lang="en-AU" dirty="0" smtClean="0"/>
              <a:t> 1960)</a:t>
            </a:r>
          </a:p>
          <a:p>
            <a:pPr lvl="2"/>
            <a:r>
              <a:rPr lang="en-AU" dirty="0" smtClean="0"/>
              <a:t>Input-output focus (</a:t>
            </a:r>
            <a:r>
              <a:rPr lang="en-AU" dirty="0" err="1" smtClean="0"/>
              <a:t>Steedman</a:t>
            </a:r>
            <a:r>
              <a:rPr lang="en-AU" dirty="0" smtClean="0"/>
              <a:t>)</a:t>
            </a:r>
          </a:p>
          <a:p>
            <a:pPr lvl="1"/>
            <a:r>
              <a:rPr lang="en-AU" dirty="0" err="1" smtClean="0"/>
              <a:t>Kaleckian</a:t>
            </a:r>
            <a:r>
              <a:rPr lang="en-AU" dirty="0" smtClean="0"/>
              <a:t> economics</a:t>
            </a:r>
          </a:p>
          <a:p>
            <a:pPr lvl="2"/>
            <a:r>
              <a:rPr lang="en-AU" dirty="0" smtClean="0"/>
              <a:t>Cyclical growth focus</a:t>
            </a:r>
          </a:p>
          <a:p>
            <a:pPr lvl="1"/>
            <a:r>
              <a:rPr lang="en-AU" dirty="0" smtClean="0"/>
              <a:t>Stock-Flow Consistent Approach (SCFA)</a:t>
            </a:r>
          </a:p>
          <a:p>
            <a:pPr lvl="2"/>
            <a:r>
              <a:rPr lang="en-AU" dirty="0" smtClean="0"/>
              <a:t>Strict accounting for monetary stocks &amp; flows (Godley, Lavoie)</a:t>
            </a:r>
          </a:p>
          <a:p>
            <a:pPr lvl="1"/>
            <a:r>
              <a:rPr lang="en-AU" dirty="0" smtClean="0"/>
              <a:t>Modern Monetary Theory (MMT)</a:t>
            </a:r>
          </a:p>
          <a:p>
            <a:pPr lvl="2"/>
            <a:r>
              <a:rPr lang="en-AU" dirty="0" smtClean="0"/>
              <a:t>Capacity for fiat money creation to overcome recessions</a:t>
            </a:r>
            <a:endParaRPr lang="en-AU" dirty="0"/>
          </a:p>
          <a:p>
            <a:pPr lvl="1"/>
            <a:r>
              <a:rPr lang="en-AU" dirty="0" err="1" smtClean="0"/>
              <a:t>Minskian</a:t>
            </a:r>
            <a:r>
              <a:rPr lang="en-AU" dirty="0" smtClean="0"/>
              <a:t> economics</a:t>
            </a:r>
          </a:p>
          <a:p>
            <a:pPr lvl="2"/>
            <a:r>
              <a:rPr lang="en-AU" dirty="0" smtClean="0"/>
              <a:t>Monetary explanation for </a:t>
            </a:r>
            <a:r>
              <a:rPr lang="en-AU" dirty="0"/>
              <a:t>dynamic instability </a:t>
            </a:r>
            <a:r>
              <a:rPr lang="en-AU" dirty="0" smtClean="0"/>
              <a:t>&amp; crises</a:t>
            </a:r>
          </a:p>
          <a:p>
            <a:r>
              <a:rPr lang="en-AU" dirty="0" smtClean="0"/>
              <a:t>My approach just one of many</a:t>
            </a:r>
          </a:p>
          <a:p>
            <a:pPr lvl="1"/>
            <a:r>
              <a:rPr lang="en-AU" dirty="0" smtClean="0"/>
              <a:t>Attempting to blend all above, and to incorporate</a:t>
            </a:r>
          </a:p>
          <a:p>
            <a:pPr lvl="2"/>
            <a:r>
              <a:rPr lang="en-AU" dirty="0" smtClean="0"/>
              <a:t>Energy/entropy/ecology analysis (Ayres)</a:t>
            </a:r>
            <a:endParaRPr lang="en-US" dirty="0" smtClean="0"/>
          </a:p>
          <a:p>
            <a:pPr lvl="2"/>
            <a:r>
              <a:rPr lang="en-AU" dirty="0" smtClean="0"/>
              <a:t>Evolutionary dynamics (Schumpeter)</a:t>
            </a:r>
          </a:p>
          <a:p>
            <a:r>
              <a:rPr lang="en-AU" dirty="0" smtClean="0"/>
              <a:t>Major focus: incorporating banks, debt &amp; money into macroeconomics</a:t>
            </a:r>
          </a:p>
        </p:txBody>
      </p:sp>
    </p:spTree>
    <p:extLst>
      <p:ext uri="{BB962C8B-B14F-4D97-AF65-F5344CB8AC3E}">
        <p14:creationId xmlns:p14="http://schemas.microsoft.com/office/powerpoint/2010/main" val="408281795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Essential issue today: Greece &amp; Austerity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6019800"/>
          </a:xfrm>
        </p:spPr>
        <p:txBody>
          <a:bodyPr/>
          <a:lstStyle/>
          <a:p>
            <a:r>
              <a:rPr lang="en-GB" dirty="0" smtClean="0"/>
              <a:t>Basis of Austerity is Neoclassical “</a:t>
            </a:r>
            <a:r>
              <a:rPr lang="en-GB" dirty="0" err="1" smtClean="0"/>
              <a:t>Ricardian</a:t>
            </a:r>
            <a:r>
              <a:rPr lang="en-GB" dirty="0" smtClean="0"/>
              <a:t> Equivalence”</a:t>
            </a:r>
          </a:p>
          <a:p>
            <a:r>
              <a:rPr lang="en-AU" dirty="0"/>
              <a:t>Robert </a:t>
            </a:r>
            <a:r>
              <a:rPr lang="en-AU" dirty="0" err="1"/>
              <a:t>Barro</a:t>
            </a:r>
            <a:r>
              <a:rPr lang="en-AU" dirty="0"/>
              <a:t> (1989): “</a:t>
            </a:r>
            <a:r>
              <a:rPr lang="en-US" dirty="0"/>
              <a:t>The </a:t>
            </a:r>
            <a:r>
              <a:rPr lang="en-US" dirty="0" err="1"/>
              <a:t>Ricardian</a:t>
            </a:r>
            <a:r>
              <a:rPr lang="en-US" dirty="0"/>
              <a:t> Approach to Budget Deficits</a:t>
            </a:r>
            <a:r>
              <a:rPr lang="en-AU" dirty="0"/>
              <a:t>”</a:t>
            </a:r>
          </a:p>
          <a:p>
            <a:pPr lvl="1"/>
            <a:r>
              <a:rPr lang="en-US" dirty="0"/>
              <a:t>“a deficit-financed cut in current taxes leads to higher future taxes.</a:t>
            </a:r>
          </a:p>
          <a:p>
            <a:pPr lvl="1"/>
            <a:r>
              <a:rPr lang="en-US" dirty="0"/>
              <a:t>a cut in today’s taxes </a:t>
            </a:r>
            <a:r>
              <a:rPr lang="en-US" b="1" i="1" dirty="0"/>
              <a:t>must</a:t>
            </a:r>
            <a:r>
              <a:rPr lang="en-US" dirty="0"/>
              <a:t> be matched by a corresponding increase in the present value of future taxes.</a:t>
            </a:r>
          </a:p>
          <a:p>
            <a:pPr lvl="1"/>
            <a:r>
              <a:rPr lang="en-US" b="1" i="1" dirty="0"/>
              <a:t>Suppose now </a:t>
            </a:r>
            <a:r>
              <a:rPr lang="en-US" dirty="0"/>
              <a:t>that households’ demands for goods depend on the expected present value of taxes.</a:t>
            </a:r>
          </a:p>
          <a:p>
            <a:pPr lvl="1"/>
            <a:r>
              <a:rPr lang="en-US" b="1" i="1" dirty="0"/>
              <a:t>Therefore</a:t>
            </a:r>
            <a:r>
              <a:rPr lang="en-US" dirty="0"/>
              <a:t>, the substitution of a budget deficit for current taxes has no impact on the aggregate demand for goods.</a:t>
            </a:r>
          </a:p>
          <a:p>
            <a:pPr lvl="1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current budget deficit leads to an offsetting increase in desired private saving</a:t>
            </a:r>
            <a:r>
              <a:rPr lang="en-US" dirty="0"/>
              <a:t>, and hence to no change in desired national saving…”</a:t>
            </a:r>
          </a:p>
          <a:p>
            <a:pPr lvl="1"/>
            <a:r>
              <a:rPr lang="en-AU" dirty="0"/>
              <a:t>IF! … we assume …</a:t>
            </a:r>
            <a:endParaRPr lang="en-US" dirty="0"/>
          </a:p>
          <a:p>
            <a:pPr lvl="1"/>
            <a:r>
              <a:rPr lang="en-US" dirty="0"/>
              <a:t>“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network of intergenerational transfers makes the typical person a part of an extended family that goes on indefinitely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 this setting, households capitalize the entire array of expected future taxes,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thereby plan effectively with an infinite horizon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98943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Mainstream economics &amp; European economic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6096000"/>
          </a:xfrm>
        </p:spPr>
        <p:txBody>
          <a:bodyPr/>
          <a:lstStyle/>
          <a:p>
            <a:r>
              <a:rPr lang="en-AU" dirty="0" smtClean="0"/>
              <a:t>So </a:t>
            </a:r>
            <a:r>
              <a:rPr lang="en-AU" dirty="0" err="1" smtClean="0"/>
              <a:t>Barro</a:t>
            </a:r>
            <a:r>
              <a:rPr lang="en-AU" dirty="0" smtClean="0"/>
              <a:t> asserts that:</a:t>
            </a:r>
          </a:p>
          <a:p>
            <a:pPr lvl="1"/>
            <a:r>
              <a:rPr lang="en-AU" dirty="0" smtClean="0"/>
              <a:t>Families plan for infinite future</a:t>
            </a:r>
          </a:p>
          <a:p>
            <a:pPr lvl="1"/>
            <a:r>
              <a:rPr lang="en-AU" dirty="0" smtClean="0"/>
              <a:t>So given increase in government deficit today</a:t>
            </a:r>
          </a:p>
          <a:p>
            <a:pPr lvl="1"/>
            <a:r>
              <a:rPr lang="en-AU" dirty="0" smtClean="0"/>
              <a:t>You save more to give bequests to your great </a:t>
            </a:r>
            <a:r>
              <a:rPr lang="en-AU" dirty="0" err="1" smtClean="0"/>
              <a:t>great</a:t>
            </a:r>
            <a:r>
              <a:rPr lang="en-AU" dirty="0" smtClean="0"/>
              <a:t> grandchildren</a:t>
            </a:r>
          </a:p>
          <a:p>
            <a:pPr lvl="1"/>
            <a:r>
              <a:rPr lang="en-AU" dirty="0" smtClean="0"/>
              <a:t>So they can pay future taxes</a:t>
            </a:r>
          </a:p>
          <a:p>
            <a:r>
              <a:rPr lang="en-AU" dirty="0" smtClean="0"/>
              <a:t>Only one thing one can say about this argument:</a:t>
            </a:r>
          </a:p>
          <a:p>
            <a:pPr lvl="1"/>
            <a:r>
              <a:rPr lang="en-A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was </a:t>
            </a:r>
            <a:r>
              <a:rPr lang="en-A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Barro</a:t>
            </a:r>
            <a:r>
              <a:rPr lang="en-A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smoking?</a:t>
            </a:r>
          </a:p>
          <a:p>
            <a:r>
              <a:rPr lang="en-AU" dirty="0"/>
              <a:t>Two elements of delusional </a:t>
            </a:r>
            <a:r>
              <a:rPr lang="en-AU" dirty="0" smtClean="0"/>
              <a:t>reasoning</a:t>
            </a:r>
          </a:p>
          <a:p>
            <a:pPr lvl="1"/>
            <a:r>
              <a:rPr lang="en-AU" dirty="0" smtClean="0"/>
              <a:t>Prophetic Agents who plan for “an infinite future”</a:t>
            </a:r>
          </a:p>
          <a:p>
            <a:pPr lvl="2"/>
            <a:r>
              <a:rPr lang="en-AU" dirty="0" smtClean="0"/>
              <a:t>What they call “Rational” is really Prophetic (</a:t>
            </a:r>
            <a:r>
              <a:rPr lang="en-AU" dirty="0" smtClean="0">
                <a:hlinkClick r:id="rId2"/>
              </a:rPr>
              <a:t>Rome lecture</a:t>
            </a:r>
            <a:r>
              <a:rPr lang="en-AU" dirty="0" smtClean="0"/>
              <a:t>)</a:t>
            </a:r>
          </a:p>
          <a:p>
            <a:pPr lvl="1"/>
            <a:r>
              <a:rPr lang="en-AU" dirty="0"/>
              <a:t>Non-monetary, </a:t>
            </a:r>
            <a:r>
              <a:rPr lang="en-AU" dirty="0" smtClean="0"/>
              <a:t>equilibrium vision of capitalism</a:t>
            </a:r>
          </a:p>
          <a:p>
            <a:pPr lvl="2"/>
            <a:r>
              <a:rPr lang="en-AU" dirty="0" smtClean="0"/>
              <a:t>In which the government </a:t>
            </a:r>
            <a:r>
              <a:rPr lang="en-AU" b="1" i="1" dirty="0" smtClean="0"/>
              <a:t>must</a:t>
            </a:r>
            <a:r>
              <a:rPr lang="en-AU" dirty="0" smtClean="0"/>
              <a:t> run a balanced budget over time</a:t>
            </a:r>
          </a:p>
          <a:p>
            <a:r>
              <a:rPr lang="en-AU" dirty="0" smtClean="0"/>
              <a:t>Since these delusional assumptions don’t hold, “expansionary fiscal consolidation” can’t possibly work…</a:t>
            </a:r>
          </a:p>
          <a:p>
            <a:pPr lvl="1"/>
            <a:r>
              <a:rPr lang="en-AU" b="1" i="1" dirty="0" smtClean="0"/>
              <a:t>But </a:t>
            </a:r>
            <a:r>
              <a:rPr lang="en-AU" b="1" i="1" dirty="0" err="1" smtClean="0"/>
              <a:t>Barro’s</a:t>
            </a:r>
            <a:r>
              <a:rPr lang="en-AU" b="1" i="1" dirty="0" smtClean="0"/>
              <a:t> argument was the basis of European Union belief that reducing the government deficit is the first priority in this crisis</a:t>
            </a:r>
          </a:p>
          <a:p>
            <a:pPr lvl="1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268357953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Mainstream economics &amp; European economic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3810000" cy="5486400"/>
          </a:xfrm>
        </p:spPr>
        <p:txBody>
          <a:bodyPr/>
          <a:lstStyle/>
          <a:p>
            <a:r>
              <a:rPr lang="en-AU" dirty="0" smtClean="0"/>
              <a:t>Troika policy is </a:t>
            </a:r>
            <a:r>
              <a:rPr lang="en-AU" b="1" i="1" dirty="0"/>
              <a:t>sustained</a:t>
            </a:r>
            <a:r>
              <a:rPr lang="en-AU" dirty="0"/>
              <a:t> surplus of 4.5% of GDP</a:t>
            </a:r>
          </a:p>
          <a:p>
            <a:pPr lvl="1"/>
            <a:r>
              <a:rPr lang="en-AU" dirty="0"/>
              <a:t>Objective at same time that </a:t>
            </a:r>
            <a:r>
              <a:rPr lang="en-AU" b="1" i="1" dirty="0"/>
              <a:t>nominal</a:t>
            </a:r>
            <a:r>
              <a:rPr lang="en-AU" dirty="0"/>
              <a:t> growth should be 3% p.a.</a:t>
            </a:r>
          </a:p>
          <a:p>
            <a:pPr lvl="1"/>
            <a:r>
              <a:rPr lang="en-AU" dirty="0"/>
              <a:t>Clearly sees government “as a business”</a:t>
            </a:r>
          </a:p>
          <a:p>
            <a:pPr lvl="1"/>
            <a:r>
              <a:rPr lang="en-AU" dirty="0"/>
              <a:t>“Business” should be profitable</a:t>
            </a:r>
          </a:p>
          <a:p>
            <a:pPr lvl="1"/>
            <a:r>
              <a:rPr lang="en-AU" dirty="0"/>
              <a:t>Make receipts (Taxes) exceed expenditure (Government Spending)</a:t>
            </a:r>
          </a:p>
          <a:p>
            <a:pPr lvl="1"/>
            <a:r>
              <a:rPr lang="en-AU" dirty="0"/>
              <a:t>Greek economy will be profitable, economy will </a:t>
            </a:r>
            <a:r>
              <a:rPr lang="en-AU" dirty="0" smtClean="0"/>
              <a:t>boom</a:t>
            </a:r>
            <a:r>
              <a:rPr lang="en-US" dirty="0" smtClean="0"/>
              <a:t>…</a:t>
            </a:r>
            <a:endParaRPr lang="en-AU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838200"/>
            <a:ext cx="5080000" cy="54864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6324600"/>
            <a:ext cx="8890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Let’s take a </a:t>
            </a:r>
            <a:r>
              <a:rPr lang="en-GB" i="1" kern="0" dirty="0" smtClean="0">
                <a:effectLst/>
              </a:rPr>
              <a:t>strictly monetary</a:t>
            </a:r>
            <a:r>
              <a:rPr lang="en-GB" kern="0" dirty="0" smtClean="0">
                <a:effectLst/>
              </a:rPr>
              <a:t> look at this…</a:t>
            </a:r>
            <a:endParaRPr lang="en-AU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4045907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monetary perspective on austerity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1524000"/>
          </a:xfrm>
        </p:spPr>
        <p:txBody>
          <a:bodyPr/>
          <a:lstStyle/>
          <a:p>
            <a:r>
              <a:rPr lang="en-GB" dirty="0"/>
              <a:t>Divide society into Government &amp; Private</a:t>
            </a:r>
          </a:p>
          <a:p>
            <a:r>
              <a:rPr lang="en-GB" dirty="0"/>
              <a:t>Surplus means </a:t>
            </a:r>
            <a:r>
              <a:rPr lang="en-GB" dirty="0" smtClean="0"/>
              <a:t>money flow of Government </a:t>
            </a:r>
            <a:r>
              <a:rPr lang="en-GB" dirty="0"/>
              <a:t>Taxes &gt; Spending</a:t>
            </a:r>
          </a:p>
          <a:p>
            <a:r>
              <a:rPr lang="en-GB" dirty="0"/>
              <a:t>Surplus means net flow of money from Private</a:t>
            </a:r>
            <a:r>
              <a:rPr lang="en-GB" dirty="0">
                <a:sym typeface="Symbol" panose="05050102010706020507" pitchFamily="18" charset="2"/>
              </a:rPr>
              <a:t> to </a:t>
            </a:r>
            <a:r>
              <a:rPr lang="en-GB" dirty="0"/>
              <a:t>Government</a:t>
            </a:r>
          </a:p>
          <a:p>
            <a:pPr lvl="1"/>
            <a:r>
              <a:rPr lang="en-GB" dirty="0"/>
              <a:t>Call this “</a:t>
            </a:r>
            <a:r>
              <a:rPr lang="en-GB" b="1" i="1" dirty="0" err="1"/>
              <a:t>NetGov</a:t>
            </a:r>
            <a:r>
              <a:rPr lang="en-GB" dirty="0"/>
              <a:t>”. Then </a:t>
            </a:r>
            <a:r>
              <a:rPr lang="en-GB" i="1" dirty="0"/>
              <a:t>Government surplus means Private deficit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9600" y="2133600"/>
            <a:ext cx="5638800" cy="2286000"/>
            <a:chOff x="3713163" y="2058988"/>
            <a:chExt cx="3784600" cy="1966912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713163" y="2058988"/>
              <a:ext cx="3784600" cy="1966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717926" y="2065338"/>
              <a:ext cx="1854200" cy="195580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en-US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Private:</a:t>
              </a:r>
            </a:p>
            <a:p>
              <a:pPr algn="ctr"/>
              <a:r>
                <a:rPr lang="en-US" altLang="en-US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deficit = </a:t>
              </a:r>
              <a:r>
                <a:rPr lang="en-US" altLang="en-US" dirty="0" err="1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NetGov</a:t>
              </a:r>
              <a:r>
                <a:rPr lang="en-US" altLang="en-US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 </a:t>
              </a:r>
              <a:endParaRPr lang="en-US" altLang="en-US" sz="16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endParaRPr lang="en-US" dirty="0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717926" y="2065338"/>
              <a:ext cx="1854200" cy="1955800"/>
            </a:xfrm>
            <a:prstGeom prst="rect">
              <a:avLst/>
            </a:prstGeom>
            <a:noFill/>
            <a:ln w="11113" cap="flat">
              <a:solidFill>
                <a:srgbClr val="4171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572126" y="2065338"/>
              <a:ext cx="1854200" cy="1955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en-US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Government:</a:t>
              </a:r>
            </a:p>
            <a:p>
              <a:pPr algn="ctr"/>
              <a:r>
                <a:rPr lang="en-US" altLang="en-US" sz="2000" dirty="0" smtClean="0">
                  <a:latin typeface="Calibri" panose="020F0502020204030204" pitchFamily="34" charset="0"/>
                </a:rPr>
                <a:t>surplus </a:t>
              </a:r>
              <a:r>
                <a:rPr lang="en-US" altLang="en-US" sz="2000" dirty="0">
                  <a:latin typeface="Calibri" panose="020F0502020204030204" pitchFamily="34" charset="0"/>
                </a:rPr>
                <a:t>= </a:t>
              </a:r>
              <a:r>
                <a:rPr lang="en-US" altLang="en-US" sz="2000" dirty="0" err="1" smtClean="0">
                  <a:latin typeface="Calibri" panose="020F0502020204030204" pitchFamily="34" charset="0"/>
                </a:rPr>
                <a:t>NetGov</a:t>
              </a:r>
              <a:endParaRPr lang="en-US" altLang="en-US" sz="1800" dirty="0">
                <a:latin typeface="Arial" panose="020B0604020202020204" pitchFamily="34" charset="0"/>
              </a:endParaRPr>
            </a:p>
            <a:p>
              <a:endParaRPr lang="en-US" dirty="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5572126" y="2065338"/>
              <a:ext cx="1854200" cy="1955800"/>
            </a:xfrm>
            <a:prstGeom prst="rect">
              <a:avLst/>
            </a:prstGeom>
            <a:noFill/>
            <a:ln w="11113" cap="flat">
              <a:solidFill>
                <a:srgbClr val="4171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Right Arrow 9"/>
          <p:cNvSpPr/>
          <p:nvPr/>
        </p:nvSpPr>
        <p:spPr>
          <a:xfrm>
            <a:off x="3272893" y="2850339"/>
            <a:ext cx="373846" cy="85251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8600" y="4419600"/>
            <a:ext cx="8763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So Troika target of sustained (primary) surplus means money flow from Greek Private sector to government must be equivalent to 4.5</a:t>
            </a:r>
            <a:r>
              <a:rPr lang="en-GB" kern="0" dirty="0">
                <a:effectLst/>
              </a:rPr>
              <a:t>% of </a:t>
            </a:r>
            <a:r>
              <a:rPr lang="en-GB" kern="0" dirty="0" smtClean="0">
                <a:effectLst/>
              </a:rPr>
              <a:t>GDP</a:t>
            </a:r>
          </a:p>
          <a:p>
            <a:r>
              <a:rPr lang="en-GB" b="1" kern="0" dirty="0" smtClean="0">
                <a:effectLst/>
              </a:rPr>
              <a:t>In general</a:t>
            </a:r>
            <a:r>
              <a:rPr lang="en-GB" kern="0" dirty="0" smtClean="0">
                <a:effectLst/>
              </a:rPr>
              <a:t>, from where can private sector get this money?…</a:t>
            </a:r>
            <a:endParaRPr lang="en-US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9140586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Should government budget be balanced or in surplus?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3061358"/>
          </a:xfrm>
        </p:spPr>
        <p:txBody>
          <a:bodyPr/>
          <a:lstStyle/>
          <a:p>
            <a:r>
              <a:rPr lang="en-GB" dirty="0" smtClean="0"/>
              <a:t>One off, not a major problem</a:t>
            </a:r>
          </a:p>
          <a:p>
            <a:pPr lvl="1"/>
            <a:r>
              <a:rPr lang="en-GB" dirty="0" smtClean="0"/>
              <a:t>Public just has to reduce its savings or go into debt…</a:t>
            </a:r>
          </a:p>
          <a:p>
            <a:pPr lvl="2"/>
            <a:r>
              <a:rPr lang="en-GB" dirty="0" smtClean="0"/>
              <a:t>But this the opposite of what surplus proponents believe!</a:t>
            </a:r>
          </a:p>
          <a:p>
            <a:pPr lvl="3"/>
            <a:r>
              <a:rPr lang="en-GB" dirty="0" smtClean="0"/>
              <a:t>Think Government saving will encourage private saving</a:t>
            </a:r>
          </a:p>
          <a:p>
            <a:pPr lvl="3"/>
            <a:r>
              <a:rPr lang="en-GB" dirty="0" smtClean="0"/>
              <a:t>But as matter of accounting, only two possibilities</a:t>
            </a:r>
          </a:p>
          <a:p>
            <a:pPr lvl="4"/>
            <a:r>
              <a:rPr lang="en-GB" dirty="0" smtClean="0"/>
              <a:t>Either public reduces its bank balances; or</a:t>
            </a:r>
          </a:p>
          <a:p>
            <a:pPr lvl="4"/>
            <a:r>
              <a:rPr lang="en-GB" dirty="0" smtClean="0"/>
              <a:t>Public borrows </a:t>
            </a:r>
            <a:r>
              <a:rPr lang="en-GB" dirty="0" smtClean="0"/>
              <a:t>money </a:t>
            </a:r>
            <a:r>
              <a:rPr lang="en-GB" dirty="0" smtClean="0"/>
              <a:t>needed from banks</a:t>
            </a:r>
          </a:p>
          <a:p>
            <a:r>
              <a:rPr lang="en-GB" dirty="0" smtClean="0"/>
              <a:t>Banks must “run a deficit”: Loans &gt; Repayments + Interest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all this “</a:t>
            </a:r>
            <a:r>
              <a:rPr lang="en-GB" b="1" i="1" dirty="0" err="1" smtClean="0"/>
              <a:t>NetBank</a:t>
            </a:r>
            <a:r>
              <a:rPr lang="en-GB" b="1" dirty="0" smtClean="0"/>
              <a:t>”.</a:t>
            </a:r>
            <a:r>
              <a:rPr lang="en-GB" dirty="0" smtClean="0"/>
              <a:t> Then: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993" y="5131634"/>
            <a:ext cx="2501303" cy="1718433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solidFill>
                  <a:srgbClr val="FFFFFF"/>
                </a:solidFill>
                <a:latin typeface="Calibri" panose="020F0502020204030204" pitchFamily="34" charset="0"/>
              </a:rPr>
              <a:t>Private Non-Bank:</a:t>
            </a:r>
          </a:p>
          <a:p>
            <a:pPr algn="ctr"/>
            <a:r>
              <a:rPr lang="en-US" altLang="en-US" dirty="0" smtClean="0">
                <a:solidFill>
                  <a:srgbClr val="FFFFFF"/>
                </a:solidFill>
                <a:latin typeface="Calibri" panose="020F0502020204030204" pitchFamily="34" charset="0"/>
              </a:rPr>
              <a:t>Balance = </a:t>
            </a:r>
            <a:r>
              <a:rPr lang="en-US" altLang="en-US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NetGov</a:t>
            </a:r>
            <a:r>
              <a:rPr lang="en-US" altLang="en-US" dirty="0" smtClean="0">
                <a:latin typeface="Calibri" panose="020F0502020204030204" pitchFamily="34" charset="0"/>
              </a:rPr>
              <a:t> + </a:t>
            </a:r>
            <a:r>
              <a:rPr lang="en-US" altLang="en-US" dirty="0" err="1" smtClean="0">
                <a:latin typeface="Calibri" panose="020F0502020204030204" pitchFamily="34" charset="0"/>
              </a:rPr>
              <a:t>NetBank</a:t>
            </a:r>
            <a:r>
              <a:rPr lang="en-US" altLang="en-US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lang="en-US" altLang="en-US" sz="1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115993" y="3591978"/>
            <a:ext cx="2501303" cy="3258089"/>
          </a:xfrm>
          <a:prstGeom prst="rect">
            <a:avLst/>
          </a:prstGeom>
          <a:noFill/>
          <a:ln w="11113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617297" y="3591978"/>
            <a:ext cx="2501303" cy="3258089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>
                <a:solidFill>
                  <a:srgbClr val="FFFFFF"/>
                </a:solidFill>
                <a:latin typeface="Calibri" panose="020F0502020204030204" pitchFamily="34" charset="0"/>
              </a:rPr>
              <a:t>Government: </a:t>
            </a:r>
            <a:r>
              <a:rPr lang="en-US" altLang="en-US" dirty="0" smtClean="0">
                <a:latin typeface="Calibri" panose="020F0502020204030204" pitchFamily="34" charset="0"/>
              </a:rPr>
              <a:t>Surplus </a:t>
            </a:r>
            <a:r>
              <a:rPr lang="en-US" altLang="en-US" dirty="0">
                <a:latin typeface="Calibri" panose="020F0502020204030204" pitchFamily="34" charset="0"/>
              </a:rPr>
              <a:t>= </a:t>
            </a:r>
            <a:r>
              <a:rPr lang="en-US" altLang="en-US" dirty="0" err="1" smtClean="0">
                <a:latin typeface="Calibri" panose="020F0502020204030204" pitchFamily="34" charset="0"/>
              </a:rPr>
              <a:t>NetGov</a:t>
            </a:r>
            <a:r>
              <a:rPr lang="en-US" altLang="en-US" dirty="0" smtClean="0">
                <a:latin typeface="Calibri" panose="020F0502020204030204" pitchFamily="34" charset="0"/>
              </a:rPr>
              <a:t> = </a:t>
            </a:r>
            <a:r>
              <a:rPr lang="en-US" altLang="en-US" dirty="0" err="1" smtClean="0">
                <a:latin typeface="Calibri" panose="020F0502020204030204" pitchFamily="34" charset="0"/>
              </a:rPr>
              <a:t>NetBank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617297" y="3591978"/>
            <a:ext cx="2501303" cy="3258089"/>
          </a:xfrm>
          <a:prstGeom prst="rect">
            <a:avLst/>
          </a:prstGeom>
          <a:noFill/>
          <a:ln w="11113" cap="flat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520928" y="5379878"/>
            <a:ext cx="338482" cy="12219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994" y="3591978"/>
            <a:ext cx="2501303" cy="153965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solidFill>
                  <a:srgbClr val="FFFFFF"/>
                </a:solidFill>
                <a:latin typeface="Calibri" panose="020F0502020204030204" pitchFamily="34" charset="0"/>
              </a:rPr>
              <a:t>Private Banks:</a:t>
            </a:r>
          </a:p>
          <a:p>
            <a:pPr algn="ctr"/>
            <a:r>
              <a:rPr lang="en-US" alt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Deficit = </a:t>
            </a:r>
            <a:r>
              <a:rPr lang="en-US" altLang="en-US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NetBank</a:t>
            </a:r>
            <a:r>
              <a:rPr lang="en-US" alt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en-US" altLang="en-US" sz="16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4570633" y="4933682"/>
            <a:ext cx="1592024" cy="464195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0" y="3962400"/>
            <a:ext cx="424299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i="1" kern="0" dirty="0" smtClean="0">
                <a:effectLst/>
              </a:rPr>
              <a:t>But this is incompatible with a growing economy</a:t>
            </a:r>
          </a:p>
          <a:p>
            <a:r>
              <a:rPr lang="en-GB" kern="0" dirty="0" smtClean="0">
                <a:effectLst/>
              </a:rPr>
              <a:t>Public money stock remains constant</a:t>
            </a:r>
          </a:p>
          <a:p>
            <a:r>
              <a:rPr lang="en-GB" kern="0" dirty="0" smtClean="0">
                <a:effectLst/>
              </a:rPr>
              <a:t>Only other way for economy to grow is for velocity of money to rise constantly</a:t>
            </a:r>
          </a:p>
          <a:p>
            <a:r>
              <a:rPr lang="en-GB" kern="0" dirty="0" smtClean="0">
                <a:effectLst/>
              </a:rPr>
              <a:t>That’s not what it does… </a:t>
            </a:r>
            <a:endParaRPr lang="en-US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77210065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6" grpId="0" animBg="1"/>
      <p:bldP spid="7" grpId="0" animBg="1"/>
      <p:bldP spid="8" grpId="0" animBg="1"/>
      <p:bldP spid="14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Should government budget be balanced or in surplus?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457200"/>
          </a:xfrm>
        </p:spPr>
        <p:txBody>
          <a:bodyPr/>
          <a:lstStyle/>
          <a:p>
            <a:r>
              <a:rPr lang="en-GB" dirty="0" smtClean="0"/>
              <a:t>Velocity trending down for last 3 decades…</a:t>
            </a:r>
            <a:endParaRPr lang="en-US" dirty="0"/>
          </a:p>
        </p:txBody>
      </p:sp>
      <p:pic>
        <p:nvPicPr>
          <p:cNvPr id="4" name="Picture 3" descr="C:\Users\debun_000\AppData\Local\Microsoft\Windows\INetCache\Content.Word\BewareSurplusFigureVelocityMoney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8250"/>
            <a:ext cx="5934075" cy="3943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5181600"/>
            <a:ext cx="853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So government surplus with </a:t>
            </a:r>
            <a:r>
              <a:rPr lang="en-GB" kern="0" dirty="0" err="1" smtClean="0">
                <a:effectLst/>
              </a:rPr>
              <a:t>NetGov</a:t>
            </a:r>
            <a:r>
              <a:rPr lang="en-GB" kern="0" dirty="0" smtClean="0">
                <a:effectLst/>
              </a:rPr>
              <a:t>=</a:t>
            </a:r>
            <a:r>
              <a:rPr lang="en-GB" kern="0" dirty="0" err="1" smtClean="0">
                <a:effectLst/>
              </a:rPr>
              <a:t>NetBank</a:t>
            </a:r>
            <a:r>
              <a:rPr lang="en-GB" kern="0" dirty="0" smtClean="0">
                <a:effectLst/>
              </a:rPr>
              <a:t> means</a:t>
            </a:r>
          </a:p>
          <a:p>
            <a:pPr lvl="1"/>
            <a:r>
              <a:rPr lang="en-GB" kern="0" dirty="0" smtClean="0">
                <a:effectLst/>
              </a:rPr>
              <a:t>At best, no economic growth (maybe even contraction); and</a:t>
            </a:r>
          </a:p>
          <a:p>
            <a:pPr lvl="1"/>
            <a:r>
              <a:rPr lang="en-GB" kern="0" dirty="0" smtClean="0">
                <a:effectLst/>
              </a:rPr>
              <a:t>Rising private debt to GDP (since </a:t>
            </a:r>
            <a:r>
              <a:rPr lang="en-GB" kern="0" dirty="0" err="1" smtClean="0">
                <a:effectLst/>
              </a:rPr>
              <a:t>NetBank</a:t>
            </a:r>
            <a:r>
              <a:rPr lang="en-GB" kern="0" dirty="0" smtClean="0">
                <a:effectLst/>
              </a:rPr>
              <a:t> &gt; 0 for public)</a:t>
            </a:r>
          </a:p>
          <a:p>
            <a:r>
              <a:rPr lang="en-GB" kern="0" dirty="0" smtClean="0">
                <a:effectLst/>
              </a:rPr>
              <a:t>Only way to get economic growth with a government surplus is…</a:t>
            </a:r>
            <a:endParaRPr lang="en-US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4606526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Should government budget be balanced or in surplus?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749333"/>
          </a:xfrm>
        </p:spPr>
        <p:txBody>
          <a:bodyPr/>
          <a:lstStyle/>
          <a:p>
            <a:r>
              <a:rPr lang="en-GB" dirty="0" smtClean="0"/>
              <a:t>If </a:t>
            </a:r>
            <a:r>
              <a:rPr lang="en-GB" dirty="0" err="1" smtClean="0"/>
              <a:t>NetBank</a:t>
            </a:r>
            <a:r>
              <a:rPr lang="en-GB" dirty="0" smtClean="0"/>
              <a:t> &gt; </a:t>
            </a:r>
            <a:r>
              <a:rPr lang="en-GB" dirty="0" err="1" smtClean="0"/>
              <a:t>NetGov</a:t>
            </a:r>
            <a:r>
              <a:rPr lang="en-GB" dirty="0" smtClean="0"/>
              <a:t>: if public borrows enough to pay government surplus and accumulate more money itself: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06179" y="1447800"/>
            <a:ext cx="4285421" cy="3536901"/>
            <a:chOff x="1071506" y="1229990"/>
            <a:chExt cx="4285421" cy="3536901"/>
          </a:xfrm>
        </p:grpSpPr>
        <p:grpSp>
          <p:nvGrpSpPr>
            <p:cNvPr id="5" name="Group 4"/>
            <p:cNvGrpSpPr/>
            <p:nvPr/>
          </p:nvGrpSpPr>
          <p:grpSpPr>
            <a:xfrm>
              <a:off x="1286634" y="1229990"/>
              <a:ext cx="4070293" cy="3027312"/>
              <a:chOff x="3713163" y="2058988"/>
              <a:chExt cx="3784600" cy="1966912"/>
            </a:xfrm>
          </p:grpSpPr>
          <p:sp>
            <p:nvSpPr>
              <p:cNvPr id="1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713163" y="2058988"/>
                <a:ext cx="3784600" cy="1966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3717926" y="2989579"/>
                <a:ext cx="1854200" cy="1031559"/>
              </a:xfrm>
              <a:prstGeom prst="rect">
                <a:avLst/>
              </a:prstGeom>
              <a:solidFill>
                <a:srgbClr val="5B9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en-US" sz="2000" dirty="0" smtClean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Private Non-Bank</a:t>
                </a:r>
              </a:p>
              <a:p>
                <a:pPr algn="ctr"/>
                <a:r>
                  <a:rPr lang="en-US" altLang="en-US" sz="2000" dirty="0" smtClean="0">
                    <a:latin typeface="Calibri" panose="020F0502020204030204" pitchFamily="34" charset="0"/>
                  </a:rPr>
                  <a:t>Surplus = </a:t>
                </a:r>
                <a:r>
                  <a:rPr lang="en-US" altLang="en-US" sz="2000" dirty="0" err="1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NetGov</a:t>
                </a:r>
                <a:r>
                  <a:rPr lang="en-US" altLang="en-US" sz="2000" dirty="0" smtClean="0">
                    <a:latin typeface="Calibri" panose="020F0502020204030204" pitchFamily="34" charset="0"/>
                  </a:rPr>
                  <a:t> + </a:t>
                </a:r>
                <a:r>
                  <a:rPr lang="en-US" altLang="en-US" sz="2000" dirty="0" err="1" smtClean="0">
                    <a:latin typeface="Calibri" panose="020F0502020204030204" pitchFamily="34" charset="0"/>
                  </a:rPr>
                  <a:t>NetBank</a:t>
                </a:r>
                <a:r>
                  <a:rPr lang="en-US" altLang="en-US" sz="2000" dirty="0" smtClean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 </a:t>
                </a:r>
              </a:p>
              <a:p>
                <a:endParaRPr lang="en-US" sz="2000" dirty="0"/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3717926" y="2065338"/>
                <a:ext cx="1854200" cy="1955800"/>
              </a:xfrm>
              <a:prstGeom prst="rect">
                <a:avLst/>
              </a:prstGeom>
              <a:noFill/>
              <a:ln w="11113" cap="flat">
                <a:solidFill>
                  <a:srgbClr val="41719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5572126" y="2065338"/>
                <a:ext cx="1854200" cy="19558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en-US" dirty="0" smtClean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Government </a:t>
                </a:r>
                <a:r>
                  <a:rPr lang="en-US" altLang="en-US" dirty="0" smtClean="0">
                    <a:latin typeface="Calibri" panose="020F0502020204030204" pitchFamily="34" charset="0"/>
                  </a:rPr>
                  <a:t>Surplus </a:t>
                </a:r>
                <a:r>
                  <a:rPr lang="en-US" altLang="en-US" dirty="0">
                    <a:latin typeface="Calibri" panose="020F0502020204030204" pitchFamily="34" charset="0"/>
                  </a:rPr>
                  <a:t>= </a:t>
                </a:r>
                <a:r>
                  <a:rPr lang="en-US" altLang="en-US" dirty="0" err="1" smtClean="0">
                    <a:latin typeface="Calibri" panose="020F0502020204030204" pitchFamily="34" charset="0"/>
                  </a:rPr>
                  <a:t>NetGov</a:t>
                </a:r>
                <a:endParaRPr lang="en-US" altLang="en-US" sz="2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572126" y="2065338"/>
                <a:ext cx="1854200" cy="1955800"/>
              </a:xfrm>
              <a:prstGeom prst="rect">
                <a:avLst/>
              </a:prstGeom>
              <a:noFill/>
              <a:ln w="11113" cap="flat">
                <a:solidFill>
                  <a:srgbClr val="41719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Right Arrow 5"/>
            <p:cNvSpPr/>
            <p:nvPr/>
          </p:nvSpPr>
          <p:spPr>
            <a:xfrm>
              <a:off x="3209097" y="2891637"/>
              <a:ext cx="269856" cy="112897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291757" y="1239763"/>
              <a:ext cx="1994170" cy="142251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en-US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Private Banks</a:t>
              </a:r>
            </a:p>
            <a:p>
              <a:pPr algn="ctr"/>
              <a:r>
                <a:rPr lang="en-US" altLang="en-US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Deficit = </a:t>
              </a:r>
              <a:r>
                <a:rPr lang="en-US" altLang="en-US" dirty="0" err="1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NetBank</a:t>
              </a:r>
              <a:endParaRPr lang="en-US" altLang="en-US" sz="16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1654219" y="2479389"/>
              <a:ext cx="1269245" cy="428878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 Arrow 8"/>
            <p:cNvSpPr/>
            <p:nvPr/>
          </p:nvSpPr>
          <p:spPr>
            <a:xfrm rot="18842602">
              <a:off x="750027" y="3984166"/>
              <a:ext cx="1104204" cy="461246"/>
            </a:xfrm>
            <a:prstGeom prst="lef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smtClean="0">
                  <a:latin typeface="Candara" panose="020E0502030303020204" pitchFamily="34" charset="0"/>
                </a:rPr>
                <a:t>Growth</a:t>
              </a:r>
              <a:endParaRPr lang="en-US" sz="1800" b="1" dirty="0">
                <a:latin typeface="Candara" panose="020E0502030303020204" pitchFamily="34" charset="0"/>
              </a:endParaRPr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28598" y="1447800"/>
            <a:ext cx="479425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But this requires private debt to banks to grow:</a:t>
            </a:r>
          </a:p>
          <a:p>
            <a:pPr lvl="1"/>
            <a:r>
              <a:rPr lang="en-GB" kern="0" dirty="0" smtClean="0">
                <a:effectLst/>
              </a:rPr>
              <a:t>Faster than GDP (given constant or falling velocity of money); and</a:t>
            </a:r>
          </a:p>
          <a:p>
            <a:pPr lvl="1"/>
            <a:r>
              <a:rPr lang="en-GB" kern="0" dirty="0" smtClean="0">
                <a:effectLst/>
              </a:rPr>
              <a:t>Faster than in no-growth case</a:t>
            </a:r>
            <a:endParaRPr lang="en-US" kern="0" dirty="0">
              <a:effectLst/>
            </a:endParaRPr>
          </a:p>
          <a:p>
            <a:r>
              <a:rPr lang="en-GB" kern="0" dirty="0" smtClean="0">
                <a:effectLst/>
              </a:rPr>
              <a:t>So medium-term consequence of sustained government surplus is</a:t>
            </a:r>
          </a:p>
          <a:p>
            <a:pPr lvl="1"/>
            <a:r>
              <a:rPr lang="en-GB" kern="0" dirty="0" smtClean="0">
                <a:effectLst/>
              </a:rPr>
              <a:t>Rising private debt to GDP; and…</a:t>
            </a:r>
            <a:endParaRPr lang="en-US" kern="0" dirty="0">
              <a:effectLst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28600" y="4876800"/>
            <a:ext cx="8763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effectLst/>
              </a:rPr>
              <a:t>Eventually, an economic crisis when private sector stops borrowing!</a:t>
            </a:r>
          </a:p>
          <a:p>
            <a:r>
              <a:rPr lang="en-GB" kern="0" dirty="0" smtClean="0">
                <a:effectLst/>
              </a:rPr>
              <a:t>This is the opposite of what government surplus fans believe</a:t>
            </a:r>
          </a:p>
          <a:p>
            <a:pPr lvl="1"/>
            <a:r>
              <a:rPr lang="en-GB" kern="0" dirty="0" smtClean="0">
                <a:effectLst/>
              </a:rPr>
              <a:t>If private sector becomes averse to rising debt/income ratio, then</a:t>
            </a:r>
          </a:p>
          <a:p>
            <a:pPr lvl="2"/>
            <a:r>
              <a:rPr lang="en-GB" kern="0" dirty="0" smtClean="0">
                <a:effectLst/>
              </a:rPr>
              <a:t>Private sector will try to reduce debt (</a:t>
            </a:r>
            <a:r>
              <a:rPr lang="en-GB" kern="0" dirty="0" err="1" smtClean="0">
                <a:effectLst/>
              </a:rPr>
              <a:t>delever</a:t>
            </a:r>
            <a:r>
              <a:rPr lang="en-GB" kern="0" dirty="0" smtClean="0">
                <a:effectLst/>
              </a:rPr>
              <a:t>) …</a:t>
            </a:r>
            <a:endParaRPr lang="en-US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51049194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5"/>
      <p:bldP spid="16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Should government budget be balanced or in surplus?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381000"/>
          </a:xfrm>
        </p:spPr>
        <p:txBody>
          <a:bodyPr/>
          <a:lstStyle/>
          <a:p>
            <a:r>
              <a:rPr lang="en-GB" dirty="0" smtClean="0"/>
              <a:t>Not just hypothetical situation: this is what is happening in Europe…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43025"/>
            <a:ext cx="8610600" cy="535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80910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480820" y="2140904"/>
            <a:ext cx="2090617" cy="3907638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solidFill>
                  <a:srgbClr val="FFFFFF"/>
                </a:solidFill>
                <a:latin typeface="Candara" panose="020E0502030303020204" pitchFamily="34" charset="0"/>
              </a:rPr>
              <a:t>External: </a:t>
            </a:r>
          </a:p>
          <a:p>
            <a:pPr algn="ctr"/>
            <a:r>
              <a:rPr lang="en-US" altLang="en-US" dirty="0" smtClean="0">
                <a:solidFill>
                  <a:srgbClr val="FFFFFF"/>
                </a:solidFill>
                <a:latin typeface="Candara" panose="020E0502030303020204" pitchFamily="34" charset="0"/>
              </a:rPr>
              <a:t>Exports to &lt; Imports from</a:t>
            </a:r>
          </a:p>
          <a:p>
            <a:pPr algn="ctr"/>
            <a:r>
              <a:rPr lang="en-US" altLang="en-US" dirty="0" smtClean="0">
                <a:solidFill>
                  <a:srgbClr val="FF0000"/>
                </a:solidFill>
                <a:latin typeface="Candara" panose="020E0502030303020204" pitchFamily="34" charset="0"/>
              </a:rPr>
              <a:t>Deficit = </a:t>
            </a:r>
            <a:r>
              <a:rPr lang="en-US" altLang="en-US" dirty="0" err="1" smtClean="0">
                <a:solidFill>
                  <a:srgbClr val="FF0000"/>
                </a:solidFill>
                <a:latin typeface="Candara" panose="020E0502030303020204" pitchFamily="34" charset="0"/>
              </a:rPr>
              <a:t>NetExt</a:t>
            </a:r>
            <a:endParaRPr lang="en-US" altLang="en-US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Should government budget be balanced or in surplus?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799"/>
            <a:ext cx="8763000" cy="1455104"/>
          </a:xfrm>
        </p:spPr>
        <p:txBody>
          <a:bodyPr/>
          <a:lstStyle/>
          <a:p>
            <a:r>
              <a:rPr lang="en-GB" dirty="0" smtClean="0"/>
              <a:t>Both private banks and government running surplus</a:t>
            </a:r>
          </a:p>
          <a:p>
            <a:r>
              <a:rPr lang="en-GB" dirty="0" smtClean="0"/>
              <a:t>Private non-bank sector running a deficit</a:t>
            </a:r>
          </a:p>
          <a:p>
            <a:r>
              <a:rPr lang="en-GB" dirty="0" smtClean="0"/>
              <a:t>Economy contracting as money supply </a:t>
            </a:r>
            <a:r>
              <a:rPr lang="en-GB" b="1" i="1" dirty="0" smtClean="0"/>
              <a:t>and velocity</a:t>
            </a:r>
            <a:r>
              <a:rPr lang="en-GB" dirty="0" smtClean="0"/>
              <a:t> fall</a:t>
            </a:r>
          </a:p>
          <a:p>
            <a:r>
              <a:rPr lang="en-GB" dirty="0" smtClean="0"/>
              <a:t>Actual Greek situation under austerity: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57344" y="2134339"/>
            <a:ext cx="5643656" cy="4647461"/>
            <a:chOff x="1126561" y="1229990"/>
            <a:chExt cx="4230366" cy="3594427"/>
          </a:xfrm>
        </p:grpSpPr>
        <p:grpSp>
          <p:nvGrpSpPr>
            <p:cNvPr id="5" name="Group 4"/>
            <p:cNvGrpSpPr/>
            <p:nvPr/>
          </p:nvGrpSpPr>
          <p:grpSpPr>
            <a:xfrm>
              <a:off x="1286634" y="1229990"/>
              <a:ext cx="4070293" cy="3027312"/>
              <a:chOff x="3713163" y="2058988"/>
              <a:chExt cx="3784600" cy="1966912"/>
            </a:xfrm>
          </p:grpSpPr>
          <p:sp>
            <p:nvSpPr>
              <p:cNvPr id="1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713163" y="2058988"/>
                <a:ext cx="3784600" cy="1966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3717926" y="2989579"/>
                <a:ext cx="1854200" cy="1031559"/>
              </a:xfrm>
              <a:prstGeom prst="rect">
                <a:avLst/>
              </a:prstGeom>
              <a:solidFill>
                <a:srgbClr val="5B9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en-US" dirty="0" smtClean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Private Non-Bank:</a:t>
                </a:r>
              </a:p>
              <a:p>
                <a:pPr algn="ctr"/>
                <a:r>
                  <a:rPr lang="en-US" altLang="en-US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Deficit </a:t>
                </a:r>
                <a:r>
                  <a:rPr lang="en-US" altLang="en-US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= </a:t>
                </a:r>
                <a:r>
                  <a:rPr lang="en-US" altLang="en-US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NetGov</a:t>
                </a:r>
                <a:r>
                  <a:rPr lang="en-US" altLang="en-US" dirty="0" smtClean="0">
                    <a:latin typeface="Calibri" panose="020F0502020204030204" pitchFamily="34" charset="0"/>
                  </a:rPr>
                  <a:t> + </a:t>
                </a:r>
                <a:r>
                  <a:rPr lang="en-US" altLang="en-US" dirty="0" err="1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NetBank</a:t>
                </a:r>
                <a:r>
                  <a:rPr lang="en-US" altLang="en-US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+ </a:t>
                </a:r>
                <a:r>
                  <a:rPr lang="en-US" altLang="en-US" dirty="0" err="1" smtClean="0">
                    <a:latin typeface="Calibri" panose="020F0502020204030204" pitchFamily="34" charset="0"/>
                  </a:rPr>
                  <a:t>NetExt</a:t>
                </a:r>
                <a:endParaRPr lang="en-US" altLang="en-US" sz="1600" dirty="0">
                  <a:latin typeface="Arial" panose="020B0604020202020204" pitchFamily="34" charset="0"/>
                </a:endParaRPr>
              </a:p>
              <a:p>
                <a:endParaRPr lang="en-US" dirty="0"/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3717926" y="2065338"/>
                <a:ext cx="1854200" cy="1955800"/>
              </a:xfrm>
              <a:prstGeom prst="rect">
                <a:avLst/>
              </a:prstGeom>
              <a:noFill/>
              <a:ln w="11113" cap="flat">
                <a:solidFill>
                  <a:srgbClr val="41719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5572126" y="2065338"/>
                <a:ext cx="1854200" cy="19558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en-US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Government: </a:t>
                </a:r>
                <a:r>
                  <a:rPr lang="en-US" altLang="en-US" dirty="0" smtClean="0">
                    <a:latin typeface="Calibri" panose="020F0502020204030204" pitchFamily="34" charset="0"/>
                  </a:rPr>
                  <a:t>Surplus </a:t>
                </a:r>
                <a:r>
                  <a:rPr lang="en-US" altLang="en-US" dirty="0">
                    <a:latin typeface="Calibri" panose="020F0502020204030204" pitchFamily="34" charset="0"/>
                  </a:rPr>
                  <a:t>= </a:t>
                </a:r>
                <a:r>
                  <a:rPr lang="en-US" altLang="en-US" dirty="0" err="1" smtClean="0">
                    <a:latin typeface="Calibri" panose="020F0502020204030204" pitchFamily="34" charset="0"/>
                  </a:rPr>
                  <a:t>NetGov</a:t>
                </a:r>
                <a:endParaRPr lang="en-US" altLang="en-US" dirty="0">
                  <a:latin typeface="Arial" panose="020B0604020202020204" pitchFamily="34" charset="0"/>
                </a:endParaRPr>
              </a:p>
              <a:p>
                <a:endParaRPr lang="en-US" dirty="0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572126" y="2065338"/>
                <a:ext cx="1854200" cy="1955800"/>
              </a:xfrm>
              <a:prstGeom prst="rect">
                <a:avLst/>
              </a:prstGeom>
              <a:noFill/>
              <a:ln w="11113" cap="flat">
                <a:solidFill>
                  <a:srgbClr val="41719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Right Arrow 5"/>
            <p:cNvSpPr/>
            <p:nvPr/>
          </p:nvSpPr>
          <p:spPr>
            <a:xfrm>
              <a:off x="3187501" y="3021699"/>
              <a:ext cx="784620" cy="112897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Candara" panose="020E0502030303020204" pitchFamily="34" charset="0"/>
                </a:rPr>
                <a:t>1.5% GDP</a:t>
              </a:r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291757" y="1239763"/>
              <a:ext cx="1994170" cy="142251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en-US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Private Banks:</a:t>
              </a:r>
            </a:p>
            <a:p>
              <a:pPr algn="ctr"/>
              <a:r>
                <a:rPr lang="en-US" altLang="en-US" dirty="0" smtClean="0">
                  <a:latin typeface="Calibri" panose="020F0502020204030204" pitchFamily="34" charset="0"/>
                </a:rPr>
                <a:t>Surplus </a:t>
              </a:r>
              <a:r>
                <a:rPr lang="en-US" altLang="en-US" dirty="0">
                  <a:latin typeface="Calibri" panose="020F0502020204030204" pitchFamily="34" charset="0"/>
                </a:rPr>
                <a:t>= </a:t>
              </a:r>
              <a:r>
                <a:rPr lang="en-US" altLang="en-US" dirty="0" err="1" smtClean="0">
                  <a:latin typeface="Calibri" panose="020F0502020204030204" pitchFamily="34" charset="0"/>
                </a:rPr>
                <a:t>NetBank</a:t>
              </a:r>
              <a:r>
                <a:rPr lang="en-US" altLang="en-US" dirty="0" smtClean="0">
                  <a:latin typeface="Calibri" panose="020F0502020204030204" pitchFamily="34" charset="0"/>
                </a:rPr>
                <a:t> </a:t>
              </a:r>
              <a:endParaRPr lang="en-US" altLang="en-US" sz="1600" dirty="0">
                <a:latin typeface="Arial" panose="020B0604020202020204" pitchFamily="34" charset="0"/>
              </a:endParaRPr>
            </a:p>
            <a:p>
              <a:endParaRPr lang="en-US" dirty="0"/>
            </a:p>
          </p:txBody>
        </p:sp>
        <p:sp>
          <p:nvSpPr>
            <p:cNvPr id="8" name="Down Arrow 7"/>
            <p:cNvSpPr/>
            <p:nvPr/>
          </p:nvSpPr>
          <p:spPr>
            <a:xfrm flipV="1">
              <a:off x="1606318" y="2087973"/>
              <a:ext cx="1394799" cy="678417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dirty="0" smtClean="0">
                  <a:latin typeface="Candara" panose="020E0502030303020204" pitchFamily="34" charset="0"/>
                </a:rPr>
                <a:t>8% GDP</a:t>
              </a:r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9" name="Left Arrow 8"/>
            <p:cNvSpPr/>
            <p:nvPr/>
          </p:nvSpPr>
          <p:spPr>
            <a:xfrm rot="18842602" flipH="1">
              <a:off x="724979" y="3961589"/>
              <a:ext cx="1264410" cy="461246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Candara" panose="020E0502030303020204" pitchFamily="34" charset="0"/>
                </a:rPr>
                <a:t>Contraction</a:t>
              </a:r>
              <a:endParaRPr lang="en-US" sz="2000" dirty="0">
                <a:latin typeface="Candara" panose="020E0502030303020204" pitchFamily="34" charset="0"/>
              </a:endParaRPr>
            </a:p>
          </p:txBody>
        </p:sp>
      </p:grpSp>
      <p:sp>
        <p:nvSpPr>
          <p:cNvPr id="17" name="Right Arrow 16"/>
          <p:cNvSpPr/>
          <p:nvPr/>
        </p:nvSpPr>
        <p:spPr>
          <a:xfrm>
            <a:off x="1778262" y="4462879"/>
            <a:ext cx="1046748" cy="145972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andara" panose="020E0502030303020204" pitchFamily="34" charset="0"/>
              </a:rPr>
              <a:t>1% GDP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90426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Heterodox Economics?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6019800"/>
          </a:xfrm>
        </p:spPr>
        <p:txBody>
          <a:bodyPr/>
          <a:lstStyle/>
          <a:p>
            <a:r>
              <a:rPr lang="en-AU" dirty="0" smtClean="0"/>
              <a:t>According to </a:t>
            </a:r>
            <a:r>
              <a:rPr lang="en-AU" dirty="0">
                <a:hlinkClick r:id="rId2"/>
              </a:rPr>
              <a:t>Diane </a:t>
            </a:r>
            <a:r>
              <a:rPr lang="en-AU" dirty="0" smtClean="0">
                <a:hlinkClick r:id="rId2"/>
              </a:rPr>
              <a:t>Coyle</a:t>
            </a:r>
            <a:r>
              <a:rPr lang="en-AU" dirty="0" smtClean="0"/>
              <a:t>,  one of the authors of the </a:t>
            </a:r>
            <a:r>
              <a:rPr lang="en-AU" dirty="0" smtClean="0">
                <a:hlinkClick r:id="rId3"/>
              </a:rPr>
              <a:t>CORE Curriculum</a:t>
            </a:r>
            <a:r>
              <a:rPr lang="en-AU" dirty="0" smtClean="0"/>
              <a:t>…</a:t>
            </a:r>
          </a:p>
          <a:p>
            <a:pPr lvl="1"/>
            <a:r>
              <a:rPr lang="en-AU" dirty="0"/>
              <a:t>O</a:t>
            </a:r>
            <a:r>
              <a:rPr lang="en-AU" dirty="0" smtClean="0"/>
              <a:t>n BBC Radio 4 “</a:t>
            </a:r>
            <a:r>
              <a:rPr lang="en-AU" dirty="0" smtClean="0">
                <a:hlinkClick r:id="rId4"/>
              </a:rPr>
              <a:t>Teaching Economics After the Crash</a:t>
            </a:r>
            <a:r>
              <a:rPr lang="en-AU" dirty="0" smtClean="0"/>
              <a:t>”</a:t>
            </a:r>
          </a:p>
          <a:p>
            <a:pPr lvl="2"/>
            <a:r>
              <a:rPr lang="en-AU" dirty="0" smtClean="0"/>
              <a:t>“[Post-Crash] has this fixation on Schools of Thought…</a:t>
            </a:r>
          </a:p>
          <a:p>
            <a:pPr lvl="2"/>
            <a:r>
              <a:rPr lang="en-AU" dirty="0" smtClean="0"/>
              <a:t>This idea that there is a monolithic Neoclassical School of Thought that’s dominated economics departments and the curriculum for a long period of time, and that it needs to switch to a different School of Thought, ‘Heterodox Economics’, or at least introduce lots of different Schools of Economic Thought.</a:t>
            </a:r>
          </a:p>
          <a:p>
            <a:pPr lvl="2"/>
            <a:r>
              <a:rPr lang="en-AU" dirty="0" smtClean="0"/>
              <a:t>I think that’s going backwards. That’s going back to the economics of the 1930s and these almost Medieval Scholastic debates about what your world view was.”</a:t>
            </a:r>
          </a:p>
          <a:p>
            <a:pPr lvl="1"/>
            <a:r>
              <a:rPr lang="en-AU" dirty="0" smtClean="0"/>
              <a:t>At Manchester debate with me &amp; George Cooper</a:t>
            </a:r>
          </a:p>
          <a:p>
            <a:pPr lvl="2"/>
            <a:r>
              <a:rPr lang="en-AU" dirty="0" smtClean="0"/>
              <a:t>“I find it quite bizarre that there’s a lot of reaching for 70 or 100 year old historical ways of thinking  about the economy when the economy has changed so much…” (1:26:00)</a:t>
            </a:r>
          </a:p>
          <a:p>
            <a:r>
              <a:rPr lang="en-AU" dirty="0" smtClean="0"/>
              <a:t>So “Post Keynesian Economics” is the “70 or 100 year old” way of thinking back in the 1930s when the economy was “so different”…?</a:t>
            </a:r>
          </a:p>
        </p:txBody>
      </p:sp>
    </p:spTree>
    <p:extLst>
      <p:ext uri="{BB962C8B-B14F-4D97-AF65-F5344CB8AC3E}">
        <p14:creationId xmlns:p14="http://schemas.microsoft.com/office/powerpoint/2010/main" val="3198554931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Should government budget be balanced or in surplus?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1295400"/>
          </a:xfrm>
        </p:spPr>
        <p:txBody>
          <a:bodyPr/>
          <a:lstStyle/>
          <a:p>
            <a:r>
              <a:rPr lang="en-GB" dirty="0" smtClean="0"/>
              <a:t>Balanced budget over long term almost as bad</a:t>
            </a:r>
          </a:p>
          <a:p>
            <a:pPr lvl="1"/>
            <a:r>
              <a:rPr lang="en-GB" dirty="0" smtClean="0"/>
              <a:t>Private debt growth at least as fast as GDP</a:t>
            </a:r>
          </a:p>
          <a:p>
            <a:r>
              <a:rPr lang="en-GB" dirty="0" smtClean="0"/>
              <a:t>Only sustainable situation is </a:t>
            </a:r>
            <a:r>
              <a:rPr lang="en-GB" b="1" i="1" dirty="0" smtClean="0"/>
              <a:t>government should normally run deficits</a:t>
            </a:r>
            <a:endParaRPr lang="en-US" b="1" i="1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76383" y="1833622"/>
            <a:ext cx="2090617" cy="3565155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solidFill>
                  <a:srgbClr val="FFFFFF"/>
                </a:solidFill>
                <a:latin typeface="Candara" panose="020E0502030303020204" pitchFamily="34" charset="0"/>
              </a:rPr>
              <a:t>External: </a:t>
            </a:r>
            <a:r>
              <a:rPr lang="en-US" altLang="en-US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NetExt</a:t>
            </a:r>
            <a:r>
              <a:rPr lang="en-US" altLang="en-US" dirty="0" smtClean="0">
                <a:solidFill>
                  <a:schemeClr val="bg1"/>
                </a:solidFill>
                <a:latin typeface="Candara" panose="020E0502030303020204" pitchFamily="34" charset="0"/>
              </a:rPr>
              <a:t>= 0</a:t>
            </a:r>
            <a:endParaRPr lang="en-US" altLang="en-US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67596" y="1822249"/>
            <a:ext cx="5738203" cy="4216238"/>
            <a:chOff x="1224493" y="1229990"/>
            <a:chExt cx="4132434" cy="3623228"/>
          </a:xfrm>
        </p:grpSpPr>
        <p:grpSp>
          <p:nvGrpSpPr>
            <p:cNvPr id="6" name="Group 5"/>
            <p:cNvGrpSpPr/>
            <p:nvPr/>
          </p:nvGrpSpPr>
          <p:grpSpPr>
            <a:xfrm>
              <a:off x="1286634" y="1229990"/>
              <a:ext cx="4070293" cy="3027312"/>
              <a:chOff x="3713163" y="2058988"/>
              <a:chExt cx="3784600" cy="1966912"/>
            </a:xfrm>
          </p:grpSpPr>
          <p:sp>
            <p:nvSpPr>
              <p:cNvPr id="1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713163" y="2058988"/>
                <a:ext cx="3784600" cy="1966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3717926" y="2989579"/>
                <a:ext cx="1854200" cy="1031559"/>
              </a:xfrm>
              <a:prstGeom prst="rect">
                <a:avLst/>
              </a:prstGeom>
              <a:solidFill>
                <a:srgbClr val="5B9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en-US" dirty="0" smtClean="0">
                    <a:solidFill>
                      <a:srgbClr val="FFFFFF"/>
                    </a:solidFill>
                    <a:latin typeface="Candara" panose="020E0502030303020204" pitchFamily="34" charset="0"/>
                  </a:rPr>
                  <a:t>Private Non-Bank:</a:t>
                </a:r>
              </a:p>
              <a:p>
                <a:pPr algn="ctr"/>
                <a:r>
                  <a:rPr lang="en-US" altLang="en-US" dirty="0" smtClean="0">
                    <a:latin typeface="Candara" panose="020E0502030303020204" pitchFamily="34" charset="0"/>
                  </a:rPr>
                  <a:t>Surplus = </a:t>
                </a:r>
                <a:r>
                  <a:rPr lang="en-US" altLang="en-US" dirty="0" err="1" smtClean="0">
                    <a:latin typeface="Candara" panose="020E0502030303020204" pitchFamily="34" charset="0"/>
                  </a:rPr>
                  <a:t>NetGov</a:t>
                </a:r>
                <a:r>
                  <a:rPr lang="en-US" altLang="en-US" dirty="0" smtClean="0">
                    <a:latin typeface="Candara" panose="020E0502030303020204" pitchFamily="34" charset="0"/>
                  </a:rPr>
                  <a:t> + </a:t>
                </a:r>
                <a:r>
                  <a:rPr lang="en-US" altLang="en-US" dirty="0" err="1" smtClean="0">
                    <a:latin typeface="Candara" panose="020E0502030303020204" pitchFamily="34" charset="0"/>
                  </a:rPr>
                  <a:t>NetBank</a:t>
                </a:r>
                <a:r>
                  <a:rPr lang="en-US" altLang="en-US" dirty="0" smtClean="0">
                    <a:latin typeface="Candara" panose="020E0502030303020204" pitchFamily="34" charset="0"/>
                  </a:rPr>
                  <a:t> + </a:t>
                </a:r>
                <a:r>
                  <a:rPr lang="en-US" altLang="en-US" dirty="0" err="1" smtClean="0">
                    <a:latin typeface="Candara" panose="020E0502030303020204" pitchFamily="34" charset="0"/>
                  </a:rPr>
                  <a:t>NetExt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Candara" panose="020E0502030303020204" pitchFamily="34" charset="0"/>
                  </a:rPr>
                  <a:t> </a:t>
                </a:r>
                <a:endParaRPr lang="en-US" altLang="en-US" sz="1600" dirty="0">
                  <a:latin typeface="Candara" panose="020E0502030303020204" pitchFamily="34" charset="0"/>
                </a:endParaRPr>
              </a:p>
              <a:p>
                <a:endParaRPr lang="en-US" dirty="0">
                  <a:latin typeface="Candara" panose="020E0502030303020204" pitchFamily="34" charset="0"/>
                </a:endParaRP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3717926" y="2065338"/>
                <a:ext cx="1854200" cy="1955800"/>
              </a:xfrm>
              <a:prstGeom prst="rect">
                <a:avLst/>
              </a:prstGeom>
              <a:noFill/>
              <a:ln w="11113" cap="flat">
                <a:solidFill>
                  <a:srgbClr val="41719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14" name="Rectangle 9"/>
              <p:cNvSpPr>
                <a:spLocks noChangeArrowheads="1"/>
              </p:cNvSpPr>
              <p:nvPr/>
            </p:nvSpPr>
            <p:spPr bwMode="auto">
              <a:xfrm>
                <a:off x="5572126" y="2065338"/>
                <a:ext cx="1854200" cy="19558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en-US" dirty="0">
                    <a:solidFill>
                      <a:srgbClr val="FFFFFF"/>
                    </a:solidFill>
                    <a:latin typeface="Candara" panose="020E0502030303020204" pitchFamily="34" charset="0"/>
                  </a:rPr>
                  <a:t>Government: </a:t>
                </a:r>
                <a:r>
                  <a:rPr lang="en-US" altLang="en-US" dirty="0" smtClean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Deficit = </a:t>
                </a:r>
                <a:r>
                  <a:rPr lang="en-US" altLang="en-US" dirty="0" err="1" smtClean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NetGov</a:t>
                </a:r>
                <a:endParaRPr lang="en-US" alt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US" dirty="0">
                  <a:latin typeface="Candara" panose="020E0502030303020204" pitchFamily="34" charset="0"/>
                </a:endParaRPr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5572126" y="2065338"/>
                <a:ext cx="1854200" cy="1955800"/>
              </a:xfrm>
              <a:prstGeom prst="rect">
                <a:avLst/>
              </a:prstGeom>
              <a:noFill/>
              <a:ln w="11113" cap="flat">
                <a:solidFill>
                  <a:srgbClr val="41719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ndara" panose="020E0502030303020204" pitchFamily="34" charset="0"/>
                </a:endParaRPr>
              </a:p>
            </p:txBody>
          </p:sp>
        </p:grpSp>
        <p:sp>
          <p:nvSpPr>
            <p:cNvPr id="7" name="Right Arrow 6"/>
            <p:cNvSpPr/>
            <p:nvPr/>
          </p:nvSpPr>
          <p:spPr>
            <a:xfrm flipH="1">
              <a:off x="3140285" y="2891637"/>
              <a:ext cx="285633" cy="1128977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291757" y="1239763"/>
              <a:ext cx="1994170" cy="142251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en-US" dirty="0" smtClean="0">
                  <a:solidFill>
                    <a:srgbClr val="FFFFFF"/>
                  </a:solidFill>
                  <a:latin typeface="Candara" panose="020E0502030303020204" pitchFamily="34" charset="0"/>
                </a:rPr>
                <a:t>Private Banks:</a:t>
              </a:r>
            </a:p>
            <a:p>
              <a:pPr algn="ctr"/>
              <a:r>
                <a:rPr lang="en-US" altLang="en-US" dirty="0" smtClean="0">
                  <a:solidFill>
                    <a:srgbClr val="FF0000"/>
                  </a:solidFill>
                  <a:latin typeface="Candara" panose="020E0502030303020204" pitchFamily="34" charset="0"/>
                </a:rPr>
                <a:t>Deficit = </a:t>
              </a:r>
              <a:r>
                <a:rPr lang="en-US" altLang="en-US" dirty="0" err="1" smtClean="0">
                  <a:solidFill>
                    <a:srgbClr val="FF0000"/>
                  </a:solidFill>
                  <a:latin typeface="Candara" panose="020E0502030303020204" pitchFamily="34" charset="0"/>
                </a:rPr>
                <a:t>NetBank</a:t>
              </a:r>
              <a:r>
                <a:rPr lang="en-US" altLang="en-US" dirty="0" smtClean="0">
                  <a:solidFill>
                    <a:srgbClr val="FF0000"/>
                  </a:solidFill>
                  <a:latin typeface="Candara" panose="020E0502030303020204" pitchFamily="34" charset="0"/>
                </a:rPr>
                <a:t> </a:t>
              </a:r>
              <a:endParaRPr lang="en-US" altLang="en-US" sz="1600" dirty="0">
                <a:solidFill>
                  <a:srgbClr val="FF0000"/>
                </a:solidFill>
                <a:latin typeface="Candara" panose="020E0502030303020204" pitchFamily="34" charset="0"/>
              </a:endParaRPr>
            </a:p>
            <a:p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>
              <a:off x="1654219" y="2479389"/>
              <a:ext cx="1269245" cy="428878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0" name="Left Arrow 9"/>
            <p:cNvSpPr/>
            <p:nvPr/>
          </p:nvSpPr>
          <p:spPr>
            <a:xfrm rot="18842602">
              <a:off x="854025" y="3978495"/>
              <a:ext cx="1245191" cy="504255"/>
            </a:xfrm>
            <a:prstGeom prst="lef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ndara" panose="020E0502030303020204" pitchFamily="34" charset="0"/>
                </a:rPr>
                <a:t>Growth</a:t>
              </a:r>
              <a:endParaRPr lang="en-US" dirty="0">
                <a:latin typeface="Candara" panose="020E0502030303020204" pitchFamily="34" charset="0"/>
              </a:endParaRPr>
            </a:p>
          </p:txBody>
        </p:sp>
      </p:grp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28600" y="5791200"/>
            <a:ext cx="876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err="1" smtClean="0">
                <a:effectLst/>
              </a:rPr>
              <a:t>Barro</a:t>
            </a:r>
            <a:r>
              <a:rPr lang="en-GB" kern="0" dirty="0" smtClean="0">
                <a:effectLst/>
              </a:rPr>
              <a:t> reached opposite conclusion because </a:t>
            </a:r>
            <a:r>
              <a:rPr lang="en-GB" kern="0" dirty="0">
                <a:effectLst/>
              </a:rPr>
              <a:t>Neoclassical mainstream</a:t>
            </a:r>
            <a:r>
              <a:rPr lang="en-GB" kern="0" dirty="0" smtClean="0">
                <a:effectLst/>
              </a:rPr>
              <a:t> ignores banks, debt and money…</a:t>
            </a:r>
            <a:endParaRPr lang="en-US" b="1" i="1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4962636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</a:t>
            </a:r>
            <a:r>
              <a:rPr lang="en-GB" dirty="0" smtClean="0"/>
              <a:t>banks (and debt and money) </a:t>
            </a:r>
            <a:r>
              <a:rPr lang="en-GB" dirty="0"/>
              <a:t>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457200"/>
          </a:xfrm>
        </p:spPr>
        <p:txBody>
          <a:bodyPr/>
          <a:lstStyle/>
          <a:p>
            <a:r>
              <a:rPr lang="en-GB" dirty="0" smtClean="0"/>
              <a:t>From Loanable Funds to Endogenous Money…</a:t>
            </a:r>
            <a:endParaRPr lang="en-US" dirty="0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970720"/>
              </p:ext>
            </p:extLst>
          </p:nvPr>
        </p:nvGraphicFramePr>
        <p:xfrm>
          <a:off x="1249363" y="1916113"/>
          <a:ext cx="6094412" cy="257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9" name="Packager Shell Object" showAsIcon="1" r:id="rId3" imgW="1558440" imgH="657360" progId="Package">
                  <p:embed/>
                </p:oleObj>
              </mc:Choice>
              <mc:Fallback>
                <p:oleObj name="Packager Shell Object" showAsIcon="1" r:id="rId3" imgW="1558440" imgH="657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9363" y="1916113"/>
                        <a:ext cx="6094412" cy="2570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256661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Basic </a:t>
            </a:r>
            <a:r>
              <a:rPr lang="en-AU" dirty="0" smtClean="0"/>
              <a:t>dynamic economic modelling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3291722"/>
          </a:xfrm>
        </p:spPr>
        <p:txBody>
          <a:bodyPr/>
          <a:lstStyle/>
          <a:p>
            <a:r>
              <a:rPr lang="en-AU" dirty="0" smtClean="0"/>
              <a:t>A foundation for introducing debt &amp; money into macroeconomics…</a:t>
            </a:r>
          </a:p>
          <a:p>
            <a:r>
              <a:rPr lang="en-AU" dirty="0" smtClean="0"/>
              <a:t>Goodwin’s </a:t>
            </a:r>
            <a:r>
              <a:rPr lang="en-AU" dirty="0"/>
              <a:t>simple cyclical growth model</a:t>
            </a:r>
          </a:p>
          <a:p>
            <a:pPr lvl="1"/>
            <a:r>
              <a:rPr lang="en-AU" dirty="0"/>
              <a:t>Capital determines output</a:t>
            </a:r>
          </a:p>
          <a:p>
            <a:pPr lvl="1"/>
            <a:r>
              <a:rPr lang="en-AU" dirty="0"/>
              <a:t>Output determines employment</a:t>
            </a:r>
          </a:p>
          <a:p>
            <a:pPr lvl="1"/>
            <a:r>
              <a:rPr lang="en-AU" dirty="0"/>
              <a:t>Employment </a:t>
            </a:r>
            <a:r>
              <a:rPr lang="en-AU" dirty="0" smtClean="0"/>
              <a:t>rate determines </a:t>
            </a:r>
            <a:r>
              <a:rPr lang="en-AU" i="1" dirty="0"/>
              <a:t>rate of change</a:t>
            </a:r>
            <a:r>
              <a:rPr lang="en-AU" dirty="0"/>
              <a:t> of wages</a:t>
            </a:r>
          </a:p>
          <a:p>
            <a:pPr lvl="1"/>
            <a:r>
              <a:rPr lang="en-AU" dirty="0"/>
              <a:t>Wages determine Profits</a:t>
            </a:r>
          </a:p>
          <a:p>
            <a:pPr lvl="1"/>
            <a:r>
              <a:rPr lang="en-AU" dirty="0"/>
              <a:t>Profits determine Investment</a:t>
            </a:r>
          </a:p>
          <a:p>
            <a:pPr lvl="1"/>
            <a:r>
              <a:rPr lang="en-AU" dirty="0"/>
              <a:t>Investment is the </a:t>
            </a:r>
            <a:r>
              <a:rPr lang="en-AU" i="1" dirty="0"/>
              <a:t>rate of change</a:t>
            </a:r>
            <a:r>
              <a:rPr lang="en-AU" dirty="0"/>
              <a:t> of Capital</a:t>
            </a:r>
          </a:p>
          <a:p>
            <a:pPr lvl="1"/>
            <a:r>
              <a:rPr lang="en-AU" dirty="0"/>
              <a:t>Generates cyclical </a:t>
            </a:r>
            <a:r>
              <a:rPr lang="en-AU" dirty="0" smtClean="0"/>
              <a:t>growth…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760004" y="1369227"/>
          <a:ext cx="78422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7" name="Equation" r:id="rId3" imgW="507960" imgH="393480" progId="Equation.DSMT4">
                  <p:embed/>
                </p:oleObj>
              </mc:Choice>
              <mc:Fallback>
                <p:oleObj name="Equation" r:id="rId3" imgW="507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0004" y="1369227"/>
                        <a:ext cx="784225" cy="60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5544229" y="1695054"/>
          <a:ext cx="725487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8" name="Equation" r:id="rId5" imgW="469800" imgH="393480" progId="Equation.DSMT4">
                  <p:embed/>
                </p:oleObj>
              </mc:Choice>
              <mc:Fallback>
                <p:oleObj name="Equation" r:id="rId5" imgW="469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44229" y="1695054"/>
                        <a:ext cx="725487" cy="60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6400800" y="1661558"/>
          <a:ext cx="7842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9" name="Equation" r:id="rId7" imgW="507960" imgH="393480" progId="Equation.DSMT4">
                  <p:embed/>
                </p:oleObj>
              </mc:Choice>
              <mc:Fallback>
                <p:oleObj name="Equation" r:id="rId7" imgW="507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00800" y="1661558"/>
                        <a:ext cx="784225" cy="60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6979105" y="1334701"/>
          <a:ext cx="207803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60" name="Equation" r:id="rId9" imgW="1346040" imgH="253800" progId="Equation.DSMT4">
                  <p:embed/>
                </p:oleObj>
              </mc:Choice>
              <mc:Fallback>
                <p:oleObj name="Equation" r:id="rId9" imgW="13460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79105" y="1334701"/>
                        <a:ext cx="2078037" cy="392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7353598" y="2039153"/>
          <a:ext cx="156845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61" name="Equation" r:id="rId11" imgW="1015920" imgH="393480" progId="Equation.DSMT4">
                  <p:embed/>
                </p:oleObj>
              </mc:Choice>
              <mc:Fallback>
                <p:oleObj name="Equation" r:id="rId11" imgW="1015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353598" y="2039153"/>
                        <a:ext cx="1568450" cy="608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4247356" y="2577217"/>
          <a:ext cx="117633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62" name="Equation" r:id="rId13" imgW="761760" imgH="228600" progId="Equation.DSMT4">
                  <p:embed/>
                </p:oleObj>
              </mc:Choice>
              <mc:Fallback>
                <p:oleObj name="Equation" r:id="rId13" imgW="761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247356" y="2577217"/>
                        <a:ext cx="1176337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5691072" y="2626122"/>
          <a:ext cx="1157287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63" name="Equation" r:id="rId15" imgW="749160" imgH="177480" progId="Equation.DSMT4">
                  <p:embed/>
                </p:oleObj>
              </mc:Choice>
              <mc:Fallback>
                <p:oleObj name="Equation" r:id="rId15" imgW="7491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691072" y="2626122"/>
                        <a:ext cx="1157287" cy="274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5691072" y="2965151"/>
          <a:ext cx="706437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64" name="Equation" r:id="rId17" imgW="457200" imgH="177480" progId="Equation.DSMT4">
                  <p:embed/>
                </p:oleObj>
              </mc:Choice>
              <mc:Fallback>
                <p:oleObj name="Equation" r:id="rId17" imgW="457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91072" y="2965151"/>
                        <a:ext cx="706437" cy="274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6207125" y="3200400"/>
          <a:ext cx="20986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65" name="Equation" r:id="rId19" imgW="1358640" imgH="393480" progId="Equation.DSMT4">
                  <p:embed/>
                </p:oleObj>
              </mc:Choice>
              <mc:Fallback>
                <p:oleObj name="Equation" r:id="rId19" imgW="1358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207125" y="3200400"/>
                        <a:ext cx="209867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81000" y="3898880"/>
            <a:ext cx="419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 smtClean="0">
                <a:effectLst/>
                <a:latin typeface="Candara" panose="020E0502030303020204" pitchFamily="34" charset="0"/>
              </a:rPr>
              <a:t>Building this in Minsky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 smtClean="0">
                <a:effectLst/>
                <a:latin typeface="Candara" panose="020E0502030303020204" pitchFamily="34" charset="0"/>
              </a:rPr>
              <a:t>Using parameter values: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dirty="0" smtClean="0">
                <a:effectLst/>
                <a:latin typeface="Candara" panose="020E0502030303020204" pitchFamily="34" charset="0"/>
              </a:rPr>
              <a:t>v = 3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dirty="0" smtClean="0">
                <a:effectLst/>
                <a:latin typeface="Candara" panose="020E0502030303020204" pitchFamily="34" charset="0"/>
              </a:rPr>
              <a:t>a = 1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dirty="0" smtClean="0">
                <a:effectLst/>
                <a:latin typeface="Symbol" panose="05050102010706020507" pitchFamily="18" charset="2"/>
              </a:rPr>
              <a:t>l</a:t>
            </a:r>
            <a:r>
              <a:rPr lang="en-AU" baseline="-25000" dirty="0" smtClean="0">
                <a:effectLst/>
                <a:latin typeface="Candara" panose="020E0502030303020204" pitchFamily="34" charset="0"/>
              </a:rPr>
              <a:t>s</a:t>
            </a:r>
            <a:r>
              <a:rPr lang="en-AU" dirty="0" smtClean="0">
                <a:effectLst/>
                <a:latin typeface="Candara" panose="020E0502030303020204" pitchFamily="34" charset="0"/>
              </a:rPr>
              <a:t> = 10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dirty="0" smtClean="0">
                <a:effectLst/>
                <a:latin typeface="Symbol" panose="05050102010706020507" pitchFamily="18" charset="2"/>
              </a:rPr>
              <a:t>l</a:t>
            </a:r>
            <a:r>
              <a:rPr lang="en-AU" baseline="-25000" dirty="0" smtClean="0">
                <a:effectLst/>
                <a:latin typeface="Candara" panose="020E0502030303020204" pitchFamily="34" charset="0"/>
              </a:rPr>
              <a:t>0</a:t>
            </a:r>
            <a:r>
              <a:rPr lang="en-AU" dirty="0" smtClean="0">
                <a:effectLst/>
                <a:latin typeface="Candara" panose="020E0502030303020204" pitchFamily="34" charset="0"/>
              </a:rPr>
              <a:t> </a:t>
            </a:r>
            <a:r>
              <a:rPr lang="en-AU" dirty="0">
                <a:effectLst/>
                <a:latin typeface="Candara" panose="020E0502030303020204" pitchFamily="34" charset="0"/>
              </a:rPr>
              <a:t>= </a:t>
            </a:r>
            <a:r>
              <a:rPr lang="en-AU" dirty="0" smtClean="0">
                <a:effectLst/>
                <a:latin typeface="Candara" panose="020E0502030303020204" pitchFamily="34" charset="0"/>
              </a:rPr>
              <a:t>0.9</a:t>
            </a:r>
            <a:endParaRPr lang="en-AU" dirty="0">
              <a:effectLst/>
              <a:latin typeface="Candara" panose="020E0502030303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dirty="0" smtClean="0">
                <a:effectLst/>
                <a:latin typeface="Symbol" panose="05050102010706020507" pitchFamily="18" charset="2"/>
              </a:rPr>
              <a:t>d</a:t>
            </a:r>
            <a:r>
              <a:rPr lang="en-AU" dirty="0" smtClean="0">
                <a:effectLst/>
                <a:latin typeface="Candara" panose="020E0502030303020204" pitchFamily="34" charset="0"/>
              </a:rPr>
              <a:t> </a:t>
            </a:r>
            <a:r>
              <a:rPr lang="en-AU" dirty="0">
                <a:effectLst/>
                <a:latin typeface="Candara" panose="020E0502030303020204" pitchFamily="34" charset="0"/>
              </a:rPr>
              <a:t>= </a:t>
            </a:r>
            <a:r>
              <a:rPr lang="en-AU" dirty="0" smtClean="0">
                <a:effectLst/>
                <a:latin typeface="Candara" panose="020E0502030303020204" pitchFamily="34" charset="0"/>
              </a:rPr>
              <a:t>0.1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dirty="0">
                <a:effectLst/>
                <a:latin typeface="Candara" panose="020E0502030303020204" pitchFamily="34" charset="0"/>
              </a:rPr>
              <a:t>N  = </a:t>
            </a:r>
            <a:r>
              <a:rPr lang="en-AU" dirty="0" smtClean="0">
                <a:effectLst/>
                <a:latin typeface="Candara" panose="020E0502030303020204" pitchFamily="34" charset="0"/>
              </a:rPr>
              <a:t>120</a:t>
            </a:r>
            <a:endParaRPr lang="en-AU" dirty="0">
              <a:effectLst/>
              <a:latin typeface="Candara" panose="020E0502030303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AU" dirty="0">
              <a:effectLst/>
              <a:latin typeface="Candara" panose="020E0502030303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0" y="4015264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 smtClean="0">
                <a:effectLst/>
                <a:latin typeface="Candara" panose="020E0502030303020204" pitchFamily="34" charset="0"/>
              </a:rPr>
              <a:t>Initial conditions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dirty="0" smtClean="0">
                <a:effectLst/>
                <a:latin typeface="Candara" panose="020E0502030303020204" pitchFamily="34" charset="0"/>
              </a:rPr>
              <a:t>K(0) = 300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dirty="0" smtClean="0">
                <a:effectLst/>
                <a:latin typeface="Candara" panose="020E0502030303020204" pitchFamily="34" charset="0"/>
              </a:rPr>
              <a:t>w</a:t>
            </a:r>
            <a:r>
              <a:rPr lang="en-AU" baseline="-25000" dirty="0" smtClean="0">
                <a:effectLst/>
                <a:latin typeface="Candara" panose="020E0502030303020204" pitchFamily="34" charset="0"/>
              </a:rPr>
              <a:t>r</a:t>
            </a:r>
            <a:r>
              <a:rPr lang="en-AU" dirty="0" smtClean="0">
                <a:effectLst/>
                <a:latin typeface="Candara" panose="020E0502030303020204" pitchFamily="34" charset="0"/>
              </a:rPr>
              <a:t>(0)=0.8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2000" y="525333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 smtClean="0">
                <a:effectLst/>
                <a:latin typeface="Candara" panose="020E0502030303020204" pitchFamily="34" charset="0"/>
              </a:rPr>
              <a:t>Add plots to illustrate…</a:t>
            </a:r>
          </a:p>
        </p:txBody>
      </p:sp>
    </p:spTree>
    <p:extLst>
      <p:ext uri="{BB962C8B-B14F-4D97-AF65-F5344CB8AC3E}">
        <p14:creationId xmlns:p14="http://schemas.microsoft.com/office/powerpoint/2010/main" val="200809850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bldLvl="5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bldLvl="5"/>
      <p:bldP spid="29" grpId="0" build="p" bldLvl="5"/>
      <p:bldP spid="30" grpId="0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Basic economic modelling: Goodwin’s growth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457200"/>
          </a:xfrm>
        </p:spPr>
        <p:txBody>
          <a:bodyPr/>
          <a:lstStyle/>
          <a:p>
            <a:r>
              <a:rPr lang="en-AU" dirty="0" smtClean="0"/>
              <a:t>Generates a cyclical model</a:t>
            </a:r>
            <a:endParaRPr lang="en-US" dirty="0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503172"/>
              </p:ext>
            </p:extLst>
          </p:nvPr>
        </p:nvGraphicFramePr>
        <p:xfrm>
          <a:off x="7284733" y="1143000"/>
          <a:ext cx="1630667" cy="636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9" name="Packager Shell Object" showAsIcon="1" r:id="rId3" imgW="825120" imgH="322200" progId="Package">
                  <p:embed/>
                </p:oleObj>
              </mc:Choice>
              <mc:Fallback>
                <p:oleObj name="Packager Shell Object" showAsIcon="1" r:id="rId3" imgW="825120" imgH="3222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84733" y="1143000"/>
                        <a:ext cx="1630667" cy="636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117600"/>
            <a:ext cx="6979933" cy="555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8849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bldLvl="5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Basic economic modelling: Goodwin’s growth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1828800"/>
          </a:xfrm>
        </p:spPr>
        <p:txBody>
          <a:bodyPr/>
          <a:lstStyle/>
          <a:p>
            <a:r>
              <a:rPr lang="en-AU" dirty="0" smtClean="0"/>
              <a:t>Now add realism</a:t>
            </a:r>
          </a:p>
          <a:p>
            <a:pPr lvl="1"/>
            <a:r>
              <a:rPr lang="en-AU" dirty="0" smtClean="0"/>
              <a:t>Capitalists don’t invest all their profits</a:t>
            </a:r>
          </a:p>
          <a:p>
            <a:pPr lvl="2"/>
            <a:r>
              <a:rPr lang="en-AU" dirty="0" smtClean="0"/>
              <a:t>More during boom</a:t>
            </a:r>
          </a:p>
          <a:p>
            <a:pPr lvl="2"/>
            <a:r>
              <a:rPr lang="en-AU" dirty="0" smtClean="0"/>
              <a:t>Less during slump</a:t>
            </a:r>
          </a:p>
          <a:p>
            <a:pPr lvl="1"/>
            <a:r>
              <a:rPr lang="en-AU" dirty="0" smtClean="0"/>
              <a:t>Use linear investment function: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531938" y="2667000"/>
          <a:ext cx="1589087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2" name="Equation" r:id="rId3" imgW="1028520" imgH="393480" progId="Equation.DSMT4">
                  <p:embed/>
                </p:oleObj>
              </mc:Choice>
              <mc:Fallback>
                <p:oleObj name="Equation" r:id="rId3" imgW="1028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1938" y="2667000"/>
                        <a:ext cx="1589087" cy="60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505980" y="3398942"/>
          <a:ext cx="2266635" cy="487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3" name="Equation" r:id="rId5" imgW="1180800" imgH="253800" progId="Equation.DSMT4">
                  <p:embed/>
                </p:oleObj>
              </mc:Choice>
              <mc:Fallback>
                <p:oleObj name="Equation" r:id="rId5" imgW="1180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05980" y="3398942"/>
                        <a:ext cx="2266635" cy="487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62400" y="2743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 smtClean="0">
                <a:effectLst/>
                <a:latin typeface="Candara" panose="020E0502030303020204" pitchFamily="34" charset="0"/>
              </a:rPr>
              <a:t>Rate of profit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2400" y="342453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 smtClean="0">
                <a:effectLst/>
                <a:latin typeface="Candara" panose="020E0502030303020204" pitchFamily="34" charset="0"/>
              </a:rPr>
              <a:t>Investment function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4010128"/>
            <a:ext cx="8763000" cy="223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kern="0" dirty="0" smtClean="0">
                <a:effectLst/>
              </a:rPr>
              <a:t>Ignoring (for now)</a:t>
            </a:r>
          </a:p>
          <a:p>
            <a:pPr lvl="1"/>
            <a:r>
              <a:rPr lang="en-AU" kern="0" dirty="0" smtClean="0">
                <a:effectLst/>
              </a:rPr>
              <a:t>where capitalists get funds &gt; profit</a:t>
            </a:r>
          </a:p>
          <a:p>
            <a:pPr lvl="1"/>
            <a:r>
              <a:rPr lang="en-AU" kern="0" dirty="0" smtClean="0">
                <a:effectLst/>
              </a:rPr>
              <a:t>where they store surplus when investment &lt; profit</a:t>
            </a:r>
          </a:p>
          <a:p>
            <a:r>
              <a:rPr lang="en-AU" kern="0" dirty="0" smtClean="0">
                <a:effectLst/>
              </a:rPr>
              <a:t>Using parameter values</a:t>
            </a:r>
          </a:p>
          <a:p>
            <a:pPr lvl="1"/>
            <a:r>
              <a:rPr lang="en-AU" kern="0" dirty="0" smtClean="0">
                <a:effectLst/>
              </a:rPr>
              <a:t> </a:t>
            </a:r>
            <a:r>
              <a:rPr lang="en-AU" kern="0" dirty="0" smtClean="0">
                <a:effectLst/>
                <a:latin typeface="Symbol" panose="05050102010706020507" pitchFamily="18" charset="2"/>
              </a:rPr>
              <a:t>p</a:t>
            </a:r>
            <a:r>
              <a:rPr lang="en-AU" kern="0" baseline="-25000" dirty="0" smtClean="0">
                <a:effectLst/>
              </a:rPr>
              <a:t>E</a:t>
            </a:r>
            <a:r>
              <a:rPr lang="en-US" kern="0" baseline="-25000" dirty="0" smtClean="0">
                <a:effectLst/>
              </a:rPr>
              <a:t> </a:t>
            </a:r>
            <a:r>
              <a:rPr lang="en-AU" kern="0" dirty="0" smtClean="0">
                <a:effectLst/>
              </a:rPr>
              <a:t>= 0.03</a:t>
            </a:r>
          </a:p>
          <a:p>
            <a:pPr lvl="1"/>
            <a:r>
              <a:rPr lang="en-AU" kern="0" dirty="0">
                <a:effectLst/>
              </a:rPr>
              <a:t> </a:t>
            </a:r>
            <a:r>
              <a:rPr lang="en-AU" kern="0" dirty="0" err="1" smtClean="0">
                <a:effectLst/>
                <a:latin typeface="Symbol" panose="05050102010706020507" pitchFamily="18" charset="2"/>
              </a:rPr>
              <a:t>p</a:t>
            </a:r>
            <a:r>
              <a:rPr lang="en-AU" kern="0" baseline="-25000" dirty="0" err="1" smtClean="0">
                <a:effectLst/>
              </a:rPr>
              <a:t>S</a:t>
            </a:r>
            <a:r>
              <a:rPr lang="en-US" kern="0" baseline="-25000" dirty="0" smtClean="0">
                <a:effectLst/>
              </a:rPr>
              <a:t> </a:t>
            </a:r>
            <a:r>
              <a:rPr lang="en-AU" kern="0" dirty="0">
                <a:effectLst/>
              </a:rPr>
              <a:t>= </a:t>
            </a:r>
            <a:r>
              <a:rPr lang="en-AU" kern="0" dirty="0" smtClean="0">
                <a:effectLst/>
              </a:rPr>
              <a:t>10</a:t>
            </a:r>
            <a:endParaRPr lang="en-AU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787101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bldLvl="5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 bldLvl="5"/>
      <p:bldP spid="7" grpId="0" build="p" bldLvl="5"/>
      <p:bldP spid="8" grpId="0" build="p" bldLvl="4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Extending Goodwin: adding debt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533400"/>
          </a:xfrm>
        </p:spPr>
        <p:txBody>
          <a:bodyPr/>
          <a:lstStyle/>
          <a:p>
            <a:r>
              <a:rPr lang="en-AU" dirty="0" smtClean="0"/>
              <a:t>Generates same basic outcome: sustained nonlinear cycles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19200"/>
            <a:ext cx="5504344" cy="535831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809144" y="1219200"/>
            <a:ext cx="3182456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kern="0" dirty="0" smtClean="0">
                <a:effectLst/>
              </a:rPr>
              <a:t>Now more realism:</a:t>
            </a:r>
          </a:p>
          <a:p>
            <a:r>
              <a:rPr lang="en-AU" kern="0" dirty="0" smtClean="0">
                <a:effectLst/>
              </a:rPr>
              <a:t>Capitalists borrow from banks when desired investment exceeds profits</a:t>
            </a:r>
          </a:p>
          <a:p>
            <a:r>
              <a:rPr lang="en-AU" kern="0" dirty="0" smtClean="0">
                <a:effectLst/>
              </a:rPr>
              <a:t>Banks charge interest on outstanding debt</a:t>
            </a:r>
          </a:p>
          <a:p>
            <a:r>
              <a:rPr lang="en-AU" kern="0" dirty="0" smtClean="0">
                <a:effectLst/>
              </a:rPr>
              <a:t>Adds these equations:</a:t>
            </a:r>
            <a:endParaRPr lang="en-AU" kern="0" dirty="0">
              <a:effectLst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6013450" y="4038600"/>
          <a:ext cx="282575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75" name="Equation" r:id="rId4" imgW="1828800" imgH="393480" progId="Equation.DSMT4">
                  <p:embed/>
                </p:oleObj>
              </mc:Choice>
              <mc:Fallback>
                <p:oleObj name="Equation" r:id="rId4" imgW="1828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13450" y="4038600"/>
                        <a:ext cx="2825750" cy="60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6019800" y="4724400"/>
          <a:ext cx="12350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76" name="Equation" r:id="rId6" imgW="799920" imgH="393480" progId="Equation.DSMT4">
                  <p:embed/>
                </p:oleObj>
              </mc:Choice>
              <mc:Fallback>
                <p:oleObj name="Equation" r:id="rId6" imgW="799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19800" y="4724400"/>
                        <a:ext cx="1235075" cy="60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809144" y="5330824"/>
            <a:ext cx="3182456" cy="124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kern="0" dirty="0" smtClean="0">
                <a:effectLst/>
              </a:rPr>
              <a:t>Using parameter value</a:t>
            </a:r>
          </a:p>
          <a:p>
            <a:pPr lvl="1"/>
            <a:r>
              <a:rPr lang="en-AU" kern="0" dirty="0" smtClean="0">
                <a:effectLst/>
              </a:rPr>
              <a:t>r</a:t>
            </a:r>
            <a:r>
              <a:rPr lang="en-AU" kern="0" baseline="-25000" dirty="0" smtClean="0">
                <a:effectLst/>
              </a:rPr>
              <a:t>L</a:t>
            </a:r>
            <a:r>
              <a:rPr lang="en-US" kern="0" baseline="-25000" dirty="0" smtClean="0">
                <a:effectLst/>
              </a:rPr>
              <a:t> </a:t>
            </a:r>
            <a:r>
              <a:rPr lang="en-AU" kern="0" dirty="0" smtClean="0">
                <a:effectLst/>
              </a:rPr>
              <a:t>= 0.05</a:t>
            </a:r>
          </a:p>
          <a:p>
            <a:r>
              <a:rPr lang="en-AU" kern="0" dirty="0" smtClean="0">
                <a:effectLst/>
              </a:rPr>
              <a:t>Adding graph for D/Y</a:t>
            </a: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792709"/>
              </p:ext>
            </p:extLst>
          </p:nvPr>
        </p:nvGraphicFramePr>
        <p:xfrm>
          <a:off x="6410778" y="102776"/>
          <a:ext cx="2204239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77" name="Packager Shell Object" showAsIcon="1" r:id="rId8" imgW="1296360" imgH="322200" progId="Package">
                  <p:embed/>
                </p:oleObj>
              </mc:Choice>
              <mc:Fallback>
                <p:oleObj name="Packager Shell Object" showAsIcon="1" r:id="rId8" imgW="1296360" imgH="3222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10778" y="102776"/>
                        <a:ext cx="2204239" cy="54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516444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bldLvl="5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 bldLvl="5"/>
      <p:bldP spid="9" grpId="0" build="p" bldLvl="4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Extending Goodwin: adding debt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457200"/>
          </a:xfrm>
        </p:spPr>
        <p:txBody>
          <a:bodyPr/>
          <a:lstStyle/>
          <a:p>
            <a:r>
              <a:rPr lang="en-AU" dirty="0" smtClean="0"/>
              <a:t>Generates complex system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32204" y="762000"/>
            <a:ext cx="3182456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kern="0" dirty="0" smtClean="0">
                <a:effectLst/>
              </a:rPr>
              <a:t>3</a:t>
            </a:r>
            <a:r>
              <a:rPr lang="en-AU" kern="0" baseline="30000" dirty="0" smtClean="0">
                <a:effectLst/>
              </a:rPr>
              <a:t>rd</a:t>
            </a:r>
            <a:r>
              <a:rPr lang="en-AU" kern="0" dirty="0" smtClean="0">
                <a:effectLst/>
              </a:rPr>
              <a:t> dimension introduces possibility of complex behaviour</a:t>
            </a:r>
          </a:p>
          <a:p>
            <a:r>
              <a:rPr lang="en-AU" kern="0" dirty="0" smtClean="0">
                <a:effectLst/>
              </a:rPr>
              <a:t>Actual dynamics bear qualitative similarity to recent economic history</a:t>
            </a:r>
          </a:p>
          <a:p>
            <a:r>
              <a:rPr lang="en-AU" kern="0" dirty="0" smtClean="0">
                <a:effectLst/>
              </a:rPr>
              <a:t>Period of apparent declining volatility…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85" y="1143001"/>
            <a:ext cx="5586717" cy="51054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 bwMode="auto">
          <a:xfrm rot="20899652">
            <a:off x="1133098" y="3605217"/>
            <a:ext cx="533400" cy="152400"/>
          </a:xfrm>
          <a:prstGeom prst="rightArrow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928930" y="3886200"/>
            <a:ext cx="318245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kern="0" dirty="0" smtClean="0">
                <a:effectLst/>
              </a:rPr>
              <a:t>Followed by rising volatility and breakdown…</a:t>
            </a:r>
          </a:p>
        </p:txBody>
      </p:sp>
      <p:sp>
        <p:nvSpPr>
          <p:cNvPr id="9" name="Right Arrow 8"/>
          <p:cNvSpPr/>
          <p:nvPr/>
        </p:nvSpPr>
        <p:spPr bwMode="auto">
          <a:xfrm rot="1278024">
            <a:off x="1686537" y="3636825"/>
            <a:ext cx="533400" cy="152400"/>
          </a:xfrm>
          <a:prstGeom prst="rightArrow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914260" y="4876800"/>
            <a:ext cx="318245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kern="0" dirty="0" smtClean="0">
                <a:effectLst/>
              </a:rPr>
              <a:t>With rising private debt to GDP ratio</a:t>
            </a:r>
          </a:p>
        </p:txBody>
      </p:sp>
      <p:sp>
        <p:nvSpPr>
          <p:cNvPr id="11" name="Right Arrow 10"/>
          <p:cNvSpPr/>
          <p:nvPr/>
        </p:nvSpPr>
        <p:spPr bwMode="auto">
          <a:xfrm rot="20112128">
            <a:off x="3725493" y="4860243"/>
            <a:ext cx="672861" cy="114129"/>
          </a:xfrm>
          <a:prstGeom prst="rightArrow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932204" y="5562600"/>
            <a:ext cx="318245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kern="0" dirty="0" smtClean="0">
                <a:effectLst/>
              </a:rPr>
              <a:t>And declining workers’ share of output (rising inequality)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28600" y="6248400"/>
            <a:ext cx="570033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kern="0" dirty="0" smtClean="0">
                <a:effectLst/>
              </a:rPr>
              <a:t>All without nonlinear functions or growth…</a:t>
            </a:r>
          </a:p>
        </p:txBody>
      </p:sp>
      <p:sp>
        <p:nvSpPr>
          <p:cNvPr id="14" name="Right Arrow 13"/>
          <p:cNvSpPr/>
          <p:nvPr/>
        </p:nvSpPr>
        <p:spPr bwMode="auto">
          <a:xfrm rot="657825">
            <a:off x="1037300" y="4841241"/>
            <a:ext cx="1013242" cy="169351"/>
          </a:xfrm>
          <a:prstGeom prst="rightArrow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409822"/>
              </p:ext>
            </p:extLst>
          </p:nvPr>
        </p:nvGraphicFramePr>
        <p:xfrm>
          <a:off x="6781800" y="112486"/>
          <a:ext cx="1600200" cy="568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1" name="Packager Shell Object" showAsIcon="1" r:id="rId4" imgW="906840" imgH="322200" progId="Package">
                  <p:embed/>
                </p:oleObj>
              </mc:Choice>
              <mc:Fallback>
                <p:oleObj name="Packager Shell Object" showAsIcon="1" r:id="rId4" imgW="906840" imgH="3222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81800" y="112486"/>
                        <a:ext cx="1600200" cy="568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3060726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bldLvl="5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 bldLvl="5"/>
      <p:bldP spid="7" grpId="0" animBg="1"/>
      <p:bldP spid="8" grpId="0" build="p" bldLvl="5"/>
      <p:bldP spid="9" grpId="0" animBg="1"/>
      <p:bldP spid="10" grpId="0" build="p" bldLvl="5"/>
      <p:bldP spid="11" grpId="0" animBg="1"/>
      <p:bldP spid="12" grpId="0" build="p" bldLvl="5"/>
      <p:bldP spid="13" grpId="0" build="p" bldLvl="5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Extending Goodwin: adding </a:t>
            </a:r>
            <a:r>
              <a:rPr lang="en-AU" dirty="0" smtClean="0"/>
              <a:t>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457200"/>
          </a:xfrm>
        </p:spPr>
        <p:txBody>
          <a:bodyPr/>
          <a:lstStyle/>
          <a:p>
            <a:r>
              <a:rPr lang="en-AU" dirty="0" smtClean="0"/>
              <a:t>Government subsidies to firms (G</a:t>
            </a:r>
            <a:r>
              <a:rPr lang="en-AU" baseline="-25000" dirty="0" smtClean="0"/>
              <a:t>S</a:t>
            </a:r>
            <a:r>
              <a:rPr lang="en-AU" dirty="0" smtClean="0"/>
              <a:t>) a function of employment rate: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65150" y="1143000"/>
          <a:ext cx="16891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23" name="Equation" r:id="rId3" imgW="965160" imgH="393480" progId="Equation.DSMT4">
                  <p:embed/>
                </p:oleObj>
              </mc:Choice>
              <mc:Fallback>
                <p:oleObj name="Equation" r:id="rId3" imgW="965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5150" y="1143000"/>
                        <a:ext cx="1689100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1828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kern="0" dirty="0" smtClean="0">
                <a:effectLst/>
              </a:rPr>
              <a:t>Net profit now includes government subsidy </a:t>
            </a:r>
            <a:endParaRPr lang="en-US" kern="0" dirty="0">
              <a:effectLst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609600" y="2286000"/>
          <a:ext cx="3297238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24" name="Equation" r:id="rId5" imgW="2133360" imgH="393480" progId="Equation.DSMT4">
                  <p:embed/>
                </p:oleObj>
              </mc:Choice>
              <mc:Fallback>
                <p:oleObj name="Equation" r:id="rId5" imgW="2133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" y="2286000"/>
                        <a:ext cx="3297238" cy="608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8600" y="2895600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kern="0" dirty="0" smtClean="0">
                <a:effectLst/>
              </a:rPr>
              <a:t>Replacing unrealistic linear functions with more realistic nonlinear ones</a:t>
            </a:r>
          </a:p>
          <a:p>
            <a:pPr lvl="1"/>
            <a:r>
              <a:rPr lang="en-AU" kern="0" dirty="0" smtClean="0">
                <a:effectLst/>
              </a:rPr>
              <a:t>Generalized exponential function with parameters minimum,  x-y coordinate &amp; slope at (</a:t>
            </a:r>
            <a:r>
              <a:rPr lang="en-AU" kern="0" dirty="0" err="1" smtClean="0">
                <a:effectLst/>
              </a:rPr>
              <a:t>x,y</a:t>
            </a:r>
            <a:r>
              <a:rPr lang="en-AU" kern="0" dirty="0" smtClean="0">
                <a:effectLst/>
              </a:rPr>
              <a:t>) point:</a:t>
            </a:r>
            <a:endParaRPr lang="en-US" kern="0" dirty="0">
              <a:effectLst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990599" y="3962400"/>
          <a:ext cx="6022361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25" name="Equation" r:id="rId7" imgW="3619440" imgH="1511280" progId="Equation.DSMT4">
                  <p:embed/>
                </p:oleObj>
              </mc:Choice>
              <mc:Fallback>
                <p:oleObj name="Equation" r:id="rId7" imgW="3619440" imgH="1511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0599" y="3962400"/>
                        <a:ext cx="6022361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5330039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bldLvl="5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Extending Goodwin: adding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799"/>
            <a:ext cx="8763000" cy="665557"/>
          </a:xfrm>
        </p:spPr>
        <p:txBody>
          <a:bodyPr/>
          <a:lstStyle/>
          <a:p>
            <a:r>
              <a:rPr lang="en-AU" b="1" i="1" dirty="0" smtClean="0"/>
              <a:t>Resolute </a:t>
            </a:r>
            <a:r>
              <a:rPr lang="en-AU" dirty="0" smtClean="0"/>
              <a:t>counter-cyclical government behaviour prevents breakdown, but cycles remain…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0" y="1586362"/>
            <a:ext cx="7165382" cy="5261858"/>
          </a:xfrm>
          <a:prstGeom prst="rect">
            <a:avLst/>
          </a:prstGeom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794265"/>
              </p:ext>
            </p:extLst>
          </p:nvPr>
        </p:nvGraphicFramePr>
        <p:xfrm>
          <a:off x="6324600" y="76200"/>
          <a:ext cx="2427290" cy="635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0" name="Packager Shell Object" showAsIcon="1" r:id="rId4" imgW="1230120" imgH="322200" progId="Package">
                  <p:embed/>
                </p:oleObj>
              </mc:Choice>
              <mc:Fallback>
                <p:oleObj name="Packager Shell Object" showAsIcon="1" r:id="rId4" imgW="1230120" imgH="3222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24600" y="76200"/>
                        <a:ext cx="2427290" cy="635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0" y="1061911"/>
            <a:ext cx="2270108" cy="556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kern="0" dirty="0" smtClean="0">
                <a:effectLst/>
              </a:rPr>
              <a:t>More stable than actual </a:t>
            </a:r>
            <a:r>
              <a:rPr lang="en-AU" kern="0" dirty="0" smtClean="0">
                <a:effectLst/>
              </a:rPr>
              <a:t>economy</a:t>
            </a:r>
          </a:p>
          <a:p>
            <a:r>
              <a:rPr lang="en-AU" kern="0" dirty="0" smtClean="0">
                <a:effectLst/>
              </a:rPr>
              <a:t>Actual </a:t>
            </a:r>
            <a:r>
              <a:rPr lang="en-AU" kern="0" dirty="0" smtClean="0">
                <a:effectLst/>
              </a:rPr>
              <a:t>governments have tolerated rising unemployment since 1970s</a:t>
            </a:r>
          </a:p>
          <a:p>
            <a:r>
              <a:rPr lang="en-AU" kern="0" dirty="0" smtClean="0">
                <a:effectLst/>
              </a:rPr>
              <a:t>Private debt continued to rise during “austerity”</a:t>
            </a:r>
          </a:p>
          <a:p>
            <a:r>
              <a:rPr lang="en-AU" kern="0" dirty="0" smtClean="0">
                <a:effectLst/>
              </a:rPr>
              <a:t>Public debt now rising in aftermath…</a:t>
            </a:r>
            <a:endParaRPr lang="en-US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464133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bldLvl="5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 bldLvl="5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deflation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457200"/>
          </a:xfrm>
        </p:spPr>
        <p:txBody>
          <a:bodyPr/>
          <a:lstStyle/>
          <a:p>
            <a:r>
              <a:rPr lang="en-GB" dirty="0" smtClean="0"/>
              <a:t>Highest levels of debt in the history of capitalism…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90600"/>
            <a:ext cx="8991600" cy="571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56740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Heterodox Economics?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381000"/>
          </a:xfrm>
        </p:spPr>
        <p:txBody>
          <a:bodyPr/>
          <a:lstStyle/>
          <a:p>
            <a:r>
              <a:rPr lang="en-AU" dirty="0" smtClean="0"/>
              <a:t>Were the 1930s so different to today?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77" y="990600"/>
            <a:ext cx="8478523" cy="576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12840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Conclusion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2971800"/>
          </a:xfrm>
        </p:spPr>
        <p:txBody>
          <a:bodyPr/>
          <a:lstStyle/>
          <a:p>
            <a:r>
              <a:rPr lang="en-AU" dirty="0" smtClean="0"/>
              <a:t>Much more to Post Keynesian economics than I’ve shown here</a:t>
            </a:r>
          </a:p>
          <a:p>
            <a:pPr lvl="1"/>
            <a:r>
              <a:rPr lang="en-AU" dirty="0" smtClean="0"/>
              <a:t>Consult King (2012) for a complete survey</a:t>
            </a:r>
          </a:p>
          <a:p>
            <a:r>
              <a:rPr lang="en-AU" dirty="0" smtClean="0"/>
              <a:t>Many other Schools of Thought—Austrian, Evolutionary, Ecological, Feminist, Marxist, Institutional, </a:t>
            </a:r>
            <a:r>
              <a:rPr lang="en-AU" dirty="0" err="1" smtClean="0"/>
              <a:t>Econophysics</a:t>
            </a:r>
            <a:endParaRPr lang="en-AU" dirty="0" smtClean="0"/>
          </a:p>
          <a:p>
            <a:r>
              <a:rPr lang="en-AU" dirty="0" smtClean="0"/>
              <a:t>Given failure of Neoclassical paradigm, pluralism should rule</a:t>
            </a:r>
          </a:p>
          <a:p>
            <a:pPr lvl="1"/>
            <a:r>
              <a:rPr lang="en-AU" dirty="0" smtClean="0"/>
              <a:t>Teach all current approaches</a:t>
            </a:r>
          </a:p>
          <a:p>
            <a:pPr lvl="1"/>
            <a:r>
              <a:rPr lang="en-AU" dirty="0" smtClean="0"/>
              <a:t>Attempt to evolve new realistic paradigm over time</a:t>
            </a:r>
          </a:p>
          <a:p>
            <a:r>
              <a:rPr lang="en-AU" dirty="0" smtClean="0"/>
              <a:t>And if your University doesn’t teach alternative approaches, then…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3411141"/>
            <a:ext cx="6858000" cy="1846659"/>
          </a:xfrm>
          <a:prstGeom prst="rect">
            <a:avLst/>
          </a:prstGeom>
          <a:noFill/>
        </p:spPr>
        <p:txBody>
          <a:bodyPr wrap="square" lIns="216000" tIns="45720" rIns="36000" bIns="45720">
            <a:spAutoFit/>
          </a:bodyPr>
          <a:lstStyle/>
          <a:p>
            <a:r>
              <a:rPr lang="en-U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ndara" panose="020E0502030303020204" pitchFamily="34" charset="0"/>
              </a:rPr>
              <a:t>For a pluralist education in economics</a:t>
            </a:r>
          </a:p>
          <a:p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ndara" panose="020E0502030303020204" pitchFamily="34" charset="0"/>
              </a:rPr>
              <a:t>Come to Kingston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ndara" panose="020E0502030303020204" pitchFamily="34" charset="0"/>
              </a:rPr>
              <a:t/>
            </a:r>
            <a:b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ndara" panose="020E0502030303020204" pitchFamily="34" charset="0"/>
              </a:rPr>
            </a:b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ndara" panose="020E0502030303020204" pitchFamily="34" charset="0"/>
              </a:rPr>
              <a:t>School of Economics, History &amp; 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ndara" panose="020E0502030303020204" pitchFamily="34" charset="0"/>
              </a:rPr>
              <a:t>Politics</a:t>
            </a:r>
            <a:endParaRPr 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ndara" panose="020E05020303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5254110"/>
            <a:ext cx="2438400" cy="152769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lIns="91440" tIns="0" rIns="91440" bIns="45720">
            <a:normAutofit/>
          </a:bodyPr>
          <a:lstStyle/>
          <a:p>
            <a:pPr algn="l"/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latin typeface="Arial" panose="020B0604020202020204" pitchFamily="34" charset="0"/>
                <a:cs typeface="Arial" panose="020B0604020202020204" pitchFamily="34" charset="0"/>
              </a:rPr>
              <a:t>Kingston</a:t>
            </a:r>
          </a:p>
          <a:p>
            <a:pPr algn="l">
              <a:lnSpc>
                <a:spcPts val="3000"/>
              </a:lnSpc>
            </a:pP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</a:p>
          <a:p>
            <a:pPr algn="l">
              <a:lnSpc>
                <a:spcPts val="3000"/>
              </a:lnSpc>
            </a:pPr>
            <a:r>
              <a:rPr lang="en-U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latin typeface="Arial" panose="020B0604020202020204" pitchFamily="34" charset="0"/>
                <a:cs typeface="Arial" panose="020B0604020202020204" pitchFamily="34" charset="0"/>
              </a:rPr>
              <a:t>London</a:t>
            </a:r>
            <a:endParaRPr lang="en-US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08593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References: small selection of Post Keynesian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Ayres, R. U. (1978). Application of physical principles to economics. </a:t>
            </a:r>
            <a:r>
              <a:rPr lang="en-US" sz="1800" u="sng" dirty="0"/>
              <a:t>Resources, environment, and economics: applications of the materials/energy balance principle</a:t>
            </a:r>
            <a:r>
              <a:rPr lang="en-US" sz="1800" dirty="0"/>
              <a:t>. R. U. Ayers</a:t>
            </a:r>
            <a:r>
              <a:rPr lang="en-US" sz="1800" b="1" dirty="0"/>
              <a:t>: </a:t>
            </a:r>
            <a:r>
              <a:rPr lang="en-US" sz="1800" dirty="0"/>
              <a:t>Chapter 3.</a:t>
            </a:r>
          </a:p>
          <a:p>
            <a:r>
              <a:rPr lang="en-US" sz="1800" dirty="0"/>
              <a:t>Ayres, R. U. (1995). "Thermodynamics and Process Analysis for Future Economic Scenarios." </a:t>
            </a:r>
            <a:r>
              <a:rPr lang="en-US" sz="1800" u="sng" dirty="0"/>
              <a:t>Environmental and Resource Economics</a:t>
            </a:r>
            <a:r>
              <a:rPr lang="en-US" sz="1800" dirty="0"/>
              <a:t> </a:t>
            </a:r>
            <a:r>
              <a:rPr lang="en-US" sz="1800" b="1" dirty="0"/>
              <a:t>6</a:t>
            </a:r>
            <a:r>
              <a:rPr lang="en-US" sz="1800" dirty="0"/>
              <a:t>(3): 207-230.</a:t>
            </a:r>
          </a:p>
          <a:p>
            <a:r>
              <a:rPr lang="en-US" sz="1800" dirty="0"/>
              <a:t>Ayres, R. U. (1999). "The Second Law, the Fourth Law, Recycling and Limits to Growth." </a:t>
            </a:r>
            <a:r>
              <a:rPr lang="en-US" sz="1800" u="sng" dirty="0"/>
              <a:t>Ecological Economics</a:t>
            </a:r>
            <a:r>
              <a:rPr lang="en-US" sz="1800" dirty="0"/>
              <a:t> </a:t>
            </a:r>
            <a:r>
              <a:rPr lang="en-US" sz="1800" b="1" dirty="0"/>
              <a:t>29</a:t>
            </a:r>
            <a:r>
              <a:rPr lang="en-US" sz="1800" dirty="0"/>
              <a:t>(3): 473-483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Bernanke, B. S. (2002). Remarks by Governor Ben S. Bernanke At the Conference to Honor Milton Friedman. </a:t>
            </a:r>
            <a:r>
              <a:rPr lang="en-US" sz="1800" u="sng" dirty="0"/>
              <a:t>Conference to Honor Milton Friedman. University of Chicago, Chicago, Illinois</a:t>
            </a:r>
            <a:r>
              <a:rPr lang="en-US" sz="1800" u="sng" dirty="0" smtClean="0"/>
              <a:t>.</a:t>
            </a:r>
          </a:p>
          <a:p>
            <a:pPr lvl="1"/>
            <a:r>
              <a:rPr lang="en-AU" sz="1800" b="1" i="1" dirty="0"/>
              <a:t>NOT a </a:t>
            </a:r>
            <a:r>
              <a:rPr lang="en-AU" sz="1800" b="1" i="1" dirty="0" smtClean="0"/>
              <a:t>Post-Keynesian!</a:t>
            </a:r>
            <a:endParaRPr lang="en-US" sz="1800" dirty="0" smtClean="0"/>
          </a:p>
          <a:p>
            <a:r>
              <a:rPr lang="en-US" sz="1800" dirty="0" smtClean="0"/>
              <a:t>Blinder</a:t>
            </a:r>
            <a:r>
              <a:rPr lang="en-US" sz="1800" dirty="0"/>
              <a:t>, A. S. (1998). </a:t>
            </a:r>
            <a:r>
              <a:rPr lang="en-US" sz="1800" u="sng" dirty="0"/>
              <a:t>Asking about prices: a new approach to understanding price stickiness</a:t>
            </a:r>
            <a:r>
              <a:rPr lang="en-US" sz="1800" dirty="0"/>
              <a:t>. New York, Russell Sage Foundation</a:t>
            </a:r>
            <a:r>
              <a:rPr lang="en-US" sz="1800" dirty="0" smtClean="0"/>
              <a:t>.</a:t>
            </a:r>
          </a:p>
          <a:p>
            <a:pPr lvl="1"/>
            <a:r>
              <a:rPr lang="en-AU" sz="1800" b="1" i="1" dirty="0" smtClean="0"/>
              <a:t>NOT a Post-Keynesian, but his survey work on cost functions contradicted Neoclassical theory</a:t>
            </a:r>
            <a:endParaRPr lang="en-US" sz="1800" b="1" i="1" dirty="0" smtClean="0"/>
          </a:p>
          <a:p>
            <a:r>
              <a:rPr lang="en-US" sz="1800" dirty="0" err="1" smtClean="0"/>
              <a:t>Eiteman</a:t>
            </a:r>
            <a:r>
              <a:rPr lang="en-US" sz="1800" dirty="0"/>
              <a:t>, W. J. (1945). "The Equilibrium of the Firm in Multi-Process Industries." </a:t>
            </a:r>
            <a:r>
              <a:rPr lang="en-US" sz="1800" u="sng" dirty="0"/>
              <a:t>THE QUARTERLY JOURNAL OF ECONOMICS</a:t>
            </a:r>
            <a:r>
              <a:rPr lang="en-US" sz="1800" dirty="0"/>
              <a:t> </a:t>
            </a:r>
            <a:r>
              <a:rPr lang="en-US" sz="1800" b="1" dirty="0"/>
              <a:t>59</a:t>
            </a:r>
            <a:r>
              <a:rPr lang="en-US" sz="1800" dirty="0"/>
              <a:t>(2): 280-286.</a:t>
            </a:r>
          </a:p>
          <a:p>
            <a:r>
              <a:rPr lang="en-US" sz="1800" dirty="0" err="1"/>
              <a:t>Eiteman</a:t>
            </a:r>
            <a:r>
              <a:rPr lang="en-US" sz="1800" dirty="0"/>
              <a:t>, W. J. (1947). "Factors Determining the Location of the Least Cost Point." </a:t>
            </a:r>
            <a:r>
              <a:rPr lang="en-US" sz="1800" u="sng" dirty="0"/>
              <a:t>The American Economic Review</a:t>
            </a:r>
            <a:r>
              <a:rPr lang="en-US" sz="1800" dirty="0"/>
              <a:t> </a:t>
            </a:r>
            <a:r>
              <a:rPr lang="en-US" sz="1800" b="1" dirty="0"/>
              <a:t>37</a:t>
            </a:r>
            <a:r>
              <a:rPr lang="en-US" sz="1800" dirty="0"/>
              <a:t>(5): 910-918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65745353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References: small selection of Post Keynesian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/>
              <a:t>Eiteman</a:t>
            </a:r>
            <a:r>
              <a:rPr lang="en-US" sz="1800" dirty="0"/>
              <a:t>, W. J. (1948). "The Least Cost Point, Capacity, and Marginal Analysis: A Rejoinder." </a:t>
            </a:r>
            <a:r>
              <a:rPr lang="en-US" sz="1800" u="sng" dirty="0"/>
              <a:t>The American Economic Review</a:t>
            </a:r>
            <a:r>
              <a:rPr lang="en-US" sz="1800" dirty="0"/>
              <a:t> </a:t>
            </a:r>
            <a:r>
              <a:rPr lang="en-US" sz="1800" b="1" dirty="0"/>
              <a:t>38</a:t>
            </a:r>
            <a:r>
              <a:rPr lang="en-US" sz="1800" dirty="0"/>
              <a:t>(5): 899-904.</a:t>
            </a:r>
          </a:p>
          <a:p>
            <a:r>
              <a:rPr lang="en-US" sz="1800" dirty="0" err="1"/>
              <a:t>Eiteman</a:t>
            </a:r>
            <a:r>
              <a:rPr lang="en-US" sz="1800" dirty="0"/>
              <a:t>, W. J. (1953). "The Shape of the Average Cost Curve: Rejoinder." </a:t>
            </a:r>
            <a:r>
              <a:rPr lang="en-US" sz="1800" u="sng" dirty="0"/>
              <a:t>The American Economic Review</a:t>
            </a:r>
            <a:r>
              <a:rPr lang="en-US" sz="1800" dirty="0"/>
              <a:t> </a:t>
            </a:r>
            <a:r>
              <a:rPr lang="en-US" sz="1800" b="1" dirty="0"/>
              <a:t>43</a:t>
            </a:r>
            <a:r>
              <a:rPr lang="en-US" sz="1800" dirty="0"/>
              <a:t>(4): 628-630.</a:t>
            </a:r>
          </a:p>
          <a:p>
            <a:r>
              <a:rPr lang="en-US" sz="1800" dirty="0" err="1"/>
              <a:t>Eiteman</a:t>
            </a:r>
            <a:r>
              <a:rPr lang="en-US" sz="1800" dirty="0"/>
              <a:t>, W. J. and G. E. Guthrie (1952). "The Shape of the Average Cost Curve." </a:t>
            </a:r>
            <a:r>
              <a:rPr lang="en-US" sz="1800" u="sng" dirty="0"/>
              <a:t>The American Economic Review</a:t>
            </a:r>
            <a:r>
              <a:rPr lang="en-US" sz="1800" dirty="0"/>
              <a:t> </a:t>
            </a:r>
            <a:r>
              <a:rPr lang="en-US" sz="1800" b="1" dirty="0"/>
              <a:t>42</a:t>
            </a:r>
            <a:r>
              <a:rPr lang="en-US" sz="1800" dirty="0"/>
              <a:t>(5): 832-838.</a:t>
            </a:r>
          </a:p>
          <a:p>
            <a:r>
              <a:rPr lang="en-US" sz="1800" dirty="0" smtClean="0"/>
              <a:t>Fisher</a:t>
            </a:r>
            <a:r>
              <a:rPr lang="en-US" sz="1800" dirty="0"/>
              <a:t>, I. (1932). </a:t>
            </a:r>
            <a:r>
              <a:rPr lang="en-US" sz="1800" u="sng" dirty="0"/>
              <a:t>Booms and Depressions: Some First Principles</a:t>
            </a:r>
            <a:r>
              <a:rPr lang="en-US" sz="1800" dirty="0"/>
              <a:t>. New York, Adelphi.</a:t>
            </a:r>
          </a:p>
          <a:p>
            <a:r>
              <a:rPr lang="en-US" sz="1800" dirty="0"/>
              <a:t>Fisher, I. (1933). "The Debt-Deflation Theory of Great Depressions." </a:t>
            </a:r>
            <a:r>
              <a:rPr lang="en-US" sz="1800" u="sng" dirty="0" err="1"/>
              <a:t>Econometrica</a:t>
            </a:r>
            <a:r>
              <a:rPr lang="en-US" sz="1800" dirty="0"/>
              <a:t> </a:t>
            </a:r>
            <a:r>
              <a:rPr lang="en-US" sz="1800" b="1" dirty="0"/>
              <a:t>1</a:t>
            </a:r>
            <a:r>
              <a:rPr lang="en-US" sz="1800" dirty="0"/>
              <a:t>(4): 337-357.</a:t>
            </a:r>
          </a:p>
          <a:p>
            <a:r>
              <a:rPr lang="en-US" sz="1800" dirty="0"/>
              <a:t>Godley, W. (1992). "Maastricht and All That." </a:t>
            </a:r>
            <a:r>
              <a:rPr lang="en-US" sz="1800" u="sng" dirty="0"/>
              <a:t>London Review of Books</a:t>
            </a:r>
            <a:r>
              <a:rPr lang="en-US" sz="1800" dirty="0"/>
              <a:t> </a:t>
            </a:r>
            <a:r>
              <a:rPr lang="en-US" sz="1800" b="1" dirty="0"/>
              <a:t>14</a:t>
            </a:r>
            <a:r>
              <a:rPr lang="en-US" sz="1800" dirty="0"/>
              <a:t>(19): 3-4.</a:t>
            </a:r>
          </a:p>
          <a:p>
            <a:r>
              <a:rPr lang="en-US" sz="1800" dirty="0"/>
              <a:t>Godley, W. (1999). "Money and Credit in a Keynesian Model of Income Determination." </a:t>
            </a:r>
            <a:r>
              <a:rPr lang="en-US" sz="1800" u="sng" dirty="0"/>
              <a:t>Cambridge Journal of Economics</a:t>
            </a:r>
            <a:r>
              <a:rPr lang="en-US" sz="1800" dirty="0"/>
              <a:t> </a:t>
            </a:r>
            <a:r>
              <a:rPr lang="en-US" sz="1800" b="1" dirty="0"/>
              <a:t>23</a:t>
            </a:r>
            <a:r>
              <a:rPr lang="en-US" sz="1800" dirty="0"/>
              <a:t>(4): 393-411.</a:t>
            </a:r>
          </a:p>
          <a:p>
            <a:r>
              <a:rPr lang="en-US" sz="1800" dirty="0"/>
              <a:t>Godley, W. (2001). "The Developing Recession in the United States." </a:t>
            </a:r>
            <a:r>
              <a:rPr lang="en-US" sz="1800" u="sng" dirty="0" err="1"/>
              <a:t>Banca</a:t>
            </a:r>
            <a:r>
              <a:rPr lang="en-US" sz="1800" u="sng" dirty="0"/>
              <a:t> </a:t>
            </a:r>
            <a:r>
              <a:rPr lang="en-US" sz="1800" u="sng" dirty="0" err="1"/>
              <a:t>Nazionale</a:t>
            </a:r>
            <a:r>
              <a:rPr lang="en-US" sz="1800" u="sng" dirty="0"/>
              <a:t> del </a:t>
            </a:r>
            <a:r>
              <a:rPr lang="en-US" sz="1800" u="sng" dirty="0" err="1"/>
              <a:t>Lavoro</a:t>
            </a:r>
            <a:r>
              <a:rPr lang="en-US" sz="1800" u="sng" dirty="0"/>
              <a:t> Quarterly Review</a:t>
            </a:r>
            <a:r>
              <a:rPr lang="en-US" sz="1800" dirty="0"/>
              <a:t> </a:t>
            </a:r>
            <a:r>
              <a:rPr lang="en-US" sz="1800" b="1" dirty="0"/>
              <a:t>54</a:t>
            </a:r>
            <a:r>
              <a:rPr lang="en-US" sz="1800" dirty="0"/>
              <a:t>(219): 417-425.</a:t>
            </a:r>
          </a:p>
          <a:p>
            <a:r>
              <a:rPr lang="en-US" sz="1800" dirty="0"/>
              <a:t>Godley, W. (2004). "Money and Credit in a Keynesian Model of Income Determination: Corrigenda." </a:t>
            </a:r>
            <a:r>
              <a:rPr lang="en-US" sz="1800" u="sng" dirty="0"/>
              <a:t>Cambridge Journal of Economics</a:t>
            </a:r>
            <a:r>
              <a:rPr lang="en-US" sz="1800" dirty="0"/>
              <a:t> </a:t>
            </a:r>
            <a:r>
              <a:rPr lang="en-US" sz="1800" b="1" dirty="0"/>
              <a:t>28</a:t>
            </a:r>
            <a:r>
              <a:rPr lang="en-US" sz="1800" dirty="0"/>
              <a:t>(3): 469-469.</a:t>
            </a:r>
          </a:p>
          <a:p>
            <a:r>
              <a:rPr lang="en-US" sz="1800" dirty="0"/>
              <a:t>Godley, W. and A. </a:t>
            </a:r>
            <a:r>
              <a:rPr lang="en-US" sz="1800" dirty="0" err="1"/>
              <a:t>Izurieta</a:t>
            </a:r>
            <a:r>
              <a:rPr lang="en-US" sz="1800" dirty="0"/>
              <a:t> (2002). "The Case for a Severe Recession." </a:t>
            </a:r>
            <a:r>
              <a:rPr lang="en-US" sz="1800" u="sng" dirty="0"/>
              <a:t>Challenge</a:t>
            </a:r>
            <a:r>
              <a:rPr lang="en-US" sz="1800" dirty="0"/>
              <a:t> </a:t>
            </a:r>
            <a:r>
              <a:rPr lang="en-US" sz="1800" b="1" dirty="0"/>
              <a:t>45</a:t>
            </a:r>
            <a:r>
              <a:rPr lang="en-US" sz="1800" dirty="0"/>
              <a:t>(2): 27-51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8937638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References: small selection of Post Keynesian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Godley, W. and M. Lavoie (2005). "Comprehensive Accounting in Simple Open Economy Macroeconomics with Endogenous Sterilization or Flexible Exchange Rates." </a:t>
            </a:r>
            <a:r>
              <a:rPr lang="en-US" sz="1800" u="sng" dirty="0"/>
              <a:t>Journal of Post Keynesian Economics</a:t>
            </a:r>
            <a:r>
              <a:rPr lang="en-US" sz="1800" dirty="0"/>
              <a:t> </a:t>
            </a:r>
            <a:r>
              <a:rPr lang="en-US" sz="1800" b="1" dirty="0"/>
              <a:t>28</a:t>
            </a:r>
            <a:r>
              <a:rPr lang="en-US" sz="1800" dirty="0"/>
              <a:t>(2): 241-276.</a:t>
            </a:r>
          </a:p>
          <a:p>
            <a:r>
              <a:rPr lang="en-US" sz="1800" dirty="0"/>
              <a:t>Godley, W. and M. Lavoie (2007). "Fiscal Policy in a Stock-Flow Consistent (SFC) Model." </a:t>
            </a:r>
            <a:r>
              <a:rPr lang="en-US" sz="1800" u="sng" dirty="0"/>
              <a:t>Journal of Post Keynesian Economics</a:t>
            </a:r>
            <a:r>
              <a:rPr lang="en-US" sz="1800" dirty="0"/>
              <a:t> </a:t>
            </a:r>
            <a:r>
              <a:rPr lang="en-US" sz="1800" b="1" dirty="0"/>
              <a:t>30</a:t>
            </a:r>
            <a:r>
              <a:rPr lang="en-US" sz="1800" dirty="0"/>
              <a:t>(1): 79-100.</a:t>
            </a:r>
          </a:p>
          <a:p>
            <a:r>
              <a:rPr lang="en-US" sz="1800" dirty="0"/>
              <a:t>Godley, W. and M. Lavoie (2007). </a:t>
            </a:r>
            <a:r>
              <a:rPr lang="en-US" sz="1800" u="sng" dirty="0"/>
              <a:t>Monetary Economics: An Integrated Approach to Credit, Money, Income, Production and Wealth</a:t>
            </a:r>
            <a:r>
              <a:rPr lang="en-US" sz="1800" dirty="0"/>
              <a:t>. New York, Palgrave </a:t>
            </a:r>
            <a:r>
              <a:rPr lang="en-US" sz="1800" dirty="0" smtClean="0"/>
              <a:t>Macmillan.</a:t>
            </a:r>
          </a:p>
          <a:p>
            <a:r>
              <a:rPr lang="en-US" sz="1800" dirty="0" smtClean="0"/>
              <a:t>Goodwin</a:t>
            </a:r>
            <a:r>
              <a:rPr lang="en-US" sz="1800" dirty="0"/>
              <a:t>, R. (1946). "Innovations and the Irregularity of Economic Cycles." </a:t>
            </a:r>
            <a:r>
              <a:rPr lang="en-US" sz="1800" u="sng" dirty="0"/>
              <a:t>The Review of Economics and Statistics</a:t>
            </a:r>
            <a:r>
              <a:rPr lang="en-US" sz="1800" dirty="0"/>
              <a:t> </a:t>
            </a:r>
            <a:r>
              <a:rPr lang="en-US" sz="1800" b="1" dirty="0"/>
              <a:t>28</a:t>
            </a:r>
            <a:r>
              <a:rPr lang="en-US" sz="1800" dirty="0"/>
              <a:t>(2): 95-104.</a:t>
            </a:r>
          </a:p>
          <a:p>
            <a:r>
              <a:rPr lang="en-US" sz="1800" dirty="0"/>
              <a:t>Goodwin, R. M. (1967). A growth cycle. </a:t>
            </a:r>
            <a:r>
              <a:rPr lang="en-US" sz="1800" u="sng" dirty="0"/>
              <a:t>Socialism, Capitalism and Economic Growth</a:t>
            </a:r>
            <a:r>
              <a:rPr lang="en-US" sz="1800" dirty="0"/>
              <a:t>. C. H. Feinstein. Cambridge, Cambridge University Press</a:t>
            </a:r>
            <a:r>
              <a:rPr lang="en-US" sz="1800" b="1" dirty="0"/>
              <a:t>: </a:t>
            </a:r>
            <a:r>
              <a:rPr lang="en-US" sz="1800" dirty="0"/>
              <a:t>54-58.</a:t>
            </a:r>
          </a:p>
          <a:p>
            <a:r>
              <a:rPr lang="en-US" sz="1800" dirty="0"/>
              <a:t>Goodwin, R. M. (1985). "A Personal Perspective on Mathematical Economics." </a:t>
            </a:r>
            <a:r>
              <a:rPr lang="en-US" sz="1800" u="sng" dirty="0" err="1"/>
              <a:t>Banca</a:t>
            </a:r>
            <a:r>
              <a:rPr lang="en-US" sz="1800" u="sng" dirty="0"/>
              <a:t> </a:t>
            </a:r>
            <a:r>
              <a:rPr lang="en-US" sz="1800" u="sng" dirty="0" err="1"/>
              <a:t>Nazionale</a:t>
            </a:r>
            <a:r>
              <a:rPr lang="en-US" sz="1800" u="sng" dirty="0"/>
              <a:t> del </a:t>
            </a:r>
            <a:r>
              <a:rPr lang="en-US" sz="1800" u="sng" dirty="0" err="1"/>
              <a:t>Lavoro</a:t>
            </a:r>
            <a:r>
              <a:rPr lang="en-US" sz="1800" u="sng" dirty="0"/>
              <a:t> Quarterly Review</a:t>
            </a:r>
            <a:r>
              <a:rPr lang="en-US" sz="1800" dirty="0"/>
              <a:t>(152): 3-13.</a:t>
            </a:r>
          </a:p>
          <a:p>
            <a:r>
              <a:rPr lang="en-US" sz="1800" dirty="0"/>
              <a:t>Goodwin, R. M. (1986). "The Economy as an Evolutionary </a:t>
            </a:r>
            <a:r>
              <a:rPr lang="en-US" sz="1800" dirty="0" err="1"/>
              <a:t>Pulsator</a:t>
            </a:r>
            <a:r>
              <a:rPr lang="en-US" sz="1800" dirty="0"/>
              <a:t>." </a:t>
            </a:r>
            <a:r>
              <a:rPr lang="en-US" sz="1800" u="sng" dirty="0"/>
              <a:t>Journal of Economic Behavior and Organization</a:t>
            </a:r>
            <a:r>
              <a:rPr lang="en-US" sz="1800" dirty="0"/>
              <a:t> </a:t>
            </a:r>
            <a:r>
              <a:rPr lang="en-US" sz="1800" b="1" dirty="0"/>
              <a:t>7</a:t>
            </a:r>
            <a:r>
              <a:rPr lang="en-US" sz="1800" dirty="0"/>
              <a:t>(4): 341-349.</a:t>
            </a:r>
          </a:p>
          <a:p>
            <a:r>
              <a:rPr lang="en-US" sz="1800" dirty="0"/>
              <a:t>Goodwin, R. M. (1986). "Swinging along the Turnpike with von Neumann and </a:t>
            </a:r>
            <a:r>
              <a:rPr lang="en-US" sz="1800" dirty="0" err="1"/>
              <a:t>Sraffa</a:t>
            </a:r>
            <a:r>
              <a:rPr lang="en-US" sz="1800" dirty="0"/>
              <a:t>." </a:t>
            </a:r>
            <a:r>
              <a:rPr lang="en-US" sz="1800" u="sng" dirty="0"/>
              <a:t>Cambridge Journal of Economics</a:t>
            </a:r>
            <a:r>
              <a:rPr lang="en-US" sz="1800" dirty="0"/>
              <a:t> </a:t>
            </a:r>
            <a:r>
              <a:rPr lang="en-US" sz="1800" b="1" dirty="0"/>
              <a:t>10</a:t>
            </a:r>
            <a:r>
              <a:rPr lang="en-US" sz="1800" dirty="0"/>
              <a:t>(3): 203-210.</a:t>
            </a:r>
          </a:p>
          <a:p>
            <a:r>
              <a:rPr lang="en-US" sz="1800" dirty="0"/>
              <a:t>Goodwin, R. M. (1990). </a:t>
            </a:r>
            <a:r>
              <a:rPr lang="en-US" sz="1800" u="sng" dirty="0"/>
              <a:t>Chaotic economic dynamics</a:t>
            </a:r>
            <a:r>
              <a:rPr lang="en-US" sz="1800" dirty="0"/>
              <a:t>. Oxford, Oxford University Press.</a:t>
            </a:r>
          </a:p>
          <a:p>
            <a:r>
              <a:rPr lang="en-US" sz="1800" dirty="0"/>
              <a:t>Goodwin, R. M. (1990). "The Complex Dynamics of Innovation, Output, and Employment." </a:t>
            </a:r>
            <a:r>
              <a:rPr lang="en-US" sz="1800" u="sng" dirty="0"/>
              <a:t>Structural Change and Economic Dynamics</a:t>
            </a:r>
            <a:r>
              <a:rPr lang="en-US" sz="1800" dirty="0"/>
              <a:t> </a:t>
            </a:r>
            <a:r>
              <a:rPr lang="en-US" sz="1800" b="1" dirty="0"/>
              <a:t>1</a:t>
            </a:r>
            <a:r>
              <a:rPr lang="en-US" sz="1800" dirty="0"/>
              <a:t>(1): 119-131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2889837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References: small selection of Post Keynesian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Goodwin, R. M. (1991). "New Results in Non-linear Economic Dynamics." </a:t>
            </a:r>
            <a:r>
              <a:rPr lang="en-US" sz="1800" u="sng" dirty="0"/>
              <a:t>Economic Systems Research</a:t>
            </a:r>
            <a:r>
              <a:rPr lang="en-US" sz="1800" dirty="0"/>
              <a:t> </a:t>
            </a:r>
            <a:r>
              <a:rPr lang="en-US" sz="1800" b="1" dirty="0"/>
              <a:t>3</a:t>
            </a:r>
            <a:r>
              <a:rPr lang="en-US" sz="1800" dirty="0"/>
              <a:t>(4): 426-427.</a:t>
            </a:r>
          </a:p>
          <a:p>
            <a:r>
              <a:rPr lang="en-US" sz="1800" dirty="0"/>
              <a:t>Goodwin, R. M. (1993). Schumpeter and Keynes. </a:t>
            </a:r>
            <a:r>
              <a:rPr lang="en-US" sz="1800" u="sng" dirty="0"/>
              <a:t>Market and institutions in economic development: Essays in </a:t>
            </a:r>
            <a:r>
              <a:rPr lang="en-US" sz="1800" u="sng" dirty="0" err="1"/>
              <a:t>honour</a:t>
            </a:r>
            <a:r>
              <a:rPr lang="en-US" sz="1800" u="sng" dirty="0"/>
              <a:t> of Paolo </a:t>
            </a:r>
            <a:r>
              <a:rPr lang="en-US" sz="1800" u="sng" dirty="0" err="1"/>
              <a:t>Sylos</a:t>
            </a:r>
            <a:r>
              <a:rPr lang="en-US" sz="1800" u="sng" dirty="0"/>
              <a:t> </a:t>
            </a:r>
            <a:r>
              <a:rPr lang="en-US" sz="1800" u="sng" dirty="0" err="1"/>
              <a:t>Labini</a:t>
            </a:r>
            <a:r>
              <a:rPr lang="en-US" sz="1800" dirty="0"/>
              <a:t>. S. </a:t>
            </a:r>
            <a:r>
              <a:rPr lang="en-US" sz="1800" dirty="0" err="1"/>
              <a:t>Biasco</a:t>
            </a:r>
            <a:r>
              <a:rPr lang="en-US" sz="1800" dirty="0"/>
              <a:t>, A. </a:t>
            </a:r>
            <a:r>
              <a:rPr lang="en-US" sz="1800" dirty="0" err="1"/>
              <a:t>Roncaglia</a:t>
            </a:r>
            <a:r>
              <a:rPr lang="en-US" sz="1800" dirty="0"/>
              <a:t> and M. </a:t>
            </a:r>
            <a:r>
              <a:rPr lang="en-US" sz="1800" dirty="0" err="1"/>
              <a:t>Salvati</a:t>
            </a:r>
            <a:r>
              <a:rPr lang="en-US" sz="1800" dirty="0"/>
              <a:t>. New York, St. Martin's Press</a:t>
            </a:r>
            <a:r>
              <a:rPr lang="en-US" sz="1800" b="1" dirty="0"/>
              <a:t>: </a:t>
            </a:r>
            <a:r>
              <a:rPr lang="en-US" sz="1800" dirty="0"/>
              <a:t>83-85.</a:t>
            </a:r>
          </a:p>
          <a:p>
            <a:r>
              <a:rPr lang="en-US" sz="1800" dirty="0" smtClean="0"/>
              <a:t>Goodwin</a:t>
            </a:r>
            <a:r>
              <a:rPr lang="en-US" sz="1800" dirty="0"/>
              <a:t>, R. M. (1996). Structural Change and Macroeconomic Stability in Disaggregated Models. </a:t>
            </a:r>
            <a:r>
              <a:rPr lang="en-US" sz="1800" u="sng" dirty="0"/>
              <a:t>Production and economic dynamics</a:t>
            </a:r>
            <a:r>
              <a:rPr lang="en-US" sz="1800" dirty="0"/>
              <a:t>. M. </a:t>
            </a:r>
            <a:r>
              <a:rPr lang="en-US" sz="1800" dirty="0" err="1"/>
              <a:t>Landesmann</a:t>
            </a:r>
            <a:r>
              <a:rPr lang="en-US" sz="1800" dirty="0"/>
              <a:t> and R. </a:t>
            </a:r>
            <a:r>
              <a:rPr lang="en-US" sz="1800" dirty="0" err="1"/>
              <a:t>Scazzieri</a:t>
            </a:r>
            <a:r>
              <a:rPr lang="en-US" sz="1800" dirty="0"/>
              <a:t>. Cambridge, Cambridge University Press</a:t>
            </a:r>
            <a:r>
              <a:rPr lang="en-US" sz="1800" b="1" dirty="0"/>
              <a:t>: </a:t>
            </a:r>
            <a:r>
              <a:rPr lang="en-US" sz="1800" dirty="0"/>
              <a:t>167-187.</a:t>
            </a:r>
          </a:p>
          <a:p>
            <a:r>
              <a:rPr lang="en-US" sz="1800" dirty="0"/>
              <a:t>Goodwin, R. M., R. H. Day and P. Chen (1993). A Marx-Keynes-Schumpeter Model of Economic Growth and Fluctuation. </a:t>
            </a:r>
            <a:r>
              <a:rPr lang="en-US" sz="1800" u="sng" dirty="0"/>
              <a:t>Nonlinear dynamics and evolutionary economics</a:t>
            </a:r>
            <a:r>
              <a:rPr lang="en-US" sz="1800" dirty="0"/>
              <a:t>. Oxford, Oxford University Press</a:t>
            </a:r>
            <a:r>
              <a:rPr lang="en-US" sz="1800" b="1" dirty="0"/>
              <a:t>: </a:t>
            </a:r>
            <a:r>
              <a:rPr lang="en-US" sz="1800" dirty="0"/>
              <a:t>45-57.</a:t>
            </a:r>
          </a:p>
          <a:p>
            <a:r>
              <a:rPr lang="en-US" sz="1800" dirty="0" smtClean="0"/>
              <a:t>Goodwin</a:t>
            </a:r>
            <a:r>
              <a:rPr lang="en-US" sz="1800" dirty="0"/>
              <a:t>, R. M., G. Gandolfo and F. </a:t>
            </a:r>
            <a:r>
              <a:rPr lang="en-US" sz="1800" dirty="0" err="1"/>
              <a:t>Marzano</a:t>
            </a:r>
            <a:r>
              <a:rPr lang="en-US" sz="1800" dirty="0"/>
              <a:t> (1987). The Nonlinear Theory of the Cycle Revisited. </a:t>
            </a:r>
            <a:r>
              <a:rPr lang="en-US" sz="1800" u="sng" dirty="0"/>
              <a:t>Keynesian theory, planning models and quantitative economics: Essays in memory of Vittorio </a:t>
            </a:r>
            <a:r>
              <a:rPr lang="en-US" sz="1800" u="sng" dirty="0" err="1"/>
              <a:t>Marrama</a:t>
            </a:r>
            <a:r>
              <a:rPr lang="en-US" sz="1800" u="sng" dirty="0"/>
              <a:t>. Volume 1</a:t>
            </a:r>
            <a:r>
              <a:rPr lang="en-US" sz="1800" dirty="0"/>
              <a:t>, </a:t>
            </a:r>
            <a:r>
              <a:rPr lang="en-US" sz="1800" dirty="0" err="1"/>
              <a:t>Universita</a:t>
            </a:r>
            <a:r>
              <a:rPr lang="en-US" sz="1800" dirty="0"/>
              <a:t> </a:t>
            </a:r>
            <a:r>
              <a:rPr lang="en-US" sz="1800" dirty="0" err="1"/>
              <a:t>degli</a:t>
            </a:r>
            <a:r>
              <a:rPr lang="en-US" sz="1800" dirty="0"/>
              <a:t> </a:t>
            </a:r>
            <a:r>
              <a:rPr lang="en-US" sz="1800" dirty="0" err="1"/>
              <a:t>Studi</a:t>
            </a:r>
            <a:r>
              <a:rPr lang="en-US" sz="1800" dirty="0"/>
              <a:t> di Roma 'La </a:t>
            </a:r>
            <a:r>
              <a:rPr lang="en-US" sz="1800" dirty="0" err="1"/>
              <a:t>Sapienza</a:t>
            </a:r>
            <a:r>
              <a:rPr lang="en-US" sz="1800" dirty="0"/>
              <a:t>' series, no. 44, 1</a:t>
            </a:r>
          </a:p>
          <a:p>
            <a:r>
              <a:rPr lang="en-US" sz="1800" dirty="0"/>
              <a:t>Goodwin, R. M., G. M. Hodgson and E. </a:t>
            </a:r>
            <a:r>
              <a:rPr lang="en-US" sz="1800" dirty="0" err="1"/>
              <a:t>Screpanti</a:t>
            </a:r>
            <a:r>
              <a:rPr lang="en-US" sz="1800" dirty="0"/>
              <a:t> (1991). Economic Evolution, Chaotic Dynamics and the Marx-Keynes-Schumpeter System. </a:t>
            </a:r>
            <a:r>
              <a:rPr lang="en-US" sz="1800" u="sng" dirty="0"/>
              <a:t>Rethinking economics: Markets, technology and economic evolution</a:t>
            </a:r>
            <a:r>
              <a:rPr lang="en-US" sz="1800" dirty="0"/>
              <a:t>, </a:t>
            </a:r>
            <a:r>
              <a:rPr lang="en-US" sz="1800" dirty="0" err="1"/>
              <a:t>Aldershot</a:t>
            </a:r>
            <a:r>
              <a:rPr lang="en-US" sz="1800" dirty="0"/>
              <a:t>, U.K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Hicks, J. R. (1937). "Mr. Keynes and the "Classics"; A Suggested Interpretation." </a:t>
            </a:r>
            <a:r>
              <a:rPr lang="en-US" sz="1800" u="sng" dirty="0" err="1"/>
              <a:t>Econometrica</a:t>
            </a:r>
            <a:r>
              <a:rPr lang="en-US" sz="1800" u="sng" dirty="0"/>
              <a:t> </a:t>
            </a:r>
            <a:r>
              <a:rPr lang="en-US" sz="1800" b="1" u="sng" dirty="0"/>
              <a:t>5</a:t>
            </a:r>
            <a:r>
              <a:rPr lang="en-US" sz="1800" u="sng" dirty="0"/>
              <a:t>(2): 147-159</a:t>
            </a:r>
            <a:r>
              <a:rPr lang="en-US" sz="1800" u="sng" dirty="0" smtClean="0"/>
              <a:t>.</a:t>
            </a:r>
          </a:p>
          <a:p>
            <a:pPr lvl="1"/>
            <a:r>
              <a:rPr lang="en-AU" sz="1800" b="1" dirty="0" smtClean="0"/>
              <a:t>Before he became a Post Keynesian—in the late 1970s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71495244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References: small selection of Post Keynesian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Hicks, J. (1979). "On </a:t>
            </a:r>
            <a:r>
              <a:rPr lang="en-US" sz="1800" dirty="0" err="1"/>
              <a:t>Coddington's</a:t>
            </a:r>
            <a:r>
              <a:rPr lang="en-US" sz="1800" dirty="0"/>
              <a:t> Interpretation: A Reply." </a:t>
            </a:r>
            <a:r>
              <a:rPr lang="en-US" sz="1800" u="sng" dirty="0"/>
              <a:t>Journal of Economic Literature</a:t>
            </a:r>
            <a:r>
              <a:rPr lang="en-US" sz="1800" dirty="0"/>
              <a:t> </a:t>
            </a:r>
            <a:r>
              <a:rPr lang="en-US" sz="1800" b="1" dirty="0"/>
              <a:t>17</a:t>
            </a:r>
            <a:r>
              <a:rPr lang="en-US" sz="1800" dirty="0"/>
              <a:t>(3): 989-995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Hicks</a:t>
            </a:r>
            <a:r>
              <a:rPr lang="en-US" sz="1800" dirty="0"/>
              <a:t>, J. (1981). "IS-LM: An Explanation." </a:t>
            </a:r>
            <a:r>
              <a:rPr lang="en-US" sz="1800" u="sng" dirty="0"/>
              <a:t>Journal of Post Keynesian Economics</a:t>
            </a:r>
            <a:r>
              <a:rPr lang="en-US" sz="1800" dirty="0"/>
              <a:t> </a:t>
            </a:r>
            <a:r>
              <a:rPr lang="en-US" sz="1800" b="1" dirty="0"/>
              <a:t>3</a:t>
            </a:r>
            <a:r>
              <a:rPr lang="en-US" sz="1800" dirty="0"/>
              <a:t>(2): 139-154.</a:t>
            </a:r>
          </a:p>
          <a:p>
            <a:r>
              <a:rPr lang="en-US" sz="1800" dirty="0"/>
              <a:t>Hicks, J. (1984). "The 'New Causality': An Explanation." </a:t>
            </a:r>
            <a:r>
              <a:rPr lang="en-US" sz="1800" u="sng" dirty="0"/>
              <a:t>Oxford Economic Papers</a:t>
            </a:r>
            <a:r>
              <a:rPr lang="en-US" sz="1800" dirty="0"/>
              <a:t> </a:t>
            </a:r>
            <a:r>
              <a:rPr lang="en-US" sz="1800" b="1" dirty="0"/>
              <a:t>36</a:t>
            </a:r>
            <a:r>
              <a:rPr lang="en-US" sz="1800" dirty="0"/>
              <a:t>(1): 12-15.</a:t>
            </a:r>
          </a:p>
          <a:p>
            <a:r>
              <a:rPr lang="en-US" sz="1800" dirty="0" err="1" smtClean="0"/>
              <a:t>Kalecki</a:t>
            </a:r>
            <a:r>
              <a:rPr lang="en-US" sz="1800" dirty="0"/>
              <a:t>, M. (1937). "The Principle of Increasing Risk." </a:t>
            </a:r>
            <a:r>
              <a:rPr lang="en-US" sz="1800" u="sng" dirty="0" err="1"/>
              <a:t>Economica</a:t>
            </a:r>
            <a:r>
              <a:rPr lang="en-US" sz="1800" dirty="0"/>
              <a:t> </a:t>
            </a:r>
            <a:r>
              <a:rPr lang="en-US" sz="1800" b="1" dirty="0"/>
              <a:t>4</a:t>
            </a:r>
            <a:r>
              <a:rPr lang="en-US" sz="1800" dirty="0"/>
              <a:t>(16): 440-447.</a:t>
            </a:r>
          </a:p>
          <a:p>
            <a:r>
              <a:rPr lang="en-US" sz="1800" dirty="0" err="1"/>
              <a:t>Kalecki</a:t>
            </a:r>
            <a:r>
              <a:rPr lang="en-US" sz="1800" dirty="0"/>
              <a:t>, M. (1937). "A Theory of the Business Cycle." </a:t>
            </a:r>
            <a:r>
              <a:rPr lang="en-US" sz="1800" u="sng" dirty="0"/>
              <a:t>The Review of Economic Studies</a:t>
            </a:r>
            <a:r>
              <a:rPr lang="en-US" sz="1800" dirty="0"/>
              <a:t> </a:t>
            </a:r>
            <a:r>
              <a:rPr lang="en-US" sz="1800" b="1" dirty="0"/>
              <a:t>4</a:t>
            </a:r>
            <a:r>
              <a:rPr lang="en-US" sz="1800" dirty="0"/>
              <a:t>(2): 77-97.</a:t>
            </a:r>
          </a:p>
          <a:p>
            <a:r>
              <a:rPr lang="en-US" sz="1800" dirty="0" err="1"/>
              <a:t>Kalecki</a:t>
            </a:r>
            <a:r>
              <a:rPr lang="en-US" sz="1800" dirty="0"/>
              <a:t>, M. (1938). "The Determinants of Distribution of the National Income." </a:t>
            </a:r>
            <a:r>
              <a:rPr lang="en-US" sz="1800" u="sng" dirty="0" err="1"/>
              <a:t>Econometrica</a:t>
            </a:r>
            <a:r>
              <a:rPr lang="en-US" sz="1800" dirty="0"/>
              <a:t> </a:t>
            </a:r>
            <a:r>
              <a:rPr lang="en-US" sz="1800" b="1" dirty="0"/>
              <a:t>6</a:t>
            </a:r>
            <a:r>
              <a:rPr lang="en-US" sz="1800" dirty="0"/>
              <a:t>(2): 97-112.</a:t>
            </a:r>
          </a:p>
          <a:p>
            <a:r>
              <a:rPr lang="en-US" sz="1800" dirty="0" err="1"/>
              <a:t>Kalecki</a:t>
            </a:r>
            <a:r>
              <a:rPr lang="en-US" sz="1800" dirty="0"/>
              <a:t>, M. (1942). "A Theory of Profits." </a:t>
            </a:r>
            <a:r>
              <a:rPr lang="en-US" sz="1800" u="sng" dirty="0"/>
              <a:t>The Economic Journal</a:t>
            </a:r>
            <a:r>
              <a:rPr lang="en-US" sz="1800" dirty="0"/>
              <a:t> </a:t>
            </a:r>
            <a:r>
              <a:rPr lang="en-US" sz="1800" b="1" dirty="0"/>
              <a:t>52 </a:t>
            </a:r>
            <a:r>
              <a:rPr lang="en-US" sz="1800" dirty="0"/>
              <a:t>(206/207): 258-267.</a:t>
            </a:r>
          </a:p>
          <a:p>
            <a:r>
              <a:rPr lang="en-US" sz="1800" dirty="0" err="1"/>
              <a:t>Kalecki</a:t>
            </a:r>
            <a:r>
              <a:rPr lang="en-US" sz="1800" dirty="0"/>
              <a:t>, M. (1946). "A Comment on "Monetary Policy"." </a:t>
            </a:r>
            <a:r>
              <a:rPr lang="en-US" sz="1800" u="sng" dirty="0"/>
              <a:t>The Review of Economics and Statistics</a:t>
            </a:r>
            <a:r>
              <a:rPr lang="en-US" sz="1800" dirty="0"/>
              <a:t> </a:t>
            </a:r>
            <a:r>
              <a:rPr lang="en-US" sz="1800" b="1" dirty="0"/>
              <a:t>28</a:t>
            </a:r>
            <a:r>
              <a:rPr lang="en-US" sz="1800" dirty="0"/>
              <a:t>(2): 81-84.</a:t>
            </a:r>
          </a:p>
          <a:p>
            <a:r>
              <a:rPr lang="en-US" sz="1800" dirty="0" err="1"/>
              <a:t>Kalecki</a:t>
            </a:r>
            <a:r>
              <a:rPr lang="en-US" sz="1800" dirty="0"/>
              <a:t>, M. (1949). "A New Approach to the Problem of Business Cycles." </a:t>
            </a:r>
            <a:r>
              <a:rPr lang="en-US" sz="1800" u="sng" dirty="0"/>
              <a:t>The Review of Economic Studies</a:t>
            </a:r>
            <a:r>
              <a:rPr lang="en-US" sz="1800" dirty="0"/>
              <a:t> </a:t>
            </a:r>
            <a:r>
              <a:rPr lang="en-US" sz="1800" b="1" dirty="0"/>
              <a:t>16</a:t>
            </a:r>
            <a:r>
              <a:rPr lang="en-US" sz="1800" dirty="0"/>
              <a:t>(2): 57-64.</a:t>
            </a:r>
          </a:p>
          <a:p>
            <a:r>
              <a:rPr lang="en-US" sz="1800" dirty="0" err="1"/>
              <a:t>Kalecki</a:t>
            </a:r>
            <a:r>
              <a:rPr lang="en-US" sz="1800" dirty="0"/>
              <a:t>, M. (1962). "Observations on the Theory of Growth." </a:t>
            </a:r>
            <a:r>
              <a:rPr lang="en-US" sz="1800" u="sng" dirty="0"/>
              <a:t>The Economic Journal</a:t>
            </a:r>
            <a:r>
              <a:rPr lang="en-US" sz="1800" dirty="0"/>
              <a:t> </a:t>
            </a:r>
            <a:r>
              <a:rPr lang="en-US" sz="1800" b="1" dirty="0"/>
              <a:t>72</a:t>
            </a:r>
            <a:r>
              <a:rPr lang="en-US" sz="1800" dirty="0"/>
              <a:t>(285): 134-153.</a:t>
            </a:r>
          </a:p>
          <a:p>
            <a:r>
              <a:rPr lang="en-US" sz="1800" dirty="0" err="1"/>
              <a:t>Kalecki</a:t>
            </a:r>
            <a:r>
              <a:rPr lang="en-US" sz="1800" dirty="0"/>
              <a:t>, M. (1968). "Trend and Business Cycles Reconsidered." </a:t>
            </a:r>
            <a:r>
              <a:rPr lang="en-US" sz="1800" u="sng" dirty="0"/>
              <a:t>The Economic Journal</a:t>
            </a:r>
            <a:r>
              <a:rPr lang="en-US" sz="1800" dirty="0"/>
              <a:t> </a:t>
            </a:r>
            <a:r>
              <a:rPr lang="en-US" sz="1800" b="1" dirty="0"/>
              <a:t>78</a:t>
            </a:r>
            <a:r>
              <a:rPr lang="en-US" sz="1800" dirty="0"/>
              <a:t>(310): 263-276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535762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References: small selection of Post Keynesian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/>
              <a:t>Kalecki</a:t>
            </a:r>
            <a:r>
              <a:rPr lang="en-US" sz="1800" dirty="0"/>
              <a:t>, M. (1971). "Class Struggle and the Distribution of National Income." </a:t>
            </a:r>
            <a:r>
              <a:rPr lang="en-US" sz="1800" u="sng" dirty="0" err="1"/>
              <a:t>Kyklos</a:t>
            </a:r>
            <a:r>
              <a:rPr lang="en-US" sz="1800" dirty="0"/>
              <a:t> </a:t>
            </a:r>
            <a:r>
              <a:rPr lang="en-US" sz="1800" b="1" dirty="0"/>
              <a:t>24</a:t>
            </a:r>
            <a:r>
              <a:rPr lang="en-US" sz="1800" dirty="0"/>
              <a:t>(1): 1-9.</a:t>
            </a:r>
          </a:p>
          <a:p>
            <a:r>
              <a:rPr lang="en-US" sz="1800" dirty="0" smtClean="0"/>
              <a:t>Keynes</a:t>
            </a:r>
            <a:r>
              <a:rPr lang="en-US" sz="1800" dirty="0"/>
              <a:t>, J. M. (1937). "The General Theory of Employment." </a:t>
            </a:r>
            <a:r>
              <a:rPr lang="en-US" sz="1800" u="sng" dirty="0"/>
              <a:t>The Quarterly Journal of Economics </a:t>
            </a:r>
            <a:r>
              <a:rPr lang="en-US" sz="1800" b="1" u="sng" dirty="0"/>
              <a:t>51</a:t>
            </a:r>
            <a:r>
              <a:rPr lang="en-US" sz="1800" u="sng" dirty="0"/>
              <a:t>(2): </a:t>
            </a:r>
            <a:r>
              <a:rPr lang="en-US" sz="1800" u="sng" dirty="0" smtClean="0"/>
              <a:t>209-223.</a:t>
            </a:r>
          </a:p>
          <a:p>
            <a:r>
              <a:rPr lang="en-US" sz="1800" dirty="0"/>
              <a:t>Keen, S. (1995). "Finance and Economic Breakdown: Modeling Minsky's 'Financial Instability Hypothesis.'." </a:t>
            </a:r>
            <a:r>
              <a:rPr lang="en-US" sz="1800" u="sng" dirty="0"/>
              <a:t>Journal of Post Keynesian Economics </a:t>
            </a:r>
            <a:r>
              <a:rPr lang="en-US" sz="1800" b="1" u="sng" dirty="0"/>
              <a:t>17</a:t>
            </a:r>
            <a:r>
              <a:rPr lang="en-US" sz="1800" u="sng" dirty="0"/>
              <a:t>(4): 607-635</a:t>
            </a:r>
            <a:r>
              <a:rPr lang="en-US" sz="1800" u="sng" dirty="0" smtClean="0"/>
              <a:t>.</a:t>
            </a:r>
          </a:p>
          <a:p>
            <a:r>
              <a:rPr lang="en-US" sz="1800" dirty="0"/>
              <a:t>Keen, S. and R. Standish (2010). "Debunking the theory of the firm—a chronology." </a:t>
            </a:r>
            <a:r>
              <a:rPr lang="en-US" sz="1800" u="sng" dirty="0"/>
              <a:t>Real World Economics Review </a:t>
            </a:r>
            <a:r>
              <a:rPr lang="en-US" sz="1800" b="1" u="sng" dirty="0"/>
              <a:t>54</a:t>
            </a:r>
            <a:r>
              <a:rPr lang="en-US" sz="1800" u="sng" dirty="0"/>
              <a:t>(54): 56-94</a:t>
            </a:r>
            <a:r>
              <a:rPr lang="en-US" sz="1800" u="sng" dirty="0" smtClean="0"/>
              <a:t>.</a:t>
            </a:r>
            <a:endParaRPr lang="en-US" sz="1800" dirty="0" smtClean="0"/>
          </a:p>
          <a:p>
            <a:r>
              <a:rPr lang="en-US" sz="1800" dirty="0"/>
              <a:t>Keen, S. (2013). "A monetary Minsky model of the Great Moderation and the Great Recession." </a:t>
            </a:r>
            <a:r>
              <a:rPr lang="en-US" sz="1800" u="sng" dirty="0"/>
              <a:t>Journal of Economic Behavior &amp; Organization </a:t>
            </a:r>
            <a:r>
              <a:rPr lang="en-US" sz="1800" b="1" u="sng" dirty="0"/>
              <a:t>86</a:t>
            </a:r>
            <a:r>
              <a:rPr lang="en-US" sz="1800" u="sng" dirty="0"/>
              <a:t>(0): 221-235.</a:t>
            </a:r>
          </a:p>
          <a:p>
            <a:r>
              <a:rPr lang="en-US" sz="1800" dirty="0" smtClean="0"/>
              <a:t>King</a:t>
            </a:r>
            <a:r>
              <a:rPr lang="en-US" sz="1800" dirty="0"/>
              <a:t>, J. E. (2003). </a:t>
            </a:r>
            <a:r>
              <a:rPr lang="en-US" sz="1800" u="sng" dirty="0"/>
              <a:t>A History Of Post Keynesian Economics Since 1936. </a:t>
            </a:r>
            <a:r>
              <a:rPr lang="en-US" sz="1800" u="sng" dirty="0" err="1"/>
              <a:t>Aldershot</a:t>
            </a:r>
            <a:r>
              <a:rPr lang="en-US" sz="1800" u="sng" dirty="0"/>
              <a:t>, Edward Elgar.</a:t>
            </a:r>
          </a:p>
          <a:p>
            <a:r>
              <a:rPr lang="en-US" sz="1800" dirty="0"/>
              <a:t>King, J. E., Ed. (2012). </a:t>
            </a:r>
            <a:r>
              <a:rPr lang="en-US" sz="1800" u="sng" dirty="0"/>
              <a:t>The Elgar Companion To Post Keynesian Economics. </a:t>
            </a:r>
            <a:r>
              <a:rPr lang="en-US" sz="1800" u="sng" dirty="0" err="1"/>
              <a:t>Aldershot</a:t>
            </a:r>
            <a:r>
              <a:rPr lang="en-US" sz="1800" u="sng" dirty="0"/>
              <a:t>, Edward Elgar.</a:t>
            </a:r>
          </a:p>
          <a:p>
            <a:r>
              <a:rPr lang="en-US" sz="1800" dirty="0" err="1"/>
              <a:t>Kümmel</a:t>
            </a:r>
            <a:r>
              <a:rPr lang="en-US" sz="1800" dirty="0"/>
              <a:t>, R., R. U. Ayres and D. </a:t>
            </a:r>
            <a:r>
              <a:rPr lang="en-US" sz="1800" dirty="0" err="1"/>
              <a:t>Lindenberger</a:t>
            </a:r>
            <a:r>
              <a:rPr lang="en-US" sz="1800" dirty="0"/>
              <a:t> (2010). "Thermodynamic laws, economic methods and the productive power of energy." </a:t>
            </a:r>
            <a:r>
              <a:rPr lang="en-US" sz="1800" u="sng" dirty="0"/>
              <a:t>Journal of Non-Equilibrium Thermodynamics</a:t>
            </a:r>
            <a:r>
              <a:rPr lang="en-US" sz="1800" dirty="0"/>
              <a:t> </a:t>
            </a:r>
            <a:r>
              <a:rPr lang="en-US" sz="1800" b="1" dirty="0"/>
              <a:t>35</a:t>
            </a:r>
            <a:r>
              <a:rPr lang="en-US" sz="1800" dirty="0"/>
              <a:t>: 145-179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Lavoie, M. (2008). "</a:t>
            </a:r>
            <a:r>
              <a:rPr lang="en-US" sz="1800" dirty="0" err="1"/>
              <a:t>Financialisation</a:t>
            </a:r>
            <a:r>
              <a:rPr lang="en-US" sz="1800" dirty="0"/>
              <a:t> Issues in a Post-Keynesian Stock-Flow Consistent Model." </a:t>
            </a:r>
            <a:r>
              <a:rPr lang="en-US" sz="1800" u="sng" dirty="0"/>
              <a:t>Intervention: European Journal of Economics and Economic Policies </a:t>
            </a:r>
            <a:r>
              <a:rPr lang="en-US" sz="1800" b="1" u="sng" dirty="0"/>
              <a:t>5</a:t>
            </a:r>
            <a:r>
              <a:rPr lang="en-US" sz="1800" u="sng" dirty="0"/>
              <a:t>(2): 331-356</a:t>
            </a:r>
            <a:r>
              <a:rPr lang="en-US" sz="1800" u="sng" dirty="0" smtClean="0"/>
              <a:t>.</a:t>
            </a:r>
            <a:endParaRPr lang="en-US" sz="1800" u="sng" dirty="0"/>
          </a:p>
        </p:txBody>
      </p:sp>
    </p:spTree>
    <p:extLst>
      <p:ext uri="{BB962C8B-B14F-4D97-AF65-F5344CB8AC3E}">
        <p14:creationId xmlns:p14="http://schemas.microsoft.com/office/powerpoint/2010/main" val="40765490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References: small selection of Post Keynesian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Lee, F. S. (1981). "The Oxford Challenge to </a:t>
            </a:r>
            <a:r>
              <a:rPr lang="en-US" sz="1800" dirty="0" err="1"/>
              <a:t>Marshallian</a:t>
            </a:r>
            <a:r>
              <a:rPr lang="en-US" sz="1800" dirty="0"/>
              <a:t> Supply and Demand: The History of the Oxford Economists' Research Group." </a:t>
            </a:r>
            <a:r>
              <a:rPr lang="en-US" sz="1800" u="sng" dirty="0"/>
              <a:t>Oxford Economic Papers</a:t>
            </a:r>
            <a:r>
              <a:rPr lang="en-US" sz="1800" dirty="0"/>
              <a:t> </a:t>
            </a:r>
            <a:r>
              <a:rPr lang="en-US" sz="1800" b="1" dirty="0"/>
              <a:t>33</a:t>
            </a:r>
            <a:r>
              <a:rPr lang="en-US" sz="1800" dirty="0"/>
              <a:t>(3): 339-351.</a:t>
            </a:r>
          </a:p>
          <a:p>
            <a:r>
              <a:rPr lang="en-US" sz="1800" dirty="0"/>
              <a:t>Lee, F. S. (1998). </a:t>
            </a:r>
            <a:r>
              <a:rPr lang="en-US" sz="1800" u="sng" dirty="0"/>
              <a:t>Post Keynesian price theory</a:t>
            </a:r>
            <a:r>
              <a:rPr lang="en-US" sz="1800" dirty="0"/>
              <a:t>. Cambridge, Cambridge University Press.</a:t>
            </a:r>
          </a:p>
          <a:p>
            <a:r>
              <a:rPr lang="en-US" sz="1800" dirty="0"/>
              <a:t>Lee, F. S. (2011). "Modeling the Economy as a Whole: An Integrative Approach." </a:t>
            </a:r>
            <a:r>
              <a:rPr lang="en-US" sz="1800" u="sng" dirty="0"/>
              <a:t>American Journal of Economics and Sociology</a:t>
            </a:r>
            <a:r>
              <a:rPr lang="en-US" sz="1800" dirty="0"/>
              <a:t> </a:t>
            </a:r>
            <a:r>
              <a:rPr lang="en-US" sz="1800" b="1" dirty="0"/>
              <a:t>70</a:t>
            </a:r>
            <a:r>
              <a:rPr lang="en-US" sz="1800" dirty="0"/>
              <a:t>(5): 1282-1314.</a:t>
            </a:r>
          </a:p>
          <a:p>
            <a:r>
              <a:rPr lang="en-US" sz="1800" dirty="0"/>
              <a:t>Lee, F. S. and P. Downward (1999). "Retesting Gardiner </a:t>
            </a:r>
            <a:r>
              <a:rPr lang="en-US" sz="1800" dirty="0" err="1"/>
              <a:t>Means's</a:t>
            </a:r>
            <a:r>
              <a:rPr lang="en-US" sz="1800" dirty="0"/>
              <a:t> Evidence on Administered Prices." </a:t>
            </a:r>
            <a:r>
              <a:rPr lang="en-US" sz="1800" u="sng" dirty="0"/>
              <a:t>Journal of Economic Issues</a:t>
            </a:r>
            <a:r>
              <a:rPr lang="en-US" sz="1800" dirty="0"/>
              <a:t> </a:t>
            </a:r>
            <a:r>
              <a:rPr lang="en-US" sz="1800" b="1" dirty="0"/>
              <a:t>33</a:t>
            </a:r>
            <a:r>
              <a:rPr lang="en-US" sz="1800" dirty="0"/>
              <a:t>(4): 861-886.</a:t>
            </a:r>
          </a:p>
          <a:p>
            <a:r>
              <a:rPr lang="en-US" sz="1800" dirty="0"/>
              <a:t>Lee, F. S. and S. Keen (2004). "The Incoherent Emperor: A Heterodox Critique of Neoclassical Microeconomic Theory." </a:t>
            </a:r>
            <a:r>
              <a:rPr lang="en-US" sz="1800" u="sng" dirty="0"/>
              <a:t>Review of Social Economy</a:t>
            </a:r>
            <a:r>
              <a:rPr lang="en-US" sz="1800" dirty="0"/>
              <a:t> </a:t>
            </a:r>
            <a:r>
              <a:rPr lang="en-US" sz="1800" b="1" dirty="0"/>
              <a:t>62</a:t>
            </a:r>
            <a:r>
              <a:rPr lang="en-US" sz="1800" dirty="0"/>
              <a:t>(2): 169-199.</a:t>
            </a:r>
          </a:p>
          <a:p>
            <a:r>
              <a:rPr lang="en-US" sz="1800" dirty="0" smtClean="0"/>
              <a:t>Means</a:t>
            </a:r>
            <a:r>
              <a:rPr lang="en-US" sz="1800" dirty="0"/>
              <a:t>, G. C. (1935). "Price Inflexibility and the Requirements of a Stabilizing Monetary Policy." </a:t>
            </a:r>
            <a:r>
              <a:rPr lang="en-US" sz="1800" u="sng" dirty="0"/>
              <a:t>Journal of the American Statistical Association</a:t>
            </a:r>
            <a:r>
              <a:rPr lang="en-US" sz="1800" dirty="0"/>
              <a:t> </a:t>
            </a:r>
            <a:r>
              <a:rPr lang="en-US" sz="1800" b="1" dirty="0"/>
              <a:t>30</a:t>
            </a:r>
            <a:r>
              <a:rPr lang="en-US" sz="1800" dirty="0"/>
              <a:t>(190): 401-413.</a:t>
            </a:r>
          </a:p>
          <a:p>
            <a:r>
              <a:rPr lang="en-US" sz="1800" dirty="0" smtClean="0"/>
              <a:t>Means</a:t>
            </a:r>
            <a:r>
              <a:rPr lang="en-US" sz="1800" dirty="0"/>
              <a:t>, G. C. (1936). "Notes on Inflexible Prices." </a:t>
            </a:r>
            <a:r>
              <a:rPr lang="en-US" sz="1800" u="sng" dirty="0"/>
              <a:t>The American Economic Review</a:t>
            </a:r>
            <a:r>
              <a:rPr lang="en-US" sz="1800" dirty="0"/>
              <a:t> </a:t>
            </a:r>
            <a:r>
              <a:rPr lang="en-US" sz="1800" b="1" dirty="0"/>
              <a:t>26</a:t>
            </a:r>
            <a:r>
              <a:rPr lang="en-US" sz="1800" dirty="0"/>
              <a:t>(1): </a:t>
            </a:r>
            <a:r>
              <a:rPr lang="en-US" sz="1800" dirty="0" smtClean="0"/>
              <a:t>23-35.</a:t>
            </a:r>
          </a:p>
          <a:p>
            <a:r>
              <a:rPr lang="en-US" sz="1800" dirty="0" smtClean="0"/>
              <a:t>Means</a:t>
            </a:r>
            <a:r>
              <a:rPr lang="en-US" sz="1800" dirty="0"/>
              <a:t>, G. C. (1972). "The Administered-Price Thesis Reconfirmed." </a:t>
            </a:r>
            <a:r>
              <a:rPr lang="en-US" sz="1800" u="sng" dirty="0"/>
              <a:t>The American Economic Review</a:t>
            </a:r>
            <a:r>
              <a:rPr lang="en-US" sz="1800" dirty="0"/>
              <a:t> </a:t>
            </a:r>
            <a:r>
              <a:rPr lang="en-US" sz="1800" b="1" dirty="0"/>
              <a:t>62</a:t>
            </a:r>
            <a:r>
              <a:rPr lang="en-US" sz="1800" dirty="0"/>
              <a:t>(3): 292-306.</a:t>
            </a:r>
            <a:endParaRPr lang="en-US" sz="1800" u="sng" dirty="0"/>
          </a:p>
          <a:p>
            <a:r>
              <a:rPr lang="en-US" sz="1800" dirty="0"/>
              <a:t>Minsky, H. P. (1975). </a:t>
            </a:r>
            <a:r>
              <a:rPr lang="en-US" sz="1800" u="sng" dirty="0"/>
              <a:t>John Maynard Keynes. New York, Columbia University Press.</a:t>
            </a:r>
          </a:p>
          <a:p>
            <a:r>
              <a:rPr lang="en-US" sz="1800" dirty="0"/>
              <a:t>Schumpeter, J. (1927). "The Explanation of the Business Cycle." </a:t>
            </a:r>
            <a:r>
              <a:rPr lang="en-US" sz="1800" u="sng" dirty="0" err="1"/>
              <a:t>Economica</a:t>
            </a:r>
            <a:r>
              <a:rPr lang="en-US" sz="1800" dirty="0"/>
              <a:t>(21): 286-311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Schumpeter, J. (1928). "The Instability of Capitalism." </a:t>
            </a:r>
            <a:r>
              <a:rPr lang="en-US" sz="1800" u="sng" dirty="0"/>
              <a:t>The Economic Journal</a:t>
            </a:r>
            <a:r>
              <a:rPr lang="en-US" sz="1800" dirty="0"/>
              <a:t> </a:t>
            </a:r>
            <a:r>
              <a:rPr lang="en-US" sz="1800" b="1" dirty="0"/>
              <a:t>38</a:t>
            </a:r>
            <a:r>
              <a:rPr lang="en-US" sz="1800" dirty="0"/>
              <a:t>(151): 361-386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10535511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References: small selection of Post Keynesian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Schumpeter</a:t>
            </a:r>
            <a:r>
              <a:rPr lang="en-US" sz="1800" dirty="0"/>
              <a:t>, J. A. (1934). </a:t>
            </a:r>
            <a:r>
              <a:rPr lang="en-US" sz="1800" u="sng" dirty="0"/>
              <a:t>The theory of economic development : an inquiry into profits, capital, credit, interest and the business cycle</a:t>
            </a:r>
            <a:r>
              <a:rPr lang="en-US" sz="1800" dirty="0"/>
              <a:t>. Cambridge, Massachusetts, Harvard University Press.</a:t>
            </a:r>
          </a:p>
          <a:p>
            <a:r>
              <a:rPr lang="en-US" sz="1800" dirty="0"/>
              <a:t>Schumpeter, J. A. (1935). "The Analysis of Economic Change." </a:t>
            </a:r>
            <a:r>
              <a:rPr lang="en-US" sz="1800" u="sng" dirty="0"/>
              <a:t>The Review of Economics and Statistics</a:t>
            </a:r>
            <a:r>
              <a:rPr lang="en-US" sz="1800" dirty="0"/>
              <a:t> </a:t>
            </a:r>
            <a:r>
              <a:rPr lang="en-US" sz="1800" b="1" dirty="0"/>
              <a:t>17</a:t>
            </a:r>
            <a:r>
              <a:rPr lang="en-US" sz="1800" dirty="0"/>
              <a:t>(4): 2-10.</a:t>
            </a:r>
            <a:endParaRPr lang="en-US" sz="1800" u="sng" dirty="0"/>
          </a:p>
          <a:p>
            <a:r>
              <a:rPr lang="en-US" sz="1800" dirty="0" err="1"/>
              <a:t>Sraffa</a:t>
            </a:r>
            <a:r>
              <a:rPr lang="en-US" sz="1800" dirty="0"/>
              <a:t>, P. (1960). </a:t>
            </a:r>
            <a:r>
              <a:rPr lang="en-US" sz="1800" u="sng" dirty="0"/>
              <a:t>Production of commodities by means of commodities: prelude to a critique of economic theory. Cambridge, Cambridge University Press</a:t>
            </a:r>
            <a:r>
              <a:rPr lang="en-US" sz="1800" u="sng" dirty="0" smtClean="0"/>
              <a:t>.</a:t>
            </a:r>
            <a:endParaRPr lang="en-US" sz="1800" dirty="0" smtClean="0"/>
          </a:p>
          <a:p>
            <a:r>
              <a:rPr lang="en-US" sz="1800" dirty="0" err="1" smtClean="0"/>
              <a:t>Steedman</a:t>
            </a:r>
            <a:r>
              <a:rPr lang="en-US" sz="1800" dirty="0"/>
              <a:t>, I. (1977). </a:t>
            </a:r>
            <a:r>
              <a:rPr lang="en-US" sz="1800" u="sng" dirty="0"/>
              <a:t>Marx after </a:t>
            </a:r>
            <a:r>
              <a:rPr lang="en-US" sz="1800" u="sng" dirty="0" err="1"/>
              <a:t>Sraffa</a:t>
            </a:r>
            <a:r>
              <a:rPr lang="en-US" sz="1800" dirty="0"/>
              <a:t>. London, NLB.</a:t>
            </a:r>
          </a:p>
          <a:p>
            <a:r>
              <a:rPr lang="en-US" sz="1800" dirty="0" err="1"/>
              <a:t>Steedman</a:t>
            </a:r>
            <a:r>
              <a:rPr lang="en-US" sz="1800" dirty="0"/>
              <a:t>, I. (1992). "Questions for </a:t>
            </a:r>
            <a:r>
              <a:rPr lang="en-US" sz="1800" dirty="0" err="1"/>
              <a:t>Kaleckians</a:t>
            </a:r>
            <a:r>
              <a:rPr lang="en-US" sz="1800" dirty="0"/>
              <a:t>." </a:t>
            </a:r>
            <a:r>
              <a:rPr lang="en-US" sz="1800" u="sng" dirty="0"/>
              <a:t>Review of Political Economy</a:t>
            </a:r>
            <a:r>
              <a:rPr lang="en-US" sz="1800" dirty="0"/>
              <a:t> </a:t>
            </a:r>
            <a:r>
              <a:rPr lang="en-US" sz="1800" b="1" dirty="0"/>
              <a:t>4</a:t>
            </a:r>
            <a:r>
              <a:rPr lang="en-US" sz="1800" dirty="0"/>
              <a:t>(2): 125-151.</a:t>
            </a:r>
          </a:p>
          <a:p>
            <a:r>
              <a:rPr lang="en-US" sz="1800" dirty="0"/>
              <a:t>Veblen, T. (1898). "Why is Economics not an Evolutionary Science?" </a:t>
            </a:r>
            <a:r>
              <a:rPr lang="en-US" sz="1800" u="sng" dirty="0"/>
              <a:t>THE QUARTERLY JOURNAL OF ECONOMICS </a:t>
            </a:r>
            <a:r>
              <a:rPr lang="en-US" sz="1800" b="1" u="sng" dirty="0"/>
              <a:t>12</a:t>
            </a:r>
            <a:r>
              <a:rPr lang="en-US" sz="1800" u="sng" dirty="0"/>
              <a:t>(4): 373-397.</a:t>
            </a:r>
          </a:p>
          <a:p>
            <a:r>
              <a:rPr lang="en-US" sz="1800" dirty="0"/>
              <a:t>Wray, L. R. (2003). "The Perfect Fiscal Storm." </a:t>
            </a:r>
            <a:r>
              <a:rPr lang="en-US" sz="1800" u="sng" dirty="0"/>
              <a:t>Challenge </a:t>
            </a:r>
            <a:r>
              <a:rPr lang="en-US" sz="1800" b="1" u="sng" dirty="0"/>
              <a:t>46</a:t>
            </a:r>
            <a:r>
              <a:rPr lang="en-US" sz="1800" u="sng" dirty="0"/>
              <a:t>(1): 55-78.</a:t>
            </a:r>
          </a:p>
          <a:p>
            <a:r>
              <a:rPr lang="en-US" sz="1800" dirty="0"/>
              <a:t>Wray, L. R. (2007). "A Post Keynesian View of Central Bank Independence, Policy Targets, and the Rules versus Discretion Debate." </a:t>
            </a:r>
            <a:r>
              <a:rPr lang="en-US" sz="1800" u="sng" dirty="0"/>
              <a:t>Journal of Post Keynesian Economics </a:t>
            </a:r>
            <a:r>
              <a:rPr lang="en-US" sz="1800" b="1" u="sng" dirty="0"/>
              <a:t>30</a:t>
            </a:r>
            <a:r>
              <a:rPr lang="en-US" sz="1800" u="sng" dirty="0"/>
              <a:t>(1): 119-141.</a:t>
            </a:r>
          </a:p>
          <a:p>
            <a:r>
              <a:rPr lang="en-US" sz="1800" dirty="0"/>
              <a:t>Wray, L. R. (2011). "Minsky's Money Manager Capitalism and the Global Financial Crisis." </a:t>
            </a:r>
            <a:r>
              <a:rPr lang="en-US" sz="1800" u="sng" dirty="0"/>
              <a:t>International Journal of Political Economy </a:t>
            </a:r>
            <a:r>
              <a:rPr lang="en-US" sz="1800" b="1" u="sng" dirty="0"/>
              <a:t>40</a:t>
            </a:r>
            <a:r>
              <a:rPr lang="en-US" sz="1800" u="sng" dirty="0"/>
              <a:t>(2): 5-20.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2772667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31535"/>
            <a:ext cx="8534400" cy="56708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Heterodox Economics?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839200" cy="457200"/>
          </a:xfrm>
        </p:spPr>
        <p:txBody>
          <a:bodyPr/>
          <a:lstStyle/>
          <a:p>
            <a:r>
              <a:rPr lang="en-AU" dirty="0" smtClean="0"/>
              <a:t>Why might people have debated economics in the 1930s as well as now?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 bwMode="auto">
          <a:xfrm rot="597810">
            <a:off x="1423544" y="5532159"/>
            <a:ext cx="2971800" cy="539417"/>
          </a:xfrm>
          <a:prstGeom prst="rightArrow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“Great Moderation”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16896111">
            <a:off x="3826879" y="4082233"/>
            <a:ext cx="2872159" cy="644430"/>
          </a:xfrm>
          <a:prstGeom prst="rightArrow">
            <a:avLst/>
          </a:prstGeom>
          <a:gradFill rotWithShape="0">
            <a:gsLst>
              <a:gs pos="0">
                <a:srgbClr val="CC3300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Breakdown!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04762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Heterodox Economics?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381000"/>
          </a:xfrm>
        </p:spPr>
        <p:txBody>
          <a:bodyPr/>
          <a:lstStyle/>
          <a:p>
            <a:r>
              <a:rPr lang="en-AU" smtClean="0"/>
              <a:t>Were the causes of the two crises entirely different?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14400"/>
            <a:ext cx="8686800" cy="5523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85" y="923234"/>
            <a:ext cx="8386395" cy="553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4612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Heterodox Economics?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Does mainstream economics have a sound explanation for either crisis?</a:t>
            </a:r>
          </a:p>
          <a:p>
            <a:pPr lvl="1"/>
            <a:r>
              <a:rPr lang="en-US" dirty="0" smtClean="0"/>
              <a:t>“there is now overwhelming evidence that the main factor depressing aggregate demand was a worldwide contraction in world money supplies.”</a:t>
            </a:r>
          </a:p>
          <a:p>
            <a:pPr lvl="1"/>
            <a:r>
              <a:rPr lang="en-US" dirty="0" smtClean="0"/>
              <a:t>“The </a:t>
            </a:r>
            <a:r>
              <a:rPr lang="en-US" dirty="0"/>
              <a:t>monetary data for the United States are quite remarkable, and tend to underscore the stinging critique of the Fed’s policy choices by Friedman and </a:t>
            </a:r>
            <a:r>
              <a:rPr lang="en-US" dirty="0" smtClean="0"/>
              <a:t>Schwartz…”</a:t>
            </a:r>
          </a:p>
          <a:p>
            <a:pPr lvl="1"/>
            <a:r>
              <a:rPr lang="en-US" dirty="0" smtClean="0"/>
              <a:t>“Let </a:t>
            </a:r>
            <a:r>
              <a:rPr lang="en-US" dirty="0"/>
              <a:t>me end my talk by abusing slightly my status as an official representative of the Federal Reserve. I would like to say to Milton and </a:t>
            </a:r>
            <a:r>
              <a:rPr lang="en-US" dirty="0" smtClean="0"/>
              <a:t>Anna:</a:t>
            </a:r>
          </a:p>
          <a:p>
            <a:pPr lvl="2"/>
            <a:r>
              <a:rPr lang="en-US" dirty="0" smtClean="0"/>
              <a:t>Regarding </a:t>
            </a:r>
            <a:r>
              <a:rPr lang="en-US" dirty="0"/>
              <a:t>the Great </a:t>
            </a:r>
            <a:r>
              <a:rPr lang="en-US" dirty="0" smtClean="0"/>
              <a:t>Depression.</a:t>
            </a:r>
          </a:p>
          <a:p>
            <a:pPr lvl="2"/>
            <a:r>
              <a:rPr lang="en-US" dirty="0" smtClean="0"/>
              <a:t>You're </a:t>
            </a:r>
            <a:r>
              <a:rPr lang="en-US" dirty="0"/>
              <a:t>right, we did </a:t>
            </a:r>
            <a:r>
              <a:rPr lang="en-US" dirty="0" smtClean="0"/>
              <a:t>it.</a:t>
            </a:r>
          </a:p>
          <a:p>
            <a:pPr lvl="2"/>
            <a:r>
              <a:rPr lang="en-US" dirty="0" smtClean="0"/>
              <a:t>We're </a:t>
            </a:r>
            <a:r>
              <a:rPr lang="en-US" dirty="0"/>
              <a:t>very </a:t>
            </a:r>
            <a:r>
              <a:rPr lang="en-US" dirty="0" smtClean="0"/>
              <a:t>sorry.</a:t>
            </a:r>
          </a:p>
          <a:p>
            <a:pPr lvl="2"/>
            <a:r>
              <a:rPr lang="en-US" dirty="0" smtClean="0"/>
              <a:t>But </a:t>
            </a:r>
            <a:r>
              <a:rPr lang="en-US" dirty="0"/>
              <a:t>thanks to you, </a:t>
            </a:r>
            <a:r>
              <a:rPr lang="en-US" b="1" i="1" dirty="0"/>
              <a:t>we won't do it again</a:t>
            </a:r>
            <a:r>
              <a:rPr lang="en-US" dirty="0" smtClean="0"/>
              <a:t>.”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Bernanke 2002</a:t>
            </a:r>
            <a:r>
              <a:rPr lang="en-US" dirty="0" smtClean="0"/>
              <a:t>)</a:t>
            </a:r>
          </a:p>
          <a:p>
            <a:r>
              <a:rPr lang="en-AU" dirty="0" smtClean="0"/>
              <a:t>Whoops…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86441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Heterodox Economics?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6096000"/>
          </a:xfrm>
        </p:spPr>
        <p:txBody>
          <a:bodyPr/>
          <a:lstStyle/>
          <a:p>
            <a:r>
              <a:rPr lang="en-AU" dirty="0" smtClean="0"/>
              <a:t>Did </a:t>
            </a:r>
            <a:r>
              <a:rPr lang="en-AU" dirty="0"/>
              <a:t>mainstream </a:t>
            </a:r>
            <a:r>
              <a:rPr lang="en-AU" dirty="0" smtClean="0"/>
              <a:t>economics dispassionately consider other theories?</a:t>
            </a:r>
          </a:p>
          <a:p>
            <a:pPr lvl="1"/>
            <a:r>
              <a:rPr lang="en-AU" dirty="0" smtClean="0"/>
              <a:t>Bernanke before the 2007 crisis:</a:t>
            </a:r>
            <a:endParaRPr lang="en-US" dirty="0" smtClean="0"/>
          </a:p>
          <a:p>
            <a:pPr lvl="2"/>
            <a:r>
              <a:rPr lang="en-US" dirty="0" smtClean="0"/>
              <a:t>“Hyman </a:t>
            </a:r>
            <a:r>
              <a:rPr lang="en-US" dirty="0"/>
              <a:t>Minsky (1977) and Charles </a:t>
            </a:r>
            <a:r>
              <a:rPr lang="en-US" dirty="0" err="1"/>
              <a:t>Kindleberger</a:t>
            </a:r>
            <a:r>
              <a:rPr lang="en-US" dirty="0"/>
              <a:t> (1978) have in several places argued for the inherent instability of the financial </a:t>
            </a:r>
            <a:r>
              <a:rPr lang="en-US" dirty="0" smtClean="0"/>
              <a:t>system</a:t>
            </a:r>
          </a:p>
          <a:p>
            <a:pPr lvl="3"/>
            <a:r>
              <a:rPr lang="en-US" i="1" dirty="0" smtClean="0"/>
              <a:t>but </a:t>
            </a:r>
            <a:r>
              <a:rPr lang="en-US" i="1" dirty="0"/>
              <a:t>in doing so have had to depart from the assumption of rational economic </a:t>
            </a:r>
            <a:r>
              <a:rPr lang="en-US" i="1" dirty="0" smtClean="0"/>
              <a:t>behavior</a:t>
            </a:r>
            <a:r>
              <a:rPr lang="en-US" dirty="0" smtClean="0"/>
              <a:t>…</a:t>
            </a:r>
          </a:p>
          <a:p>
            <a:pPr lvl="2"/>
            <a:r>
              <a:rPr lang="en-US" dirty="0" smtClean="0"/>
              <a:t>I </a:t>
            </a:r>
            <a:r>
              <a:rPr lang="en-US" dirty="0"/>
              <a:t>do not deny the possible importance of irrationality in economic life; however </a:t>
            </a:r>
            <a:r>
              <a:rPr lang="en-US" b="1" i="1" dirty="0"/>
              <a:t>it seems that the best research strategy is to push the rationality postulate as far as it will go</a:t>
            </a:r>
            <a:r>
              <a:rPr lang="en-US" dirty="0" smtClean="0"/>
              <a:t>.” </a:t>
            </a:r>
            <a:r>
              <a:rPr lang="en-US" dirty="0"/>
              <a:t>(Bernanke </a:t>
            </a:r>
            <a:r>
              <a:rPr lang="en-US" dirty="0" smtClean="0"/>
              <a:t>2000, </a:t>
            </a:r>
            <a:r>
              <a:rPr lang="en-US" i="1" dirty="0" smtClean="0"/>
              <a:t>Essays on the Great Depression</a:t>
            </a:r>
            <a:r>
              <a:rPr lang="en-US" dirty="0" smtClean="0"/>
              <a:t>, </a:t>
            </a:r>
            <a:r>
              <a:rPr lang="en-US" dirty="0"/>
              <a:t>p. 43</a:t>
            </a:r>
            <a:r>
              <a:rPr lang="en-US" dirty="0" smtClean="0"/>
              <a:t>)</a:t>
            </a:r>
          </a:p>
          <a:p>
            <a:r>
              <a:rPr lang="en-AU" dirty="0" smtClean="0"/>
              <a:t>Ignore alternative views because they don’t fit your paradigm?</a:t>
            </a:r>
          </a:p>
          <a:p>
            <a:pPr lvl="1"/>
            <a:r>
              <a:rPr lang="en-AU" dirty="0" smtClean="0"/>
              <a:t>CORE curriculum does the same today </a:t>
            </a:r>
            <a:r>
              <a:rPr lang="en-AU" b="1" i="1" dirty="0" smtClean="0"/>
              <a:t>after the crisis</a:t>
            </a:r>
            <a:r>
              <a:rPr lang="en-AU" dirty="0" smtClean="0"/>
              <a:t>…</a:t>
            </a:r>
            <a:endParaRPr lang="en-US" dirty="0" smtClean="0"/>
          </a:p>
          <a:p>
            <a:r>
              <a:rPr lang="en-AU" dirty="0" smtClean="0"/>
              <a:t>Economics needs to learn some humility:</a:t>
            </a:r>
            <a:endParaRPr lang="en-US" dirty="0" smtClean="0"/>
          </a:p>
          <a:p>
            <a:pPr lvl="1"/>
            <a:r>
              <a:rPr lang="en-US" dirty="0" smtClean="0"/>
              <a:t>“There </a:t>
            </a:r>
            <a:r>
              <a:rPr lang="en-US" dirty="0"/>
              <a:t>are more things in heaven and earth, Horatio, </a:t>
            </a:r>
            <a:r>
              <a:rPr lang="en-US" dirty="0" smtClean="0"/>
              <a:t>Than </a:t>
            </a:r>
            <a:r>
              <a:rPr lang="en-US" dirty="0"/>
              <a:t>are dreamt of in your philosophy</a:t>
            </a:r>
            <a:r>
              <a:rPr lang="en-US" dirty="0" smtClean="0"/>
              <a:t>.” (</a:t>
            </a:r>
            <a:r>
              <a:rPr lang="en-US" i="1" dirty="0" smtClean="0"/>
              <a:t>Hamlet to Horatio in </a:t>
            </a:r>
            <a:r>
              <a:rPr lang="en-US" b="1" i="1" dirty="0" smtClean="0"/>
              <a:t>Hamlet</a:t>
            </a:r>
            <a:r>
              <a:rPr lang="en-US" dirty="0" smtClean="0"/>
              <a:t>)</a:t>
            </a:r>
          </a:p>
          <a:p>
            <a:pPr lvl="1"/>
            <a:r>
              <a:rPr lang="en-AU" b="1" i="1" dirty="0" smtClean="0"/>
              <a:t>You shouldn’t just ignore what you can’t explain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1897811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Heterodox Economics?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6096000"/>
          </a:xfrm>
        </p:spPr>
        <p:txBody>
          <a:bodyPr/>
          <a:lstStyle/>
          <a:p>
            <a:r>
              <a:rPr lang="en-AU" dirty="0" smtClean="0"/>
              <a:t>So is Post-Keynesian economics…</a:t>
            </a:r>
          </a:p>
          <a:p>
            <a:pPr lvl="1"/>
            <a:r>
              <a:rPr lang="en-AU" dirty="0" smtClean="0"/>
              <a:t>“70 or 100 year old historical ways of thinking  about the economy when the economy has changed so much”</a:t>
            </a:r>
          </a:p>
          <a:p>
            <a:pPr lvl="1"/>
            <a:r>
              <a:rPr lang="en-AU" dirty="0" smtClean="0"/>
              <a:t>Or…</a:t>
            </a:r>
          </a:p>
          <a:p>
            <a:pPr lvl="1"/>
            <a:r>
              <a:rPr lang="en-AU" i="1" dirty="0" smtClean="0"/>
              <a:t>A different approach to economics inspired by a similar crisis </a:t>
            </a:r>
            <a:r>
              <a:rPr lang="en-AU" b="1" i="1" dirty="0" smtClean="0"/>
              <a:t>&amp; similar failure of mainstream economics</a:t>
            </a:r>
            <a:r>
              <a:rPr lang="en-AU" i="1" dirty="0" smtClean="0"/>
              <a:t> 80 years ago?</a:t>
            </a:r>
          </a:p>
          <a:p>
            <a:r>
              <a:rPr lang="en-AU" dirty="0" smtClean="0"/>
              <a:t>According to mainstream economists: the former</a:t>
            </a:r>
          </a:p>
          <a:p>
            <a:r>
              <a:rPr lang="en-AU" dirty="0" smtClean="0"/>
              <a:t>In reality: the latter</a:t>
            </a:r>
          </a:p>
          <a:p>
            <a:pPr lvl="1"/>
            <a:r>
              <a:rPr lang="en-AU" dirty="0" smtClean="0"/>
              <a:t>Many other Schools of Thought exist that CORE ignores…</a:t>
            </a:r>
          </a:p>
          <a:p>
            <a:pPr lvl="2"/>
            <a:r>
              <a:rPr lang="en-AU" dirty="0" smtClean="0"/>
              <a:t>Post Keynesian (see King 2003, 2012 for detailed history)</a:t>
            </a:r>
          </a:p>
          <a:p>
            <a:pPr lvl="2"/>
            <a:r>
              <a:rPr lang="en-AU" dirty="0" smtClean="0"/>
              <a:t>Ecological</a:t>
            </a:r>
          </a:p>
          <a:p>
            <a:pPr lvl="2"/>
            <a:r>
              <a:rPr lang="en-AU" dirty="0" smtClean="0"/>
              <a:t>Institutional</a:t>
            </a:r>
          </a:p>
          <a:p>
            <a:pPr lvl="2"/>
            <a:r>
              <a:rPr lang="en-AU" dirty="0" smtClean="0"/>
              <a:t>Austrian</a:t>
            </a:r>
          </a:p>
          <a:p>
            <a:pPr lvl="2"/>
            <a:r>
              <a:rPr lang="en-AU" dirty="0" smtClean="0"/>
              <a:t>Marxist…</a:t>
            </a:r>
          </a:p>
          <a:p>
            <a:pPr lvl="1"/>
            <a:r>
              <a:rPr lang="en-AU" dirty="0" smtClean="0"/>
              <a:t>Economists in these Schools do read Neoclassical economics</a:t>
            </a:r>
          </a:p>
          <a:p>
            <a:pPr lvl="1"/>
            <a:r>
              <a:rPr lang="en-AU" dirty="0" smtClean="0"/>
              <a:t>Neoclassical economists don’t read non-Neoclassical economics</a:t>
            </a:r>
          </a:p>
          <a:p>
            <a:pPr lvl="2"/>
            <a:r>
              <a:rPr lang="en-AU" dirty="0" smtClean="0"/>
              <a:t>So they barely even know we exist</a:t>
            </a:r>
            <a:endParaRPr lang="en-US" dirty="0" smtClean="0"/>
          </a:p>
          <a:p>
            <a:pPr lvl="1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98865788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Post Keynesian Economics?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Part critique of Neoclassical Economics</a:t>
            </a:r>
          </a:p>
          <a:p>
            <a:pPr lvl="1"/>
            <a:r>
              <a:rPr lang="en-AU" dirty="0" smtClean="0"/>
              <a:t>Dates from well before Keynes—see Veblen 1898 </a:t>
            </a:r>
            <a:r>
              <a:rPr lang="en-US" dirty="0" smtClean="0"/>
              <a:t>“Why </a:t>
            </a:r>
            <a:r>
              <a:rPr lang="en-US" dirty="0"/>
              <a:t>is Economics not an Evolutionary Science</a:t>
            </a:r>
            <a:r>
              <a:rPr lang="en-US" dirty="0" smtClean="0"/>
              <a:t>?”</a:t>
            </a:r>
          </a:p>
          <a:p>
            <a:pPr lvl="2"/>
            <a:r>
              <a:rPr lang="en-AU" dirty="0" smtClean="0"/>
              <a:t>Keynes simply break point at which PK diverged from </a:t>
            </a:r>
            <a:r>
              <a:rPr lang="en-AU" dirty="0" err="1" smtClean="0"/>
              <a:t>Hicksian</a:t>
            </a:r>
            <a:r>
              <a:rPr lang="en-AU" dirty="0" smtClean="0"/>
              <a:t> interpretation of Keynes (Hicks 1937 vs Keynes 1937)</a:t>
            </a:r>
            <a:endParaRPr lang="en-US" dirty="0" smtClean="0"/>
          </a:p>
          <a:p>
            <a:r>
              <a:rPr lang="en-AU" dirty="0" smtClean="0"/>
              <a:t>Part alternative approach based on realism rather than “simplifying assumption” fantasies</a:t>
            </a:r>
          </a:p>
          <a:p>
            <a:pPr lvl="1"/>
            <a:r>
              <a:rPr lang="en-AU" dirty="0" smtClean="0"/>
              <a:t>Uncertainty isn’t risk </a:t>
            </a:r>
            <a:r>
              <a:rPr lang="en-AU" dirty="0"/>
              <a:t>(Keynes </a:t>
            </a:r>
            <a:r>
              <a:rPr lang="en-AU" dirty="0" smtClean="0"/>
              <a:t>1937, </a:t>
            </a:r>
            <a:r>
              <a:rPr lang="en-AU" dirty="0" err="1" smtClean="0"/>
              <a:t>Kalecki</a:t>
            </a:r>
            <a:r>
              <a:rPr lang="en-AU" dirty="0" smtClean="0"/>
              <a:t> 1937)</a:t>
            </a:r>
          </a:p>
          <a:p>
            <a:pPr lvl="2"/>
            <a:r>
              <a:rPr lang="en-AU" dirty="0" smtClean="0"/>
              <a:t>“</a:t>
            </a:r>
            <a:r>
              <a:rPr lang="en-AU" strike="sngStrike" dirty="0" smtClean="0"/>
              <a:t>Rational</a:t>
            </a:r>
            <a:r>
              <a:rPr lang="en-AU" dirty="0" smtClean="0"/>
              <a:t> Prophetic Expectations” is a delusion</a:t>
            </a:r>
          </a:p>
          <a:p>
            <a:pPr lvl="1"/>
            <a:r>
              <a:rPr lang="en-AU" dirty="0" smtClean="0"/>
              <a:t>The economy is cyclical &amp; evolutionary (</a:t>
            </a:r>
            <a:r>
              <a:rPr lang="en-AU" dirty="0" err="1" smtClean="0"/>
              <a:t>Kalecki</a:t>
            </a:r>
            <a:r>
              <a:rPr lang="en-AU" dirty="0" smtClean="0"/>
              <a:t> 1968, Goodwin 1967)</a:t>
            </a:r>
          </a:p>
          <a:p>
            <a:pPr lvl="2"/>
            <a:r>
              <a:rPr lang="en-AU" dirty="0" smtClean="0"/>
              <a:t>Economy is never in equilibrium (Hicks 1981)</a:t>
            </a:r>
          </a:p>
          <a:p>
            <a:pPr lvl="2"/>
            <a:r>
              <a:rPr lang="en-AU" dirty="0" smtClean="0"/>
              <a:t>Evolution rather than than price competition (Schumpeter 1934)</a:t>
            </a:r>
          </a:p>
          <a:p>
            <a:pPr lvl="1"/>
            <a:r>
              <a:rPr lang="en-AU" dirty="0" smtClean="0"/>
              <a:t>Money, banks and debt matter (Fisher 1933, Minsky 1975)</a:t>
            </a:r>
          </a:p>
          <a:p>
            <a:pPr lvl="2"/>
            <a:r>
              <a:rPr lang="en-AU" dirty="0" smtClean="0"/>
              <a:t>Can’t model capitalism without money</a:t>
            </a:r>
          </a:p>
          <a:p>
            <a:pPr lvl="1"/>
            <a:r>
              <a:rPr lang="en-AU" dirty="0" smtClean="0"/>
              <a:t>Production is multi-sectoral (</a:t>
            </a:r>
            <a:r>
              <a:rPr lang="en-AU" dirty="0" err="1" smtClean="0"/>
              <a:t>Sraffa</a:t>
            </a:r>
            <a:r>
              <a:rPr lang="en-AU" dirty="0" smtClean="0"/>
              <a:t> 1960)</a:t>
            </a:r>
          </a:p>
          <a:p>
            <a:pPr lvl="2"/>
            <a:r>
              <a:rPr lang="en-AU" dirty="0" smtClean="0"/>
              <a:t>Input-output dynamics matter</a:t>
            </a:r>
          </a:p>
          <a:p>
            <a:pPr lvl="1"/>
            <a:r>
              <a:rPr lang="en-AU" dirty="0" smtClean="0"/>
              <a:t>And many other strands (see King for overview)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74998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66CCFF"/>
      </a:lt1>
      <a:dk2>
        <a:srgbClr val="CBCBCB"/>
      </a:dk2>
      <a:lt2>
        <a:srgbClr val="000000"/>
      </a:lt2>
      <a:accent1>
        <a:srgbClr val="009999"/>
      </a:accent1>
      <a:accent2>
        <a:srgbClr val="FF9933"/>
      </a:accent2>
      <a:accent3>
        <a:srgbClr val="B8E2FF"/>
      </a:accent3>
      <a:accent4>
        <a:srgbClr val="000000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path path="rect">
            <a:fillToRect l="50000" t="50000" r="50000" b="50000"/>
          </a:path>
        </a:gra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path path="rect">
            <a:fillToRect l="50000" t="50000" r="50000" b="50000"/>
          </a:path>
        </a:gra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KeenGFCScaleCausesConsequences</Template>
  <TotalTime>47948</TotalTime>
  <Words>4543</Words>
  <Application>Microsoft Office PowerPoint</Application>
  <PresentationFormat>On-screen Show (4:3)</PresentationFormat>
  <Paragraphs>378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Arial Unicode MS</vt:lpstr>
      <vt:lpstr>Arial</vt:lpstr>
      <vt:lpstr>Calibri</vt:lpstr>
      <vt:lpstr>Candara</vt:lpstr>
      <vt:lpstr>Comic Sans MS</vt:lpstr>
      <vt:lpstr>Consolas</vt:lpstr>
      <vt:lpstr>Symbol</vt:lpstr>
      <vt:lpstr>Times New Roman</vt:lpstr>
      <vt:lpstr>Blank Presentation</vt:lpstr>
      <vt:lpstr>Equation</vt:lpstr>
      <vt:lpstr>Packager Shell Object</vt:lpstr>
      <vt:lpstr>Package</vt:lpstr>
      <vt:lpstr>Greek Debt Deflation and Neoclassical Economics</vt:lpstr>
      <vt:lpstr>What is Heterodox Economics?</vt:lpstr>
      <vt:lpstr>What is Heterodox Economics?</vt:lpstr>
      <vt:lpstr>What is Heterodox Economics?</vt:lpstr>
      <vt:lpstr>What is Heterodox Economics?</vt:lpstr>
      <vt:lpstr>What is Heterodox Economics?</vt:lpstr>
      <vt:lpstr>What is Heterodox Economics?</vt:lpstr>
      <vt:lpstr>What is Heterodox Economics?</vt:lpstr>
      <vt:lpstr>What is Post Keynesian Economics?</vt:lpstr>
      <vt:lpstr>Post Keynesian Economics: the alternatives</vt:lpstr>
      <vt:lpstr>Essential issue today: Greece &amp; Austerity</vt:lpstr>
      <vt:lpstr>Mainstream economics &amp; European economic crisis</vt:lpstr>
      <vt:lpstr>Mainstream economics &amp; European economic crisis</vt:lpstr>
      <vt:lpstr>A monetary perspective on austerity</vt:lpstr>
      <vt:lpstr>Should government budget be balanced or in surplus?</vt:lpstr>
      <vt:lpstr>Should government budget be balanced or in surplus?</vt:lpstr>
      <vt:lpstr>Should government budget be balanced or in surplus?</vt:lpstr>
      <vt:lpstr>Should government budget be balanced or in surplus?</vt:lpstr>
      <vt:lpstr>Should government budget be balanced or in surplus?</vt:lpstr>
      <vt:lpstr>Should government budget be balanced or in surplus?</vt:lpstr>
      <vt:lpstr>Do banks (and debt and money) matter?</vt:lpstr>
      <vt:lpstr>Basic dynamic economic modelling</vt:lpstr>
      <vt:lpstr>Basic economic modelling: Goodwin’s growth cycle</vt:lpstr>
      <vt:lpstr>Basic economic modelling: Goodwin’s growth cycle</vt:lpstr>
      <vt:lpstr>Extending Goodwin: adding debt</vt:lpstr>
      <vt:lpstr>Extending Goodwin: adding debt</vt:lpstr>
      <vt:lpstr>Extending Goodwin: adding government</vt:lpstr>
      <vt:lpstr>Extending Goodwin: adding government</vt:lpstr>
      <vt:lpstr>Why deflation now?</vt:lpstr>
      <vt:lpstr>Conclusion</vt:lpstr>
      <vt:lpstr>References: small selection of Post Keynesian papers</vt:lpstr>
      <vt:lpstr>References: small selection of Post Keynesian papers</vt:lpstr>
      <vt:lpstr>References: small selection of Post Keynesian papers</vt:lpstr>
      <vt:lpstr>References: small selection of Post Keynesian papers</vt:lpstr>
      <vt:lpstr>References: small selection of Post Keynesian papers</vt:lpstr>
      <vt:lpstr>References: small selection of Post Keynesian papers</vt:lpstr>
      <vt:lpstr>References: small selection of Post Keynesian papers</vt:lpstr>
      <vt:lpstr>References: small selection of Post Keynesian papers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SteveKeen</dc:creator>
  <cp:lastModifiedBy>Steve Keen</cp:lastModifiedBy>
  <cp:revision>2213</cp:revision>
  <cp:lastPrinted>1601-01-01T00:00:00Z</cp:lastPrinted>
  <dcterms:created xsi:type="dcterms:W3CDTF">1601-01-01T00:00:00Z</dcterms:created>
  <dcterms:modified xsi:type="dcterms:W3CDTF">2015-02-23T16:02:23Z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