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256" r:id="rId2"/>
    <p:sldId id="257" r:id="rId3"/>
    <p:sldId id="305" r:id="rId4"/>
    <p:sldId id="258" r:id="rId5"/>
    <p:sldId id="298" r:id="rId6"/>
    <p:sldId id="302" r:id="rId7"/>
    <p:sldId id="304" r:id="rId8"/>
    <p:sldId id="259" r:id="rId9"/>
    <p:sldId id="260"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 id="261" r:id="rId43"/>
    <p:sldId id="299" r:id="rId44"/>
    <p:sldId id="262" r:id="rId45"/>
    <p:sldId id="264" r:id="rId46"/>
    <p:sldId id="301" r:id="rId47"/>
    <p:sldId id="300" r:id="rId48"/>
    <p:sldId id="277" r:id="rId49"/>
    <p:sldId id="306" r:id="rId50"/>
  </p:sldIdLst>
  <p:sldSz cx="9144000" cy="6858000" type="screen4x3"/>
  <p:notesSz cx="7102475" cy="10233025"/>
  <p:defaultTextStyle>
    <a:defPPr>
      <a:defRPr lang="en-US"/>
    </a:defPPr>
    <a:lvl1pPr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FFFFFF"/>
    <a:srgbClr val="00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32" autoAdjust="0"/>
  </p:normalViewPr>
  <p:slideViewPr>
    <p:cSldViewPr>
      <p:cViewPr varScale="1">
        <p:scale>
          <a:sx n="144" d="100"/>
          <a:sy n="144" d="100"/>
        </p:scale>
        <p:origin x="1896" y="84"/>
      </p:cViewPr>
      <p:guideLst>
        <p:guide orient="horz" pos="2160"/>
        <p:guide pos="2880"/>
      </p:guideLst>
    </p:cSldViewPr>
  </p:slideViewPr>
  <p:outlineViewPr>
    <p:cViewPr>
      <p:scale>
        <a:sx n="33" d="100"/>
        <a:sy n="33" d="100"/>
      </p:scale>
      <p:origin x="0" y="13884"/>
    </p:cViewPr>
    <p:sldLst>
      <p:sld r:id="rId1" collapse="1"/>
    </p:sldLst>
  </p:outlineViewPr>
  <p:notesTextViewPr>
    <p:cViewPr>
      <p:scale>
        <a:sx n="100" d="100"/>
        <a:sy n="100" d="100"/>
      </p:scale>
      <p:origin x="0" y="0"/>
    </p:cViewPr>
  </p:notesTextViewPr>
  <p:sorterViewPr>
    <p:cViewPr>
      <p:scale>
        <a:sx n="150" d="100"/>
        <a:sy n="150" d="100"/>
      </p:scale>
      <p:origin x="0" y="-18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899" name="Rectangle 3"/>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eaLnBrk="1" hangingPunct="1">
              <a:defRPr sz="1300">
                <a:effectLst/>
                <a:latin typeface="Arial" charset="0"/>
              </a:defRPr>
            </a:lvl1pPr>
          </a:lstStyle>
          <a:p>
            <a:pPr>
              <a:defRPr/>
            </a:pPr>
            <a:endParaRPr lang="en-US" dirty="0"/>
          </a:p>
        </p:txBody>
      </p:sp>
      <p:sp>
        <p:nvSpPr>
          <p:cNvPr id="80900"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901" name="Rectangle 5"/>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eaLnBrk="1" hangingPunct="1">
              <a:defRPr sz="1300">
                <a:effectLst/>
                <a:latin typeface="Arial" charset="0"/>
              </a:defRPr>
            </a:lvl1pPr>
          </a:lstStyle>
          <a:p>
            <a:pPr>
              <a:defRPr/>
            </a:pPr>
            <a:fld id="{DCF68248-9CF8-4C97-85DE-A465E3059044}" type="slidenum">
              <a:rPr lang="en-US"/>
              <a:pPr>
                <a:defRPr/>
              </a:pPr>
              <a:t>‹#›</a:t>
            </a:fld>
            <a:endParaRPr lang="en-US" dirty="0"/>
          </a:p>
        </p:txBody>
      </p:sp>
    </p:spTree>
    <p:extLst>
      <p:ext uri="{BB962C8B-B14F-4D97-AF65-F5344CB8AC3E}">
        <p14:creationId xmlns:p14="http://schemas.microsoft.com/office/powerpoint/2010/main" val="421517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pPr>
              <a:defRPr/>
            </a:pPr>
            <a:fld id="{9E34526D-5DA6-4550-8B1E-86C3EBDC57B9}" type="datetimeFigureOut">
              <a:rPr lang="en-AU"/>
              <a:pPr>
                <a:defRPr/>
              </a:pPr>
              <a:t>6/12/2014</a:t>
            </a:fld>
            <a:endParaRPr lang="en-AU"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720263"/>
            <a:ext cx="3078163" cy="511175"/>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p:cNvSpPr>
            <a:spLocks noGrp="1"/>
          </p:cNvSpPr>
          <p:nvPr>
            <p:ph type="sldNum" sz="quarter" idx="5"/>
          </p:nvPr>
        </p:nvSpPr>
        <p:spPr>
          <a:xfrm>
            <a:off x="4022725" y="9720263"/>
            <a:ext cx="3078163" cy="511175"/>
          </a:xfrm>
          <a:prstGeom prst="rect">
            <a:avLst/>
          </a:prstGeom>
        </p:spPr>
        <p:txBody>
          <a:bodyPr vert="horz" lIns="91440" tIns="45720" rIns="91440" bIns="45720" rtlCol="0" anchor="b"/>
          <a:lstStyle>
            <a:lvl1pPr algn="r">
              <a:defRPr sz="1200"/>
            </a:lvl1pPr>
          </a:lstStyle>
          <a:p>
            <a:pPr>
              <a:defRPr/>
            </a:pPr>
            <a:fld id="{FE3429AE-B378-4A83-B84B-5F104916AE3D}" type="slidenum">
              <a:rPr lang="en-AU"/>
              <a:pPr>
                <a:defRPr/>
              </a:pPr>
              <a:t>‹#›</a:t>
            </a:fld>
            <a:endParaRPr lang="en-AU" dirty="0"/>
          </a:p>
        </p:txBody>
      </p:sp>
    </p:spTree>
    <p:extLst>
      <p:ext uri="{BB962C8B-B14F-4D97-AF65-F5344CB8AC3E}">
        <p14:creationId xmlns:p14="http://schemas.microsoft.com/office/powerpoint/2010/main" val="1825863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79F4EFE2-6A7B-46D2-879E-FFACB4BA509C}" type="slidenum">
              <a:rPr lang="en-GB" altLang="en-US" sz="1200"/>
              <a:pPr/>
              <a:t>16</a:t>
            </a:fld>
            <a:endParaRPr lang="en-GB" altLang="en-US" sz="1200"/>
          </a:p>
        </p:txBody>
      </p:sp>
      <p:sp>
        <p:nvSpPr>
          <p:cNvPr id="123905" name="Text Box 1"/>
          <p:cNvSpPr txBox="1">
            <a:spLocks noChangeArrowheads="1"/>
          </p:cNvSpPr>
          <p:nvPr/>
        </p:nvSpPr>
        <p:spPr bwMode="auto">
          <a:xfrm>
            <a:off x="996950" y="768350"/>
            <a:ext cx="5110163" cy="38369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403" tIns="47201" rIns="94403" bIns="47201" anchor="ctr"/>
          <a:lstStyle/>
          <a:p>
            <a:pPr>
              <a:defRPr/>
            </a:pPr>
            <a:endParaRPr lang="en-AU"/>
          </a:p>
        </p:txBody>
      </p:sp>
      <p:sp>
        <p:nvSpPr>
          <p:cNvPr id="120836" name="Rectangle 2"/>
          <p:cNvSpPr>
            <a:spLocks noGrp="1" noChangeArrowheads="1"/>
          </p:cNvSpPr>
          <p:nvPr>
            <p:ph type="body"/>
          </p:nvPr>
        </p:nvSpPr>
        <p:spPr bwMode="auto">
          <a:xfrm>
            <a:off x="946150" y="4860925"/>
            <a:ext cx="5208588"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87181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DEBCD09-666D-4A63-B988-DCA21A1ACD4C}" type="slidenum">
              <a:rPr lang="en-GB" altLang="en-US" sz="1200"/>
              <a:pPr/>
              <a:t>19</a:t>
            </a:fld>
            <a:endParaRPr lang="en-GB" altLang="en-US" sz="1200"/>
          </a:p>
        </p:txBody>
      </p:sp>
      <p:sp>
        <p:nvSpPr>
          <p:cNvPr id="117761" name="Text Box 1"/>
          <p:cNvSpPr txBox="1">
            <a:spLocks noChangeArrowheads="1"/>
          </p:cNvSpPr>
          <p:nvPr/>
        </p:nvSpPr>
        <p:spPr bwMode="auto">
          <a:xfrm>
            <a:off x="996950" y="768350"/>
            <a:ext cx="5110163" cy="38369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403" tIns="47201" rIns="94403" bIns="47201" anchor="ctr"/>
          <a:lstStyle/>
          <a:p>
            <a:pPr>
              <a:defRPr/>
            </a:pPr>
            <a:endParaRPr lang="en-AU"/>
          </a:p>
        </p:txBody>
      </p:sp>
      <p:sp>
        <p:nvSpPr>
          <p:cNvPr id="118788" name="Rectangle 2"/>
          <p:cNvSpPr>
            <a:spLocks noGrp="1" noChangeArrowheads="1"/>
          </p:cNvSpPr>
          <p:nvPr>
            <p:ph type="body"/>
          </p:nvPr>
        </p:nvSpPr>
        <p:spPr bwMode="auto">
          <a:xfrm>
            <a:off x="946150" y="4860925"/>
            <a:ext cx="5208588"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8732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8013195D-50F0-474B-9C65-A3483C55C58C}" type="slidenum">
              <a:rPr lang="en-GB" altLang="en-US" sz="1200"/>
              <a:pPr/>
              <a:t>20</a:t>
            </a:fld>
            <a:endParaRPr lang="en-GB" altLang="en-US" sz="1200"/>
          </a:p>
        </p:txBody>
      </p:sp>
      <p:sp>
        <p:nvSpPr>
          <p:cNvPr id="118785" name="Text Box 1"/>
          <p:cNvSpPr txBox="1">
            <a:spLocks noChangeArrowheads="1"/>
          </p:cNvSpPr>
          <p:nvPr/>
        </p:nvSpPr>
        <p:spPr bwMode="auto">
          <a:xfrm>
            <a:off x="996950" y="768350"/>
            <a:ext cx="5110163" cy="38369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403" tIns="47201" rIns="94403" bIns="47201" anchor="ctr"/>
          <a:lstStyle/>
          <a:p>
            <a:pPr>
              <a:defRPr/>
            </a:pPr>
            <a:endParaRPr lang="en-AU"/>
          </a:p>
        </p:txBody>
      </p:sp>
      <p:sp>
        <p:nvSpPr>
          <p:cNvPr id="119812" name="Rectangle 2"/>
          <p:cNvSpPr>
            <a:spLocks noGrp="1" noChangeArrowheads="1"/>
          </p:cNvSpPr>
          <p:nvPr>
            <p:ph type="body"/>
          </p:nvPr>
        </p:nvSpPr>
        <p:spPr bwMode="auto">
          <a:xfrm>
            <a:off x="946150" y="4860925"/>
            <a:ext cx="5208588"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4075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685800" y="6529388"/>
            <a:ext cx="3505200" cy="327025"/>
          </a:xfrm>
          <a:prstGeom prst="rect">
            <a:avLst/>
          </a:prstGeom>
          <a:solidFill>
            <a:schemeClr val="hlink"/>
          </a:solidFill>
          <a:ln w="9525">
            <a:noFill/>
            <a:miter lim="800000"/>
            <a:headEnd/>
            <a:tailEnd/>
          </a:ln>
          <a:effectLst/>
        </p:spPr>
        <p:txBody>
          <a:bodyPr/>
          <a:lstStyle/>
          <a:p>
            <a:pPr>
              <a:defRPr/>
            </a:pPr>
            <a:endParaRPr lang="en-AU" dirty="0"/>
          </a:p>
        </p:txBody>
      </p:sp>
      <p:sp>
        <p:nvSpPr>
          <p:cNvPr id="5" name="Rectangle 3"/>
          <p:cNvSpPr>
            <a:spLocks noChangeArrowheads="1"/>
          </p:cNvSpPr>
          <p:nvPr/>
        </p:nvSpPr>
        <p:spPr bwMode="invGray">
          <a:xfrm>
            <a:off x="685800" y="2311400"/>
            <a:ext cx="8456613" cy="1117600"/>
          </a:xfrm>
          <a:prstGeom prst="rect">
            <a:avLst/>
          </a:prstGeom>
          <a:solidFill>
            <a:schemeClr val="hlink"/>
          </a:solidFill>
          <a:ln w="9525">
            <a:noFill/>
            <a:miter lim="800000"/>
            <a:headEnd/>
            <a:tailEnd/>
          </a:ln>
          <a:effectLst/>
        </p:spPr>
        <p:txBody>
          <a:bodyPr/>
          <a:lstStyle/>
          <a:p>
            <a:pPr>
              <a:defRPr/>
            </a:pPr>
            <a:endParaRPr lang="en-AU" dirty="0">
              <a:latin typeface="Arial Unicode MS" pitchFamily="34" charset="-128"/>
              <a:ea typeface="Arial Unicode MS" pitchFamily="34" charset="-128"/>
              <a:cs typeface="Arial Unicode MS" pitchFamily="34" charset="-128"/>
            </a:endParaRPr>
          </a:p>
        </p:txBody>
      </p:sp>
      <p:sp>
        <p:nvSpPr>
          <p:cNvPr id="6" name="Oval 4"/>
          <p:cNvSpPr>
            <a:spLocks noChangeArrowheads="1"/>
          </p:cNvSpPr>
          <p:nvPr/>
        </p:nvSpPr>
        <p:spPr bwMode="invGray">
          <a:xfrm>
            <a:off x="881063" y="119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7" name="Oval 5"/>
          <p:cNvSpPr>
            <a:spLocks noChangeArrowheads="1"/>
          </p:cNvSpPr>
          <p:nvPr/>
        </p:nvSpPr>
        <p:spPr bwMode="invGray">
          <a:xfrm>
            <a:off x="881063" y="347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8" name="Oval 6"/>
          <p:cNvSpPr>
            <a:spLocks noChangeArrowheads="1"/>
          </p:cNvSpPr>
          <p:nvPr/>
        </p:nvSpPr>
        <p:spPr bwMode="invGray">
          <a:xfrm>
            <a:off x="881063" y="573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9" name="Oval 7"/>
          <p:cNvSpPr>
            <a:spLocks noChangeArrowheads="1"/>
          </p:cNvSpPr>
          <p:nvPr/>
        </p:nvSpPr>
        <p:spPr bwMode="invGray">
          <a:xfrm>
            <a:off x="881063" y="10334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0" name="Oval 8"/>
          <p:cNvSpPr>
            <a:spLocks noChangeArrowheads="1"/>
          </p:cNvSpPr>
          <p:nvPr/>
        </p:nvSpPr>
        <p:spPr bwMode="invGray">
          <a:xfrm>
            <a:off x="881063" y="1262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1" name="Oval 9"/>
          <p:cNvSpPr>
            <a:spLocks noChangeArrowheads="1"/>
          </p:cNvSpPr>
          <p:nvPr/>
        </p:nvSpPr>
        <p:spPr bwMode="invGray">
          <a:xfrm>
            <a:off x="881063" y="1490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2" name="Oval 10"/>
          <p:cNvSpPr>
            <a:spLocks noChangeArrowheads="1"/>
          </p:cNvSpPr>
          <p:nvPr/>
        </p:nvSpPr>
        <p:spPr bwMode="invGray">
          <a:xfrm>
            <a:off x="881063" y="1716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13" name="Oval 11"/>
          <p:cNvSpPr>
            <a:spLocks noChangeArrowheads="1"/>
          </p:cNvSpPr>
          <p:nvPr/>
        </p:nvSpPr>
        <p:spPr bwMode="invGray">
          <a:xfrm>
            <a:off x="881063" y="1947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14" name="Oval 12"/>
          <p:cNvSpPr>
            <a:spLocks noChangeArrowheads="1"/>
          </p:cNvSpPr>
          <p:nvPr/>
        </p:nvSpPr>
        <p:spPr bwMode="invGray">
          <a:xfrm>
            <a:off x="881063" y="2176463"/>
            <a:ext cx="66675" cy="65087"/>
          </a:xfrm>
          <a:prstGeom prst="ellipse">
            <a:avLst/>
          </a:prstGeom>
          <a:solidFill>
            <a:schemeClr val="tx2"/>
          </a:solidFill>
          <a:ln w="9525">
            <a:noFill/>
            <a:round/>
            <a:headEnd/>
            <a:tailEnd/>
          </a:ln>
          <a:effectLst/>
        </p:spPr>
        <p:txBody>
          <a:bodyPr/>
          <a:lstStyle/>
          <a:p>
            <a:pPr>
              <a:defRPr/>
            </a:pPr>
            <a:endParaRPr lang="en-AU" dirty="0"/>
          </a:p>
        </p:txBody>
      </p:sp>
      <p:grpSp>
        <p:nvGrpSpPr>
          <p:cNvPr id="15" name="Group 13"/>
          <p:cNvGrpSpPr>
            <a:grpSpLocks/>
          </p:cNvGrpSpPr>
          <p:nvPr/>
        </p:nvGrpSpPr>
        <p:grpSpPr bwMode="auto">
          <a:xfrm>
            <a:off x="4538663" y="6669088"/>
            <a:ext cx="4332287" cy="66675"/>
            <a:chOff x="2859" y="4202"/>
            <a:chExt cx="2729" cy="41"/>
          </a:xfrm>
        </p:grpSpPr>
        <p:sp>
          <p:nvSpPr>
            <p:cNvPr id="16" name="Oval 14"/>
            <p:cNvSpPr>
              <a:spLocks noChangeArrowheads="1"/>
            </p:cNvSpPr>
            <p:nvPr userDrawn="1"/>
          </p:nvSpPr>
          <p:spPr bwMode="invGray">
            <a:xfrm>
              <a:off x="285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7" name="Oval 15"/>
            <p:cNvSpPr>
              <a:spLocks noChangeArrowheads="1"/>
            </p:cNvSpPr>
            <p:nvPr userDrawn="1"/>
          </p:nvSpPr>
          <p:spPr bwMode="invGray">
            <a:xfrm>
              <a:off x="324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8" name="Oval 16"/>
            <p:cNvSpPr>
              <a:spLocks noChangeArrowheads="1"/>
            </p:cNvSpPr>
            <p:nvPr userDrawn="1"/>
          </p:nvSpPr>
          <p:spPr bwMode="invGray">
            <a:xfrm>
              <a:off x="3627"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19" name="Oval 17"/>
            <p:cNvSpPr>
              <a:spLocks noChangeArrowheads="1"/>
            </p:cNvSpPr>
            <p:nvPr userDrawn="1"/>
          </p:nvSpPr>
          <p:spPr bwMode="invGray">
            <a:xfrm>
              <a:off x="4011"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20" name="Oval 18"/>
            <p:cNvSpPr>
              <a:spLocks noChangeArrowheads="1"/>
            </p:cNvSpPr>
            <p:nvPr userDrawn="1"/>
          </p:nvSpPr>
          <p:spPr bwMode="invGray">
            <a:xfrm>
              <a:off x="4395"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1" name="Oval 19"/>
            <p:cNvSpPr>
              <a:spLocks noChangeArrowheads="1"/>
            </p:cNvSpPr>
            <p:nvPr userDrawn="1"/>
          </p:nvSpPr>
          <p:spPr bwMode="invGray">
            <a:xfrm>
              <a:off x="477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2" name="Oval 20"/>
            <p:cNvSpPr>
              <a:spLocks noChangeArrowheads="1"/>
            </p:cNvSpPr>
            <p:nvPr userDrawn="1"/>
          </p:nvSpPr>
          <p:spPr bwMode="invGray">
            <a:xfrm>
              <a:off x="516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3" name="Oval 21"/>
            <p:cNvSpPr>
              <a:spLocks noChangeArrowheads="1"/>
            </p:cNvSpPr>
            <p:nvPr userDrawn="1"/>
          </p:nvSpPr>
          <p:spPr bwMode="invGray">
            <a:xfrm>
              <a:off x="5547" y="4202"/>
              <a:ext cx="41" cy="41"/>
            </a:xfrm>
            <a:prstGeom prst="ellipse">
              <a:avLst/>
            </a:prstGeom>
            <a:solidFill>
              <a:schemeClr val="tx2"/>
            </a:solidFill>
            <a:ln w="9525">
              <a:noFill/>
              <a:round/>
              <a:headEnd/>
              <a:tailEnd/>
            </a:ln>
            <a:effectLst/>
          </p:spPr>
          <p:txBody>
            <a:bodyPr/>
            <a:lstStyle/>
            <a:p>
              <a:pPr>
                <a:defRPr/>
              </a:pPr>
              <a:endParaRPr lang="en-AU" dirty="0"/>
            </a:p>
          </p:txBody>
        </p:sp>
      </p:grpSp>
      <p:sp>
        <p:nvSpPr>
          <p:cNvPr id="24" name="Oval 22"/>
          <p:cNvSpPr>
            <a:spLocks noChangeArrowheads="1"/>
          </p:cNvSpPr>
          <p:nvPr/>
        </p:nvSpPr>
        <p:spPr bwMode="invGray">
          <a:xfrm>
            <a:off x="881063" y="804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7191" name="Rectangle 23"/>
          <p:cNvSpPr>
            <a:spLocks noGrp="1" noChangeArrowheads="1"/>
          </p:cNvSpPr>
          <p:nvPr>
            <p:ph type="ctrTitle" sz="quarter"/>
          </p:nvPr>
        </p:nvSpPr>
        <p:spPr>
          <a:xfrm>
            <a:off x="685800" y="2286000"/>
            <a:ext cx="7772400" cy="1143000"/>
          </a:xfrm>
          <a:noFill/>
          <a:ln w="9525">
            <a:noFill/>
          </a:ln>
        </p:spPr>
        <p:txBody>
          <a:bodyPr/>
          <a:lstStyle>
            <a:lvl1pPr>
              <a:defRPr b="1">
                <a:solidFill>
                  <a:srgbClr val="FF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7192" name="Rectangle 24"/>
          <p:cNvSpPr>
            <a:spLocks noGrp="1" noChangeArrowheads="1"/>
          </p:cNvSpPr>
          <p:nvPr>
            <p:ph type="subTitle" sz="quarter" idx="1"/>
          </p:nvPr>
        </p:nvSpPr>
        <p:spPr>
          <a:xfrm>
            <a:off x="2057400" y="4114800"/>
            <a:ext cx="6400800" cy="1752600"/>
          </a:xfrm>
        </p:spPr>
        <p:txBody>
          <a:bodyPr/>
          <a:lstStyle>
            <a:lvl1pPr marL="0" indent="0" algn="ctr">
              <a:buFontTx/>
              <a:buNone/>
              <a:defRPr sz="2800">
                <a:latin typeface="Arial Unicode MS" pitchFamily="34" charset="-128"/>
                <a:ea typeface="Arial Unicode MS" pitchFamily="34" charset="-128"/>
                <a:cs typeface="Arial Unicode MS" pitchFamily="34" charset="-128"/>
              </a:defRPr>
            </a:lvl1pPr>
          </a:lstStyle>
          <a:p>
            <a:r>
              <a:rPr lang="en-US" dirty="0"/>
              <a:t>Click to edit Master subtitle style</a:t>
            </a:r>
          </a:p>
        </p:txBody>
      </p:sp>
    </p:spTree>
    <p:extLst>
      <p:ext uri="{BB962C8B-B14F-4D97-AF65-F5344CB8AC3E}">
        <p14:creationId xmlns:p14="http://schemas.microsoft.com/office/powerpoint/2010/main" val="2469569719"/>
      </p:ext>
    </p:extLst>
  </p:cSld>
  <p:clrMapOvr>
    <a:masterClrMapping/>
  </p:clrMapOvr>
  <p:transition>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CFCB1B64-DE18-4F2E-BD0B-C202039BBCB6}" type="slidenum">
              <a:rPr lang="en-US"/>
              <a:pPr>
                <a:defRPr/>
              </a:pPr>
              <a:t>‹#›</a:t>
            </a:fld>
            <a:endParaRPr lang="en-US" dirty="0"/>
          </a:p>
        </p:txBody>
      </p:sp>
    </p:spTree>
    <p:extLst>
      <p:ext uri="{BB962C8B-B14F-4D97-AF65-F5344CB8AC3E}">
        <p14:creationId xmlns:p14="http://schemas.microsoft.com/office/powerpoint/2010/main" val="3020360140"/>
      </p:ext>
    </p:extLst>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76200"/>
            <a:ext cx="2190750" cy="61722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28600" y="76200"/>
            <a:ext cx="64198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A510F18B-123F-470F-B612-B0610618A297}" type="slidenum">
              <a:rPr lang="en-US"/>
              <a:pPr>
                <a:defRPr/>
              </a:pPr>
              <a:t>‹#›</a:t>
            </a:fld>
            <a:endParaRPr lang="en-US" dirty="0"/>
          </a:p>
        </p:txBody>
      </p:sp>
    </p:spTree>
    <p:extLst>
      <p:ext uri="{BB962C8B-B14F-4D97-AF65-F5344CB8AC3E}">
        <p14:creationId xmlns:p14="http://schemas.microsoft.com/office/powerpoint/2010/main" val="3106967697"/>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6096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228600" y="838200"/>
            <a:ext cx="8763000" cy="5410200"/>
          </a:xfrm>
        </p:spPr>
        <p:txBody>
          <a:bodyPr/>
          <a:lstStyle/>
          <a:p>
            <a:pPr lvl="0"/>
            <a:endParaRPr lang="en-AU" noProof="0" dirty="0" smtClean="0"/>
          </a:p>
        </p:txBody>
      </p:sp>
    </p:spTree>
    <p:extLst>
      <p:ext uri="{BB962C8B-B14F-4D97-AF65-F5344CB8AC3E}">
        <p14:creationId xmlns:p14="http://schemas.microsoft.com/office/powerpoint/2010/main" val="225790980"/>
      </p:ext>
    </p:extLst>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3" y="304800"/>
            <a:ext cx="7707312" cy="60642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04800" y="963613"/>
            <a:ext cx="4265613" cy="5407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22813" y="963613"/>
            <a:ext cx="4265612"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22813" y="3743325"/>
            <a:ext cx="4265612" cy="2627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56091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itchFamily="34" charset="0"/>
                <a:ea typeface="Arial Unicode MS" pitchFamily="34" charset="-128"/>
                <a:cs typeface="Arial Unicode MS" pitchFamily="34" charset="-128"/>
              </a:defRPr>
            </a:lvl1pPr>
          </a:lstStyle>
          <a:p>
            <a:r>
              <a:rPr lang="en-US" smtClean="0"/>
              <a:t>Click to edit Master title style</a:t>
            </a:r>
            <a:endParaRPr lang="en-AU"/>
          </a:p>
        </p:txBody>
      </p:sp>
      <p:sp>
        <p:nvSpPr>
          <p:cNvPr id="3" name="Content Placeholder 2"/>
          <p:cNvSpPr>
            <a:spLocks noGrp="1"/>
          </p:cNvSpPr>
          <p:nvPr>
            <p:ph idx="1"/>
          </p:nvPr>
        </p:nvSpPr>
        <p:spPr>
          <a:xfrm>
            <a:off x="228600" y="685800"/>
            <a:ext cx="8763000" cy="5791200"/>
          </a:xfrm>
        </p:spPr>
        <p:txBody>
          <a:bodyPr lIns="36000" rIns="36000"/>
          <a:lstStyle>
            <a:lvl1pPr defTabSz="720000">
              <a:spcBef>
                <a:spcPts val="200"/>
              </a:spcBef>
              <a:tabLst>
                <a:tab pos="180000" algn="l"/>
              </a:tabLst>
              <a:defRPr sz="2200" spc="-10" baseline="0">
                <a:latin typeface="Candara" pitchFamily="34" charset="0"/>
                <a:ea typeface="Arial Unicode MS" pitchFamily="34" charset="-128"/>
                <a:cs typeface="Consolas" pitchFamily="49" charset="0"/>
              </a:defRPr>
            </a:lvl1pPr>
            <a:lvl2pPr defTabSz="720000">
              <a:spcBef>
                <a:spcPts val="200"/>
              </a:spcBef>
              <a:tabLst>
                <a:tab pos="72000" algn="l"/>
                <a:tab pos="180000" algn="l"/>
              </a:tabLst>
              <a:defRPr sz="2200" spc="-10" baseline="0">
                <a:latin typeface="Candara" pitchFamily="34" charset="0"/>
                <a:ea typeface="Arial Unicode MS" pitchFamily="34" charset="-128"/>
                <a:cs typeface="Consolas" pitchFamily="49" charset="0"/>
              </a:defRPr>
            </a:lvl2pPr>
            <a:lvl3pPr defTabSz="720000">
              <a:spcBef>
                <a:spcPts val="200"/>
              </a:spcBef>
              <a:tabLst>
                <a:tab pos="180000" algn="l"/>
              </a:tabLst>
              <a:defRPr sz="2200" spc="-10" baseline="0">
                <a:latin typeface="Candara" pitchFamily="34" charset="0"/>
                <a:ea typeface="Arial Unicode MS" pitchFamily="34" charset="-128"/>
                <a:cs typeface="Consolas" pitchFamily="49" charset="0"/>
              </a:defRPr>
            </a:lvl3pPr>
            <a:lvl4pPr defTabSz="720000">
              <a:spcBef>
                <a:spcPts val="200"/>
              </a:spcBef>
              <a:tabLst>
                <a:tab pos="180000" algn="l"/>
              </a:tabLst>
              <a:defRPr sz="2200" spc="-10" baseline="0">
                <a:latin typeface="Candara" pitchFamily="34" charset="0"/>
                <a:ea typeface="Arial Unicode MS" pitchFamily="34" charset="-128"/>
                <a:cs typeface="Consolas" pitchFamily="49" charset="0"/>
              </a:defRPr>
            </a:lvl4pPr>
            <a:lvl5pPr defTabSz="720000">
              <a:spcBef>
                <a:spcPts val="200"/>
              </a:spcBef>
              <a:tabLst>
                <a:tab pos="180000" algn="l"/>
              </a:tabLst>
              <a:defRPr sz="2200" spc="-10" baseline="0">
                <a:latin typeface="Candara" pitchFamily="34" charset="0"/>
                <a:ea typeface="Arial Unicode MS" pitchFamily="34" charset="-128"/>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966299418"/>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E2D2DF13-8CFB-4508-8359-71833830E9D2}" type="slidenum">
              <a:rPr lang="en-US"/>
              <a:pPr>
                <a:defRPr/>
              </a:pPr>
              <a:t>‹#›</a:t>
            </a:fld>
            <a:endParaRPr lang="en-US" dirty="0"/>
          </a:p>
        </p:txBody>
      </p:sp>
    </p:spTree>
    <p:extLst>
      <p:ext uri="{BB962C8B-B14F-4D97-AF65-F5344CB8AC3E}">
        <p14:creationId xmlns:p14="http://schemas.microsoft.com/office/powerpoint/2010/main" val="3479416768"/>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286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3FC1CF01-BFC7-4AD4-AE32-8037002A0337}" type="slidenum">
              <a:rPr lang="en-US"/>
              <a:pPr>
                <a:defRPr/>
              </a:pPr>
              <a:t>‹#›</a:t>
            </a:fld>
            <a:endParaRPr lang="en-US" dirty="0"/>
          </a:p>
        </p:txBody>
      </p:sp>
    </p:spTree>
    <p:extLst>
      <p:ext uri="{BB962C8B-B14F-4D97-AF65-F5344CB8AC3E}">
        <p14:creationId xmlns:p14="http://schemas.microsoft.com/office/powerpoint/2010/main" val="792463021"/>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1C995810-B73F-46E0-BB69-7CA624E6DA51}" type="slidenum">
              <a:rPr lang="en-US"/>
              <a:pPr>
                <a:defRPr/>
              </a:pPr>
              <a:t>‹#›</a:t>
            </a:fld>
            <a:endParaRPr lang="en-US" dirty="0"/>
          </a:p>
        </p:txBody>
      </p:sp>
    </p:spTree>
    <p:extLst>
      <p:ext uri="{BB962C8B-B14F-4D97-AF65-F5344CB8AC3E}">
        <p14:creationId xmlns:p14="http://schemas.microsoft.com/office/powerpoint/2010/main" val="2826718772"/>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smtClean="0"/>
              <a:t>Click to edit Master title style</a:t>
            </a:r>
            <a:endParaRPr lang="en-AU"/>
          </a:p>
        </p:txBody>
      </p:sp>
    </p:spTree>
    <p:extLst>
      <p:ext uri="{BB962C8B-B14F-4D97-AF65-F5344CB8AC3E}">
        <p14:creationId xmlns:p14="http://schemas.microsoft.com/office/powerpoint/2010/main" val="3491825688"/>
      </p:ext>
    </p:extLst>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D098F887-9D11-4B8E-9AC0-EDDDDF8E94F0}" type="slidenum">
              <a:rPr lang="en-US"/>
              <a:pPr>
                <a:defRPr/>
              </a:pPr>
              <a:t>‹#›</a:t>
            </a:fld>
            <a:endParaRPr lang="en-US" dirty="0"/>
          </a:p>
        </p:txBody>
      </p:sp>
    </p:spTree>
    <p:extLst>
      <p:ext uri="{BB962C8B-B14F-4D97-AF65-F5344CB8AC3E}">
        <p14:creationId xmlns:p14="http://schemas.microsoft.com/office/powerpoint/2010/main" val="4157374797"/>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13B142D5-86DE-423B-87D9-C4064713796D}" type="slidenum">
              <a:rPr lang="en-US"/>
              <a:pPr>
                <a:defRPr/>
              </a:pPr>
              <a:t>‹#›</a:t>
            </a:fld>
            <a:endParaRPr lang="en-US" dirty="0"/>
          </a:p>
        </p:txBody>
      </p:sp>
    </p:spTree>
    <p:extLst>
      <p:ext uri="{BB962C8B-B14F-4D97-AF65-F5344CB8AC3E}">
        <p14:creationId xmlns:p14="http://schemas.microsoft.com/office/powerpoint/2010/main" val="4237205952"/>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477158"/>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76200"/>
            <a:ext cx="8534400" cy="609600"/>
          </a:xfrm>
          <a:prstGeom prst="rect">
            <a:avLst/>
          </a:prstGeom>
          <a:solidFill>
            <a:srgbClr val="FFFF66"/>
          </a:solidFill>
          <a:ln w="25400" cap="sq">
            <a:solidFill>
              <a:srgbClr val="339966"/>
            </a:solidFill>
            <a:miter lim="800000"/>
            <a:headEnd type="none" w="sm" len="sm"/>
            <a:tailEnd type="none" w="sm" len="sm"/>
          </a:ln>
          <a:effectLst/>
        </p:spPr>
        <p:txBody>
          <a:bodyPr wrap="none" anchor="ctr"/>
          <a:lstStyle/>
          <a:p>
            <a:pPr>
              <a:defRPr/>
            </a:pPr>
            <a:endParaRPr lang="en-AU" dirty="0"/>
          </a:p>
        </p:txBody>
      </p:sp>
      <p:sp>
        <p:nvSpPr>
          <p:cNvPr id="6147" name="Rectangle 3"/>
          <p:cNvSpPr>
            <a:spLocks noGrp="1" noChangeArrowheads="1"/>
          </p:cNvSpPr>
          <p:nvPr>
            <p:ph type="title"/>
          </p:nvPr>
        </p:nvSpPr>
        <p:spPr bwMode="auto">
          <a:xfrm>
            <a:off x="304800" y="76200"/>
            <a:ext cx="8534400" cy="609600"/>
          </a:xfrm>
          <a:prstGeom prst="rect">
            <a:avLst/>
          </a:prstGeom>
          <a:solidFill>
            <a:srgbClr val="FFFF99">
              <a:alpha val="50195"/>
            </a:srgbClr>
          </a:solidFill>
          <a:ln w="12700">
            <a:solidFill>
              <a:schemeClr val="tx1"/>
            </a:solid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228600" y="8382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89" r:id="rId1"/>
    <p:sldLayoutId id="2147484485" r:id="rId2"/>
    <p:sldLayoutId id="2147484490" r:id="rId3"/>
    <p:sldLayoutId id="2147484491" r:id="rId4"/>
    <p:sldLayoutId id="2147484492" r:id="rId5"/>
    <p:sldLayoutId id="2147484486" r:id="rId6"/>
    <p:sldLayoutId id="2147484493" r:id="rId7"/>
    <p:sldLayoutId id="2147484494" r:id="rId8"/>
    <p:sldLayoutId id="2147484487" r:id="rId9"/>
    <p:sldLayoutId id="2147484495" r:id="rId10"/>
    <p:sldLayoutId id="2147484496" r:id="rId11"/>
    <p:sldLayoutId id="2147484488" r:id="rId12"/>
    <p:sldLayoutId id="2147484497" r:id="rId13"/>
  </p:sldLayoutIdLst>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wipe(up)">
                                      <p:cBhvr>
                                        <p:cTn id="12" dur="500"/>
                                        <p:tgtEl>
                                          <p:spTgt spid="61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wipe(up)">
                                      <p:cBhvr>
                                        <p:cTn id="17" dur="500"/>
                                        <p:tgtEl>
                                          <p:spTgt spid="61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8">
                                            <p:txEl>
                                              <p:pRg st="2" end="2"/>
                                            </p:txEl>
                                          </p:spTgt>
                                        </p:tgtEl>
                                        <p:attrNameLst>
                                          <p:attrName>style.visibility</p:attrName>
                                        </p:attrNameLst>
                                      </p:cBhvr>
                                      <p:to>
                                        <p:strVal val="visible"/>
                                      </p:to>
                                    </p:set>
                                    <p:animEffect transition="in" filter="wipe(up)">
                                      <p:cBhvr>
                                        <p:cTn id="22" dur="500"/>
                                        <p:tgtEl>
                                          <p:spTgt spid="61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8">
                                            <p:txEl>
                                              <p:pRg st="3" end="3"/>
                                            </p:txEl>
                                          </p:spTgt>
                                        </p:tgtEl>
                                        <p:attrNameLst>
                                          <p:attrName>style.visibility</p:attrName>
                                        </p:attrNameLst>
                                      </p:cBhvr>
                                      <p:to>
                                        <p:strVal val="visible"/>
                                      </p:to>
                                    </p:set>
                                    <p:animEffect transition="in" filter="wipe(up)">
                                      <p:cBhvr>
                                        <p:cTn id="27" dur="500"/>
                                        <p:tgtEl>
                                          <p:spTgt spid="614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8">
                                            <p:txEl>
                                              <p:pRg st="4" end="4"/>
                                            </p:txEl>
                                          </p:spTgt>
                                        </p:tgtEl>
                                        <p:attrNameLst>
                                          <p:attrName>style.visibility</p:attrName>
                                        </p:attrNameLst>
                                      </p:cBhvr>
                                      <p:to>
                                        <p:strVal val="visible"/>
                                      </p:to>
                                    </p:set>
                                    <p:animEffect transition="in" filter="wipe(up)">
                                      <p:cBhvr>
                                        <p:cTn id="32"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build="p" bldLvl="5">
        <p:tmplLst>
          <p:tmpl lvl="1">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Lst>
      </p:bldP>
    </p:bldLst>
  </p:timing>
  <p:txStyles>
    <p:titleStyle>
      <a:lvl1pPr algn="l" rtl="0" eaLnBrk="0" fontAlgn="base" hangingPunct="0">
        <a:spcBef>
          <a:spcPct val="0"/>
        </a:spcBef>
        <a:spcAft>
          <a:spcPct val="0"/>
        </a:spcAft>
        <a:defRPr kumimoji="1" sz="2800">
          <a:solidFill>
            <a:srgbClr val="003399"/>
          </a:solidFill>
          <a:latin typeface="+mj-lt"/>
          <a:ea typeface="+mj-ea"/>
          <a:cs typeface="+mj-cs"/>
        </a:defRPr>
      </a:lvl1pPr>
      <a:lvl2pPr algn="l" rtl="0" eaLnBrk="0" fontAlgn="base" hangingPunct="0">
        <a:spcBef>
          <a:spcPct val="0"/>
        </a:spcBef>
        <a:spcAft>
          <a:spcPct val="0"/>
        </a:spcAft>
        <a:defRPr kumimoji="1" sz="2800">
          <a:solidFill>
            <a:srgbClr val="003399"/>
          </a:solidFill>
          <a:latin typeface="Comic Sans MS" pitchFamily="66" charset="0"/>
        </a:defRPr>
      </a:lvl2pPr>
      <a:lvl3pPr algn="l" rtl="0" eaLnBrk="0" fontAlgn="base" hangingPunct="0">
        <a:spcBef>
          <a:spcPct val="0"/>
        </a:spcBef>
        <a:spcAft>
          <a:spcPct val="0"/>
        </a:spcAft>
        <a:defRPr kumimoji="1" sz="2800">
          <a:solidFill>
            <a:srgbClr val="003399"/>
          </a:solidFill>
          <a:latin typeface="Comic Sans MS" pitchFamily="66" charset="0"/>
        </a:defRPr>
      </a:lvl3pPr>
      <a:lvl4pPr algn="l" rtl="0" eaLnBrk="0" fontAlgn="base" hangingPunct="0">
        <a:spcBef>
          <a:spcPct val="0"/>
        </a:spcBef>
        <a:spcAft>
          <a:spcPct val="0"/>
        </a:spcAft>
        <a:defRPr kumimoji="1" sz="2800">
          <a:solidFill>
            <a:srgbClr val="003399"/>
          </a:solidFill>
          <a:latin typeface="Comic Sans MS" pitchFamily="66" charset="0"/>
        </a:defRPr>
      </a:lvl4pPr>
      <a:lvl5pPr algn="l" rtl="0" eaLnBrk="0" fontAlgn="base" hangingPunct="0">
        <a:spcBef>
          <a:spcPct val="0"/>
        </a:spcBef>
        <a:spcAft>
          <a:spcPct val="0"/>
        </a:spcAft>
        <a:defRPr kumimoji="1" sz="2800">
          <a:solidFill>
            <a:srgbClr val="003399"/>
          </a:solidFill>
          <a:latin typeface="Comic Sans MS" pitchFamily="66" charset="0"/>
        </a:defRPr>
      </a:lvl5pPr>
      <a:lvl6pPr marL="457200" algn="l" rtl="0" eaLnBrk="0" fontAlgn="base" hangingPunct="0">
        <a:spcBef>
          <a:spcPct val="0"/>
        </a:spcBef>
        <a:spcAft>
          <a:spcPct val="0"/>
        </a:spcAft>
        <a:defRPr kumimoji="1" sz="2800">
          <a:solidFill>
            <a:srgbClr val="003399"/>
          </a:solidFill>
          <a:latin typeface="Comic Sans MS" pitchFamily="66" charset="0"/>
        </a:defRPr>
      </a:lvl6pPr>
      <a:lvl7pPr marL="914400" algn="l" rtl="0" eaLnBrk="0" fontAlgn="base" hangingPunct="0">
        <a:spcBef>
          <a:spcPct val="0"/>
        </a:spcBef>
        <a:spcAft>
          <a:spcPct val="0"/>
        </a:spcAft>
        <a:defRPr kumimoji="1" sz="2800">
          <a:solidFill>
            <a:srgbClr val="003399"/>
          </a:solidFill>
          <a:latin typeface="Comic Sans MS" pitchFamily="66" charset="0"/>
        </a:defRPr>
      </a:lvl7pPr>
      <a:lvl8pPr marL="1371600" algn="l" rtl="0" eaLnBrk="0" fontAlgn="base" hangingPunct="0">
        <a:spcBef>
          <a:spcPct val="0"/>
        </a:spcBef>
        <a:spcAft>
          <a:spcPct val="0"/>
        </a:spcAft>
        <a:defRPr kumimoji="1" sz="2800">
          <a:solidFill>
            <a:srgbClr val="003399"/>
          </a:solidFill>
          <a:latin typeface="Comic Sans MS" pitchFamily="66" charset="0"/>
        </a:defRPr>
      </a:lvl8pPr>
      <a:lvl9pPr marL="1828800" algn="l" rtl="0" eaLnBrk="0" fontAlgn="base" hangingPunct="0">
        <a:spcBef>
          <a:spcPct val="0"/>
        </a:spcBef>
        <a:spcAft>
          <a:spcPct val="0"/>
        </a:spcAft>
        <a:defRPr kumimoji="1" sz="2800">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400">
          <a:solidFill>
            <a:schemeClr val="tx1"/>
          </a:solidFill>
          <a:latin typeface="+mn-lt"/>
        </a:defRPr>
      </a:lvl4pPr>
      <a:lvl5pPr marL="2057400" indent="-228600" algn="l" rtl="0" eaLnBrk="0" fontAlgn="base" hangingPunct="0">
        <a:spcBef>
          <a:spcPct val="20000"/>
        </a:spcBef>
        <a:spcAft>
          <a:spcPct val="0"/>
        </a:spcAft>
        <a:buChar char="•"/>
        <a:defRPr kumimoji="1" sz="2400">
          <a:solidFill>
            <a:schemeClr val="tx1"/>
          </a:solidFill>
          <a:latin typeface="+mn-lt"/>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deaeconomics.org/" TargetMode="External"/><Relationship Id="rId2" Type="http://schemas.openxmlformats.org/officeDocument/2006/relationships/hyperlink" Target="http://fass.kingston.ac.uk/faculty/school-of-economics-history-and-politics/"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debtdeflation.com/blogs" TargetMode="External"/><Relationship Id="rId4" Type="http://schemas.openxmlformats.org/officeDocument/2006/relationships/hyperlink" Target="https://sourceforge.net/p/minsk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re-econ.org/" TargetMode="External"/><Relationship Id="rId2" Type="http://schemas.openxmlformats.org/officeDocument/2006/relationships/hyperlink" Target="http://www.enlightenmenteconomics.com/" TargetMode="External"/><Relationship Id="rId1" Type="http://schemas.openxmlformats.org/officeDocument/2006/relationships/slideLayout" Target="../slideLayouts/slideLayout2.xml"/><Relationship Id="rId4" Type="http://schemas.openxmlformats.org/officeDocument/2006/relationships/hyperlink" Target="http://www.bbc.co.uk/radio/player/b04svjbj"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krugman.blogs.nytimes.com/2012/03/27/minksy-and-methodology-wonkis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ebtdeflation.com/blogs/2014/06/15/the-dodgy-dynamics-of-economics-1/" TargetMode="External"/><Relationship Id="rId2" Type="http://schemas.openxmlformats.org/officeDocument/2006/relationships/hyperlink" Target="Eggertsson-Krugman%20bank%20model&#823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ourceforge.net/projects/minsky/files/beta%20build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8.bin"/><Relationship Id="rId18" Type="http://schemas.openxmlformats.org/officeDocument/2006/relationships/image" Target="../media/image24.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1.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20.wmf"/><Relationship Id="rId19" Type="http://schemas.openxmlformats.org/officeDocument/2006/relationships/oleObject" Target="../embeddings/oleObject11.bin"/><Relationship Id="rId4" Type="http://schemas.openxmlformats.org/officeDocument/2006/relationships/image" Target="../media/image17.wmf"/><Relationship Id="rId9" Type="http://schemas.openxmlformats.org/officeDocument/2006/relationships/oleObject" Target="../embeddings/oleObject6.bin"/><Relationship Id="rId14"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image" Target="../media/image2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14.bin"/><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33.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30.wmf"/><Relationship Id="rId4" Type="http://schemas.openxmlformats.org/officeDocument/2006/relationships/oleObject" Target="../embeddings/oleObject15.bin"/><Relationship Id="rId9" Type="http://schemas.openxmlformats.org/officeDocument/2006/relationships/image" Target="../media/image32.wmf"/></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4.wmf"/><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20.bin"/><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ederalreserve.gov/boarddocs/speeches/2002/20021108/default.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438400"/>
            <a:ext cx="8458200" cy="762000"/>
          </a:xfrm>
          <a:noFill/>
          <a:ln w="12700"/>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US" dirty="0" smtClean="0"/>
              <a:t>Post Keynesian Economics &amp; Modeling the Crash</a:t>
            </a:r>
            <a:endParaRPr lang="en-US" dirty="0"/>
          </a:p>
        </p:txBody>
      </p:sp>
      <p:sp>
        <p:nvSpPr>
          <p:cNvPr id="10243" name="Rectangle 3"/>
          <p:cNvSpPr>
            <a:spLocks noGrp="1" noChangeArrowheads="1"/>
          </p:cNvSpPr>
          <p:nvPr>
            <p:ph type="subTitle" idx="1"/>
          </p:nvPr>
        </p:nvSpPr>
        <p:spPr>
          <a:xfrm>
            <a:off x="1371600" y="3429000"/>
            <a:ext cx="7086600" cy="2819400"/>
          </a:xfrm>
        </p:spPr>
        <p:txBody>
          <a:bodyPr/>
          <a:lstStyle/>
          <a:p>
            <a:r>
              <a:rPr lang="en-US" dirty="0" smtClean="0"/>
              <a:t>Steve Keen</a:t>
            </a:r>
          </a:p>
          <a:p>
            <a:r>
              <a:rPr lang="en-US" b="1" dirty="0" smtClean="0">
                <a:hlinkClick r:id="rId2"/>
              </a:rPr>
              <a:t>Kingston University London</a:t>
            </a:r>
            <a:endParaRPr lang="en-US" b="1" dirty="0" smtClean="0"/>
          </a:p>
          <a:p>
            <a:r>
              <a:rPr lang="en-US" dirty="0" smtClean="0">
                <a:hlinkClick r:id="rId3"/>
              </a:rPr>
              <a:t>IDEAeconomics</a:t>
            </a:r>
            <a:endParaRPr lang="en-US" dirty="0" smtClean="0"/>
          </a:p>
          <a:p>
            <a:r>
              <a:rPr lang="en-US" dirty="0" smtClean="0">
                <a:hlinkClick r:id="rId4"/>
              </a:rPr>
              <a:t>Minsky Open Source System Dynamics</a:t>
            </a:r>
            <a:r>
              <a:rPr lang="en-US" dirty="0" smtClean="0"/>
              <a:t/>
            </a:r>
            <a:br>
              <a:rPr lang="en-US" dirty="0" smtClean="0"/>
            </a:br>
            <a:r>
              <a:rPr lang="en-US" dirty="0">
                <a:hlinkClick r:id="rId5"/>
              </a:rPr>
              <a:t>www.debtdeflation.com/blogs</a:t>
            </a:r>
            <a:endParaRPr lang="en-US"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76200"/>
            <a:ext cx="2209800" cy="2204220"/>
          </a:xfrm>
          <a:prstGeom prst="rect">
            <a:avLst/>
          </a:prstGeom>
        </p:spPr>
      </p:pic>
    </p:spTree>
  </p:cSld>
  <p:clrMapOvr>
    <a:masterClrMapping/>
  </p:clrMapOvr>
  <p:transition advTm="9095">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Post Keynesian </a:t>
            </a:r>
            <a:r>
              <a:rPr lang="en-AU" smtClean="0"/>
              <a:t>Economics: the critiques</a:t>
            </a:r>
            <a:endParaRPr lang="en-US"/>
          </a:p>
        </p:txBody>
      </p:sp>
      <p:sp>
        <p:nvSpPr>
          <p:cNvPr id="3" name="Content Placeholder 2"/>
          <p:cNvSpPr>
            <a:spLocks noGrp="1"/>
          </p:cNvSpPr>
          <p:nvPr>
            <p:ph idx="1"/>
          </p:nvPr>
        </p:nvSpPr>
        <p:spPr/>
        <p:txBody>
          <a:bodyPr/>
          <a:lstStyle/>
          <a:p>
            <a:r>
              <a:rPr lang="en-AU" dirty="0" smtClean="0"/>
              <a:t>One example among many:</a:t>
            </a:r>
          </a:p>
          <a:p>
            <a:pPr lvl="1"/>
            <a:r>
              <a:rPr lang="en-AU" dirty="0" smtClean="0"/>
              <a:t>Empirical critique of Neoclassical assumption of “rising marginal cost” (</a:t>
            </a:r>
            <a:r>
              <a:rPr lang="en-AU" dirty="0" err="1"/>
              <a:t>Sraffa</a:t>
            </a:r>
            <a:r>
              <a:rPr lang="en-AU" dirty="0"/>
              <a:t> 1926, </a:t>
            </a:r>
            <a:r>
              <a:rPr lang="en-AU" dirty="0" err="1" smtClean="0"/>
              <a:t>Eiteman</a:t>
            </a:r>
            <a:r>
              <a:rPr lang="en-AU" dirty="0" smtClean="0"/>
              <a:t>, Means</a:t>
            </a:r>
            <a:r>
              <a:rPr lang="en-AU" dirty="0"/>
              <a:t>, </a:t>
            </a:r>
            <a:r>
              <a:rPr lang="en-AU" dirty="0" smtClean="0"/>
              <a:t>Lee</a:t>
            </a:r>
            <a:r>
              <a:rPr lang="en-US" dirty="0" smtClean="0"/>
              <a:t>)</a:t>
            </a:r>
            <a:endParaRPr lang="en-AU" dirty="0" smtClean="0"/>
          </a:p>
          <a:p>
            <a:r>
              <a:rPr lang="en-AU" dirty="0" smtClean="0"/>
              <a:t>Neoclassical theory: rising marginal cost</a:t>
            </a:r>
          </a:p>
          <a:p>
            <a:pPr lvl="1"/>
            <a:r>
              <a:rPr lang="en-AU" dirty="0" smtClean="0"/>
              <a:t>Fixed input (capital) in short run</a:t>
            </a:r>
          </a:p>
          <a:p>
            <a:pPr lvl="1"/>
            <a:r>
              <a:rPr lang="en-AU" dirty="0" smtClean="0"/>
              <a:t>Vary other input (</a:t>
            </a:r>
            <a:r>
              <a:rPr lang="en-AU" dirty="0" err="1" smtClean="0"/>
              <a:t>labor</a:t>
            </a:r>
            <a:r>
              <a:rPr lang="en-AU" dirty="0" smtClean="0"/>
              <a:t>) while fixed input constant</a:t>
            </a:r>
          </a:p>
          <a:p>
            <a:pPr lvl="1"/>
            <a:r>
              <a:rPr lang="en-AU" dirty="0" smtClean="0"/>
              <a:t>Marginal cost rises </a:t>
            </a:r>
            <a:r>
              <a:rPr lang="en-AU" dirty="0"/>
              <a:t>because of diminishing marginal </a:t>
            </a:r>
            <a:r>
              <a:rPr lang="en-AU" dirty="0" smtClean="0"/>
              <a:t>productivity…</a:t>
            </a:r>
          </a:p>
        </p:txBody>
      </p:sp>
    </p:spTree>
    <p:extLst>
      <p:ext uri="{BB962C8B-B14F-4D97-AF65-F5344CB8AC3E}">
        <p14:creationId xmlns:p14="http://schemas.microsoft.com/office/powerpoint/2010/main" val="2722768323"/>
      </p:ext>
    </p:extLst>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04800" y="76200"/>
            <a:ext cx="8515350" cy="606425"/>
          </a:xfrm>
        </p:spPr>
        <p:txBody>
          <a:bodyPr/>
          <a:lstStyle/>
          <a:p>
            <a:r>
              <a:rPr lang="en-AU" altLang="en-US" smtClean="0">
                <a:latin typeface="Candara" panose="020E0502030303020204" pitchFamily="34" charset="0"/>
              </a:rPr>
              <a:t>Neoclassical theory of production: rising marginal cost</a:t>
            </a:r>
          </a:p>
        </p:txBody>
      </p:sp>
      <p:sp>
        <p:nvSpPr>
          <p:cNvPr id="15364" name="Rectangle 3"/>
          <p:cNvSpPr>
            <a:spLocks noGrp="1" noChangeArrowheads="1"/>
          </p:cNvSpPr>
          <p:nvPr>
            <p:ph type="body" sz="half" idx="1"/>
          </p:nvPr>
        </p:nvSpPr>
        <p:spPr>
          <a:xfrm>
            <a:off x="228600" y="838200"/>
            <a:ext cx="5280025" cy="862013"/>
          </a:xfrm>
        </p:spPr>
        <p:txBody>
          <a:bodyPr/>
          <a:lstStyle/>
          <a:p>
            <a:r>
              <a:rPr lang="en-US" altLang="en-US" sz="2000" smtClean="0">
                <a:latin typeface="Candara" panose="020E0502030303020204" pitchFamily="34" charset="0"/>
              </a:rPr>
              <a:t>There is some ideal worker:machine ratio (e.g., one worker per jackhammer)</a:t>
            </a:r>
          </a:p>
        </p:txBody>
      </p:sp>
      <p:grpSp>
        <p:nvGrpSpPr>
          <p:cNvPr id="47134" name="Group 30"/>
          <p:cNvGrpSpPr>
            <a:grpSpLocks/>
          </p:cNvGrpSpPr>
          <p:nvPr/>
        </p:nvGrpSpPr>
        <p:grpSpPr bwMode="auto">
          <a:xfrm>
            <a:off x="3276600" y="2670175"/>
            <a:ext cx="1304925" cy="1257300"/>
            <a:chOff x="204" y="2182"/>
            <a:chExt cx="822" cy="792"/>
          </a:xfrm>
        </p:grpSpPr>
        <p:sp>
          <p:nvSpPr>
            <p:cNvPr id="47113" name="Freeform 9"/>
            <p:cNvSpPr>
              <a:spLocks/>
            </p:cNvSpPr>
            <p:nvPr/>
          </p:nvSpPr>
          <p:spPr bwMode="auto">
            <a:xfrm>
              <a:off x="204" y="2182"/>
              <a:ext cx="822" cy="792"/>
            </a:xfrm>
            <a:custGeom>
              <a:avLst/>
              <a:gdLst>
                <a:gd name="T0" fmla="*/ 1097 w 1643"/>
                <a:gd name="T1" fmla="*/ 735 h 1583"/>
                <a:gd name="T2" fmla="*/ 1033 w 1643"/>
                <a:gd name="T3" fmla="*/ 642 h 1583"/>
                <a:gd name="T4" fmla="*/ 1209 w 1643"/>
                <a:gd name="T5" fmla="*/ 569 h 1583"/>
                <a:gd name="T6" fmla="*/ 1376 w 1643"/>
                <a:gd name="T7" fmla="*/ 534 h 1583"/>
                <a:gd name="T8" fmla="*/ 1434 w 1643"/>
                <a:gd name="T9" fmla="*/ 576 h 1583"/>
                <a:gd name="T10" fmla="*/ 1627 w 1643"/>
                <a:gd name="T11" fmla="*/ 544 h 1583"/>
                <a:gd name="T12" fmla="*/ 1537 w 1643"/>
                <a:gd name="T13" fmla="*/ 386 h 1583"/>
                <a:gd name="T14" fmla="*/ 1456 w 1643"/>
                <a:gd name="T15" fmla="*/ 291 h 1583"/>
                <a:gd name="T16" fmla="*/ 1387 w 1643"/>
                <a:gd name="T17" fmla="*/ 247 h 1583"/>
                <a:gd name="T18" fmla="*/ 1302 w 1643"/>
                <a:gd name="T19" fmla="*/ 231 h 1583"/>
                <a:gd name="T20" fmla="*/ 1235 w 1643"/>
                <a:gd name="T21" fmla="*/ 242 h 1583"/>
                <a:gd name="T22" fmla="*/ 1171 w 1643"/>
                <a:gd name="T23" fmla="*/ 292 h 1583"/>
                <a:gd name="T24" fmla="*/ 1149 w 1643"/>
                <a:gd name="T25" fmla="*/ 405 h 1583"/>
                <a:gd name="T26" fmla="*/ 1190 w 1643"/>
                <a:gd name="T27" fmla="*/ 516 h 1583"/>
                <a:gd name="T28" fmla="*/ 1162 w 1643"/>
                <a:gd name="T29" fmla="*/ 520 h 1583"/>
                <a:gd name="T30" fmla="*/ 1114 w 1643"/>
                <a:gd name="T31" fmla="*/ 357 h 1583"/>
                <a:gd name="T32" fmla="*/ 1136 w 1643"/>
                <a:gd name="T33" fmla="*/ 286 h 1583"/>
                <a:gd name="T34" fmla="*/ 1082 w 1643"/>
                <a:gd name="T35" fmla="*/ 306 h 1583"/>
                <a:gd name="T36" fmla="*/ 1001 w 1643"/>
                <a:gd name="T37" fmla="*/ 296 h 1583"/>
                <a:gd name="T38" fmla="*/ 891 w 1643"/>
                <a:gd name="T39" fmla="*/ 78 h 1583"/>
                <a:gd name="T40" fmla="*/ 840 w 1643"/>
                <a:gd name="T41" fmla="*/ 15 h 1583"/>
                <a:gd name="T42" fmla="*/ 734 w 1643"/>
                <a:gd name="T43" fmla="*/ 9 h 1583"/>
                <a:gd name="T44" fmla="*/ 672 w 1643"/>
                <a:gd name="T45" fmla="*/ 85 h 1583"/>
                <a:gd name="T46" fmla="*/ 658 w 1643"/>
                <a:gd name="T47" fmla="*/ 280 h 1583"/>
                <a:gd name="T48" fmla="*/ 524 w 1643"/>
                <a:gd name="T49" fmla="*/ 308 h 1583"/>
                <a:gd name="T50" fmla="*/ 445 w 1643"/>
                <a:gd name="T51" fmla="*/ 288 h 1583"/>
                <a:gd name="T52" fmla="*/ 459 w 1643"/>
                <a:gd name="T53" fmla="*/ 396 h 1583"/>
                <a:gd name="T54" fmla="*/ 434 w 1643"/>
                <a:gd name="T55" fmla="*/ 495 h 1583"/>
                <a:gd name="T56" fmla="*/ 423 w 1643"/>
                <a:gd name="T57" fmla="*/ 447 h 1583"/>
                <a:gd name="T58" fmla="*/ 411 w 1643"/>
                <a:gd name="T59" fmla="*/ 308 h 1583"/>
                <a:gd name="T60" fmla="*/ 376 w 1643"/>
                <a:gd name="T61" fmla="*/ 268 h 1583"/>
                <a:gd name="T62" fmla="*/ 291 w 1643"/>
                <a:gd name="T63" fmla="*/ 247 h 1583"/>
                <a:gd name="T64" fmla="*/ 171 w 1643"/>
                <a:gd name="T65" fmla="*/ 304 h 1583"/>
                <a:gd name="T66" fmla="*/ 13 w 1643"/>
                <a:gd name="T67" fmla="*/ 553 h 1583"/>
                <a:gd name="T68" fmla="*/ 33 w 1643"/>
                <a:gd name="T69" fmla="*/ 732 h 1583"/>
                <a:gd name="T70" fmla="*/ 144 w 1643"/>
                <a:gd name="T71" fmla="*/ 805 h 1583"/>
                <a:gd name="T72" fmla="*/ 256 w 1643"/>
                <a:gd name="T73" fmla="*/ 831 h 1583"/>
                <a:gd name="T74" fmla="*/ 408 w 1643"/>
                <a:gd name="T75" fmla="*/ 798 h 1583"/>
                <a:gd name="T76" fmla="*/ 510 w 1643"/>
                <a:gd name="T77" fmla="*/ 852 h 1583"/>
                <a:gd name="T78" fmla="*/ 464 w 1643"/>
                <a:gd name="T79" fmla="*/ 902 h 1583"/>
                <a:gd name="T80" fmla="*/ 268 w 1643"/>
                <a:gd name="T81" fmla="*/ 1094 h 1583"/>
                <a:gd name="T82" fmla="*/ 107 w 1643"/>
                <a:gd name="T83" fmla="*/ 1490 h 1583"/>
                <a:gd name="T84" fmla="*/ 323 w 1643"/>
                <a:gd name="T85" fmla="*/ 1474 h 1583"/>
                <a:gd name="T86" fmla="*/ 536 w 1643"/>
                <a:gd name="T87" fmla="*/ 1281 h 1583"/>
                <a:gd name="T88" fmla="*/ 806 w 1643"/>
                <a:gd name="T89" fmla="*/ 1176 h 1583"/>
                <a:gd name="T90" fmla="*/ 1500 w 1643"/>
                <a:gd name="T91" fmla="*/ 1423 h 1583"/>
                <a:gd name="T92" fmla="*/ 1362 w 1643"/>
                <a:gd name="T93" fmla="*/ 1139 h 1583"/>
                <a:gd name="T94" fmla="*/ 1107 w 1643"/>
                <a:gd name="T95" fmla="*/ 884 h 1583"/>
                <a:gd name="T96" fmla="*/ 1177 w 1643"/>
                <a:gd name="T97" fmla="*/ 813 h 1583"/>
                <a:gd name="T98" fmla="*/ 1314 w 1643"/>
                <a:gd name="T99" fmla="*/ 827 h 1583"/>
                <a:gd name="T100" fmla="*/ 1453 w 1643"/>
                <a:gd name="T101" fmla="*/ 822 h 1583"/>
                <a:gd name="T102" fmla="*/ 1536 w 1643"/>
                <a:gd name="T103" fmla="*/ 791 h 1583"/>
                <a:gd name="T104" fmla="*/ 1642 w 1643"/>
                <a:gd name="T105" fmla="*/ 656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3" h="1583">
                  <a:moveTo>
                    <a:pt x="1451" y="602"/>
                  </a:moveTo>
                  <a:lnTo>
                    <a:pt x="1463" y="646"/>
                  </a:lnTo>
                  <a:lnTo>
                    <a:pt x="1468" y="686"/>
                  </a:lnTo>
                  <a:lnTo>
                    <a:pt x="1468" y="717"/>
                  </a:lnTo>
                  <a:lnTo>
                    <a:pt x="1468" y="729"/>
                  </a:lnTo>
                  <a:lnTo>
                    <a:pt x="1097" y="735"/>
                  </a:lnTo>
                  <a:lnTo>
                    <a:pt x="1050" y="808"/>
                  </a:lnTo>
                  <a:lnTo>
                    <a:pt x="924" y="791"/>
                  </a:lnTo>
                  <a:lnTo>
                    <a:pt x="993" y="663"/>
                  </a:lnTo>
                  <a:lnTo>
                    <a:pt x="1000" y="658"/>
                  </a:lnTo>
                  <a:lnTo>
                    <a:pt x="1014" y="652"/>
                  </a:lnTo>
                  <a:lnTo>
                    <a:pt x="1033" y="642"/>
                  </a:lnTo>
                  <a:lnTo>
                    <a:pt x="1056" y="632"/>
                  </a:lnTo>
                  <a:lnTo>
                    <a:pt x="1082" y="619"/>
                  </a:lnTo>
                  <a:lnTo>
                    <a:pt x="1111" y="607"/>
                  </a:lnTo>
                  <a:lnTo>
                    <a:pt x="1143" y="594"/>
                  </a:lnTo>
                  <a:lnTo>
                    <a:pt x="1175" y="581"/>
                  </a:lnTo>
                  <a:lnTo>
                    <a:pt x="1209" y="569"/>
                  </a:lnTo>
                  <a:lnTo>
                    <a:pt x="1242" y="557"/>
                  </a:lnTo>
                  <a:lnTo>
                    <a:pt x="1274" y="548"/>
                  </a:lnTo>
                  <a:lnTo>
                    <a:pt x="1304" y="540"/>
                  </a:lnTo>
                  <a:lnTo>
                    <a:pt x="1332" y="535"/>
                  </a:lnTo>
                  <a:lnTo>
                    <a:pt x="1356" y="533"/>
                  </a:lnTo>
                  <a:lnTo>
                    <a:pt x="1376" y="534"/>
                  </a:lnTo>
                  <a:lnTo>
                    <a:pt x="1391" y="539"/>
                  </a:lnTo>
                  <a:lnTo>
                    <a:pt x="1401" y="546"/>
                  </a:lnTo>
                  <a:lnTo>
                    <a:pt x="1411" y="553"/>
                  </a:lnTo>
                  <a:lnTo>
                    <a:pt x="1420" y="559"/>
                  </a:lnTo>
                  <a:lnTo>
                    <a:pt x="1428" y="567"/>
                  </a:lnTo>
                  <a:lnTo>
                    <a:pt x="1434" y="576"/>
                  </a:lnTo>
                  <a:lnTo>
                    <a:pt x="1440" y="585"/>
                  </a:lnTo>
                  <a:lnTo>
                    <a:pt x="1446" y="593"/>
                  </a:lnTo>
                  <a:lnTo>
                    <a:pt x="1451" y="602"/>
                  </a:lnTo>
                  <a:lnTo>
                    <a:pt x="1642" y="602"/>
                  </a:lnTo>
                  <a:lnTo>
                    <a:pt x="1636" y="573"/>
                  </a:lnTo>
                  <a:lnTo>
                    <a:pt x="1627" y="544"/>
                  </a:lnTo>
                  <a:lnTo>
                    <a:pt x="1615" y="517"/>
                  </a:lnTo>
                  <a:lnTo>
                    <a:pt x="1601" y="488"/>
                  </a:lnTo>
                  <a:lnTo>
                    <a:pt x="1587" y="462"/>
                  </a:lnTo>
                  <a:lnTo>
                    <a:pt x="1570" y="435"/>
                  </a:lnTo>
                  <a:lnTo>
                    <a:pt x="1553" y="410"/>
                  </a:lnTo>
                  <a:lnTo>
                    <a:pt x="1537" y="386"/>
                  </a:lnTo>
                  <a:lnTo>
                    <a:pt x="1520" y="364"/>
                  </a:lnTo>
                  <a:lnTo>
                    <a:pt x="1504" y="344"/>
                  </a:lnTo>
                  <a:lnTo>
                    <a:pt x="1490" y="327"/>
                  </a:lnTo>
                  <a:lnTo>
                    <a:pt x="1476" y="312"/>
                  </a:lnTo>
                  <a:lnTo>
                    <a:pt x="1466" y="299"/>
                  </a:lnTo>
                  <a:lnTo>
                    <a:pt x="1456" y="291"/>
                  </a:lnTo>
                  <a:lnTo>
                    <a:pt x="1452" y="285"/>
                  </a:lnTo>
                  <a:lnTo>
                    <a:pt x="1449" y="283"/>
                  </a:lnTo>
                  <a:lnTo>
                    <a:pt x="1433" y="271"/>
                  </a:lnTo>
                  <a:lnTo>
                    <a:pt x="1417" y="262"/>
                  </a:lnTo>
                  <a:lnTo>
                    <a:pt x="1402" y="254"/>
                  </a:lnTo>
                  <a:lnTo>
                    <a:pt x="1387" y="247"/>
                  </a:lnTo>
                  <a:lnTo>
                    <a:pt x="1372" y="243"/>
                  </a:lnTo>
                  <a:lnTo>
                    <a:pt x="1357" y="238"/>
                  </a:lnTo>
                  <a:lnTo>
                    <a:pt x="1342" y="235"/>
                  </a:lnTo>
                  <a:lnTo>
                    <a:pt x="1329" y="232"/>
                  </a:lnTo>
                  <a:lnTo>
                    <a:pt x="1315" y="231"/>
                  </a:lnTo>
                  <a:lnTo>
                    <a:pt x="1302" y="231"/>
                  </a:lnTo>
                  <a:lnTo>
                    <a:pt x="1289" y="232"/>
                  </a:lnTo>
                  <a:lnTo>
                    <a:pt x="1277" y="232"/>
                  </a:lnTo>
                  <a:lnTo>
                    <a:pt x="1265" y="235"/>
                  </a:lnTo>
                  <a:lnTo>
                    <a:pt x="1255" y="237"/>
                  </a:lnTo>
                  <a:lnTo>
                    <a:pt x="1244" y="239"/>
                  </a:lnTo>
                  <a:lnTo>
                    <a:pt x="1235" y="242"/>
                  </a:lnTo>
                  <a:lnTo>
                    <a:pt x="1226" y="246"/>
                  </a:lnTo>
                  <a:lnTo>
                    <a:pt x="1216" y="252"/>
                  </a:lnTo>
                  <a:lnTo>
                    <a:pt x="1204" y="260"/>
                  </a:lnTo>
                  <a:lnTo>
                    <a:pt x="1193" y="269"/>
                  </a:lnTo>
                  <a:lnTo>
                    <a:pt x="1181" y="280"/>
                  </a:lnTo>
                  <a:lnTo>
                    <a:pt x="1171" y="292"/>
                  </a:lnTo>
                  <a:lnTo>
                    <a:pt x="1162" y="306"/>
                  </a:lnTo>
                  <a:lnTo>
                    <a:pt x="1153" y="322"/>
                  </a:lnTo>
                  <a:lnTo>
                    <a:pt x="1148" y="342"/>
                  </a:lnTo>
                  <a:lnTo>
                    <a:pt x="1145" y="361"/>
                  </a:lnTo>
                  <a:lnTo>
                    <a:pt x="1145" y="383"/>
                  </a:lnTo>
                  <a:lnTo>
                    <a:pt x="1149" y="405"/>
                  </a:lnTo>
                  <a:lnTo>
                    <a:pt x="1153" y="428"/>
                  </a:lnTo>
                  <a:lnTo>
                    <a:pt x="1163" y="452"/>
                  </a:lnTo>
                  <a:lnTo>
                    <a:pt x="1174" y="478"/>
                  </a:lnTo>
                  <a:lnTo>
                    <a:pt x="1188" y="504"/>
                  </a:lnTo>
                  <a:lnTo>
                    <a:pt x="1190" y="510"/>
                  </a:lnTo>
                  <a:lnTo>
                    <a:pt x="1190" y="516"/>
                  </a:lnTo>
                  <a:lnTo>
                    <a:pt x="1187" y="521"/>
                  </a:lnTo>
                  <a:lnTo>
                    <a:pt x="1182" y="525"/>
                  </a:lnTo>
                  <a:lnTo>
                    <a:pt x="1177" y="527"/>
                  </a:lnTo>
                  <a:lnTo>
                    <a:pt x="1171" y="527"/>
                  </a:lnTo>
                  <a:lnTo>
                    <a:pt x="1166" y="525"/>
                  </a:lnTo>
                  <a:lnTo>
                    <a:pt x="1162" y="520"/>
                  </a:lnTo>
                  <a:lnTo>
                    <a:pt x="1145" y="490"/>
                  </a:lnTo>
                  <a:lnTo>
                    <a:pt x="1133" y="462"/>
                  </a:lnTo>
                  <a:lnTo>
                    <a:pt x="1124" y="434"/>
                  </a:lnTo>
                  <a:lnTo>
                    <a:pt x="1117" y="407"/>
                  </a:lnTo>
                  <a:lnTo>
                    <a:pt x="1114" y="382"/>
                  </a:lnTo>
                  <a:lnTo>
                    <a:pt x="1114" y="357"/>
                  </a:lnTo>
                  <a:lnTo>
                    <a:pt x="1118" y="334"/>
                  </a:lnTo>
                  <a:lnTo>
                    <a:pt x="1125" y="311"/>
                  </a:lnTo>
                  <a:lnTo>
                    <a:pt x="1127" y="305"/>
                  </a:lnTo>
                  <a:lnTo>
                    <a:pt x="1130" y="298"/>
                  </a:lnTo>
                  <a:lnTo>
                    <a:pt x="1133" y="292"/>
                  </a:lnTo>
                  <a:lnTo>
                    <a:pt x="1136" y="286"/>
                  </a:lnTo>
                  <a:lnTo>
                    <a:pt x="1127" y="291"/>
                  </a:lnTo>
                  <a:lnTo>
                    <a:pt x="1118" y="296"/>
                  </a:lnTo>
                  <a:lnTo>
                    <a:pt x="1110" y="299"/>
                  </a:lnTo>
                  <a:lnTo>
                    <a:pt x="1101" y="303"/>
                  </a:lnTo>
                  <a:lnTo>
                    <a:pt x="1091" y="305"/>
                  </a:lnTo>
                  <a:lnTo>
                    <a:pt x="1082" y="306"/>
                  </a:lnTo>
                  <a:lnTo>
                    <a:pt x="1072" y="306"/>
                  </a:lnTo>
                  <a:lnTo>
                    <a:pt x="1060" y="306"/>
                  </a:lnTo>
                  <a:lnTo>
                    <a:pt x="1048" y="305"/>
                  </a:lnTo>
                  <a:lnTo>
                    <a:pt x="1034" y="304"/>
                  </a:lnTo>
                  <a:lnTo>
                    <a:pt x="1019" y="300"/>
                  </a:lnTo>
                  <a:lnTo>
                    <a:pt x="1001" y="296"/>
                  </a:lnTo>
                  <a:lnTo>
                    <a:pt x="982" y="291"/>
                  </a:lnTo>
                  <a:lnTo>
                    <a:pt x="960" y="284"/>
                  </a:lnTo>
                  <a:lnTo>
                    <a:pt x="937" y="276"/>
                  </a:lnTo>
                  <a:lnTo>
                    <a:pt x="911" y="267"/>
                  </a:lnTo>
                  <a:lnTo>
                    <a:pt x="897" y="123"/>
                  </a:lnTo>
                  <a:lnTo>
                    <a:pt x="891" y="78"/>
                  </a:lnTo>
                  <a:lnTo>
                    <a:pt x="889" y="79"/>
                  </a:lnTo>
                  <a:lnTo>
                    <a:pt x="883" y="64"/>
                  </a:lnTo>
                  <a:lnTo>
                    <a:pt x="876" y="50"/>
                  </a:lnTo>
                  <a:lnTo>
                    <a:pt x="866" y="36"/>
                  </a:lnTo>
                  <a:lnTo>
                    <a:pt x="854" y="25"/>
                  </a:lnTo>
                  <a:lnTo>
                    <a:pt x="840" y="15"/>
                  </a:lnTo>
                  <a:lnTo>
                    <a:pt x="824" y="7"/>
                  </a:lnTo>
                  <a:lnTo>
                    <a:pt x="808" y="2"/>
                  </a:lnTo>
                  <a:lnTo>
                    <a:pt x="790" y="0"/>
                  </a:lnTo>
                  <a:lnTo>
                    <a:pt x="770" y="1"/>
                  </a:lnTo>
                  <a:lnTo>
                    <a:pt x="752" y="4"/>
                  </a:lnTo>
                  <a:lnTo>
                    <a:pt x="734" y="9"/>
                  </a:lnTo>
                  <a:lnTo>
                    <a:pt x="718" y="18"/>
                  </a:lnTo>
                  <a:lnTo>
                    <a:pt x="704" y="30"/>
                  </a:lnTo>
                  <a:lnTo>
                    <a:pt x="692" y="43"/>
                  </a:lnTo>
                  <a:lnTo>
                    <a:pt x="681" y="62"/>
                  </a:lnTo>
                  <a:lnTo>
                    <a:pt x="673" y="85"/>
                  </a:lnTo>
                  <a:lnTo>
                    <a:pt x="672" y="85"/>
                  </a:lnTo>
                  <a:lnTo>
                    <a:pt x="594" y="124"/>
                  </a:lnTo>
                  <a:lnTo>
                    <a:pt x="687" y="126"/>
                  </a:lnTo>
                  <a:lnTo>
                    <a:pt x="673" y="269"/>
                  </a:lnTo>
                  <a:lnTo>
                    <a:pt x="672" y="270"/>
                  </a:lnTo>
                  <a:lnTo>
                    <a:pt x="666" y="274"/>
                  </a:lnTo>
                  <a:lnTo>
                    <a:pt x="658" y="280"/>
                  </a:lnTo>
                  <a:lnTo>
                    <a:pt x="644" y="285"/>
                  </a:lnTo>
                  <a:lnTo>
                    <a:pt x="626" y="292"/>
                  </a:lnTo>
                  <a:lnTo>
                    <a:pt x="602" y="299"/>
                  </a:lnTo>
                  <a:lnTo>
                    <a:pt x="572" y="305"/>
                  </a:lnTo>
                  <a:lnTo>
                    <a:pt x="535" y="308"/>
                  </a:lnTo>
                  <a:lnTo>
                    <a:pt x="524" y="308"/>
                  </a:lnTo>
                  <a:lnTo>
                    <a:pt x="512" y="307"/>
                  </a:lnTo>
                  <a:lnTo>
                    <a:pt x="499" y="305"/>
                  </a:lnTo>
                  <a:lnTo>
                    <a:pt x="487" y="301"/>
                  </a:lnTo>
                  <a:lnTo>
                    <a:pt x="473" y="298"/>
                  </a:lnTo>
                  <a:lnTo>
                    <a:pt x="459" y="292"/>
                  </a:lnTo>
                  <a:lnTo>
                    <a:pt x="445" y="288"/>
                  </a:lnTo>
                  <a:lnTo>
                    <a:pt x="431" y="282"/>
                  </a:lnTo>
                  <a:lnTo>
                    <a:pt x="442" y="301"/>
                  </a:lnTo>
                  <a:lnTo>
                    <a:pt x="450" y="322"/>
                  </a:lnTo>
                  <a:lnTo>
                    <a:pt x="456" y="345"/>
                  </a:lnTo>
                  <a:lnTo>
                    <a:pt x="459" y="369"/>
                  </a:lnTo>
                  <a:lnTo>
                    <a:pt x="459" y="396"/>
                  </a:lnTo>
                  <a:lnTo>
                    <a:pt x="458" y="424"/>
                  </a:lnTo>
                  <a:lnTo>
                    <a:pt x="453" y="452"/>
                  </a:lnTo>
                  <a:lnTo>
                    <a:pt x="446" y="483"/>
                  </a:lnTo>
                  <a:lnTo>
                    <a:pt x="444" y="489"/>
                  </a:lnTo>
                  <a:lnTo>
                    <a:pt x="439" y="493"/>
                  </a:lnTo>
                  <a:lnTo>
                    <a:pt x="434" y="495"/>
                  </a:lnTo>
                  <a:lnTo>
                    <a:pt x="427" y="495"/>
                  </a:lnTo>
                  <a:lnTo>
                    <a:pt x="421" y="491"/>
                  </a:lnTo>
                  <a:lnTo>
                    <a:pt x="418" y="487"/>
                  </a:lnTo>
                  <a:lnTo>
                    <a:pt x="416" y="481"/>
                  </a:lnTo>
                  <a:lnTo>
                    <a:pt x="416" y="475"/>
                  </a:lnTo>
                  <a:lnTo>
                    <a:pt x="423" y="447"/>
                  </a:lnTo>
                  <a:lnTo>
                    <a:pt x="427" y="419"/>
                  </a:lnTo>
                  <a:lnTo>
                    <a:pt x="429" y="394"/>
                  </a:lnTo>
                  <a:lnTo>
                    <a:pt x="428" y="369"/>
                  </a:lnTo>
                  <a:lnTo>
                    <a:pt x="425" y="347"/>
                  </a:lnTo>
                  <a:lnTo>
                    <a:pt x="419" y="327"/>
                  </a:lnTo>
                  <a:lnTo>
                    <a:pt x="411" y="308"/>
                  </a:lnTo>
                  <a:lnTo>
                    <a:pt x="400" y="292"/>
                  </a:lnTo>
                  <a:lnTo>
                    <a:pt x="396" y="286"/>
                  </a:lnTo>
                  <a:lnTo>
                    <a:pt x="391" y="282"/>
                  </a:lnTo>
                  <a:lnTo>
                    <a:pt x="387" y="277"/>
                  </a:lnTo>
                  <a:lnTo>
                    <a:pt x="382" y="273"/>
                  </a:lnTo>
                  <a:lnTo>
                    <a:pt x="376" y="268"/>
                  </a:lnTo>
                  <a:lnTo>
                    <a:pt x="372" y="265"/>
                  </a:lnTo>
                  <a:lnTo>
                    <a:pt x="366" y="261"/>
                  </a:lnTo>
                  <a:lnTo>
                    <a:pt x="360" y="258"/>
                  </a:lnTo>
                  <a:lnTo>
                    <a:pt x="337" y="252"/>
                  </a:lnTo>
                  <a:lnTo>
                    <a:pt x="314" y="248"/>
                  </a:lnTo>
                  <a:lnTo>
                    <a:pt x="291" y="247"/>
                  </a:lnTo>
                  <a:lnTo>
                    <a:pt x="268" y="248"/>
                  </a:lnTo>
                  <a:lnTo>
                    <a:pt x="245" y="254"/>
                  </a:lnTo>
                  <a:lnTo>
                    <a:pt x="222" y="263"/>
                  </a:lnTo>
                  <a:lnTo>
                    <a:pt x="200" y="277"/>
                  </a:lnTo>
                  <a:lnTo>
                    <a:pt x="178" y="297"/>
                  </a:lnTo>
                  <a:lnTo>
                    <a:pt x="171" y="304"/>
                  </a:lnTo>
                  <a:lnTo>
                    <a:pt x="153" y="324"/>
                  </a:lnTo>
                  <a:lnTo>
                    <a:pt x="126" y="357"/>
                  </a:lnTo>
                  <a:lnTo>
                    <a:pt x="96" y="397"/>
                  </a:lnTo>
                  <a:lnTo>
                    <a:pt x="64" y="444"/>
                  </a:lnTo>
                  <a:lnTo>
                    <a:pt x="35" y="497"/>
                  </a:lnTo>
                  <a:lnTo>
                    <a:pt x="13" y="553"/>
                  </a:lnTo>
                  <a:lnTo>
                    <a:pt x="1" y="608"/>
                  </a:lnTo>
                  <a:lnTo>
                    <a:pt x="0" y="634"/>
                  </a:lnTo>
                  <a:lnTo>
                    <a:pt x="1" y="661"/>
                  </a:lnTo>
                  <a:lnTo>
                    <a:pt x="8" y="686"/>
                  </a:lnTo>
                  <a:lnTo>
                    <a:pt x="18" y="709"/>
                  </a:lnTo>
                  <a:lnTo>
                    <a:pt x="33" y="732"/>
                  </a:lnTo>
                  <a:lnTo>
                    <a:pt x="54" y="754"/>
                  </a:lnTo>
                  <a:lnTo>
                    <a:pt x="79" y="774"/>
                  </a:lnTo>
                  <a:lnTo>
                    <a:pt x="111" y="791"/>
                  </a:lnTo>
                  <a:lnTo>
                    <a:pt x="121" y="794"/>
                  </a:lnTo>
                  <a:lnTo>
                    <a:pt x="131" y="800"/>
                  </a:lnTo>
                  <a:lnTo>
                    <a:pt x="144" y="805"/>
                  </a:lnTo>
                  <a:lnTo>
                    <a:pt x="159" y="811"/>
                  </a:lnTo>
                  <a:lnTo>
                    <a:pt x="176" y="816"/>
                  </a:lnTo>
                  <a:lnTo>
                    <a:pt x="193" y="822"/>
                  </a:lnTo>
                  <a:lnTo>
                    <a:pt x="214" y="827"/>
                  </a:lnTo>
                  <a:lnTo>
                    <a:pt x="235" y="829"/>
                  </a:lnTo>
                  <a:lnTo>
                    <a:pt x="256" y="831"/>
                  </a:lnTo>
                  <a:lnTo>
                    <a:pt x="281" y="832"/>
                  </a:lnTo>
                  <a:lnTo>
                    <a:pt x="305" y="830"/>
                  </a:lnTo>
                  <a:lnTo>
                    <a:pt x="330" y="827"/>
                  </a:lnTo>
                  <a:lnTo>
                    <a:pt x="355" y="820"/>
                  </a:lnTo>
                  <a:lnTo>
                    <a:pt x="382" y="811"/>
                  </a:lnTo>
                  <a:lnTo>
                    <a:pt x="408" y="798"/>
                  </a:lnTo>
                  <a:lnTo>
                    <a:pt x="436" y="782"/>
                  </a:lnTo>
                  <a:lnTo>
                    <a:pt x="453" y="799"/>
                  </a:lnTo>
                  <a:lnTo>
                    <a:pt x="471" y="815"/>
                  </a:lnTo>
                  <a:lnTo>
                    <a:pt x="486" y="829"/>
                  </a:lnTo>
                  <a:lnTo>
                    <a:pt x="498" y="842"/>
                  </a:lnTo>
                  <a:lnTo>
                    <a:pt x="510" y="852"/>
                  </a:lnTo>
                  <a:lnTo>
                    <a:pt x="518" y="860"/>
                  </a:lnTo>
                  <a:lnTo>
                    <a:pt x="522" y="866"/>
                  </a:lnTo>
                  <a:lnTo>
                    <a:pt x="525" y="867"/>
                  </a:lnTo>
                  <a:lnTo>
                    <a:pt x="510" y="875"/>
                  </a:lnTo>
                  <a:lnTo>
                    <a:pt x="489" y="885"/>
                  </a:lnTo>
                  <a:lnTo>
                    <a:pt x="464" y="902"/>
                  </a:lnTo>
                  <a:lnTo>
                    <a:pt x="436" y="921"/>
                  </a:lnTo>
                  <a:lnTo>
                    <a:pt x="405" y="945"/>
                  </a:lnTo>
                  <a:lnTo>
                    <a:pt x="372" y="975"/>
                  </a:lnTo>
                  <a:lnTo>
                    <a:pt x="337" y="1009"/>
                  </a:lnTo>
                  <a:lnTo>
                    <a:pt x="302" y="1049"/>
                  </a:lnTo>
                  <a:lnTo>
                    <a:pt x="268" y="1094"/>
                  </a:lnTo>
                  <a:lnTo>
                    <a:pt x="233" y="1145"/>
                  </a:lnTo>
                  <a:lnTo>
                    <a:pt x="202" y="1201"/>
                  </a:lnTo>
                  <a:lnTo>
                    <a:pt x="172" y="1263"/>
                  </a:lnTo>
                  <a:lnTo>
                    <a:pt x="146" y="1332"/>
                  </a:lnTo>
                  <a:lnTo>
                    <a:pt x="124" y="1408"/>
                  </a:lnTo>
                  <a:lnTo>
                    <a:pt x="107" y="1490"/>
                  </a:lnTo>
                  <a:lnTo>
                    <a:pt x="95" y="1580"/>
                  </a:lnTo>
                  <a:lnTo>
                    <a:pt x="245" y="1573"/>
                  </a:lnTo>
                  <a:lnTo>
                    <a:pt x="259" y="1555"/>
                  </a:lnTo>
                  <a:lnTo>
                    <a:pt x="276" y="1530"/>
                  </a:lnTo>
                  <a:lnTo>
                    <a:pt x="298" y="1504"/>
                  </a:lnTo>
                  <a:lnTo>
                    <a:pt x="323" y="1474"/>
                  </a:lnTo>
                  <a:lnTo>
                    <a:pt x="352" y="1443"/>
                  </a:lnTo>
                  <a:lnTo>
                    <a:pt x="383" y="1411"/>
                  </a:lnTo>
                  <a:lnTo>
                    <a:pt x="418" y="1377"/>
                  </a:lnTo>
                  <a:lnTo>
                    <a:pt x="456" y="1344"/>
                  </a:lnTo>
                  <a:lnTo>
                    <a:pt x="495" y="1312"/>
                  </a:lnTo>
                  <a:lnTo>
                    <a:pt x="536" y="1281"/>
                  </a:lnTo>
                  <a:lnTo>
                    <a:pt x="579" y="1253"/>
                  </a:lnTo>
                  <a:lnTo>
                    <a:pt x="623" y="1229"/>
                  </a:lnTo>
                  <a:lnTo>
                    <a:pt x="668" y="1207"/>
                  </a:lnTo>
                  <a:lnTo>
                    <a:pt x="714" y="1191"/>
                  </a:lnTo>
                  <a:lnTo>
                    <a:pt x="760" y="1180"/>
                  </a:lnTo>
                  <a:lnTo>
                    <a:pt x="806" y="1176"/>
                  </a:lnTo>
                  <a:lnTo>
                    <a:pt x="1177" y="1583"/>
                  </a:lnTo>
                  <a:lnTo>
                    <a:pt x="1530" y="1514"/>
                  </a:lnTo>
                  <a:lnTo>
                    <a:pt x="1528" y="1504"/>
                  </a:lnTo>
                  <a:lnTo>
                    <a:pt x="1521" y="1484"/>
                  </a:lnTo>
                  <a:lnTo>
                    <a:pt x="1513" y="1458"/>
                  </a:lnTo>
                  <a:lnTo>
                    <a:pt x="1500" y="1423"/>
                  </a:lnTo>
                  <a:lnTo>
                    <a:pt x="1485" y="1384"/>
                  </a:lnTo>
                  <a:lnTo>
                    <a:pt x="1467" y="1339"/>
                  </a:lnTo>
                  <a:lnTo>
                    <a:pt x="1445" y="1292"/>
                  </a:lnTo>
                  <a:lnTo>
                    <a:pt x="1421" y="1241"/>
                  </a:lnTo>
                  <a:lnTo>
                    <a:pt x="1393" y="1190"/>
                  </a:lnTo>
                  <a:lnTo>
                    <a:pt x="1362" y="1139"/>
                  </a:lnTo>
                  <a:lnTo>
                    <a:pt x="1327" y="1087"/>
                  </a:lnTo>
                  <a:lnTo>
                    <a:pt x="1291" y="1039"/>
                  </a:lnTo>
                  <a:lnTo>
                    <a:pt x="1249" y="993"/>
                  </a:lnTo>
                  <a:lnTo>
                    <a:pt x="1205" y="951"/>
                  </a:lnTo>
                  <a:lnTo>
                    <a:pt x="1158" y="914"/>
                  </a:lnTo>
                  <a:lnTo>
                    <a:pt x="1107" y="884"/>
                  </a:lnTo>
                  <a:lnTo>
                    <a:pt x="1117" y="876"/>
                  </a:lnTo>
                  <a:lnTo>
                    <a:pt x="1127" y="866"/>
                  </a:lnTo>
                  <a:lnTo>
                    <a:pt x="1137" y="854"/>
                  </a:lnTo>
                  <a:lnTo>
                    <a:pt x="1150" y="842"/>
                  </a:lnTo>
                  <a:lnTo>
                    <a:pt x="1163" y="828"/>
                  </a:lnTo>
                  <a:lnTo>
                    <a:pt x="1177" y="813"/>
                  </a:lnTo>
                  <a:lnTo>
                    <a:pt x="1192" y="797"/>
                  </a:lnTo>
                  <a:lnTo>
                    <a:pt x="1206" y="779"/>
                  </a:lnTo>
                  <a:lnTo>
                    <a:pt x="1234" y="797"/>
                  </a:lnTo>
                  <a:lnTo>
                    <a:pt x="1261" y="809"/>
                  </a:lnTo>
                  <a:lnTo>
                    <a:pt x="1288" y="820"/>
                  </a:lnTo>
                  <a:lnTo>
                    <a:pt x="1314" y="827"/>
                  </a:lnTo>
                  <a:lnTo>
                    <a:pt x="1340" y="830"/>
                  </a:lnTo>
                  <a:lnTo>
                    <a:pt x="1364" y="832"/>
                  </a:lnTo>
                  <a:lnTo>
                    <a:pt x="1388" y="832"/>
                  </a:lnTo>
                  <a:lnTo>
                    <a:pt x="1411" y="830"/>
                  </a:lnTo>
                  <a:lnTo>
                    <a:pt x="1432" y="827"/>
                  </a:lnTo>
                  <a:lnTo>
                    <a:pt x="1453" y="822"/>
                  </a:lnTo>
                  <a:lnTo>
                    <a:pt x="1471" y="817"/>
                  </a:lnTo>
                  <a:lnTo>
                    <a:pt x="1487" y="812"/>
                  </a:lnTo>
                  <a:lnTo>
                    <a:pt x="1502" y="806"/>
                  </a:lnTo>
                  <a:lnTo>
                    <a:pt x="1516" y="800"/>
                  </a:lnTo>
                  <a:lnTo>
                    <a:pt x="1527" y="796"/>
                  </a:lnTo>
                  <a:lnTo>
                    <a:pt x="1536" y="791"/>
                  </a:lnTo>
                  <a:lnTo>
                    <a:pt x="1567" y="774"/>
                  </a:lnTo>
                  <a:lnTo>
                    <a:pt x="1591" y="754"/>
                  </a:lnTo>
                  <a:lnTo>
                    <a:pt x="1611" y="732"/>
                  </a:lnTo>
                  <a:lnTo>
                    <a:pt x="1626" y="708"/>
                  </a:lnTo>
                  <a:lnTo>
                    <a:pt x="1636" y="683"/>
                  </a:lnTo>
                  <a:lnTo>
                    <a:pt x="1642" y="656"/>
                  </a:lnTo>
                  <a:lnTo>
                    <a:pt x="1643" y="629"/>
                  </a:lnTo>
                  <a:lnTo>
                    <a:pt x="1642" y="602"/>
                  </a:lnTo>
                  <a:lnTo>
                    <a:pt x="1451" y="6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20" name="Freeform 16"/>
            <p:cNvSpPr>
              <a:spLocks/>
            </p:cNvSpPr>
            <p:nvPr/>
          </p:nvSpPr>
          <p:spPr bwMode="auto">
            <a:xfrm>
              <a:off x="340" y="2448"/>
              <a:ext cx="273" cy="138"/>
            </a:xfrm>
            <a:custGeom>
              <a:avLst/>
              <a:gdLst>
                <a:gd name="T0" fmla="*/ 545 w 545"/>
                <a:gd name="T1" fmla="*/ 258 h 275"/>
                <a:gd name="T2" fmla="*/ 420 w 545"/>
                <a:gd name="T3" fmla="*/ 275 h 275"/>
                <a:gd name="T4" fmla="*/ 373 w 545"/>
                <a:gd name="T5" fmla="*/ 202 h 275"/>
                <a:gd name="T6" fmla="*/ 2 w 545"/>
                <a:gd name="T7" fmla="*/ 196 h 275"/>
                <a:gd name="T8" fmla="*/ 1 w 545"/>
                <a:gd name="T9" fmla="*/ 190 h 275"/>
                <a:gd name="T10" fmla="*/ 0 w 545"/>
                <a:gd name="T11" fmla="*/ 174 h 275"/>
                <a:gd name="T12" fmla="*/ 0 w 545"/>
                <a:gd name="T13" fmla="*/ 150 h 275"/>
                <a:gd name="T14" fmla="*/ 3 w 545"/>
                <a:gd name="T15" fmla="*/ 121 h 275"/>
                <a:gd name="T16" fmla="*/ 10 w 545"/>
                <a:gd name="T17" fmla="*/ 90 h 275"/>
                <a:gd name="T18" fmla="*/ 24 w 545"/>
                <a:gd name="T19" fmla="*/ 59 h 275"/>
                <a:gd name="T20" fmla="*/ 47 w 545"/>
                <a:gd name="T21" fmla="*/ 30 h 275"/>
                <a:gd name="T22" fmla="*/ 79 w 545"/>
                <a:gd name="T23" fmla="*/ 6 h 275"/>
                <a:gd name="T24" fmla="*/ 94 w 545"/>
                <a:gd name="T25" fmla="*/ 1 h 275"/>
                <a:gd name="T26" fmla="*/ 114 w 545"/>
                <a:gd name="T27" fmla="*/ 0 h 275"/>
                <a:gd name="T28" fmla="*/ 138 w 545"/>
                <a:gd name="T29" fmla="*/ 2 h 275"/>
                <a:gd name="T30" fmla="*/ 165 w 545"/>
                <a:gd name="T31" fmla="*/ 7 h 275"/>
                <a:gd name="T32" fmla="*/ 195 w 545"/>
                <a:gd name="T33" fmla="*/ 15 h 275"/>
                <a:gd name="T34" fmla="*/ 228 w 545"/>
                <a:gd name="T35" fmla="*/ 24 h 275"/>
                <a:gd name="T36" fmla="*/ 261 w 545"/>
                <a:gd name="T37" fmla="*/ 36 h 275"/>
                <a:gd name="T38" fmla="*/ 294 w 545"/>
                <a:gd name="T39" fmla="*/ 48 h 275"/>
                <a:gd name="T40" fmla="*/ 327 w 545"/>
                <a:gd name="T41" fmla="*/ 61 h 275"/>
                <a:gd name="T42" fmla="*/ 359 w 545"/>
                <a:gd name="T43" fmla="*/ 74 h 275"/>
                <a:gd name="T44" fmla="*/ 388 w 545"/>
                <a:gd name="T45" fmla="*/ 86 h 275"/>
                <a:gd name="T46" fmla="*/ 414 w 545"/>
                <a:gd name="T47" fmla="*/ 99 h 275"/>
                <a:gd name="T48" fmla="*/ 437 w 545"/>
                <a:gd name="T49" fmla="*/ 109 h 275"/>
                <a:gd name="T50" fmla="*/ 456 w 545"/>
                <a:gd name="T51" fmla="*/ 119 h 275"/>
                <a:gd name="T52" fmla="*/ 469 w 545"/>
                <a:gd name="T53" fmla="*/ 125 h 275"/>
                <a:gd name="T54" fmla="*/ 476 w 545"/>
                <a:gd name="T55" fmla="*/ 130 h 275"/>
                <a:gd name="T56" fmla="*/ 545 w 545"/>
                <a:gd name="T57" fmla="*/ 2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275">
                  <a:moveTo>
                    <a:pt x="545" y="258"/>
                  </a:moveTo>
                  <a:lnTo>
                    <a:pt x="420" y="275"/>
                  </a:lnTo>
                  <a:lnTo>
                    <a:pt x="373" y="202"/>
                  </a:lnTo>
                  <a:lnTo>
                    <a:pt x="2" y="196"/>
                  </a:lnTo>
                  <a:lnTo>
                    <a:pt x="1" y="190"/>
                  </a:lnTo>
                  <a:lnTo>
                    <a:pt x="0" y="174"/>
                  </a:lnTo>
                  <a:lnTo>
                    <a:pt x="0" y="150"/>
                  </a:lnTo>
                  <a:lnTo>
                    <a:pt x="3" y="121"/>
                  </a:lnTo>
                  <a:lnTo>
                    <a:pt x="10" y="90"/>
                  </a:lnTo>
                  <a:lnTo>
                    <a:pt x="24" y="59"/>
                  </a:lnTo>
                  <a:lnTo>
                    <a:pt x="47" y="30"/>
                  </a:lnTo>
                  <a:lnTo>
                    <a:pt x="79" y="6"/>
                  </a:lnTo>
                  <a:lnTo>
                    <a:pt x="94" y="1"/>
                  </a:lnTo>
                  <a:lnTo>
                    <a:pt x="114" y="0"/>
                  </a:lnTo>
                  <a:lnTo>
                    <a:pt x="138" y="2"/>
                  </a:lnTo>
                  <a:lnTo>
                    <a:pt x="165" y="7"/>
                  </a:lnTo>
                  <a:lnTo>
                    <a:pt x="195" y="15"/>
                  </a:lnTo>
                  <a:lnTo>
                    <a:pt x="228" y="24"/>
                  </a:lnTo>
                  <a:lnTo>
                    <a:pt x="261" y="36"/>
                  </a:lnTo>
                  <a:lnTo>
                    <a:pt x="294" y="48"/>
                  </a:lnTo>
                  <a:lnTo>
                    <a:pt x="327" y="61"/>
                  </a:lnTo>
                  <a:lnTo>
                    <a:pt x="359" y="74"/>
                  </a:lnTo>
                  <a:lnTo>
                    <a:pt x="388" y="86"/>
                  </a:lnTo>
                  <a:lnTo>
                    <a:pt x="414" y="99"/>
                  </a:lnTo>
                  <a:lnTo>
                    <a:pt x="437" y="109"/>
                  </a:lnTo>
                  <a:lnTo>
                    <a:pt x="456" y="119"/>
                  </a:lnTo>
                  <a:lnTo>
                    <a:pt x="469" y="125"/>
                  </a:lnTo>
                  <a:lnTo>
                    <a:pt x="476" y="130"/>
                  </a:lnTo>
                  <a:lnTo>
                    <a:pt x="545" y="2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grpSp>
      <p:grpSp>
        <p:nvGrpSpPr>
          <p:cNvPr id="47138" name="Group 34"/>
          <p:cNvGrpSpPr>
            <a:grpSpLocks/>
          </p:cNvGrpSpPr>
          <p:nvPr/>
        </p:nvGrpSpPr>
        <p:grpSpPr bwMode="auto">
          <a:xfrm>
            <a:off x="611188" y="2309813"/>
            <a:ext cx="1400175" cy="1119187"/>
            <a:chOff x="1462" y="2634"/>
            <a:chExt cx="882" cy="705"/>
          </a:xfrm>
        </p:grpSpPr>
        <p:sp>
          <p:nvSpPr>
            <p:cNvPr id="47119" name="Freeform 15"/>
            <p:cNvSpPr>
              <a:spLocks/>
            </p:cNvSpPr>
            <p:nvPr/>
          </p:nvSpPr>
          <p:spPr bwMode="auto">
            <a:xfrm>
              <a:off x="1462" y="3004"/>
              <a:ext cx="882" cy="335"/>
            </a:xfrm>
            <a:custGeom>
              <a:avLst/>
              <a:gdLst>
                <a:gd name="T0" fmla="*/ 0 w 1764"/>
                <a:gd name="T1" fmla="*/ 73 h 670"/>
                <a:gd name="T2" fmla="*/ 175 w 1764"/>
                <a:gd name="T3" fmla="*/ 670 h 670"/>
                <a:gd name="T4" fmla="*/ 1764 w 1764"/>
                <a:gd name="T5" fmla="*/ 247 h 670"/>
                <a:gd name="T6" fmla="*/ 1718 w 1764"/>
                <a:gd name="T7" fmla="*/ 0 h 670"/>
                <a:gd name="T8" fmla="*/ 0 w 1764"/>
                <a:gd name="T9" fmla="*/ 73 h 670"/>
              </a:gdLst>
              <a:ahLst/>
              <a:cxnLst>
                <a:cxn ang="0">
                  <a:pos x="T0" y="T1"/>
                </a:cxn>
                <a:cxn ang="0">
                  <a:pos x="T2" y="T3"/>
                </a:cxn>
                <a:cxn ang="0">
                  <a:pos x="T4" y="T5"/>
                </a:cxn>
                <a:cxn ang="0">
                  <a:pos x="T6" y="T7"/>
                </a:cxn>
                <a:cxn ang="0">
                  <a:pos x="T8" y="T9"/>
                </a:cxn>
              </a:cxnLst>
              <a:rect l="0" t="0" r="r" b="b"/>
              <a:pathLst>
                <a:path w="1764" h="670">
                  <a:moveTo>
                    <a:pt x="0" y="73"/>
                  </a:moveTo>
                  <a:lnTo>
                    <a:pt x="175" y="670"/>
                  </a:lnTo>
                  <a:lnTo>
                    <a:pt x="1764" y="247"/>
                  </a:lnTo>
                  <a:lnTo>
                    <a:pt x="1718"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21" name="Freeform 17"/>
            <p:cNvSpPr>
              <a:spLocks/>
            </p:cNvSpPr>
            <p:nvPr/>
          </p:nvSpPr>
          <p:spPr bwMode="auto">
            <a:xfrm>
              <a:off x="1800" y="2634"/>
              <a:ext cx="202" cy="556"/>
            </a:xfrm>
            <a:custGeom>
              <a:avLst/>
              <a:gdLst>
                <a:gd name="T0" fmla="*/ 404 w 404"/>
                <a:gd name="T1" fmla="*/ 77 h 1113"/>
                <a:gd name="T2" fmla="*/ 404 w 404"/>
                <a:gd name="T3" fmla="*/ 0 h 1113"/>
                <a:gd name="T4" fmla="*/ 0 w 404"/>
                <a:gd name="T5" fmla="*/ 0 h 1113"/>
                <a:gd name="T6" fmla="*/ 0 w 404"/>
                <a:gd name="T7" fmla="*/ 77 h 1113"/>
                <a:gd name="T8" fmla="*/ 157 w 404"/>
                <a:gd name="T9" fmla="*/ 77 h 1113"/>
                <a:gd name="T10" fmla="*/ 157 w 404"/>
                <a:gd name="T11" fmla="*/ 268 h 1113"/>
                <a:gd name="T12" fmla="*/ 84 w 404"/>
                <a:gd name="T13" fmla="*/ 268 h 1113"/>
                <a:gd name="T14" fmla="*/ 84 w 404"/>
                <a:gd name="T15" fmla="*/ 855 h 1113"/>
                <a:gd name="T16" fmla="*/ 176 w 404"/>
                <a:gd name="T17" fmla="*/ 855 h 1113"/>
                <a:gd name="T18" fmla="*/ 191 w 404"/>
                <a:gd name="T19" fmla="*/ 994 h 1113"/>
                <a:gd name="T20" fmla="*/ 160 w 404"/>
                <a:gd name="T21" fmla="*/ 994 h 1113"/>
                <a:gd name="T22" fmla="*/ 181 w 404"/>
                <a:gd name="T23" fmla="*/ 1113 h 1113"/>
                <a:gd name="T24" fmla="*/ 230 w 404"/>
                <a:gd name="T25" fmla="*/ 1113 h 1113"/>
                <a:gd name="T26" fmla="*/ 251 w 404"/>
                <a:gd name="T27" fmla="*/ 994 h 1113"/>
                <a:gd name="T28" fmla="*/ 219 w 404"/>
                <a:gd name="T29" fmla="*/ 994 h 1113"/>
                <a:gd name="T30" fmla="*/ 232 w 404"/>
                <a:gd name="T31" fmla="*/ 855 h 1113"/>
                <a:gd name="T32" fmla="*/ 324 w 404"/>
                <a:gd name="T33" fmla="*/ 855 h 1113"/>
                <a:gd name="T34" fmla="*/ 324 w 404"/>
                <a:gd name="T35" fmla="*/ 268 h 1113"/>
                <a:gd name="T36" fmla="*/ 238 w 404"/>
                <a:gd name="T37" fmla="*/ 268 h 1113"/>
                <a:gd name="T38" fmla="*/ 238 w 404"/>
                <a:gd name="T39" fmla="*/ 77 h 1113"/>
                <a:gd name="T40" fmla="*/ 404 w 404"/>
                <a:gd name="T41" fmla="*/ 7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4" h="1113">
                  <a:moveTo>
                    <a:pt x="404" y="77"/>
                  </a:moveTo>
                  <a:lnTo>
                    <a:pt x="404" y="0"/>
                  </a:lnTo>
                  <a:lnTo>
                    <a:pt x="0" y="0"/>
                  </a:lnTo>
                  <a:lnTo>
                    <a:pt x="0" y="77"/>
                  </a:lnTo>
                  <a:lnTo>
                    <a:pt x="157" y="77"/>
                  </a:lnTo>
                  <a:lnTo>
                    <a:pt x="157" y="268"/>
                  </a:lnTo>
                  <a:lnTo>
                    <a:pt x="84" y="268"/>
                  </a:lnTo>
                  <a:lnTo>
                    <a:pt x="84" y="855"/>
                  </a:lnTo>
                  <a:lnTo>
                    <a:pt x="176" y="855"/>
                  </a:lnTo>
                  <a:lnTo>
                    <a:pt x="191" y="994"/>
                  </a:lnTo>
                  <a:lnTo>
                    <a:pt x="160" y="994"/>
                  </a:lnTo>
                  <a:lnTo>
                    <a:pt x="181" y="1113"/>
                  </a:lnTo>
                  <a:lnTo>
                    <a:pt x="230" y="1113"/>
                  </a:lnTo>
                  <a:lnTo>
                    <a:pt x="251" y="994"/>
                  </a:lnTo>
                  <a:lnTo>
                    <a:pt x="219" y="994"/>
                  </a:lnTo>
                  <a:lnTo>
                    <a:pt x="232" y="855"/>
                  </a:lnTo>
                  <a:lnTo>
                    <a:pt x="324" y="855"/>
                  </a:lnTo>
                  <a:lnTo>
                    <a:pt x="324" y="268"/>
                  </a:lnTo>
                  <a:lnTo>
                    <a:pt x="238" y="268"/>
                  </a:lnTo>
                  <a:lnTo>
                    <a:pt x="238" y="77"/>
                  </a:lnTo>
                  <a:lnTo>
                    <a:pt x="404" y="77"/>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22" name="Rectangle 18"/>
            <p:cNvSpPr>
              <a:spLocks noChangeArrowheads="1"/>
            </p:cNvSpPr>
            <p:nvPr/>
          </p:nvSpPr>
          <p:spPr bwMode="auto">
            <a:xfrm>
              <a:off x="1858" y="2784"/>
              <a:ext cx="8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23" name="Rectangle 19"/>
            <p:cNvSpPr>
              <a:spLocks noChangeArrowheads="1"/>
            </p:cNvSpPr>
            <p:nvPr/>
          </p:nvSpPr>
          <p:spPr bwMode="auto">
            <a:xfrm>
              <a:off x="1857" y="2844"/>
              <a:ext cx="86"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24" name="Freeform 20"/>
            <p:cNvSpPr>
              <a:spLocks/>
            </p:cNvSpPr>
            <p:nvPr/>
          </p:nvSpPr>
          <p:spPr bwMode="auto">
            <a:xfrm>
              <a:off x="1816" y="3114"/>
              <a:ext cx="21" cy="21"/>
            </a:xfrm>
            <a:custGeom>
              <a:avLst/>
              <a:gdLst>
                <a:gd name="T0" fmla="*/ 0 w 41"/>
                <a:gd name="T1" fmla="*/ 21 h 42"/>
                <a:gd name="T2" fmla="*/ 1 w 41"/>
                <a:gd name="T3" fmla="*/ 30 h 42"/>
                <a:gd name="T4" fmla="*/ 6 w 41"/>
                <a:gd name="T5" fmla="*/ 36 h 42"/>
                <a:gd name="T6" fmla="*/ 13 w 41"/>
                <a:gd name="T7" fmla="*/ 41 h 42"/>
                <a:gd name="T8" fmla="*/ 21 w 41"/>
                <a:gd name="T9" fmla="*/ 42 h 42"/>
                <a:gd name="T10" fmla="*/ 29 w 41"/>
                <a:gd name="T11" fmla="*/ 41 h 42"/>
                <a:gd name="T12" fmla="*/ 36 w 41"/>
                <a:gd name="T13" fmla="*/ 36 h 42"/>
                <a:gd name="T14" fmla="*/ 40 w 41"/>
                <a:gd name="T15" fmla="*/ 30 h 42"/>
                <a:gd name="T16" fmla="*/ 41 w 41"/>
                <a:gd name="T17" fmla="*/ 21 h 42"/>
                <a:gd name="T18" fmla="*/ 40 w 41"/>
                <a:gd name="T19" fmla="*/ 13 h 42"/>
                <a:gd name="T20" fmla="*/ 36 w 41"/>
                <a:gd name="T21" fmla="*/ 7 h 42"/>
                <a:gd name="T22" fmla="*/ 29 w 41"/>
                <a:gd name="T23" fmla="*/ 2 h 42"/>
                <a:gd name="T24" fmla="*/ 21 w 41"/>
                <a:gd name="T25" fmla="*/ 0 h 42"/>
                <a:gd name="T26" fmla="*/ 13 w 41"/>
                <a:gd name="T27" fmla="*/ 2 h 42"/>
                <a:gd name="T28" fmla="*/ 6 w 41"/>
                <a:gd name="T29" fmla="*/ 7 h 42"/>
                <a:gd name="T30" fmla="*/ 1 w 41"/>
                <a:gd name="T31" fmla="*/ 13 h 42"/>
                <a:gd name="T32" fmla="*/ 0 w 41"/>
                <a:gd name="T33" fmla="*/ 21 h 42"/>
                <a:gd name="T34" fmla="*/ 0 w 41"/>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2">
                  <a:moveTo>
                    <a:pt x="0" y="21"/>
                  </a:moveTo>
                  <a:lnTo>
                    <a:pt x="1" y="30"/>
                  </a:lnTo>
                  <a:lnTo>
                    <a:pt x="6" y="36"/>
                  </a:lnTo>
                  <a:lnTo>
                    <a:pt x="13" y="41"/>
                  </a:lnTo>
                  <a:lnTo>
                    <a:pt x="21" y="42"/>
                  </a:lnTo>
                  <a:lnTo>
                    <a:pt x="29" y="41"/>
                  </a:lnTo>
                  <a:lnTo>
                    <a:pt x="36" y="36"/>
                  </a:lnTo>
                  <a:lnTo>
                    <a:pt x="40" y="30"/>
                  </a:lnTo>
                  <a:lnTo>
                    <a:pt x="41" y="21"/>
                  </a:lnTo>
                  <a:lnTo>
                    <a:pt x="40" y="13"/>
                  </a:lnTo>
                  <a:lnTo>
                    <a:pt x="36" y="7"/>
                  </a:lnTo>
                  <a:lnTo>
                    <a:pt x="29" y="2"/>
                  </a:lnTo>
                  <a:lnTo>
                    <a:pt x="21" y="0"/>
                  </a:lnTo>
                  <a:lnTo>
                    <a:pt x="13" y="2"/>
                  </a:lnTo>
                  <a:lnTo>
                    <a:pt x="6" y="7"/>
                  </a:lnTo>
                  <a:lnTo>
                    <a:pt x="1"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25" name="Freeform 21"/>
            <p:cNvSpPr>
              <a:spLocks/>
            </p:cNvSpPr>
            <p:nvPr/>
          </p:nvSpPr>
          <p:spPr bwMode="auto">
            <a:xfrm>
              <a:off x="1803" y="3169"/>
              <a:ext cx="20" cy="21"/>
            </a:xfrm>
            <a:custGeom>
              <a:avLst/>
              <a:gdLst>
                <a:gd name="T0" fmla="*/ 0 w 42"/>
                <a:gd name="T1" fmla="*/ 21 h 42"/>
                <a:gd name="T2" fmla="*/ 2 w 42"/>
                <a:gd name="T3" fmla="*/ 29 h 42"/>
                <a:gd name="T4" fmla="*/ 6 w 42"/>
                <a:gd name="T5" fmla="*/ 36 h 42"/>
                <a:gd name="T6" fmla="*/ 13 w 42"/>
                <a:gd name="T7" fmla="*/ 41 h 42"/>
                <a:gd name="T8" fmla="*/ 21 w 42"/>
                <a:gd name="T9" fmla="*/ 42 h 42"/>
                <a:gd name="T10" fmla="*/ 29 w 42"/>
                <a:gd name="T11" fmla="*/ 41 h 42"/>
                <a:gd name="T12" fmla="*/ 36 w 42"/>
                <a:gd name="T13" fmla="*/ 36 h 42"/>
                <a:gd name="T14" fmla="*/ 41 w 42"/>
                <a:gd name="T15" fmla="*/ 29 h 42"/>
                <a:gd name="T16" fmla="*/ 42 w 42"/>
                <a:gd name="T17" fmla="*/ 21 h 42"/>
                <a:gd name="T18" fmla="*/ 41 w 42"/>
                <a:gd name="T19" fmla="*/ 13 h 42"/>
                <a:gd name="T20" fmla="*/ 36 w 42"/>
                <a:gd name="T21" fmla="*/ 6 h 42"/>
                <a:gd name="T22" fmla="*/ 29 w 42"/>
                <a:gd name="T23" fmla="*/ 1 h 42"/>
                <a:gd name="T24" fmla="*/ 21 w 42"/>
                <a:gd name="T25" fmla="*/ 0 h 42"/>
                <a:gd name="T26" fmla="*/ 13 w 42"/>
                <a:gd name="T27" fmla="*/ 1 h 42"/>
                <a:gd name="T28" fmla="*/ 6 w 42"/>
                <a:gd name="T29" fmla="*/ 6 h 42"/>
                <a:gd name="T30" fmla="*/ 2 w 42"/>
                <a:gd name="T31" fmla="*/ 13 h 42"/>
                <a:gd name="T32" fmla="*/ 0 w 42"/>
                <a:gd name="T33" fmla="*/ 21 h 42"/>
                <a:gd name="T34" fmla="*/ 0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0" y="21"/>
                  </a:moveTo>
                  <a:lnTo>
                    <a:pt x="2" y="29"/>
                  </a:lnTo>
                  <a:lnTo>
                    <a:pt x="6" y="36"/>
                  </a:lnTo>
                  <a:lnTo>
                    <a:pt x="13" y="41"/>
                  </a:lnTo>
                  <a:lnTo>
                    <a:pt x="21" y="42"/>
                  </a:lnTo>
                  <a:lnTo>
                    <a:pt x="29" y="41"/>
                  </a:lnTo>
                  <a:lnTo>
                    <a:pt x="36" y="36"/>
                  </a:lnTo>
                  <a:lnTo>
                    <a:pt x="41" y="29"/>
                  </a:lnTo>
                  <a:lnTo>
                    <a:pt x="42" y="21"/>
                  </a:lnTo>
                  <a:lnTo>
                    <a:pt x="41" y="13"/>
                  </a:lnTo>
                  <a:lnTo>
                    <a:pt x="36" y="6"/>
                  </a:lnTo>
                  <a:lnTo>
                    <a:pt x="29" y="1"/>
                  </a:lnTo>
                  <a:lnTo>
                    <a:pt x="21" y="0"/>
                  </a:lnTo>
                  <a:lnTo>
                    <a:pt x="13" y="1"/>
                  </a:lnTo>
                  <a:lnTo>
                    <a:pt x="6" y="6"/>
                  </a:lnTo>
                  <a:lnTo>
                    <a:pt x="2"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26" name="Freeform 22"/>
            <p:cNvSpPr>
              <a:spLocks/>
            </p:cNvSpPr>
            <p:nvPr/>
          </p:nvSpPr>
          <p:spPr bwMode="auto">
            <a:xfrm>
              <a:off x="1747" y="3164"/>
              <a:ext cx="22" cy="21"/>
            </a:xfrm>
            <a:custGeom>
              <a:avLst/>
              <a:gdLst>
                <a:gd name="T0" fmla="*/ 0 w 43"/>
                <a:gd name="T1" fmla="*/ 21 h 41"/>
                <a:gd name="T2" fmla="*/ 2 w 43"/>
                <a:gd name="T3" fmla="*/ 29 h 41"/>
                <a:gd name="T4" fmla="*/ 7 w 43"/>
                <a:gd name="T5" fmla="*/ 36 h 41"/>
                <a:gd name="T6" fmla="*/ 14 w 43"/>
                <a:gd name="T7" fmla="*/ 40 h 41"/>
                <a:gd name="T8" fmla="*/ 22 w 43"/>
                <a:gd name="T9" fmla="*/ 41 h 41"/>
                <a:gd name="T10" fmla="*/ 30 w 43"/>
                <a:gd name="T11" fmla="*/ 40 h 41"/>
                <a:gd name="T12" fmla="*/ 37 w 43"/>
                <a:gd name="T13" fmla="*/ 36 h 41"/>
                <a:gd name="T14" fmla="*/ 41 w 43"/>
                <a:gd name="T15" fmla="*/ 29 h 41"/>
                <a:gd name="T16" fmla="*/ 43 w 43"/>
                <a:gd name="T17" fmla="*/ 21 h 41"/>
                <a:gd name="T18" fmla="*/ 41 w 43"/>
                <a:gd name="T19" fmla="*/ 12 h 41"/>
                <a:gd name="T20" fmla="*/ 37 w 43"/>
                <a:gd name="T21" fmla="*/ 6 h 41"/>
                <a:gd name="T22" fmla="*/ 30 w 43"/>
                <a:gd name="T23" fmla="*/ 1 h 41"/>
                <a:gd name="T24" fmla="*/ 22 w 43"/>
                <a:gd name="T25" fmla="*/ 0 h 41"/>
                <a:gd name="T26" fmla="*/ 14 w 43"/>
                <a:gd name="T27" fmla="*/ 1 h 41"/>
                <a:gd name="T28" fmla="*/ 7 w 43"/>
                <a:gd name="T29" fmla="*/ 6 h 41"/>
                <a:gd name="T30" fmla="*/ 2 w 43"/>
                <a:gd name="T31" fmla="*/ 12 h 41"/>
                <a:gd name="T32" fmla="*/ 0 w 43"/>
                <a:gd name="T33" fmla="*/ 21 h 41"/>
                <a:gd name="T34" fmla="*/ 0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0" y="21"/>
                  </a:moveTo>
                  <a:lnTo>
                    <a:pt x="2" y="29"/>
                  </a:lnTo>
                  <a:lnTo>
                    <a:pt x="7" y="36"/>
                  </a:lnTo>
                  <a:lnTo>
                    <a:pt x="14" y="40"/>
                  </a:lnTo>
                  <a:lnTo>
                    <a:pt x="22" y="41"/>
                  </a:lnTo>
                  <a:lnTo>
                    <a:pt x="30" y="40"/>
                  </a:lnTo>
                  <a:lnTo>
                    <a:pt x="37" y="36"/>
                  </a:lnTo>
                  <a:lnTo>
                    <a:pt x="41" y="29"/>
                  </a:lnTo>
                  <a:lnTo>
                    <a:pt x="43" y="21"/>
                  </a:lnTo>
                  <a:lnTo>
                    <a:pt x="41" y="12"/>
                  </a:lnTo>
                  <a:lnTo>
                    <a:pt x="37" y="6"/>
                  </a:lnTo>
                  <a:lnTo>
                    <a:pt x="30" y="1"/>
                  </a:lnTo>
                  <a:lnTo>
                    <a:pt x="22" y="0"/>
                  </a:lnTo>
                  <a:lnTo>
                    <a:pt x="14" y="1"/>
                  </a:lnTo>
                  <a:lnTo>
                    <a:pt x="7" y="6"/>
                  </a:lnTo>
                  <a:lnTo>
                    <a:pt x="2" y="12"/>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27" name="Freeform 23"/>
            <p:cNvSpPr>
              <a:spLocks/>
            </p:cNvSpPr>
            <p:nvPr/>
          </p:nvSpPr>
          <p:spPr bwMode="auto">
            <a:xfrm>
              <a:off x="1753" y="3103"/>
              <a:ext cx="21" cy="22"/>
            </a:xfrm>
            <a:custGeom>
              <a:avLst/>
              <a:gdLst>
                <a:gd name="T0" fmla="*/ 0 w 43"/>
                <a:gd name="T1" fmla="*/ 21 h 42"/>
                <a:gd name="T2" fmla="*/ 3 w 43"/>
                <a:gd name="T3" fmla="*/ 29 h 42"/>
                <a:gd name="T4" fmla="*/ 7 w 43"/>
                <a:gd name="T5" fmla="*/ 36 h 42"/>
                <a:gd name="T6" fmla="*/ 14 w 43"/>
                <a:gd name="T7" fmla="*/ 40 h 42"/>
                <a:gd name="T8" fmla="*/ 22 w 43"/>
                <a:gd name="T9" fmla="*/ 42 h 42"/>
                <a:gd name="T10" fmla="*/ 30 w 43"/>
                <a:gd name="T11" fmla="*/ 40 h 42"/>
                <a:gd name="T12" fmla="*/ 37 w 43"/>
                <a:gd name="T13" fmla="*/ 36 h 42"/>
                <a:gd name="T14" fmla="*/ 42 w 43"/>
                <a:gd name="T15" fmla="*/ 29 h 42"/>
                <a:gd name="T16" fmla="*/ 43 w 43"/>
                <a:gd name="T17" fmla="*/ 21 h 42"/>
                <a:gd name="T18" fmla="*/ 42 w 43"/>
                <a:gd name="T19" fmla="*/ 13 h 42"/>
                <a:gd name="T20" fmla="*/ 37 w 43"/>
                <a:gd name="T21" fmla="*/ 7 h 42"/>
                <a:gd name="T22" fmla="*/ 30 w 43"/>
                <a:gd name="T23" fmla="*/ 2 h 42"/>
                <a:gd name="T24" fmla="*/ 22 w 43"/>
                <a:gd name="T25" fmla="*/ 0 h 42"/>
                <a:gd name="T26" fmla="*/ 14 w 43"/>
                <a:gd name="T27" fmla="*/ 2 h 42"/>
                <a:gd name="T28" fmla="*/ 7 w 43"/>
                <a:gd name="T29" fmla="*/ 7 h 42"/>
                <a:gd name="T30" fmla="*/ 3 w 43"/>
                <a:gd name="T31" fmla="*/ 13 h 42"/>
                <a:gd name="T32" fmla="*/ 0 w 43"/>
                <a:gd name="T33" fmla="*/ 21 h 42"/>
                <a:gd name="T34" fmla="*/ 0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0" y="21"/>
                  </a:moveTo>
                  <a:lnTo>
                    <a:pt x="3" y="29"/>
                  </a:lnTo>
                  <a:lnTo>
                    <a:pt x="7" y="36"/>
                  </a:lnTo>
                  <a:lnTo>
                    <a:pt x="14" y="40"/>
                  </a:lnTo>
                  <a:lnTo>
                    <a:pt x="22" y="42"/>
                  </a:lnTo>
                  <a:lnTo>
                    <a:pt x="30" y="40"/>
                  </a:lnTo>
                  <a:lnTo>
                    <a:pt x="37" y="36"/>
                  </a:lnTo>
                  <a:lnTo>
                    <a:pt x="42" y="29"/>
                  </a:lnTo>
                  <a:lnTo>
                    <a:pt x="43" y="21"/>
                  </a:lnTo>
                  <a:lnTo>
                    <a:pt x="42" y="13"/>
                  </a:lnTo>
                  <a:lnTo>
                    <a:pt x="37" y="7"/>
                  </a:lnTo>
                  <a:lnTo>
                    <a:pt x="30" y="2"/>
                  </a:lnTo>
                  <a:lnTo>
                    <a:pt x="22" y="0"/>
                  </a:lnTo>
                  <a:lnTo>
                    <a:pt x="14" y="2"/>
                  </a:lnTo>
                  <a:lnTo>
                    <a:pt x="7" y="7"/>
                  </a:lnTo>
                  <a:lnTo>
                    <a:pt x="3"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28" name="Freeform 24"/>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29" name="Freeform 25"/>
            <p:cNvSpPr>
              <a:spLocks/>
            </p:cNvSpPr>
            <p:nvPr/>
          </p:nvSpPr>
          <p:spPr bwMode="auto">
            <a:xfrm>
              <a:off x="1965" y="3164"/>
              <a:ext cx="21" cy="21"/>
            </a:xfrm>
            <a:custGeom>
              <a:avLst/>
              <a:gdLst>
                <a:gd name="T0" fmla="*/ 43 w 43"/>
                <a:gd name="T1" fmla="*/ 21 h 41"/>
                <a:gd name="T2" fmla="*/ 40 w 43"/>
                <a:gd name="T3" fmla="*/ 12 h 41"/>
                <a:gd name="T4" fmla="*/ 36 w 43"/>
                <a:gd name="T5" fmla="*/ 6 h 41"/>
                <a:gd name="T6" fmla="*/ 29 w 43"/>
                <a:gd name="T7" fmla="*/ 1 h 41"/>
                <a:gd name="T8" fmla="*/ 21 w 43"/>
                <a:gd name="T9" fmla="*/ 0 h 41"/>
                <a:gd name="T10" fmla="*/ 13 w 43"/>
                <a:gd name="T11" fmla="*/ 1 h 41"/>
                <a:gd name="T12" fmla="*/ 6 w 43"/>
                <a:gd name="T13" fmla="*/ 6 h 41"/>
                <a:gd name="T14" fmla="*/ 1 w 43"/>
                <a:gd name="T15" fmla="*/ 12 h 41"/>
                <a:gd name="T16" fmla="*/ 0 w 43"/>
                <a:gd name="T17" fmla="*/ 21 h 41"/>
                <a:gd name="T18" fmla="*/ 1 w 43"/>
                <a:gd name="T19" fmla="*/ 29 h 41"/>
                <a:gd name="T20" fmla="*/ 6 w 43"/>
                <a:gd name="T21" fmla="*/ 36 h 41"/>
                <a:gd name="T22" fmla="*/ 13 w 43"/>
                <a:gd name="T23" fmla="*/ 40 h 41"/>
                <a:gd name="T24" fmla="*/ 21 w 43"/>
                <a:gd name="T25" fmla="*/ 41 h 41"/>
                <a:gd name="T26" fmla="*/ 29 w 43"/>
                <a:gd name="T27" fmla="*/ 40 h 41"/>
                <a:gd name="T28" fmla="*/ 36 w 43"/>
                <a:gd name="T29" fmla="*/ 36 h 41"/>
                <a:gd name="T30" fmla="*/ 40 w 43"/>
                <a:gd name="T31" fmla="*/ 29 h 41"/>
                <a:gd name="T32" fmla="*/ 43 w 43"/>
                <a:gd name="T33" fmla="*/ 21 h 41"/>
                <a:gd name="T34" fmla="*/ 43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43" y="21"/>
                  </a:moveTo>
                  <a:lnTo>
                    <a:pt x="40" y="12"/>
                  </a:lnTo>
                  <a:lnTo>
                    <a:pt x="36" y="6"/>
                  </a:lnTo>
                  <a:lnTo>
                    <a:pt x="29" y="1"/>
                  </a:lnTo>
                  <a:lnTo>
                    <a:pt x="21" y="0"/>
                  </a:lnTo>
                  <a:lnTo>
                    <a:pt x="13" y="1"/>
                  </a:lnTo>
                  <a:lnTo>
                    <a:pt x="6" y="6"/>
                  </a:lnTo>
                  <a:lnTo>
                    <a:pt x="1" y="12"/>
                  </a:lnTo>
                  <a:lnTo>
                    <a:pt x="0" y="21"/>
                  </a:lnTo>
                  <a:lnTo>
                    <a:pt x="1" y="29"/>
                  </a:lnTo>
                  <a:lnTo>
                    <a:pt x="6" y="36"/>
                  </a:lnTo>
                  <a:lnTo>
                    <a:pt x="13" y="40"/>
                  </a:lnTo>
                  <a:lnTo>
                    <a:pt x="21" y="41"/>
                  </a:lnTo>
                  <a:lnTo>
                    <a:pt x="29" y="40"/>
                  </a:lnTo>
                  <a:lnTo>
                    <a:pt x="36" y="36"/>
                  </a:lnTo>
                  <a:lnTo>
                    <a:pt x="40"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30" name="Freeform 26"/>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31" name="Freeform 27"/>
            <p:cNvSpPr>
              <a:spLocks/>
            </p:cNvSpPr>
            <p:nvPr/>
          </p:nvSpPr>
          <p:spPr bwMode="auto">
            <a:xfrm>
              <a:off x="2022" y="3093"/>
              <a:ext cx="21" cy="21"/>
            </a:xfrm>
            <a:custGeom>
              <a:avLst/>
              <a:gdLst>
                <a:gd name="T0" fmla="*/ 43 w 43"/>
                <a:gd name="T1" fmla="*/ 21 h 42"/>
                <a:gd name="T2" fmla="*/ 41 w 43"/>
                <a:gd name="T3" fmla="*/ 13 h 42"/>
                <a:gd name="T4" fmla="*/ 36 w 43"/>
                <a:gd name="T5" fmla="*/ 6 h 42"/>
                <a:gd name="T6" fmla="*/ 29 w 43"/>
                <a:gd name="T7" fmla="*/ 1 h 42"/>
                <a:gd name="T8" fmla="*/ 21 w 43"/>
                <a:gd name="T9" fmla="*/ 0 h 42"/>
                <a:gd name="T10" fmla="*/ 13 w 43"/>
                <a:gd name="T11" fmla="*/ 1 h 42"/>
                <a:gd name="T12" fmla="*/ 6 w 43"/>
                <a:gd name="T13" fmla="*/ 6 h 42"/>
                <a:gd name="T14" fmla="*/ 1 w 43"/>
                <a:gd name="T15" fmla="*/ 13 h 42"/>
                <a:gd name="T16" fmla="*/ 0 w 43"/>
                <a:gd name="T17" fmla="*/ 21 h 42"/>
                <a:gd name="T18" fmla="*/ 1 w 43"/>
                <a:gd name="T19" fmla="*/ 29 h 42"/>
                <a:gd name="T20" fmla="*/ 6 w 43"/>
                <a:gd name="T21" fmla="*/ 36 h 42"/>
                <a:gd name="T22" fmla="*/ 13 w 43"/>
                <a:gd name="T23" fmla="*/ 40 h 42"/>
                <a:gd name="T24" fmla="*/ 21 w 43"/>
                <a:gd name="T25" fmla="*/ 42 h 42"/>
                <a:gd name="T26" fmla="*/ 29 w 43"/>
                <a:gd name="T27" fmla="*/ 40 h 42"/>
                <a:gd name="T28" fmla="*/ 36 w 43"/>
                <a:gd name="T29" fmla="*/ 36 h 42"/>
                <a:gd name="T30" fmla="*/ 41 w 43"/>
                <a:gd name="T31" fmla="*/ 29 h 42"/>
                <a:gd name="T32" fmla="*/ 43 w 43"/>
                <a:gd name="T33" fmla="*/ 21 h 42"/>
                <a:gd name="T34" fmla="*/ 43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43" y="21"/>
                  </a:moveTo>
                  <a:lnTo>
                    <a:pt x="41" y="13"/>
                  </a:lnTo>
                  <a:lnTo>
                    <a:pt x="36" y="6"/>
                  </a:lnTo>
                  <a:lnTo>
                    <a:pt x="29" y="1"/>
                  </a:lnTo>
                  <a:lnTo>
                    <a:pt x="21" y="0"/>
                  </a:lnTo>
                  <a:lnTo>
                    <a:pt x="13" y="1"/>
                  </a:lnTo>
                  <a:lnTo>
                    <a:pt x="6" y="6"/>
                  </a:lnTo>
                  <a:lnTo>
                    <a:pt x="1" y="13"/>
                  </a:lnTo>
                  <a:lnTo>
                    <a:pt x="0" y="21"/>
                  </a:lnTo>
                  <a:lnTo>
                    <a:pt x="1" y="29"/>
                  </a:lnTo>
                  <a:lnTo>
                    <a:pt x="6" y="36"/>
                  </a:lnTo>
                  <a:lnTo>
                    <a:pt x="13" y="40"/>
                  </a:lnTo>
                  <a:lnTo>
                    <a:pt x="21" y="42"/>
                  </a:lnTo>
                  <a:lnTo>
                    <a:pt x="29" y="40"/>
                  </a:lnTo>
                  <a:lnTo>
                    <a:pt x="36" y="36"/>
                  </a:lnTo>
                  <a:lnTo>
                    <a:pt x="41"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32" name="Freeform 28"/>
            <p:cNvSpPr>
              <a:spLocks/>
            </p:cNvSpPr>
            <p:nvPr/>
          </p:nvSpPr>
          <p:spPr bwMode="auto">
            <a:xfrm>
              <a:off x="2017" y="3143"/>
              <a:ext cx="21" cy="21"/>
            </a:xfrm>
            <a:custGeom>
              <a:avLst/>
              <a:gdLst>
                <a:gd name="T0" fmla="*/ 42 w 42"/>
                <a:gd name="T1" fmla="*/ 21 h 42"/>
                <a:gd name="T2" fmla="*/ 40 w 42"/>
                <a:gd name="T3" fmla="*/ 13 h 42"/>
                <a:gd name="T4" fmla="*/ 36 w 42"/>
                <a:gd name="T5" fmla="*/ 6 h 42"/>
                <a:gd name="T6" fmla="*/ 29 w 42"/>
                <a:gd name="T7" fmla="*/ 2 h 42"/>
                <a:gd name="T8" fmla="*/ 21 w 42"/>
                <a:gd name="T9" fmla="*/ 0 h 42"/>
                <a:gd name="T10" fmla="*/ 13 w 42"/>
                <a:gd name="T11" fmla="*/ 2 h 42"/>
                <a:gd name="T12" fmla="*/ 6 w 42"/>
                <a:gd name="T13" fmla="*/ 6 h 42"/>
                <a:gd name="T14" fmla="*/ 1 w 42"/>
                <a:gd name="T15" fmla="*/ 13 h 42"/>
                <a:gd name="T16" fmla="*/ 0 w 42"/>
                <a:gd name="T17" fmla="*/ 21 h 42"/>
                <a:gd name="T18" fmla="*/ 1 w 42"/>
                <a:gd name="T19" fmla="*/ 29 h 42"/>
                <a:gd name="T20" fmla="*/ 6 w 42"/>
                <a:gd name="T21" fmla="*/ 36 h 42"/>
                <a:gd name="T22" fmla="*/ 13 w 42"/>
                <a:gd name="T23" fmla="*/ 41 h 42"/>
                <a:gd name="T24" fmla="*/ 21 w 42"/>
                <a:gd name="T25" fmla="*/ 42 h 42"/>
                <a:gd name="T26" fmla="*/ 29 w 42"/>
                <a:gd name="T27" fmla="*/ 41 h 42"/>
                <a:gd name="T28" fmla="*/ 36 w 42"/>
                <a:gd name="T29" fmla="*/ 36 h 42"/>
                <a:gd name="T30" fmla="*/ 40 w 42"/>
                <a:gd name="T31" fmla="*/ 29 h 42"/>
                <a:gd name="T32" fmla="*/ 42 w 42"/>
                <a:gd name="T33" fmla="*/ 21 h 42"/>
                <a:gd name="T34" fmla="*/ 42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42" y="21"/>
                  </a:moveTo>
                  <a:lnTo>
                    <a:pt x="40" y="13"/>
                  </a:lnTo>
                  <a:lnTo>
                    <a:pt x="36" y="6"/>
                  </a:lnTo>
                  <a:lnTo>
                    <a:pt x="29" y="2"/>
                  </a:lnTo>
                  <a:lnTo>
                    <a:pt x="21" y="0"/>
                  </a:lnTo>
                  <a:lnTo>
                    <a:pt x="13" y="2"/>
                  </a:lnTo>
                  <a:lnTo>
                    <a:pt x="6" y="6"/>
                  </a:lnTo>
                  <a:lnTo>
                    <a:pt x="1" y="13"/>
                  </a:lnTo>
                  <a:lnTo>
                    <a:pt x="0" y="21"/>
                  </a:lnTo>
                  <a:lnTo>
                    <a:pt x="1" y="29"/>
                  </a:lnTo>
                  <a:lnTo>
                    <a:pt x="6" y="36"/>
                  </a:lnTo>
                  <a:lnTo>
                    <a:pt x="13" y="41"/>
                  </a:lnTo>
                  <a:lnTo>
                    <a:pt x="21" y="42"/>
                  </a:lnTo>
                  <a:lnTo>
                    <a:pt x="29" y="41"/>
                  </a:lnTo>
                  <a:lnTo>
                    <a:pt x="36" y="36"/>
                  </a:lnTo>
                  <a:lnTo>
                    <a:pt x="40" y="29"/>
                  </a:lnTo>
                  <a:lnTo>
                    <a:pt x="42" y="21"/>
                  </a:lnTo>
                  <a:lnTo>
                    <a:pt x="42"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grpSp>
      <p:sp>
        <p:nvSpPr>
          <p:cNvPr id="47137" name="Rectangle 33"/>
          <p:cNvSpPr>
            <a:spLocks noChangeArrowheads="1"/>
          </p:cNvSpPr>
          <p:nvPr/>
        </p:nvSpPr>
        <p:spPr bwMode="auto">
          <a:xfrm>
            <a:off x="250825" y="1519238"/>
            <a:ext cx="43053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l">
              <a:spcBef>
                <a:spcPct val="20000"/>
              </a:spcBef>
              <a:buFontTx/>
              <a:buChar char="•"/>
              <a:defRPr/>
            </a:pPr>
            <a:r>
              <a:rPr kumimoji="1" lang="en-US" sz="2000" dirty="0">
                <a:latin typeface="Candara" pitchFamily="34" charset="0"/>
              </a:rPr>
              <a:t>In short run, firm has fixed number of jackhammers</a:t>
            </a:r>
          </a:p>
        </p:txBody>
      </p:sp>
      <p:grpSp>
        <p:nvGrpSpPr>
          <p:cNvPr id="47139" name="Group 35"/>
          <p:cNvGrpSpPr>
            <a:grpSpLocks/>
          </p:cNvGrpSpPr>
          <p:nvPr/>
        </p:nvGrpSpPr>
        <p:grpSpPr bwMode="auto">
          <a:xfrm>
            <a:off x="827088" y="2525713"/>
            <a:ext cx="1400175" cy="1119187"/>
            <a:chOff x="1462" y="2634"/>
            <a:chExt cx="882" cy="705"/>
          </a:xfrm>
        </p:grpSpPr>
        <p:sp>
          <p:nvSpPr>
            <p:cNvPr id="47140" name="Freeform 36"/>
            <p:cNvSpPr>
              <a:spLocks/>
            </p:cNvSpPr>
            <p:nvPr/>
          </p:nvSpPr>
          <p:spPr bwMode="auto">
            <a:xfrm>
              <a:off x="1462" y="3004"/>
              <a:ext cx="882" cy="335"/>
            </a:xfrm>
            <a:custGeom>
              <a:avLst/>
              <a:gdLst>
                <a:gd name="T0" fmla="*/ 0 w 1764"/>
                <a:gd name="T1" fmla="*/ 73 h 670"/>
                <a:gd name="T2" fmla="*/ 175 w 1764"/>
                <a:gd name="T3" fmla="*/ 670 h 670"/>
                <a:gd name="T4" fmla="*/ 1764 w 1764"/>
                <a:gd name="T5" fmla="*/ 247 h 670"/>
                <a:gd name="T6" fmla="*/ 1718 w 1764"/>
                <a:gd name="T7" fmla="*/ 0 h 670"/>
                <a:gd name="T8" fmla="*/ 0 w 1764"/>
                <a:gd name="T9" fmla="*/ 73 h 670"/>
              </a:gdLst>
              <a:ahLst/>
              <a:cxnLst>
                <a:cxn ang="0">
                  <a:pos x="T0" y="T1"/>
                </a:cxn>
                <a:cxn ang="0">
                  <a:pos x="T2" y="T3"/>
                </a:cxn>
                <a:cxn ang="0">
                  <a:pos x="T4" y="T5"/>
                </a:cxn>
                <a:cxn ang="0">
                  <a:pos x="T6" y="T7"/>
                </a:cxn>
                <a:cxn ang="0">
                  <a:pos x="T8" y="T9"/>
                </a:cxn>
              </a:cxnLst>
              <a:rect l="0" t="0" r="r" b="b"/>
              <a:pathLst>
                <a:path w="1764" h="670">
                  <a:moveTo>
                    <a:pt x="0" y="73"/>
                  </a:moveTo>
                  <a:lnTo>
                    <a:pt x="175" y="670"/>
                  </a:lnTo>
                  <a:lnTo>
                    <a:pt x="1764" y="247"/>
                  </a:lnTo>
                  <a:lnTo>
                    <a:pt x="1718"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41" name="Freeform 37"/>
            <p:cNvSpPr>
              <a:spLocks/>
            </p:cNvSpPr>
            <p:nvPr/>
          </p:nvSpPr>
          <p:spPr bwMode="auto">
            <a:xfrm>
              <a:off x="1800" y="2634"/>
              <a:ext cx="202" cy="556"/>
            </a:xfrm>
            <a:custGeom>
              <a:avLst/>
              <a:gdLst>
                <a:gd name="T0" fmla="*/ 404 w 404"/>
                <a:gd name="T1" fmla="*/ 77 h 1113"/>
                <a:gd name="T2" fmla="*/ 404 w 404"/>
                <a:gd name="T3" fmla="*/ 0 h 1113"/>
                <a:gd name="T4" fmla="*/ 0 w 404"/>
                <a:gd name="T5" fmla="*/ 0 h 1113"/>
                <a:gd name="T6" fmla="*/ 0 w 404"/>
                <a:gd name="T7" fmla="*/ 77 h 1113"/>
                <a:gd name="T8" fmla="*/ 157 w 404"/>
                <a:gd name="T9" fmla="*/ 77 h 1113"/>
                <a:gd name="T10" fmla="*/ 157 w 404"/>
                <a:gd name="T11" fmla="*/ 268 h 1113"/>
                <a:gd name="T12" fmla="*/ 84 w 404"/>
                <a:gd name="T13" fmla="*/ 268 h 1113"/>
                <a:gd name="T14" fmla="*/ 84 w 404"/>
                <a:gd name="T15" fmla="*/ 855 h 1113"/>
                <a:gd name="T16" fmla="*/ 176 w 404"/>
                <a:gd name="T17" fmla="*/ 855 h 1113"/>
                <a:gd name="T18" fmla="*/ 191 w 404"/>
                <a:gd name="T19" fmla="*/ 994 h 1113"/>
                <a:gd name="T20" fmla="*/ 160 w 404"/>
                <a:gd name="T21" fmla="*/ 994 h 1113"/>
                <a:gd name="T22" fmla="*/ 181 w 404"/>
                <a:gd name="T23" fmla="*/ 1113 h 1113"/>
                <a:gd name="T24" fmla="*/ 230 w 404"/>
                <a:gd name="T25" fmla="*/ 1113 h 1113"/>
                <a:gd name="T26" fmla="*/ 251 w 404"/>
                <a:gd name="T27" fmla="*/ 994 h 1113"/>
                <a:gd name="T28" fmla="*/ 219 w 404"/>
                <a:gd name="T29" fmla="*/ 994 h 1113"/>
                <a:gd name="T30" fmla="*/ 232 w 404"/>
                <a:gd name="T31" fmla="*/ 855 h 1113"/>
                <a:gd name="T32" fmla="*/ 324 w 404"/>
                <a:gd name="T33" fmla="*/ 855 h 1113"/>
                <a:gd name="T34" fmla="*/ 324 w 404"/>
                <a:gd name="T35" fmla="*/ 268 h 1113"/>
                <a:gd name="T36" fmla="*/ 238 w 404"/>
                <a:gd name="T37" fmla="*/ 268 h 1113"/>
                <a:gd name="T38" fmla="*/ 238 w 404"/>
                <a:gd name="T39" fmla="*/ 77 h 1113"/>
                <a:gd name="T40" fmla="*/ 404 w 404"/>
                <a:gd name="T41" fmla="*/ 7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4" h="1113">
                  <a:moveTo>
                    <a:pt x="404" y="77"/>
                  </a:moveTo>
                  <a:lnTo>
                    <a:pt x="404" y="0"/>
                  </a:lnTo>
                  <a:lnTo>
                    <a:pt x="0" y="0"/>
                  </a:lnTo>
                  <a:lnTo>
                    <a:pt x="0" y="77"/>
                  </a:lnTo>
                  <a:lnTo>
                    <a:pt x="157" y="77"/>
                  </a:lnTo>
                  <a:lnTo>
                    <a:pt x="157" y="268"/>
                  </a:lnTo>
                  <a:lnTo>
                    <a:pt x="84" y="268"/>
                  </a:lnTo>
                  <a:lnTo>
                    <a:pt x="84" y="855"/>
                  </a:lnTo>
                  <a:lnTo>
                    <a:pt x="176" y="855"/>
                  </a:lnTo>
                  <a:lnTo>
                    <a:pt x="191" y="994"/>
                  </a:lnTo>
                  <a:lnTo>
                    <a:pt x="160" y="994"/>
                  </a:lnTo>
                  <a:lnTo>
                    <a:pt x="181" y="1113"/>
                  </a:lnTo>
                  <a:lnTo>
                    <a:pt x="230" y="1113"/>
                  </a:lnTo>
                  <a:lnTo>
                    <a:pt x="251" y="994"/>
                  </a:lnTo>
                  <a:lnTo>
                    <a:pt x="219" y="994"/>
                  </a:lnTo>
                  <a:lnTo>
                    <a:pt x="232" y="855"/>
                  </a:lnTo>
                  <a:lnTo>
                    <a:pt x="324" y="855"/>
                  </a:lnTo>
                  <a:lnTo>
                    <a:pt x="324" y="268"/>
                  </a:lnTo>
                  <a:lnTo>
                    <a:pt x="238" y="268"/>
                  </a:lnTo>
                  <a:lnTo>
                    <a:pt x="238" y="77"/>
                  </a:lnTo>
                  <a:lnTo>
                    <a:pt x="404" y="77"/>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42" name="Rectangle 38"/>
            <p:cNvSpPr>
              <a:spLocks noChangeArrowheads="1"/>
            </p:cNvSpPr>
            <p:nvPr/>
          </p:nvSpPr>
          <p:spPr bwMode="auto">
            <a:xfrm>
              <a:off x="1858" y="2784"/>
              <a:ext cx="8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43" name="Rectangle 39"/>
            <p:cNvSpPr>
              <a:spLocks noChangeArrowheads="1"/>
            </p:cNvSpPr>
            <p:nvPr/>
          </p:nvSpPr>
          <p:spPr bwMode="auto">
            <a:xfrm>
              <a:off x="1857" y="2844"/>
              <a:ext cx="86"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44" name="Freeform 40"/>
            <p:cNvSpPr>
              <a:spLocks/>
            </p:cNvSpPr>
            <p:nvPr/>
          </p:nvSpPr>
          <p:spPr bwMode="auto">
            <a:xfrm>
              <a:off x="1816" y="3114"/>
              <a:ext cx="21" cy="21"/>
            </a:xfrm>
            <a:custGeom>
              <a:avLst/>
              <a:gdLst>
                <a:gd name="T0" fmla="*/ 0 w 41"/>
                <a:gd name="T1" fmla="*/ 21 h 42"/>
                <a:gd name="T2" fmla="*/ 1 w 41"/>
                <a:gd name="T3" fmla="*/ 30 h 42"/>
                <a:gd name="T4" fmla="*/ 6 w 41"/>
                <a:gd name="T5" fmla="*/ 36 h 42"/>
                <a:gd name="T6" fmla="*/ 13 w 41"/>
                <a:gd name="T7" fmla="*/ 41 h 42"/>
                <a:gd name="T8" fmla="*/ 21 w 41"/>
                <a:gd name="T9" fmla="*/ 42 h 42"/>
                <a:gd name="T10" fmla="*/ 29 w 41"/>
                <a:gd name="T11" fmla="*/ 41 h 42"/>
                <a:gd name="T12" fmla="*/ 36 w 41"/>
                <a:gd name="T13" fmla="*/ 36 h 42"/>
                <a:gd name="T14" fmla="*/ 40 w 41"/>
                <a:gd name="T15" fmla="*/ 30 h 42"/>
                <a:gd name="T16" fmla="*/ 41 w 41"/>
                <a:gd name="T17" fmla="*/ 21 h 42"/>
                <a:gd name="T18" fmla="*/ 40 w 41"/>
                <a:gd name="T19" fmla="*/ 13 h 42"/>
                <a:gd name="T20" fmla="*/ 36 w 41"/>
                <a:gd name="T21" fmla="*/ 7 h 42"/>
                <a:gd name="T22" fmla="*/ 29 w 41"/>
                <a:gd name="T23" fmla="*/ 2 h 42"/>
                <a:gd name="T24" fmla="*/ 21 w 41"/>
                <a:gd name="T25" fmla="*/ 0 h 42"/>
                <a:gd name="T26" fmla="*/ 13 w 41"/>
                <a:gd name="T27" fmla="*/ 2 h 42"/>
                <a:gd name="T28" fmla="*/ 6 w 41"/>
                <a:gd name="T29" fmla="*/ 7 h 42"/>
                <a:gd name="T30" fmla="*/ 1 w 41"/>
                <a:gd name="T31" fmla="*/ 13 h 42"/>
                <a:gd name="T32" fmla="*/ 0 w 41"/>
                <a:gd name="T33" fmla="*/ 21 h 42"/>
                <a:gd name="T34" fmla="*/ 0 w 41"/>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2">
                  <a:moveTo>
                    <a:pt x="0" y="21"/>
                  </a:moveTo>
                  <a:lnTo>
                    <a:pt x="1" y="30"/>
                  </a:lnTo>
                  <a:lnTo>
                    <a:pt x="6" y="36"/>
                  </a:lnTo>
                  <a:lnTo>
                    <a:pt x="13" y="41"/>
                  </a:lnTo>
                  <a:lnTo>
                    <a:pt x="21" y="42"/>
                  </a:lnTo>
                  <a:lnTo>
                    <a:pt x="29" y="41"/>
                  </a:lnTo>
                  <a:lnTo>
                    <a:pt x="36" y="36"/>
                  </a:lnTo>
                  <a:lnTo>
                    <a:pt x="40" y="30"/>
                  </a:lnTo>
                  <a:lnTo>
                    <a:pt x="41" y="21"/>
                  </a:lnTo>
                  <a:lnTo>
                    <a:pt x="40" y="13"/>
                  </a:lnTo>
                  <a:lnTo>
                    <a:pt x="36" y="7"/>
                  </a:lnTo>
                  <a:lnTo>
                    <a:pt x="29" y="2"/>
                  </a:lnTo>
                  <a:lnTo>
                    <a:pt x="21" y="0"/>
                  </a:lnTo>
                  <a:lnTo>
                    <a:pt x="13" y="2"/>
                  </a:lnTo>
                  <a:lnTo>
                    <a:pt x="6" y="7"/>
                  </a:lnTo>
                  <a:lnTo>
                    <a:pt x="1"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45" name="Freeform 41"/>
            <p:cNvSpPr>
              <a:spLocks/>
            </p:cNvSpPr>
            <p:nvPr/>
          </p:nvSpPr>
          <p:spPr bwMode="auto">
            <a:xfrm>
              <a:off x="1803" y="3169"/>
              <a:ext cx="20" cy="21"/>
            </a:xfrm>
            <a:custGeom>
              <a:avLst/>
              <a:gdLst>
                <a:gd name="T0" fmla="*/ 0 w 42"/>
                <a:gd name="T1" fmla="*/ 21 h 42"/>
                <a:gd name="T2" fmla="*/ 2 w 42"/>
                <a:gd name="T3" fmla="*/ 29 h 42"/>
                <a:gd name="T4" fmla="*/ 6 w 42"/>
                <a:gd name="T5" fmla="*/ 36 h 42"/>
                <a:gd name="T6" fmla="*/ 13 w 42"/>
                <a:gd name="T7" fmla="*/ 41 h 42"/>
                <a:gd name="T8" fmla="*/ 21 w 42"/>
                <a:gd name="T9" fmla="*/ 42 h 42"/>
                <a:gd name="T10" fmla="*/ 29 w 42"/>
                <a:gd name="T11" fmla="*/ 41 h 42"/>
                <a:gd name="T12" fmla="*/ 36 w 42"/>
                <a:gd name="T13" fmla="*/ 36 h 42"/>
                <a:gd name="T14" fmla="*/ 41 w 42"/>
                <a:gd name="T15" fmla="*/ 29 h 42"/>
                <a:gd name="T16" fmla="*/ 42 w 42"/>
                <a:gd name="T17" fmla="*/ 21 h 42"/>
                <a:gd name="T18" fmla="*/ 41 w 42"/>
                <a:gd name="T19" fmla="*/ 13 h 42"/>
                <a:gd name="T20" fmla="*/ 36 w 42"/>
                <a:gd name="T21" fmla="*/ 6 h 42"/>
                <a:gd name="T22" fmla="*/ 29 w 42"/>
                <a:gd name="T23" fmla="*/ 1 h 42"/>
                <a:gd name="T24" fmla="*/ 21 w 42"/>
                <a:gd name="T25" fmla="*/ 0 h 42"/>
                <a:gd name="T26" fmla="*/ 13 w 42"/>
                <a:gd name="T27" fmla="*/ 1 h 42"/>
                <a:gd name="T28" fmla="*/ 6 w 42"/>
                <a:gd name="T29" fmla="*/ 6 h 42"/>
                <a:gd name="T30" fmla="*/ 2 w 42"/>
                <a:gd name="T31" fmla="*/ 13 h 42"/>
                <a:gd name="T32" fmla="*/ 0 w 42"/>
                <a:gd name="T33" fmla="*/ 21 h 42"/>
                <a:gd name="T34" fmla="*/ 0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0" y="21"/>
                  </a:moveTo>
                  <a:lnTo>
                    <a:pt x="2" y="29"/>
                  </a:lnTo>
                  <a:lnTo>
                    <a:pt x="6" y="36"/>
                  </a:lnTo>
                  <a:lnTo>
                    <a:pt x="13" y="41"/>
                  </a:lnTo>
                  <a:lnTo>
                    <a:pt x="21" y="42"/>
                  </a:lnTo>
                  <a:lnTo>
                    <a:pt x="29" y="41"/>
                  </a:lnTo>
                  <a:lnTo>
                    <a:pt x="36" y="36"/>
                  </a:lnTo>
                  <a:lnTo>
                    <a:pt x="41" y="29"/>
                  </a:lnTo>
                  <a:lnTo>
                    <a:pt x="42" y="21"/>
                  </a:lnTo>
                  <a:lnTo>
                    <a:pt x="41" y="13"/>
                  </a:lnTo>
                  <a:lnTo>
                    <a:pt x="36" y="6"/>
                  </a:lnTo>
                  <a:lnTo>
                    <a:pt x="29" y="1"/>
                  </a:lnTo>
                  <a:lnTo>
                    <a:pt x="21" y="0"/>
                  </a:lnTo>
                  <a:lnTo>
                    <a:pt x="13" y="1"/>
                  </a:lnTo>
                  <a:lnTo>
                    <a:pt x="6" y="6"/>
                  </a:lnTo>
                  <a:lnTo>
                    <a:pt x="2"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46" name="Freeform 42"/>
            <p:cNvSpPr>
              <a:spLocks/>
            </p:cNvSpPr>
            <p:nvPr/>
          </p:nvSpPr>
          <p:spPr bwMode="auto">
            <a:xfrm>
              <a:off x="1747" y="3164"/>
              <a:ext cx="22" cy="21"/>
            </a:xfrm>
            <a:custGeom>
              <a:avLst/>
              <a:gdLst>
                <a:gd name="T0" fmla="*/ 0 w 43"/>
                <a:gd name="T1" fmla="*/ 21 h 41"/>
                <a:gd name="T2" fmla="*/ 2 w 43"/>
                <a:gd name="T3" fmla="*/ 29 h 41"/>
                <a:gd name="T4" fmla="*/ 7 w 43"/>
                <a:gd name="T5" fmla="*/ 36 h 41"/>
                <a:gd name="T6" fmla="*/ 14 w 43"/>
                <a:gd name="T7" fmla="*/ 40 h 41"/>
                <a:gd name="T8" fmla="*/ 22 w 43"/>
                <a:gd name="T9" fmla="*/ 41 h 41"/>
                <a:gd name="T10" fmla="*/ 30 w 43"/>
                <a:gd name="T11" fmla="*/ 40 h 41"/>
                <a:gd name="T12" fmla="*/ 37 w 43"/>
                <a:gd name="T13" fmla="*/ 36 h 41"/>
                <a:gd name="T14" fmla="*/ 41 w 43"/>
                <a:gd name="T15" fmla="*/ 29 h 41"/>
                <a:gd name="T16" fmla="*/ 43 w 43"/>
                <a:gd name="T17" fmla="*/ 21 h 41"/>
                <a:gd name="T18" fmla="*/ 41 w 43"/>
                <a:gd name="T19" fmla="*/ 12 h 41"/>
                <a:gd name="T20" fmla="*/ 37 w 43"/>
                <a:gd name="T21" fmla="*/ 6 h 41"/>
                <a:gd name="T22" fmla="*/ 30 w 43"/>
                <a:gd name="T23" fmla="*/ 1 h 41"/>
                <a:gd name="T24" fmla="*/ 22 w 43"/>
                <a:gd name="T25" fmla="*/ 0 h 41"/>
                <a:gd name="T26" fmla="*/ 14 w 43"/>
                <a:gd name="T27" fmla="*/ 1 h 41"/>
                <a:gd name="T28" fmla="*/ 7 w 43"/>
                <a:gd name="T29" fmla="*/ 6 h 41"/>
                <a:gd name="T30" fmla="*/ 2 w 43"/>
                <a:gd name="T31" fmla="*/ 12 h 41"/>
                <a:gd name="T32" fmla="*/ 0 w 43"/>
                <a:gd name="T33" fmla="*/ 21 h 41"/>
                <a:gd name="T34" fmla="*/ 0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0" y="21"/>
                  </a:moveTo>
                  <a:lnTo>
                    <a:pt x="2" y="29"/>
                  </a:lnTo>
                  <a:lnTo>
                    <a:pt x="7" y="36"/>
                  </a:lnTo>
                  <a:lnTo>
                    <a:pt x="14" y="40"/>
                  </a:lnTo>
                  <a:lnTo>
                    <a:pt x="22" y="41"/>
                  </a:lnTo>
                  <a:lnTo>
                    <a:pt x="30" y="40"/>
                  </a:lnTo>
                  <a:lnTo>
                    <a:pt x="37" y="36"/>
                  </a:lnTo>
                  <a:lnTo>
                    <a:pt x="41" y="29"/>
                  </a:lnTo>
                  <a:lnTo>
                    <a:pt x="43" y="21"/>
                  </a:lnTo>
                  <a:lnTo>
                    <a:pt x="41" y="12"/>
                  </a:lnTo>
                  <a:lnTo>
                    <a:pt x="37" y="6"/>
                  </a:lnTo>
                  <a:lnTo>
                    <a:pt x="30" y="1"/>
                  </a:lnTo>
                  <a:lnTo>
                    <a:pt x="22" y="0"/>
                  </a:lnTo>
                  <a:lnTo>
                    <a:pt x="14" y="1"/>
                  </a:lnTo>
                  <a:lnTo>
                    <a:pt x="7" y="6"/>
                  </a:lnTo>
                  <a:lnTo>
                    <a:pt x="2" y="12"/>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47" name="Freeform 43"/>
            <p:cNvSpPr>
              <a:spLocks/>
            </p:cNvSpPr>
            <p:nvPr/>
          </p:nvSpPr>
          <p:spPr bwMode="auto">
            <a:xfrm>
              <a:off x="1753" y="3103"/>
              <a:ext cx="21" cy="22"/>
            </a:xfrm>
            <a:custGeom>
              <a:avLst/>
              <a:gdLst>
                <a:gd name="T0" fmla="*/ 0 w 43"/>
                <a:gd name="T1" fmla="*/ 21 h 42"/>
                <a:gd name="T2" fmla="*/ 3 w 43"/>
                <a:gd name="T3" fmla="*/ 29 h 42"/>
                <a:gd name="T4" fmla="*/ 7 w 43"/>
                <a:gd name="T5" fmla="*/ 36 h 42"/>
                <a:gd name="T6" fmla="*/ 14 w 43"/>
                <a:gd name="T7" fmla="*/ 40 h 42"/>
                <a:gd name="T8" fmla="*/ 22 w 43"/>
                <a:gd name="T9" fmla="*/ 42 h 42"/>
                <a:gd name="T10" fmla="*/ 30 w 43"/>
                <a:gd name="T11" fmla="*/ 40 h 42"/>
                <a:gd name="T12" fmla="*/ 37 w 43"/>
                <a:gd name="T13" fmla="*/ 36 h 42"/>
                <a:gd name="T14" fmla="*/ 42 w 43"/>
                <a:gd name="T15" fmla="*/ 29 h 42"/>
                <a:gd name="T16" fmla="*/ 43 w 43"/>
                <a:gd name="T17" fmla="*/ 21 h 42"/>
                <a:gd name="T18" fmla="*/ 42 w 43"/>
                <a:gd name="T19" fmla="*/ 13 h 42"/>
                <a:gd name="T20" fmla="*/ 37 w 43"/>
                <a:gd name="T21" fmla="*/ 7 h 42"/>
                <a:gd name="T22" fmla="*/ 30 w 43"/>
                <a:gd name="T23" fmla="*/ 2 h 42"/>
                <a:gd name="T24" fmla="*/ 22 w 43"/>
                <a:gd name="T25" fmla="*/ 0 h 42"/>
                <a:gd name="T26" fmla="*/ 14 w 43"/>
                <a:gd name="T27" fmla="*/ 2 h 42"/>
                <a:gd name="T28" fmla="*/ 7 w 43"/>
                <a:gd name="T29" fmla="*/ 7 h 42"/>
                <a:gd name="T30" fmla="*/ 3 w 43"/>
                <a:gd name="T31" fmla="*/ 13 h 42"/>
                <a:gd name="T32" fmla="*/ 0 w 43"/>
                <a:gd name="T33" fmla="*/ 21 h 42"/>
                <a:gd name="T34" fmla="*/ 0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0" y="21"/>
                  </a:moveTo>
                  <a:lnTo>
                    <a:pt x="3" y="29"/>
                  </a:lnTo>
                  <a:lnTo>
                    <a:pt x="7" y="36"/>
                  </a:lnTo>
                  <a:lnTo>
                    <a:pt x="14" y="40"/>
                  </a:lnTo>
                  <a:lnTo>
                    <a:pt x="22" y="42"/>
                  </a:lnTo>
                  <a:lnTo>
                    <a:pt x="30" y="40"/>
                  </a:lnTo>
                  <a:lnTo>
                    <a:pt x="37" y="36"/>
                  </a:lnTo>
                  <a:lnTo>
                    <a:pt x="42" y="29"/>
                  </a:lnTo>
                  <a:lnTo>
                    <a:pt x="43" y="21"/>
                  </a:lnTo>
                  <a:lnTo>
                    <a:pt x="42" y="13"/>
                  </a:lnTo>
                  <a:lnTo>
                    <a:pt x="37" y="7"/>
                  </a:lnTo>
                  <a:lnTo>
                    <a:pt x="30" y="2"/>
                  </a:lnTo>
                  <a:lnTo>
                    <a:pt x="22" y="0"/>
                  </a:lnTo>
                  <a:lnTo>
                    <a:pt x="14" y="2"/>
                  </a:lnTo>
                  <a:lnTo>
                    <a:pt x="7" y="7"/>
                  </a:lnTo>
                  <a:lnTo>
                    <a:pt x="3"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48" name="Freeform 44"/>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49" name="Freeform 45"/>
            <p:cNvSpPr>
              <a:spLocks/>
            </p:cNvSpPr>
            <p:nvPr/>
          </p:nvSpPr>
          <p:spPr bwMode="auto">
            <a:xfrm>
              <a:off x="1965" y="3164"/>
              <a:ext cx="21" cy="21"/>
            </a:xfrm>
            <a:custGeom>
              <a:avLst/>
              <a:gdLst>
                <a:gd name="T0" fmla="*/ 43 w 43"/>
                <a:gd name="T1" fmla="*/ 21 h 41"/>
                <a:gd name="T2" fmla="*/ 40 w 43"/>
                <a:gd name="T3" fmla="*/ 12 h 41"/>
                <a:gd name="T4" fmla="*/ 36 w 43"/>
                <a:gd name="T5" fmla="*/ 6 h 41"/>
                <a:gd name="T6" fmla="*/ 29 w 43"/>
                <a:gd name="T7" fmla="*/ 1 h 41"/>
                <a:gd name="T8" fmla="*/ 21 w 43"/>
                <a:gd name="T9" fmla="*/ 0 h 41"/>
                <a:gd name="T10" fmla="*/ 13 w 43"/>
                <a:gd name="T11" fmla="*/ 1 h 41"/>
                <a:gd name="T12" fmla="*/ 6 w 43"/>
                <a:gd name="T13" fmla="*/ 6 h 41"/>
                <a:gd name="T14" fmla="*/ 1 w 43"/>
                <a:gd name="T15" fmla="*/ 12 h 41"/>
                <a:gd name="T16" fmla="*/ 0 w 43"/>
                <a:gd name="T17" fmla="*/ 21 h 41"/>
                <a:gd name="T18" fmla="*/ 1 w 43"/>
                <a:gd name="T19" fmla="*/ 29 h 41"/>
                <a:gd name="T20" fmla="*/ 6 w 43"/>
                <a:gd name="T21" fmla="*/ 36 h 41"/>
                <a:gd name="T22" fmla="*/ 13 w 43"/>
                <a:gd name="T23" fmla="*/ 40 h 41"/>
                <a:gd name="T24" fmla="*/ 21 w 43"/>
                <a:gd name="T25" fmla="*/ 41 h 41"/>
                <a:gd name="T26" fmla="*/ 29 w 43"/>
                <a:gd name="T27" fmla="*/ 40 h 41"/>
                <a:gd name="T28" fmla="*/ 36 w 43"/>
                <a:gd name="T29" fmla="*/ 36 h 41"/>
                <a:gd name="T30" fmla="*/ 40 w 43"/>
                <a:gd name="T31" fmla="*/ 29 h 41"/>
                <a:gd name="T32" fmla="*/ 43 w 43"/>
                <a:gd name="T33" fmla="*/ 21 h 41"/>
                <a:gd name="T34" fmla="*/ 43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43" y="21"/>
                  </a:moveTo>
                  <a:lnTo>
                    <a:pt x="40" y="12"/>
                  </a:lnTo>
                  <a:lnTo>
                    <a:pt x="36" y="6"/>
                  </a:lnTo>
                  <a:lnTo>
                    <a:pt x="29" y="1"/>
                  </a:lnTo>
                  <a:lnTo>
                    <a:pt x="21" y="0"/>
                  </a:lnTo>
                  <a:lnTo>
                    <a:pt x="13" y="1"/>
                  </a:lnTo>
                  <a:lnTo>
                    <a:pt x="6" y="6"/>
                  </a:lnTo>
                  <a:lnTo>
                    <a:pt x="1" y="12"/>
                  </a:lnTo>
                  <a:lnTo>
                    <a:pt x="0" y="21"/>
                  </a:lnTo>
                  <a:lnTo>
                    <a:pt x="1" y="29"/>
                  </a:lnTo>
                  <a:lnTo>
                    <a:pt x="6" y="36"/>
                  </a:lnTo>
                  <a:lnTo>
                    <a:pt x="13" y="40"/>
                  </a:lnTo>
                  <a:lnTo>
                    <a:pt x="21" y="41"/>
                  </a:lnTo>
                  <a:lnTo>
                    <a:pt x="29" y="40"/>
                  </a:lnTo>
                  <a:lnTo>
                    <a:pt x="36" y="36"/>
                  </a:lnTo>
                  <a:lnTo>
                    <a:pt x="40"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50" name="Freeform 46"/>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51" name="Freeform 47"/>
            <p:cNvSpPr>
              <a:spLocks/>
            </p:cNvSpPr>
            <p:nvPr/>
          </p:nvSpPr>
          <p:spPr bwMode="auto">
            <a:xfrm>
              <a:off x="2022" y="3093"/>
              <a:ext cx="21" cy="21"/>
            </a:xfrm>
            <a:custGeom>
              <a:avLst/>
              <a:gdLst>
                <a:gd name="T0" fmla="*/ 43 w 43"/>
                <a:gd name="T1" fmla="*/ 21 h 42"/>
                <a:gd name="T2" fmla="*/ 41 w 43"/>
                <a:gd name="T3" fmla="*/ 13 h 42"/>
                <a:gd name="T4" fmla="*/ 36 w 43"/>
                <a:gd name="T5" fmla="*/ 6 h 42"/>
                <a:gd name="T6" fmla="*/ 29 w 43"/>
                <a:gd name="T7" fmla="*/ 1 h 42"/>
                <a:gd name="T8" fmla="*/ 21 w 43"/>
                <a:gd name="T9" fmla="*/ 0 h 42"/>
                <a:gd name="T10" fmla="*/ 13 w 43"/>
                <a:gd name="T11" fmla="*/ 1 h 42"/>
                <a:gd name="T12" fmla="*/ 6 w 43"/>
                <a:gd name="T13" fmla="*/ 6 h 42"/>
                <a:gd name="T14" fmla="*/ 1 w 43"/>
                <a:gd name="T15" fmla="*/ 13 h 42"/>
                <a:gd name="T16" fmla="*/ 0 w 43"/>
                <a:gd name="T17" fmla="*/ 21 h 42"/>
                <a:gd name="T18" fmla="*/ 1 w 43"/>
                <a:gd name="T19" fmla="*/ 29 h 42"/>
                <a:gd name="T20" fmla="*/ 6 w 43"/>
                <a:gd name="T21" fmla="*/ 36 h 42"/>
                <a:gd name="T22" fmla="*/ 13 w 43"/>
                <a:gd name="T23" fmla="*/ 40 h 42"/>
                <a:gd name="T24" fmla="*/ 21 w 43"/>
                <a:gd name="T25" fmla="*/ 42 h 42"/>
                <a:gd name="T26" fmla="*/ 29 w 43"/>
                <a:gd name="T27" fmla="*/ 40 h 42"/>
                <a:gd name="T28" fmla="*/ 36 w 43"/>
                <a:gd name="T29" fmla="*/ 36 h 42"/>
                <a:gd name="T30" fmla="*/ 41 w 43"/>
                <a:gd name="T31" fmla="*/ 29 h 42"/>
                <a:gd name="T32" fmla="*/ 43 w 43"/>
                <a:gd name="T33" fmla="*/ 21 h 42"/>
                <a:gd name="T34" fmla="*/ 43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43" y="21"/>
                  </a:moveTo>
                  <a:lnTo>
                    <a:pt x="41" y="13"/>
                  </a:lnTo>
                  <a:lnTo>
                    <a:pt x="36" y="6"/>
                  </a:lnTo>
                  <a:lnTo>
                    <a:pt x="29" y="1"/>
                  </a:lnTo>
                  <a:lnTo>
                    <a:pt x="21" y="0"/>
                  </a:lnTo>
                  <a:lnTo>
                    <a:pt x="13" y="1"/>
                  </a:lnTo>
                  <a:lnTo>
                    <a:pt x="6" y="6"/>
                  </a:lnTo>
                  <a:lnTo>
                    <a:pt x="1" y="13"/>
                  </a:lnTo>
                  <a:lnTo>
                    <a:pt x="0" y="21"/>
                  </a:lnTo>
                  <a:lnTo>
                    <a:pt x="1" y="29"/>
                  </a:lnTo>
                  <a:lnTo>
                    <a:pt x="6" y="36"/>
                  </a:lnTo>
                  <a:lnTo>
                    <a:pt x="13" y="40"/>
                  </a:lnTo>
                  <a:lnTo>
                    <a:pt x="21" y="42"/>
                  </a:lnTo>
                  <a:lnTo>
                    <a:pt x="29" y="40"/>
                  </a:lnTo>
                  <a:lnTo>
                    <a:pt x="36" y="36"/>
                  </a:lnTo>
                  <a:lnTo>
                    <a:pt x="41"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52" name="Freeform 48"/>
            <p:cNvSpPr>
              <a:spLocks/>
            </p:cNvSpPr>
            <p:nvPr/>
          </p:nvSpPr>
          <p:spPr bwMode="auto">
            <a:xfrm>
              <a:off x="2017" y="3143"/>
              <a:ext cx="21" cy="21"/>
            </a:xfrm>
            <a:custGeom>
              <a:avLst/>
              <a:gdLst>
                <a:gd name="T0" fmla="*/ 42 w 42"/>
                <a:gd name="T1" fmla="*/ 21 h 42"/>
                <a:gd name="T2" fmla="*/ 40 w 42"/>
                <a:gd name="T3" fmla="*/ 13 h 42"/>
                <a:gd name="T4" fmla="*/ 36 w 42"/>
                <a:gd name="T5" fmla="*/ 6 h 42"/>
                <a:gd name="T6" fmla="*/ 29 w 42"/>
                <a:gd name="T7" fmla="*/ 2 h 42"/>
                <a:gd name="T8" fmla="*/ 21 w 42"/>
                <a:gd name="T9" fmla="*/ 0 h 42"/>
                <a:gd name="T10" fmla="*/ 13 w 42"/>
                <a:gd name="T11" fmla="*/ 2 h 42"/>
                <a:gd name="T12" fmla="*/ 6 w 42"/>
                <a:gd name="T13" fmla="*/ 6 h 42"/>
                <a:gd name="T14" fmla="*/ 1 w 42"/>
                <a:gd name="T15" fmla="*/ 13 h 42"/>
                <a:gd name="T16" fmla="*/ 0 w 42"/>
                <a:gd name="T17" fmla="*/ 21 h 42"/>
                <a:gd name="T18" fmla="*/ 1 w 42"/>
                <a:gd name="T19" fmla="*/ 29 h 42"/>
                <a:gd name="T20" fmla="*/ 6 w 42"/>
                <a:gd name="T21" fmla="*/ 36 h 42"/>
                <a:gd name="T22" fmla="*/ 13 w 42"/>
                <a:gd name="T23" fmla="*/ 41 h 42"/>
                <a:gd name="T24" fmla="*/ 21 w 42"/>
                <a:gd name="T25" fmla="*/ 42 h 42"/>
                <a:gd name="T26" fmla="*/ 29 w 42"/>
                <a:gd name="T27" fmla="*/ 41 h 42"/>
                <a:gd name="T28" fmla="*/ 36 w 42"/>
                <a:gd name="T29" fmla="*/ 36 h 42"/>
                <a:gd name="T30" fmla="*/ 40 w 42"/>
                <a:gd name="T31" fmla="*/ 29 h 42"/>
                <a:gd name="T32" fmla="*/ 42 w 42"/>
                <a:gd name="T33" fmla="*/ 21 h 42"/>
                <a:gd name="T34" fmla="*/ 42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42" y="21"/>
                  </a:moveTo>
                  <a:lnTo>
                    <a:pt x="40" y="13"/>
                  </a:lnTo>
                  <a:lnTo>
                    <a:pt x="36" y="6"/>
                  </a:lnTo>
                  <a:lnTo>
                    <a:pt x="29" y="2"/>
                  </a:lnTo>
                  <a:lnTo>
                    <a:pt x="21" y="0"/>
                  </a:lnTo>
                  <a:lnTo>
                    <a:pt x="13" y="2"/>
                  </a:lnTo>
                  <a:lnTo>
                    <a:pt x="6" y="6"/>
                  </a:lnTo>
                  <a:lnTo>
                    <a:pt x="1" y="13"/>
                  </a:lnTo>
                  <a:lnTo>
                    <a:pt x="0" y="21"/>
                  </a:lnTo>
                  <a:lnTo>
                    <a:pt x="1" y="29"/>
                  </a:lnTo>
                  <a:lnTo>
                    <a:pt x="6" y="36"/>
                  </a:lnTo>
                  <a:lnTo>
                    <a:pt x="13" y="41"/>
                  </a:lnTo>
                  <a:lnTo>
                    <a:pt x="21" y="42"/>
                  </a:lnTo>
                  <a:lnTo>
                    <a:pt x="29" y="41"/>
                  </a:lnTo>
                  <a:lnTo>
                    <a:pt x="36" y="36"/>
                  </a:lnTo>
                  <a:lnTo>
                    <a:pt x="40" y="29"/>
                  </a:lnTo>
                  <a:lnTo>
                    <a:pt x="42" y="21"/>
                  </a:lnTo>
                  <a:lnTo>
                    <a:pt x="42"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grpSp>
      <p:grpSp>
        <p:nvGrpSpPr>
          <p:cNvPr id="47153" name="Group 49"/>
          <p:cNvGrpSpPr>
            <a:grpSpLocks/>
          </p:cNvGrpSpPr>
          <p:nvPr/>
        </p:nvGrpSpPr>
        <p:grpSpPr bwMode="auto">
          <a:xfrm>
            <a:off x="1042988" y="2741613"/>
            <a:ext cx="1400175" cy="1119187"/>
            <a:chOff x="1462" y="2634"/>
            <a:chExt cx="882" cy="705"/>
          </a:xfrm>
        </p:grpSpPr>
        <p:sp>
          <p:nvSpPr>
            <p:cNvPr id="47154" name="Freeform 50"/>
            <p:cNvSpPr>
              <a:spLocks/>
            </p:cNvSpPr>
            <p:nvPr/>
          </p:nvSpPr>
          <p:spPr bwMode="auto">
            <a:xfrm>
              <a:off x="1462" y="3004"/>
              <a:ext cx="882" cy="335"/>
            </a:xfrm>
            <a:custGeom>
              <a:avLst/>
              <a:gdLst>
                <a:gd name="T0" fmla="*/ 0 w 1764"/>
                <a:gd name="T1" fmla="*/ 73 h 670"/>
                <a:gd name="T2" fmla="*/ 175 w 1764"/>
                <a:gd name="T3" fmla="*/ 670 h 670"/>
                <a:gd name="T4" fmla="*/ 1764 w 1764"/>
                <a:gd name="T5" fmla="*/ 247 h 670"/>
                <a:gd name="T6" fmla="*/ 1718 w 1764"/>
                <a:gd name="T7" fmla="*/ 0 h 670"/>
                <a:gd name="T8" fmla="*/ 0 w 1764"/>
                <a:gd name="T9" fmla="*/ 73 h 670"/>
              </a:gdLst>
              <a:ahLst/>
              <a:cxnLst>
                <a:cxn ang="0">
                  <a:pos x="T0" y="T1"/>
                </a:cxn>
                <a:cxn ang="0">
                  <a:pos x="T2" y="T3"/>
                </a:cxn>
                <a:cxn ang="0">
                  <a:pos x="T4" y="T5"/>
                </a:cxn>
                <a:cxn ang="0">
                  <a:pos x="T6" y="T7"/>
                </a:cxn>
                <a:cxn ang="0">
                  <a:pos x="T8" y="T9"/>
                </a:cxn>
              </a:cxnLst>
              <a:rect l="0" t="0" r="r" b="b"/>
              <a:pathLst>
                <a:path w="1764" h="670">
                  <a:moveTo>
                    <a:pt x="0" y="73"/>
                  </a:moveTo>
                  <a:lnTo>
                    <a:pt x="175" y="670"/>
                  </a:lnTo>
                  <a:lnTo>
                    <a:pt x="1764" y="247"/>
                  </a:lnTo>
                  <a:lnTo>
                    <a:pt x="1718"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55" name="Freeform 51"/>
            <p:cNvSpPr>
              <a:spLocks/>
            </p:cNvSpPr>
            <p:nvPr/>
          </p:nvSpPr>
          <p:spPr bwMode="auto">
            <a:xfrm>
              <a:off x="1800" y="2634"/>
              <a:ext cx="202" cy="556"/>
            </a:xfrm>
            <a:custGeom>
              <a:avLst/>
              <a:gdLst>
                <a:gd name="T0" fmla="*/ 404 w 404"/>
                <a:gd name="T1" fmla="*/ 77 h 1113"/>
                <a:gd name="T2" fmla="*/ 404 w 404"/>
                <a:gd name="T3" fmla="*/ 0 h 1113"/>
                <a:gd name="T4" fmla="*/ 0 w 404"/>
                <a:gd name="T5" fmla="*/ 0 h 1113"/>
                <a:gd name="T6" fmla="*/ 0 w 404"/>
                <a:gd name="T7" fmla="*/ 77 h 1113"/>
                <a:gd name="T8" fmla="*/ 157 w 404"/>
                <a:gd name="T9" fmla="*/ 77 h 1113"/>
                <a:gd name="T10" fmla="*/ 157 w 404"/>
                <a:gd name="T11" fmla="*/ 268 h 1113"/>
                <a:gd name="T12" fmla="*/ 84 w 404"/>
                <a:gd name="T13" fmla="*/ 268 h 1113"/>
                <a:gd name="T14" fmla="*/ 84 w 404"/>
                <a:gd name="T15" fmla="*/ 855 h 1113"/>
                <a:gd name="T16" fmla="*/ 176 w 404"/>
                <a:gd name="T17" fmla="*/ 855 h 1113"/>
                <a:gd name="T18" fmla="*/ 191 w 404"/>
                <a:gd name="T19" fmla="*/ 994 h 1113"/>
                <a:gd name="T20" fmla="*/ 160 w 404"/>
                <a:gd name="T21" fmla="*/ 994 h 1113"/>
                <a:gd name="T22" fmla="*/ 181 w 404"/>
                <a:gd name="T23" fmla="*/ 1113 h 1113"/>
                <a:gd name="T24" fmla="*/ 230 w 404"/>
                <a:gd name="T25" fmla="*/ 1113 h 1113"/>
                <a:gd name="T26" fmla="*/ 251 w 404"/>
                <a:gd name="T27" fmla="*/ 994 h 1113"/>
                <a:gd name="T28" fmla="*/ 219 w 404"/>
                <a:gd name="T29" fmla="*/ 994 h 1113"/>
                <a:gd name="T30" fmla="*/ 232 w 404"/>
                <a:gd name="T31" fmla="*/ 855 h 1113"/>
                <a:gd name="T32" fmla="*/ 324 w 404"/>
                <a:gd name="T33" fmla="*/ 855 h 1113"/>
                <a:gd name="T34" fmla="*/ 324 w 404"/>
                <a:gd name="T35" fmla="*/ 268 h 1113"/>
                <a:gd name="T36" fmla="*/ 238 w 404"/>
                <a:gd name="T37" fmla="*/ 268 h 1113"/>
                <a:gd name="T38" fmla="*/ 238 w 404"/>
                <a:gd name="T39" fmla="*/ 77 h 1113"/>
                <a:gd name="T40" fmla="*/ 404 w 404"/>
                <a:gd name="T41" fmla="*/ 7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4" h="1113">
                  <a:moveTo>
                    <a:pt x="404" y="77"/>
                  </a:moveTo>
                  <a:lnTo>
                    <a:pt x="404" y="0"/>
                  </a:lnTo>
                  <a:lnTo>
                    <a:pt x="0" y="0"/>
                  </a:lnTo>
                  <a:lnTo>
                    <a:pt x="0" y="77"/>
                  </a:lnTo>
                  <a:lnTo>
                    <a:pt x="157" y="77"/>
                  </a:lnTo>
                  <a:lnTo>
                    <a:pt x="157" y="268"/>
                  </a:lnTo>
                  <a:lnTo>
                    <a:pt x="84" y="268"/>
                  </a:lnTo>
                  <a:lnTo>
                    <a:pt x="84" y="855"/>
                  </a:lnTo>
                  <a:lnTo>
                    <a:pt x="176" y="855"/>
                  </a:lnTo>
                  <a:lnTo>
                    <a:pt x="191" y="994"/>
                  </a:lnTo>
                  <a:lnTo>
                    <a:pt x="160" y="994"/>
                  </a:lnTo>
                  <a:lnTo>
                    <a:pt x="181" y="1113"/>
                  </a:lnTo>
                  <a:lnTo>
                    <a:pt x="230" y="1113"/>
                  </a:lnTo>
                  <a:lnTo>
                    <a:pt x="251" y="994"/>
                  </a:lnTo>
                  <a:lnTo>
                    <a:pt x="219" y="994"/>
                  </a:lnTo>
                  <a:lnTo>
                    <a:pt x="232" y="855"/>
                  </a:lnTo>
                  <a:lnTo>
                    <a:pt x="324" y="855"/>
                  </a:lnTo>
                  <a:lnTo>
                    <a:pt x="324" y="268"/>
                  </a:lnTo>
                  <a:lnTo>
                    <a:pt x="238" y="268"/>
                  </a:lnTo>
                  <a:lnTo>
                    <a:pt x="238" y="77"/>
                  </a:lnTo>
                  <a:lnTo>
                    <a:pt x="404" y="77"/>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56" name="Rectangle 52"/>
            <p:cNvSpPr>
              <a:spLocks noChangeArrowheads="1"/>
            </p:cNvSpPr>
            <p:nvPr/>
          </p:nvSpPr>
          <p:spPr bwMode="auto">
            <a:xfrm>
              <a:off x="1858" y="2784"/>
              <a:ext cx="8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57" name="Rectangle 53"/>
            <p:cNvSpPr>
              <a:spLocks noChangeArrowheads="1"/>
            </p:cNvSpPr>
            <p:nvPr/>
          </p:nvSpPr>
          <p:spPr bwMode="auto">
            <a:xfrm>
              <a:off x="1857" y="2844"/>
              <a:ext cx="86"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58" name="Freeform 54"/>
            <p:cNvSpPr>
              <a:spLocks/>
            </p:cNvSpPr>
            <p:nvPr/>
          </p:nvSpPr>
          <p:spPr bwMode="auto">
            <a:xfrm>
              <a:off x="1816" y="3114"/>
              <a:ext cx="21" cy="21"/>
            </a:xfrm>
            <a:custGeom>
              <a:avLst/>
              <a:gdLst>
                <a:gd name="T0" fmla="*/ 0 w 41"/>
                <a:gd name="T1" fmla="*/ 21 h 42"/>
                <a:gd name="T2" fmla="*/ 1 w 41"/>
                <a:gd name="T3" fmla="*/ 30 h 42"/>
                <a:gd name="T4" fmla="*/ 6 w 41"/>
                <a:gd name="T5" fmla="*/ 36 h 42"/>
                <a:gd name="T6" fmla="*/ 13 w 41"/>
                <a:gd name="T7" fmla="*/ 41 h 42"/>
                <a:gd name="T8" fmla="*/ 21 w 41"/>
                <a:gd name="T9" fmla="*/ 42 h 42"/>
                <a:gd name="T10" fmla="*/ 29 w 41"/>
                <a:gd name="T11" fmla="*/ 41 h 42"/>
                <a:gd name="T12" fmla="*/ 36 w 41"/>
                <a:gd name="T13" fmla="*/ 36 h 42"/>
                <a:gd name="T14" fmla="*/ 40 w 41"/>
                <a:gd name="T15" fmla="*/ 30 h 42"/>
                <a:gd name="T16" fmla="*/ 41 w 41"/>
                <a:gd name="T17" fmla="*/ 21 h 42"/>
                <a:gd name="T18" fmla="*/ 40 w 41"/>
                <a:gd name="T19" fmla="*/ 13 h 42"/>
                <a:gd name="T20" fmla="*/ 36 w 41"/>
                <a:gd name="T21" fmla="*/ 7 h 42"/>
                <a:gd name="T22" fmla="*/ 29 w 41"/>
                <a:gd name="T23" fmla="*/ 2 h 42"/>
                <a:gd name="T24" fmla="*/ 21 w 41"/>
                <a:gd name="T25" fmla="*/ 0 h 42"/>
                <a:gd name="T26" fmla="*/ 13 w 41"/>
                <a:gd name="T27" fmla="*/ 2 h 42"/>
                <a:gd name="T28" fmla="*/ 6 w 41"/>
                <a:gd name="T29" fmla="*/ 7 h 42"/>
                <a:gd name="T30" fmla="*/ 1 w 41"/>
                <a:gd name="T31" fmla="*/ 13 h 42"/>
                <a:gd name="T32" fmla="*/ 0 w 41"/>
                <a:gd name="T33" fmla="*/ 21 h 42"/>
                <a:gd name="T34" fmla="*/ 0 w 41"/>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2">
                  <a:moveTo>
                    <a:pt x="0" y="21"/>
                  </a:moveTo>
                  <a:lnTo>
                    <a:pt x="1" y="30"/>
                  </a:lnTo>
                  <a:lnTo>
                    <a:pt x="6" y="36"/>
                  </a:lnTo>
                  <a:lnTo>
                    <a:pt x="13" y="41"/>
                  </a:lnTo>
                  <a:lnTo>
                    <a:pt x="21" y="42"/>
                  </a:lnTo>
                  <a:lnTo>
                    <a:pt x="29" y="41"/>
                  </a:lnTo>
                  <a:lnTo>
                    <a:pt x="36" y="36"/>
                  </a:lnTo>
                  <a:lnTo>
                    <a:pt x="40" y="30"/>
                  </a:lnTo>
                  <a:lnTo>
                    <a:pt x="41" y="21"/>
                  </a:lnTo>
                  <a:lnTo>
                    <a:pt x="40" y="13"/>
                  </a:lnTo>
                  <a:lnTo>
                    <a:pt x="36" y="7"/>
                  </a:lnTo>
                  <a:lnTo>
                    <a:pt x="29" y="2"/>
                  </a:lnTo>
                  <a:lnTo>
                    <a:pt x="21" y="0"/>
                  </a:lnTo>
                  <a:lnTo>
                    <a:pt x="13" y="2"/>
                  </a:lnTo>
                  <a:lnTo>
                    <a:pt x="6" y="7"/>
                  </a:lnTo>
                  <a:lnTo>
                    <a:pt x="1"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59" name="Freeform 55"/>
            <p:cNvSpPr>
              <a:spLocks/>
            </p:cNvSpPr>
            <p:nvPr/>
          </p:nvSpPr>
          <p:spPr bwMode="auto">
            <a:xfrm>
              <a:off x="1803" y="3169"/>
              <a:ext cx="20" cy="21"/>
            </a:xfrm>
            <a:custGeom>
              <a:avLst/>
              <a:gdLst>
                <a:gd name="T0" fmla="*/ 0 w 42"/>
                <a:gd name="T1" fmla="*/ 21 h 42"/>
                <a:gd name="T2" fmla="*/ 2 w 42"/>
                <a:gd name="T3" fmla="*/ 29 h 42"/>
                <a:gd name="T4" fmla="*/ 6 w 42"/>
                <a:gd name="T5" fmla="*/ 36 h 42"/>
                <a:gd name="T6" fmla="*/ 13 w 42"/>
                <a:gd name="T7" fmla="*/ 41 h 42"/>
                <a:gd name="T8" fmla="*/ 21 w 42"/>
                <a:gd name="T9" fmla="*/ 42 h 42"/>
                <a:gd name="T10" fmla="*/ 29 w 42"/>
                <a:gd name="T11" fmla="*/ 41 h 42"/>
                <a:gd name="T12" fmla="*/ 36 w 42"/>
                <a:gd name="T13" fmla="*/ 36 h 42"/>
                <a:gd name="T14" fmla="*/ 41 w 42"/>
                <a:gd name="T15" fmla="*/ 29 h 42"/>
                <a:gd name="T16" fmla="*/ 42 w 42"/>
                <a:gd name="T17" fmla="*/ 21 h 42"/>
                <a:gd name="T18" fmla="*/ 41 w 42"/>
                <a:gd name="T19" fmla="*/ 13 h 42"/>
                <a:gd name="T20" fmla="*/ 36 w 42"/>
                <a:gd name="T21" fmla="*/ 6 h 42"/>
                <a:gd name="T22" fmla="*/ 29 w 42"/>
                <a:gd name="T23" fmla="*/ 1 h 42"/>
                <a:gd name="T24" fmla="*/ 21 w 42"/>
                <a:gd name="T25" fmla="*/ 0 h 42"/>
                <a:gd name="T26" fmla="*/ 13 w 42"/>
                <a:gd name="T27" fmla="*/ 1 h 42"/>
                <a:gd name="T28" fmla="*/ 6 w 42"/>
                <a:gd name="T29" fmla="*/ 6 h 42"/>
                <a:gd name="T30" fmla="*/ 2 w 42"/>
                <a:gd name="T31" fmla="*/ 13 h 42"/>
                <a:gd name="T32" fmla="*/ 0 w 42"/>
                <a:gd name="T33" fmla="*/ 21 h 42"/>
                <a:gd name="T34" fmla="*/ 0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0" y="21"/>
                  </a:moveTo>
                  <a:lnTo>
                    <a:pt x="2" y="29"/>
                  </a:lnTo>
                  <a:lnTo>
                    <a:pt x="6" y="36"/>
                  </a:lnTo>
                  <a:lnTo>
                    <a:pt x="13" y="41"/>
                  </a:lnTo>
                  <a:lnTo>
                    <a:pt x="21" y="42"/>
                  </a:lnTo>
                  <a:lnTo>
                    <a:pt x="29" y="41"/>
                  </a:lnTo>
                  <a:lnTo>
                    <a:pt x="36" y="36"/>
                  </a:lnTo>
                  <a:lnTo>
                    <a:pt x="41" y="29"/>
                  </a:lnTo>
                  <a:lnTo>
                    <a:pt x="42" y="21"/>
                  </a:lnTo>
                  <a:lnTo>
                    <a:pt x="41" y="13"/>
                  </a:lnTo>
                  <a:lnTo>
                    <a:pt x="36" y="6"/>
                  </a:lnTo>
                  <a:lnTo>
                    <a:pt x="29" y="1"/>
                  </a:lnTo>
                  <a:lnTo>
                    <a:pt x="21" y="0"/>
                  </a:lnTo>
                  <a:lnTo>
                    <a:pt x="13" y="1"/>
                  </a:lnTo>
                  <a:lnTo>
                    <a:pt x="6" y="6"/>
                  </a:lnTo>
                  <a:lnTo>
                    <a:pt x="2"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60" name="Freeform 56"/>
            <p:cNvSpPr>
              <a:spLocks/>
            </p:cNvSpPr>
            <p:nvPr/>
          </p:nvSpPr>
          <p:spPr bwMode="auto">
            <a:xfrm>
              <a:off x="1747" y="3164"/>
              <a:ext cx="22" cy="21"/>
            </a:xfrm>
            <a:custGeom>
              <a:avLst/>
              <a:gdLst>
                <a:gd name="T0" fmla="*/ 0 w 43"/>
                <a:gd name="T1" fmla="*/ 21 h 41"/>
                <a:gd name="T2" fmla="*/ 2 w 43"/>
                <a:gd name="T3" fmla="*/ 29 h 41"/>
                <a:gd name="T4" fmla="*/ 7 w 43"/>
                <a:gd name="T5" fmla="*/ 36 h 41"/>
                <a:gd name="T6" fmla="*/ 14 w 43"/>
                <a:gd name="T7" fmla="*/ 40 h 41"/>
                <a:gd name="T8" fmla="*/ 22 w 43"/>
                <a:gd name="T9" fmla="*/ 41 h 41"/>
                <a:gd name="T10" fmla="*/ 30 w 43"/>
                <a:gd name="T11" fmla="*/ 40 h 41"/>
                <a:gd name="T12" fmla="*/ 37 w 43"/>
                <a:gd name="T13" fmla="*/ 36 h 41"/>
                <a:gd name="T14" fmla="*/ 41 w 43"/>
                <a:gd name="T15" fmla="*/ 29 h 41"/>
                <a:gd name="T16" fmla="*/ 43 w 43"/>
                <a:gd name="T17" fmla="*/ 21 h 41"/>
                <a:gd name="T18" fmla="*/ 41 w 43"/>
                <a:gd name="T19" fmla="*/ 12 h 41"/>
                <a:gd name="T20" fmla="*/ 37 w 43"/>
                <a:gd name="T21" fmla="*/ 6 h 41"/>
                <a:gd name="T22" fmla="*/ 30 w 43"/>
                <a:gd name="T23" fmla="*/ 1 h 41"/>
                <a:gd name="T24" fmla="*/ 22 w 43"/>
                <a:gd name="T25" fmla="*/ 0 h 41"/>
                <a:gd name="T26" fmla="*/ 14 w 43"/>
                <a:gd name="T27" fmla="*/ 1 h 41"/>
                <a:gd name="T28" fmla="*/ 7 w 43"/>
                <a:gd name="T29" fmla="*/ 6 h 41"/>
                <a:gd name="T30" fmla="*/ 2 w 43"/>
                <a:gd name="T31" fmla="*/ 12 h 41"/>
                <a:gd name="T32" fmla="*/ 0 w 43"/>
                <a:gd name="T33" fmla="*/ 21 h 41"/>
                <a:gd name="T34" fmla="*/ 0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0" y="21"/>
                  </a:moveTo>
                  <a:lnTo>
                    <a:pt x="2" y="29"/>
                  </a:lnTo>
                  <a:lnTo>
                    <a:pt x="7" y="36"/>
                  </a:lnTo>
                  <a:lnTo>
                    <a:pt x="14" y="40"/>
                  </a:lnTo>
                  <a:lnTo>
                    <a:pt x="22" y="41"/>
                  </a:lnTo>
                  <a:lnTo>
                    <a:pt x="30" y="40"/>
                  </a:lnTo>
                  <a:lnTo>
                    <a:pt x="37" y="36"/>
                  </a:lnTo>
                  <a:lnTo>
                    <a:pt x="41" y="29"/>
                  </a:lnTo>
                  <a:lnTo>
                    <a:pt x="43" y="21"/>
                  </a:lnTo>
                  <a:lnTo>
                    <a:pt x="41" y="12"/>
                  </a:lnTo>
                  <a:lnTo>
                    <a:pt x="37" y="6"/>
                  </a:lnTo>
                  <a:lnTo>
                    <a:pt x="30" y="1"/>
                  </a:lnTo>
                  <a:lnTo>
                    <a:pt x="22" y="0"/>
                  </a:lnTo>
                  <a:lnTo>
                    <a:pt x="14" y="1"/>
                  </a:lnTo>
                  <a:lnTo>
                    <a:pt x="7" y="6"/>
                  </a:lnTo>
                  <a:lnTo>
                    <a:pt x="2" y="12"/>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61" name="Freeform 57"/>
            <p:cNvSpPr>
              <a:spLocks/>
            </p:cNvSpPr>
            <p:nvPr/>
          </p:nvSpPr>
          <p:spPr bwMode="auto">
            <a:xfrm>
              <a:off x="1753" y="3103"/>
              <a:ext cx="21" cy="22"/>
            </a:xfrm>
            <a:custGeom>
              <a:avLst/>
              <a:gdLst>
                <a:gd name="T0" fmla="*/ 0 w 43"/>
                <a:gd name="T1" fmla="*/ 21 h 42"/>
                <a:gd name="T2" fmla="*/ 3 w 43"/>
                <a:gd name="T3" fmla="*/ 29 h 42"/>
                <a:gd name="T4" fmla="*/ 7 w 43"/>
                <a:gd name="T5" fmla="*/ 36 h 42"/>
                <a:gd name="T6" fmla="*/ 14 w 43"/>
                <a:gd name="T7" fmla="*/ 40 h 42"/>
                <a:gd name="T8" fmla="*/ 22 w 43"/>
                <a:gd name="T9" fmla="*/ 42 h 42"/>
                <a:gd name="T10" fmla="*/ 30 w 43"/>
                <a:gd name="T11" fmla="*/ 40 h 42"/>
                <a:gd name="T12" fmla="*/ 37 w 43"/>
                <a:gd name="T13" fmla="*/ 36 h 42"/>
                <a:gd name="T14" fmla="*/ 42 w 43"/>
                <a:gd name="T15" fmla="*/ 29 h 42"/>
                <a:gd name="T16" fmla="*/ 43 w 43"/>
                <a:gd name="T17" fmla="*/ 21 h 42"/>
                <a:gd name="T18" fmla="*/ 42 w 43"/>
                <a:gd name="T19" fmla="*/ 13 h 42"/>
                <a:gd name="T20" fmla="*/ 37 w 43"/>
                <a:gd name="T21" fmla="*/ 7 h 42"/>
                <a:gd name="T22" fmla="*/ 30 w 43"/>
                <a:gd name="T23" fmla="*/ 2 h 42"/>
                <a:gd name="T24" fmla="*/ 22 w 43"/>
                <a:gd name="T25" fmla="*/ 0 h 42"/>
                <a:gd name="T26" fmla="*/ 14 w 43"/>
                <a:gd name="T27" fmla="*/ 2 h 42"/>
                <a:gd name="T28" fmla="*/ 7 w 43"/>
                <a:gd name="T29" fmla="*/ 7 h 42"/>
                <a:gd name="T30" fmla="*/ 3 w 43"/>
                <a:gd name="T31" fmla="*/ 13 h 42"/>
                <a:gd name="T32" fmla="*/ 0 w 43"/>
                <a:gd name="T33" fmla="*/ 21 h 42"/>
                <a:gd name="T34" fmla="*/ 0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0" y="21"/>
                  </a:moveTo>
                  <a:lnTo>
                    <a:pt x="3" y="29"/>
                  </a:lnTo>
                  <a:lnTo>
                    <a:pt x="7" y="36"/>
                  </a:lnTo>
                  <a:lnTo>
                    <a:pt x="14" y="40"/>
                  </a:lnTo>
                  <a:lnTo>
                    <a:pt x="22" y="42"/>
                  </a:lnTo>
                  <a:lnTo>
                    <a:pt x="30" y="40"/>
                  </a:lnTo>
                  <a:lnTo>
                    <a:pt x="37" y="36"/>
                  </a:lnTo>
                  <a:lnTo>
                    <a:pt x="42" y="29"/>
                  </a:lnTo>
                  <a:lnTo>
                    <a:pt x="43" y="21"/>
                  </a:lnTo>
                  <a:lnTo>
                    <a:pt x="42" y="13"/>
                  </a:lnTo>
                  <a:lnTo>
                    <a:pt x="37" y="7"/>
                  </a:lnTo>
                  <a:lnTo>
                    <a:pt x="30" y="2"/>
                  </a:lnTo>
                  <a:lnTo>
                    <a:pt x="22" y="0"/>
                  </a:lnTo>
                  <a:lnTo>
                    <a:pt x="14" y="2"/>
                  </a:lnTo>
                  <a:lnTo>
                    <a:pt x="7" y="7"/>
                  </a:lnTo>
                  <a:lnTo>
                    <a:pt x="3"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62" name="Freeform 58"/>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63" name="Freeform 59"/>
            <p:cNvSpPr>
              <a:spLocks/>
            </p:cNvSpPr>
            <p:nvPr/>
          </p:nvSpPr>
          <p:spPr bwMode="auto">
            <a:xfrm>
              <a:off x="1965" y="3164"/>
              <a:ext cx="21" cy="21"/>
            </a:xfrm>
            <a:custGeom>
              <a:avLst/>
              <a:gdLst>
                <a:gd name="T0" fmla="*/ 43 w 43"/>
                <a:gd name="T1" fmla="*/ 21 h 41"/>
                <a:gd name="T2" fmla="*/ 40 w 43"/>
                <a:gd name="T3" fmla="*/ 12 h 41"/>
                <a:gd name="T4" fmla="*/ 36 w 43"/>
                <a:gd name="T5" fmla="*/ 6 h 41"/>
                <a:gd name="T6" fmla="*/ 29 w 43"/>
                <a:gd name="T7" fmla="*/ 1 h 41"/>
                <a:gd name="T8" fmla="*/ 21 w 43"/>
                <a:gd name="T9" fmla="*/ 0 h 41"/>
                <a:gd name="T10" fmla="*/ 13 w 43"/>
                <a:gd name="T11" fmla="*/ 1 h 41"/>
                <a:gd name="T12" fmla="*/ 6 w 43"/>
                <a:gd name="T13" fmla="*/ 6 h 41"/>
                <a:gd name="T14" fmla="*/ 1 w 43"/>
                <a:gd name="T15" fmla="*/ 12 h 41"/>
                <a:gd name="T16" fmla="*/ 0 w 43"/>
                <a:gd name="T17" fmla="*/ 21 h 41"/>
                <a:gd name="T18" fmla="*/ 1 w 43"/>
                <a:gd name="T19" fmla="*/ 29 h 41"/>
                <a:gd name="T20" fmla="*/ 6 w 43"/>
                <a:gd name="T21" fmla="*/ 36 h 41"/>
                <a:gd name="T22" fmla="*/ 13 w 43"/>
                <a:gd name="T23" fmla="*/ 40 h 41"/>
                <a:gd name="T24" fmla="*/ 21 w 43"/>
                <a:gd name="T25" fmla="*/ 41 h 41"/>
                <a:gd name="T26" fmla="*/ 29 w 43"/>
                <a:gd name="T27" fmla="*/ 40 h 41"/>
                <a:gd name="T28" fmla="*/ 36 w 43"/>
                <a:gd name="T29" fmla="*/ 36 h 41"/>
                <a:gd name="T30" fmla="*/ 40 w 43"/>
                <a:gd name="T31" fmla="*/ 29 h 41"/>
                <a:gd name="T32" fmla="*/ 43 w 43"/>
                <a:gd name="T33" fmla="*/ 21 h 41"/>
                <a:gd name="T34" fmla="*/ 43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43" y="21"/>
                  </a:moveTo>
                  <a:lnTo>
                    <a:pt x="40" y="12"/>
                  </a:lnTo>
                  <a:lnTo>
                    <a:pt x="36" y="6"/>
                  </a:lnTo>
                  <a:lnTo>
                    <a:pt x="29" y="1"/>
                  </a:lnTo>
                  <a:lnTo>
                    <a:pt x="21" y="0"/>
                  </a:lnTo>
                  <a:lnTo>
                    <a:pt x="13" y="1"/>
                  </a:lnTo>
                  <a:lnTo>
                    <a:pt x="6" y="6"/>
                  </a:lnTo>
                  <a:lnTo>
                    <a:pt x="1" y="12"/>
                  </a:lnTo>
                  <a:lnTo>
                    <a:pt x="0" y="21"/>
                  </a:lnTo>
                  <a:lnTo>
                    <a:pt x="1" y="29"/>
                  </a:lnTo>
                  <a:lnTo>
                    <a:pt x="6" y="36"/>
                  </a:lnTo>
                  <a:lnTo>
                    <a:pt x="13" y="40"/>
                  </a:lnTo>
                  <a:lnTo>
                    <a:pt x="21" y="41"/>
                  </a:lnTo>
                  <a:lnTo>
                    <a:pt x="29" y="40"/>
                  </a:lnTo>
                  <a:lnTo>
                    <a:pt x="36" y="36"/>
                  </a:lnTo>
                  <a:lnTo>
                    <a:pt x="40"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64" name="Freeform 60"/>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65" name="Freeform 61"/>
            <p:cNvSpPr>
              <a:spLocks/>
            </p:cNvSpPr>
            <p:nvPr/>
          </p:nvSpPr>
          <p:spPr bwMode="auto">
            <a:xfrm>
              <a:off x="2022" y="3093"/>
              <a:ext cx="21" cy="21"/>
            </a:xfrm>
            <a:custGeom>
              <a:avLst/>
              <a:gdLst>
                <a:gd name="T0" fmla="*/ 43 w 43"/>
                <a:gd name="T1" fmla="*/ 21 h 42"/>
                <a:gd name="T2" fmla="*/ 41 w 43"/>
                <a:gd name="T3" fmla="*/ 13 h 42"/>
                <a:gd name="T4" fmla="*/ 36 w 43"/>
                <a:gd name="T5" fmla="*/ 6 h 42"/>
                <a:gd name="T6" fmla="*/ 29 w 43"/>
                <a:gd name="T7" fmla="*/ 1 h 42"/>
                <a:gd name="T8" fmla="*/ 21 w 43"/>
                <a:gd name="T9" fmla="*/ 0 h 42"/>
                <a:gd name="T10" fmla="*/ 13 w 43"/>
                <a:gd name="T11" fmla="*/ 1 h 42"/>
                <a:gd name="T12" fmla="*/ 6 w 43"/>
                <a:gd name="T13" fmla="*/ 6 h 42"/>
                <a:gd name="T14" fmla="*/ 1 w 43"/>
                <a:gd name="T15" fmla="*/ 13 h 42"/>
                <a:gd name="T16" fmla="*/ 0 w 43"/>
                <a:gd name="T17" fmla="*/ 21 h 42"/>
                <a:gd name="T18" fmla="*/ 1 w 43"/>
                <a:gd name="T19" fmla="*/ 29 h 42"/>
                <a:gd name="T20" fmla="*/ 6 w 43"/>
                <a:gd name="T21" fmla="*/ 36 h 42"/>
                <a:gd name="T22" fmla="*/ 13 w 43"/>
                <a:gd name="T23" fmla="*/ 40 h 42"/>
                <a:gd name="T24" fmla="*/ 21 w 43"/>
                <a:gd name="T25" fmla="*/ 42 h 42"/>
                <a:gd name="T26" fmla="*/ 29 w 43"/>
                <a:gd name="T27" fmla="*/ 40 h 42"/>
                <a:gd name="T28" fmla="*/ 36 w 43"/>
                <a:gd name="T29" fmla="*/ 36 h 42"/>
                <a:gd name="T30" fmla="*/ 41 w 43"/>
                <a:gd name="T31" fmla="*/ 29 h 42"/>
                <a:gd name="T32" fmla="*/ 43 w 43"/>
                <a:gd name="T33" fmla="*/ 21 h 42"/>
                <a:gd name="T34" fmla="*/ 43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43" y="21"/>
                  </a:moveTo>
                  <a:lnTo>
                    <a:pt x="41" y="13"/>
                  </a:lnTo>
                  <a:lnTo>
                    <a:pt x="36" y="6"/>
                  </a:lnTo>
                  <a:lnTo>
                    <a:pt x="29" y="1"/>
                  </a:lnTo>
                  <a:lnTo>
                    <a:pt x="21" y="0"/>
                  </a:lnTo>
                  <a:lnTo>
                    <a:pt x="13" y="1"/>
                  </a:lnTo>
                  <a:lnTo>
                    <a:pt x="6" y="6"/>
                  </a:lnTo>
                  <a:lnTo>
                    <a:pt x="1" y="13"/>
                  </a:lnTo>
                  <a:lnTo>
                    <a:pt x="0" y="21"/>
                  </a:lnTo>
                  <a:lnTo>
                    <a:pt x="1" y="29"/>
                  </a:lnTo>
                  <a:lnTo>
                    <a:pt x="6" y="36"/>
                  </a:lnTo>
                  <a:lnTo>
                    <a:pt x="13" y="40"/>
                  </a:lnTo>
                  <a:lnTo>
                    <a:pt x="21" y="42"/>
                  </a:lnTo>
                  <a:lnTo>
                    <a:pt x="29" y="40"/>
                  </a:lnTo>
                  <a:lnTo>
                    <a:pt x="36" y="36"/>
                  </a:lnTo>
                  <a:lnTo>
                    <a:pt x="41"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66" name="Freeform 62"/>
            <p:cNvSpPr>
              <a:spLocks/>
            </p:cNvSpPr>
            <p:nvPr/>
          </p:nvSpPr>
          <p:spPr bwMode="auto">
            <a:xfrm>
              <a:off x="2017" y="3143"/>
              <a:ext cx="21" cy="21"/>
            </a:xfrm>
            <a:custGeom>
              <a:avLst/>
              <a:gdLst>
                <a:gd name="T0" fmla="*/ 42 w 42"/>
                <a:gd name="T1" fmla="*/ 21 h 42"/>
                <a:gd name="T2" fmla="*/ 40 w 42"/>
                <a:gd name="T3" fmla="*/ 13 h 42"/>
                <a:gd name="T4" fmla="*/ 36 w 42"/>
                <a:gd name="T5" fmla="*/ 6 h 42"/>
                <a:gd name="T6" fmla="*/ 29 w 42"/>
                <a:gd name="T7" fmla="*/ 2 h 42"/>
                <a:gd name="T8" fmla="*/ 21 w 42"/>
                <a:gd name="T9" fmla="*/ 0 h 42"/>
                <a:gd name="T10" fmla="*/ 13 w 42"/>
                <a:gd name="T11" fmla="*/ 2 h 42"/>
                <a:gd name="T12" fmla="*/ 6 w 42"/>
                <a:gd name="T13" fmla="*/ 6 h 42"/>
                <a:gd name="T14" fmla="*/ 1 w 42"/>
                <a:gd name="T15" fmla="*/ 13 h 42"/>
                <a:gd name="T16" fmla="*/ 0 w 42"/>
                <a:gd name="T17" fmla="*/ 21 h 42"/>
                <a:gd name="T18" fmla="*/ 1 w 42"/>
                <a:gd name="T19" fmla="*/ 29 h 42"/>
                <a:gd name="T20" fmla="*/ 6 w 42"/>
                <a:gd name="T21" fmla="*/ 36 h 42"/>
                <a:gd name="T22" fmla="*/ 13 w 42"/>
                <a:gd name="T23" fmla="*/ 41 h 42"/>
                <a:gd name="T24" fmla="*/ 21 w 42"/>
                <a:gd name="T25" fmla="*/ 42 h 42"/>
                <a:gd name="T26" fmla="*/ 29 w 42"/>
                <a:gd name="T27" fmla="*/ 41 h 42"/>
                <a:gd name="T28" fmla="*/ 36 w 42"/>
                <a:gd name="T29" fmla="*/ 36 h 42"/>
                <a:gd name="T30" fmla="*/ 40 w 42"/>
                <a:gd name="T31" fmla="*/ 29 h 42"/>
                <a:gd name="T32" fmla="*/ 42 w 42"/>
                <a:gd name="T33" fmla="*/ 21 h 42"/>
                <a:gd name="T34" fmla="*/ 42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42" y="21"/>
                  </a:moveTo>
                  <a:lnTo>
                    <a:pt x="40" y="13"/>
                  </a:lnTo>
                  <a:lnTo>
                    <a:pt x="36" y="6"/>
                  </a:lnTo>
                  <a:lnTo>
                    <a:pt x="29" y="2"/>
                  </a:lnTo>
                  <a:lnTo>
                    <a:pt x="21" y="0"/>
                  </a:lnTo>
                  <a:lnTo>
                    <a:pt x="13" y="2"/>
                  </a:lnTo>
                  <a:lnTo>
                    <a:pt x="6" y="6"/>
                  </a:lnTo>
                  <a:lnTo>
                    <a:pt x="1" y="13"/>
                  </a:lnTo>
                  <a:lnTo>
                    <a:pt x="0" y="21"/>
                  </a:lnTo>
                  <a:lnTo>
                    <a:pt x="1" y="29"/>
                  </a:lnTo>
                  <a:lnTo>
                    <a:pt x="6" y="36"/>
                  </a:lnTo>
                  <a:lnTo>
                    <a:pt x="13" y="41"/>
                  </a:lnTo>
                  <a:lnTo>
                    <a:pt x="21" y="42"/>
                  </a:lnTo>
                  <a:lnTo>
                    <a:pt x="29" y="41"/>
                  </a:lnTo>
                  <a:lnTo>
                    <a:pt x="36" y="36"/>
                  </a:lnTo>
                  <a:lnTo>
                    <a:pt x="40" y="29"/>
                  </a:lnTo>
                  <a:lnTo>
                    <a:pt x="42" y="21"/>
                  </a:lnTo>
                  <a:lnTo>
                    <a:pt x="42"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grpSp>
      <p:grpSp>
        <p:nvGrpSpPr>
          <p:cNvPr id="47167" name="Group 63"/>
          <p:cNvGrpSpPr>
            <a:grpSpLocks/>
          </p:cNvGrpSpPr>
          <p:nvPr/>
        </p:nvGrpSpPr>
        <p:grpSpPr bwMode="auto">
          <a:xfrm>
            <a:off x="1258888" y="2957513"/>
            <a:ext cx="1400175" cy="1119187"/>
            <a:chOff x="1462" y="2634"/>
            <a:chExt cx="882" cy="705"/>
          </a:xfrm>
        </p:grpSpPr>
        <p:sp>
          <p:nvSpPr>
            <p:cNvPr id="47168" name="Freeform 64"/>
            <p:cNvSpPr>
              <a:spLocks/>
            </p:cNvSpPr>
            <p:nvPr/>
          </p:nvSpPr>
          <p:spPr bwMode="auto">
            <a:xfrm>
              <a:off x="1462" y="3004"/>
              <a:ext cx="882" cy="335"/>
            </a:xfrm>
            <a:custGeom>
              <a:avLst/>
              <a:gdLst>
                <a:gd name="T0" fmla="*/ 0 w 1764"/>
                <a:gd name="T1" fmla="*/ 73 h 670"/>
                <a:gd name="T2" fmla="*/ 175 w 1764"/>
                <a:gd name="T3" fmla="*/ 670 h 670"/>
                <a:gd name="T4" fmla="*/ 1764 w 1764"/>
                <a:gd name="T5" fmla="*/ 247 h 670"/>
                <a:gd name="T6" fmla="*/ 1718 w 1764"/>
                <a:gd name="T7" fmla="*/ 0 h 670"/>
                <a:gd name="T8" fmla="*/ 0 w 1764"/>
                <a:gd name="T9" fmla="*/ 73 h 670"/>
              </a:gdLst>
              <a:ahLst/>
              <a:cxnLst>
                <a:cxn ang="0">
                  <a:pos x="T0" y="T1"/>
                </a:cxn>
                <a:cxn ang="0">
                  <a:pos x="T2" y="T3"/>
                </a:cxn>
                <a:cxn ang="0">
                  <a:pos x="T4" y="T5"/>
                </a:cxn>
                <a:cxn ang="0">
                  <a:pos x="T6" y="T7"/>
                </a:cxn>
                <a:cxn ang="0">
                  <a:pos x="T8" y="T9"/>
                </a:cxn>
              </a:cxnLst>
              <a:rect l="0" t="0" r="r" b="b"/>
              <a:pathLst>
                <a:path w="1764" h="670">
                  <a:moveTo>
                    <a:pt x="0" y="73"/>
                  </a:moveTo>
                  <a:lnTo>
                    <a:pt x="175" y="670"/>
                  </a:lnTo>
                  <a:lnTo>
                    <a:pt x="1764" y="247"/>
                  </a:lnTo>
                  <a:lnTo>
                    <a:pt x="1718"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69" name="Freeform 65"/>
            <p:cNvSpPr>
              <a:spLocks/>
            </p:cNvSpPr>
            <p:nvPr/>
          </p:nvSpPr>
          <p:spPr bwMode="auto">
            <a:xfrm>
              <a:off x="1800" y="2634"/>
              <a:ext cx="202" cy="556"/>
            </a:xfrm>
            <a:custGeom>
              <a:avLst/>
              <a:gdLst>
                <a:gd name="T0" fmla="*/ 404 w 404"/>
                <a:gd name="T1" fmla="*/ 77 h 1113"/>
                <a:gd name="T2" fmla="*/ 404 w 404"/>
                <a:gd name="T3" fmla="*/ 0 h 1113"/>
                <a:gd name="T4" fmla="*/ 0 w 404"/>
                <a:gd name="T5" fmla="*/ 0 h 1113"/>
                <a:gd name="T6" fmla="*/ 0 w 404"/>
                <a:gd name="T7" fmla="*/ 77 h 1113"/>
                <a:gd name="T8" fmla="*/ 157 w 404"/>
                <a:gd name="T9" fmla="*/ 77 h 1113"/>
                <a:gd name="T10" fmla="*/ 157 w 404"/>
                <a:gd name="T11" fmla="*/ 268 h 1113"/>
                <a:gd name="T12" fmla="*/ 84 w 404"/>
                <a:gd name="T13" fmla="*/ 268 h 1113"/>
                <a:gd name="T14" fmla="*/ 84 w 404"/>
                <a:gd name="T15" fmla="*/ 855 h 1113"/>
                <a:gd name="T16" fmla="*/ 176 w 404"/>
                <a:gd name="T17" fmla="*/ 855 h 1113"/>
                <a:gd name="T18" fmla="*/ 191 w 404"/>
                <a:gd name="T19" fmla="*/ 994 h 1113"/>
                <a:gd name="T20" fmla="*/ 160 w 404"/>
                <a:gd name="T21" fmla="*/ 994 h 1113"/>
                <a:gd name="T22" fmla="*/ 181 w 404"/>
                <a:gd name="T23" fmla="*/ 1113 h 1113"/>
                <a:gd name="T24" fmla="*/ 230 w 404"/>
                <a:gd name="T25" fmla="*/ 1113 h 1113"/>
                <a:gd name="T26" fmla="*/ 251 w 404"/>
                <a:gd name="T27" fmla="*/ 994 h 1113"/>
                <a:gd name="T28" fmla="*/ 219 w 404"/>
                <a:gd name="T29" fmla="*/ 994 h 1113"/>
                <a:gd name="T30" fmla="*/ 232 w 404"/>
                <a:gd name="T31" fmla="*/ 855 h 1113"/>
                <a:gd name="T32" fmla="*/ 324 w 404"/>
                <a:gd name="T33" fmla="*/ 855 h 1113"/>
                <a:gd name="T34" fmla="*/ 324 w 404"/>
                <a:gd name="T35" fmla="*/ 268 h 1113"/>
                <a:gd name="T36" fmla="*/ 238 w 404"/>
                <a:gd name="T37" fmla="*/ 268 h 1113"/>
                <a:gd name="T38" fmla="*/ 238 w 404"/>
                <a:gd name="T39" fmla="*/ 77 h 1113"/>
                <a:gd name="T40" fmla="*/ 404 w 404"/>
                <a:gd name="T41" fmla="*/ 7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4" h="1113">
                  <a:moveTo>
                    <a:pt x="404" y="77"/>
                  </a:moveTo>
                  <a:lnTo>
                    <a:pt x="404" y="0"/>
                  </a:lnTo>
                  <a:lnTo>
                    <a:pt x="0" y="0"/>
                  </a:lnTo>
                  <a:lnTo>
                    <a:pt x="0" y="77"/>
                  </a:lnTo>
                  <a:lnTo>
                    <a:pt x="157" y="77"/>
                  </a:lnTo>
                  <a:lnTo>
                    <a:pt x="157" y="268"/>
                  </a:lnTo>
                  <a:lnTo>
                    <a:pt x="84" y="268"/>
                  </a:lnTo>
                  <a:lnTo>
                    <a:pt x="84" y="855"/>
                  </a:lnTo>
                  <a:lnTo>
                    <a:pt x="176" y="855"/>
                  </a:lnTo>
                  <a:lnTo>
                    <a:pt x="191" y="994"/>
                  </a:lnTo>
                  <a:lnTo>
                    <a:pt x="160" y="994"/>
                  </a:lnTo>
                  <a:lnTo>
                    <a:pt x="181" y="1113"/>
                  </a:lnTo>
                  <a:lnTo>
                    <a:pt x="230" y="1113"/>
                  </a:lnTo>
                  <a:lnTo>
                    <a:pt x="251" y="994"/>
                  </a:lnTo>
                  <a:lnTo>
                    <a:pt x="219" y="994"/>
                  </a:lnTo>
                  <a:lnTo>
                    <a:pt x="232" y="855"/>
                  </a:lnTo>
                  <a:lnTo>
                    <a:pt x="324" y="855"/>
                  </a:lnTo>
                  <a:lnTo>
                    <a:pt x="324" y="268"/>
                  </a:lnTo>
                  <a:lnTo>
                    <a:pt x="238" y="268"/>
                  </a:lnTo>
                  <a:lnTo>
                    <a:pt x="238" y="77"/>
                  </a:lnTo>
                  <a:lnTo>
                    <a:pt x="404" y="77"/>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70" name="Rectangle 66"/>
            <p:cNvSpPr>
              <a:spLocks noChangeArrowheads="1"/>
            </p:cNvSpPr>
            <p:nvPr/>
          </p:nvSpPr>
          <p:spPr bwMode="auto">
            <a:xfrm>
              <a:off x="1858" y="2784"/>
              <a:ext cx="8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71" name="Rectangle 67"/>
            <p:cNvSpPr>
              <a:spLocks noChangeArrowheads="1"/>
            </p:cNvSpPr>
            <p:nvPr/>
          </p:nvSpPr>
          <p:spPr bwMode="auto">
            <a:xfrm>
              <a:off x="1857" y="2844"/>
              <a:ext cx="86"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72" name="Freeform 68"/>
            <p:cNvSpPr>
              <a:spLocks/>
            </p:cNvSpPr>
            <p:nvPr/>
          </p:nvSpPr>
          <p:spPr bwMode="auto">
            <a:xfrm>
              <a:off x="1816" y="3114"/>
              <a:ext cx="21" cy="21"/>
            </a:xfrm>
            <a:custGeom>
              <a:avLst/>
              <a:gdLst>
                <a:gd name="T0" fmla="*/ 0 w 41"/>
                <a:gd name="T1" fmla="*/ 21 h 42"/>
                <a:gd name="T2" fmla="*/ 1 w 41"/>
                <a:gd name="T3" fmla="*/ 30 h 42"/>
                <a:gd name="T4" fmla="*/ 6 w 41"/>
                <a:gd name="T5" fmla="*/ 36 h 42"/>
                <a:gd name="T6" fmla="*/ 13 w 41"/>
                <a:gd name="T7" fmla="*/ 41 h 42"/>
                <a:gd name="T8" fmla="*/ 21 w 41"/>
                <a:gd name="T9" fmla="*/ 42 h 42"/>
                <a:gd name="T10" fmla="*/ 29 w 41"/>
                <a:gd name="T11" fmla="*/ 41 h 42"/>
                <a:gd name="T12" fmla="*/ 36 w 41"/>
                <a:gd name="T13" fmla="*/ 36 h 42"/>
                <a:gd name="T14" fmla="*/ 40 w 41"/>
                <a:gd name="T15" fmla="*/ 30 h 42"/>
                <a:gd name="T16" fmla="*/ 41 w 41"/>
                <a:gd name="T17" fmla="*/ 21 h 42"/>
                <a:gd name="T18" fmla="*/ 40 w 41"/>
                <a:gd name="T19" fmla="*/ 13 h 42"/>
                <a:gd name="T20" fmla="*/ 36 w 41"/>
                <a:gd name="T21" fmla="*/ 7 h 42"/>
                <a:gd name="T22" fmla="*/ 29 w 41"/>
                <a:gd name="T23" fmla="*/ 2 h 42"/>
                <a:gd name="T24" fmla="*/ 21 w 41"/>
                <a:gd name="T25" fmla="*/ 0 h 42"/>
                <a:gd name="T26" fmla="*/ 13 w 41"/>
                <a:gd name="T27" fmla="*/ 2 h 42"/>
                <a:gd name="T28" fmla="*/ 6 w 41"/>
                <a:gd name="T29" fmla="*/ 7 h 42"/>
                <a:gd name="T30" fmla="*/ 1 w 41"/>
                <a:gd name="T31" fmla="*/ 13 h 42"/>
                <a:gd name="T32" fmla="*/ 0 w 41"/>
                <a:gd name="T33" fmla="*/ 21 h 42"/>
                <a:gd name="T34" fmla="*/ 0 w 41"/>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2">
                  <a:moveTo>
                    <a:pt x="0" y="21"/>
                  </a:moveTo>
                  <a:lnTo>
                    <a:pt x="1" y="30"/>
                  </a:lnTo>
                  <a:lnTo>
                    <a:pt x="6" y="36"/>
                  </a:lnTo>
                  <a:lnTo>
                    <a:pt x="13" y="41"/>
                  </a:lnTo>
                  <a:lnTo>
                    <a:pt x="21" y="42"/>
                  </a:lnTo>
                  <a:lnTo>
                    <a:pt x="29" y="41"/>
                  </a:lnTo>
                  <a:lnTo>
                    <a:pt x="36" y="36"/>
                  </a:lnTo>
                  <a:lnTo>
                    <a:pt x="40" y="30"/>
                  </a:lnTo>
                  <a:lnTo>
                    <a:pt x="41" y="21"/>
                  </a:lnTo>
                  <a:lnTo>
                    <a:pt x="40" y="13"/>
                  </a:lnTo>
                  <a:lnTo>
                    <a:pt x="36" y="7"/>
                  </a:lnTo>
                  <a:lnTo>
                    <a:pt x="29" y="2"/>
                  </a:lnTo>
                  <a:lnTo>
                    <a:pt x="21" y="0"/>
                  </a:lnTo>
                  <a:lnTo>
                    <a:pt x="13" y="2"/>
                  </a:lnTo>
                  <a:lnTo>
                    <a:pt x="6" y="7"/>
                  </a:lnTo>
                  <a:lnTo>
                    <a:pt x="1"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73" name="Freeform 69"/>
            <p:cNvSpPr>
              <a:spLocks/>
            </p:cNvSpPr>
            <p:nvPr/>
          </p:nvSpPr>
          <p:spPr bwMode="auto">
            <a:xfrm>
              <a:off x="1803" y="3169"/>
              <a:ext cx="20" cy="21"/>
            </a:xfrm>
            <a:custGeom>
              <a:avLst/>
              <a:gdLst>
                <a:gd name="T0" fmla="*/ 0 w 42"/>
                <a:gd name="T1" fmla="*/ 21 h 42"/>
                <a:gd name="T2" fmla="*/ 2 w 42"/>
                <a:gd name="T3" fmla="*/ 29 h 42"/>
                <a:gd name="T4" fmla="*/ 6 w 42"/>
                <a:gd name="T5" fmla="*/ 36 h 42"/>
                <a:gd name="T6" fmla="*/ 13 w 42"/>
                <a:gd name="T7" fmla="*/ 41 h 42"/>
                <a:gd name="T8" fmla="*/ 21 w 42"/>
                <a:gd name="T9" fmla="*/ 42 h 42"/>
                <a:gd name="T10" fmla="*/ 29 w 42"/>
                <a:gd name="T11" fmla="*/ 41 h 42"/>
                <a:gd name="T12" fmla="*/ 36 w 42"/>
                <a:gd name="T13" fmla="*/ 36 h 42"/>
                <a:gd name="T14" fmla="*/ 41 w 42"/>
                <a:gd name="T15" fmla="*/ 29 h 42"/>
                <a:gd name="T16" fmla="*/ 42 w 42"/>
                <a:gd name="T17" fmla="*/ 21 h 42"/>
                <a:gd name="T18" fmla="*/ 41 w 42"/>
                <a:gd name="T19" fmla="*/ 13 h 42"/>
                <a:gd name="T20" fmla="*/ 36 w 42"/>
                <a:gd name="T21" fmla="*/ 6 h 42"/>
                <a:gd name="T22" fmla="*/ 29 w 42"/>
                <a:gd name="T23" fmla="*/ 1 h 42"/>
                <a:gd name="T24" fmla="*/ 21 w 42"/>
                <a:gd name="T25" fmla="*/ 0 h 42"/>
                <a:gd name="T26" fmla="*/ 13 w 42"/>
                <a:gd name="T27" fmla="*/ 1 h 42"/>
                <a:gd name="T28" fmla="*/ 6 w 42"/>
                <a:gd name="T29" fmla="*/ 6 h 42"/>
                <a:gd name="T30" fmla="*/ 2 w 42"/>
                <a:gd name="T31" fmla="*/ 13 h 42"/>
                <a:gd name="T32" fmla="*/ 0 w 42"/>
                <a:gd name="T33" fmla="*/ 21 h 42"/>
                <a:gd name="T34" fmla="*/ 0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0" y="21"/>
                  </a:moveTo>
                  <a:lnTo>
                    <a:pt x="2" y="29"/>
                  </a:lnTo>
                  <a:lnTo>
                    <a:pt x="6" y="36"/>
                  </a:lnTo>
                  <a:lnTo>
                    <a:pt x="13" y="41"/>
                  </a:lnTo>
                  <a:lnTo>
                    <a:pt x="21" y="42"/>
                  </a:lnTo>
                  <a:lnTo>
                    <a:pt x="29" y="41"/>
                  </a:lnTo>
                  <a:lnTo>
                    <a:pt x="36" y="36"/>
                  </a:lnTo>
                  <a:lnTo>
                    <a:pt x="41" y="29"/>
                  </a:lnTo>
                  <a:lnTo>
                    <a:pt x="42" y="21"/>
                  </a:lnTo>
                  <a:lnTo>
                    <a:pt x="41" y="13"/>
                  </a:lnTo>
                  <a:lnTo>
                    <a:pt x="36" y="6"/>
                  </a:lnTo>
                  <a:lnTo>
                    <a:pt x="29" y="1"/>
                  </a:lnTo>
                  <a:lnTo>
                    <a:pt x="21" y="0"/>
                  </a:lnTo>
                  <a:lnTo>
                    <a:pt x="13" y="1"/>
                  </a:lnTo>
                  <a:lnTo>
                    <a:pt x="6" y="6"/>
                  </a:lnTo>
                  <a:lnTo>
                    <a:pt x="2"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74" name="Freeform 70"/>
            <p:cNvSpPr>
              <a:spLocks/>
            </p:cNvSpPr>
            <p:nvPr/>
          </p:nvSpPr>
          <p:spPr bwMode="auto">
            <a:xfrm>
              <a:off x="1747" y="3164"/>
              <a:ext cx="22" cy="21"/>
            </a:xfrm>
            <a:custGeom>
              <a:avLst/>
              <a:gdLst>
                <a:gd name="T0" fmla="*/ 0 w 43"/>
                <a:gd name="T1" fmla="*/ 21 h 41"/>
                <a:gd name="T2" fmla="*/ 2 w 43"/>
                <a:gd name="T3" fmla="*/ 29 h 41"/>
                <a:gd name="T4" fmla="*/ 7 w 43"/>
                <a:gd name="T5" fmla="*/ 36 h 41"/>
                <a:gd name="T6" fmla="*/ 14 w 43"/>
                <a:gd name="T7" fmla="*/ 40 h 41"/>
                <a:gd name="T8" fmla="*/ 22 w 43"/>
                <a:gd name="T9" fmla="*/ 41 h 41"/>
                <a:gd name="T10" fmla="*/ 30 w 43"/>
                <a:gd name="T11" fmla="*/ 40 h 41"/>
                <a:gd name="T12" fmla="*/ 37 w 43"/>
                <a:gd name="T13" fmla="*/ 36 h 41"/>
                <a:gd name="T14" fmla="*/ 41 w 43"/>
                <a:gd name="T15" fmla="*/ 29 h 41"/>
                <a:gd name="T16" fmla="*/ 43 w 43"/>
                <a:gd name="T17" fmla="*/ 21 h 41"/>
                <a:gd name="T18" fmla="*/ 41 w 43"/>
                <a:gd name="T19" fmla="*/ 12 h 41"/>
                <a:gd name="T20" fmla="*/ 37 w 43"/>
                <a:gd name="T21" fmla="*/ 6 h 41"/>
                <a:gd name="T22" fmla="*/ 30 w 43"/>
                <a:gd name="T23" fmla="*/ 1 h 41"/>
                <a:gd name="T24" fmla="*/ 22 w 43"/>
                <a:gd name="T25" fmla="*/ 0 h 41"/>
                <a:gd name="T26" fmla="*/ 14 w 43"/>
                <a:gd name="T27" fmla="*/ 1 h 41"/>
                <a:gd name="T28" fmla="*/ 7 w 43"/>
                <a:gd name="T29" fmla="*/ 6 h 41"/>
                <a:gd name="T30" fmla="*/ 2 w 43"/>
                <a:gd name="T31" fmla="*/ 12 h 41"/>
                <a:gd name="T32" fmla="*/ 0 w 43"/>
                <a:gd name="T33" fmla="*/ 21 h 41"/>
                <a:gd name="T34" fmla="*/ 0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0" y="21"/>
                  </a:moveTo>
                  <a:lnTo>
                    <a:pt x="2" y="29"/>
                  </a:lnTo>
                  <a:lnTo>
                    <a:pt x="7" y="36"/>
                  </a:lnTo>
                  <a:lnTo>
                    <a:pt x="14" y="40"/>
                  </a:lnTo>
                  <a:lnTo>
                    <a:pt x="22" y="41"/>
                  </a:lnTo>
                  <a:lnTo>
                    <a:pt x="30" y="40"/>
                  </a:lnTo>
                  <a:lnTo>
                    <a:pt x="37" y="36"/>
                  </a:lnTo>
                  <a:lnTo>
                    <a:pt x="41" y="29"/>
                  </a:lnTo>
                  <a:lnTo>
                    <a:pt x="43" y="21"/>
                  </a:lnTo>
                  <a:lnTo>
                    <a:pt x="41" y="12"/>
                  </a:lnTo>
                  <a:lnTo>
                    <a:pt x="37" y="6"/>
                  </a:lnTo>
                  <a:lnTo>
                    <a:pt x="30" y="1"/>
                  </a:lnTo>
                  <a:lnTo>
                    <a:pt x="22" y="0"/>
                  </a:lnTo>
                  <a:lnTo>
                    <a:pt x="14" y="1"/>
                  </a:lnTo>
                  <a:lnTo>
                    <a:pt x="7" y="6"/>
                  </a:lnTo>
                  <a:lnTo>
                    <a:pt x="2" y="12"/>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75" name="Freeform 71"/>
            <p:cNvSpPr>
              <a:spLocks/>
            </p:cNvSpPr>
            <p:nvPr/>
          </p:nvSpPr>
          <p:spPr bwMode="auto">
            <a:xfrm>
              <a:off x="1753" y="3103"/>
              <a:ext cx="21" cy="22"/>
            </a:xfrm>
            <a:custGeom>
              <a:avLst/>
              <a:gdLst>
                <a:gd name="T0" fmla="*/ 0 w 43"/>
                <a:gd name="T1" fmla="*/ 21 h 42"/>
                <a:gd name="T2" fmla="*/ 3 w 43"/>
                <a:gd name="T3" fmla="*/ 29 h 42"/>
                <a:gd name="T4" fmla="*/ 7 w 43"/>
                <a:gd name="T5" fmla="*/ 36 h 42"/>
                <a:gd name="T6" fmla="*/ 14 w 43"/>
                <a:gd name="T7" fmla="*/ 40 h 42"/>
                <a:gd name="T8" fmla="*/ 22 w 43"/>
                <a:gd name="T9" fmla="*/ 42 h 42"/>
                <a:gd name="T10" fmla="*/ 30 w 43"/>
                <a:gd name="T11" fmla="*/ 40 h 42"/>
                <a:gd name="T12" fmla="*/ 37 w 43"/>
                <a:gd name="T13" fmla="*/ 36 h 42"/>
                <a:gd name="T14" fmla="*/ 42 w 43"/>
                <a:gd name="T15" fmla="*/ 29 h 42"/>
                <a:gd name="T16" fmla="*/ 43 w 43"/>
                <a:gd name="T17" fmla="*/ 21 h 42"/>
                <a:gd name="T18" fmla="*/ 42 w 43"/>
                <a:gd name="T19" fmla="*/ 13 h 42"/>
                <a:gd name="T20" fmla="*/ 37 w 43"/>
                <a:gd name="T21" fmla="*/ 7 h 42"/>
                <a:gd name="T22" fmla="*/ 30 w 43"/>
                <a:gd name="T23" fmla="*/ 2 h 42"/>
                <a:gd name="T24" fmla="*/ 22 w 43"/>
                <a:gd name="T25" fmla="*/ 0 h 42"/>
                <a:gd name="T26" fmla="*/ 14 w 43"/>
                <a:gd name="T27" fmla="*/ 2 h 42"/>
                <a:gd name="T28" fmla="*/ 7 w 43"/>
                <a:gd name="T29" fmla="*/ 7 h 42"/>
                <a:gd name="T30" fmla="*/ 3 w 43"/>
                <a:gd name="T31" fmla="*/ 13 h 42"/>
                <a:gd name="T32" fmla="*/ 0 w 43"/>
                <a:gd name="T33" fmla="*/ 21 h 42"/>
                <a:gd name="T34" fmla="*/ 0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0" y="21"/>
                  </a:moveTo>
                  <a:lnTo>
                    <a:pt x="3" y="29"/>
                  </a:lnTo>
                  <a:lnTo>
                    <a:pt x="7" y="36"/>
                  </a:lnTo>
                  <a:lnTo>
                    <a:pt x="14" y="40"/>
                  </a:lnTo>
                  <a:lnTo>
                    <a:pt x="22" y="42"/>
                  </a:lnTo>
                  <a:lnTo>
                    <a:pt x="30" y="40"/>
                  </a:lnTo>
                  <a:lnTo>
                    <a:pt x="37" y="36"/>
                  </a:lnTo>
                  <a:lnTo>
                    <a:pt x="42" y="29"/>
                  </a:lnTo>
                  <a:lnTo>
                    <a:pt x="43" y="21"/>
                  </a:lnTo>
                  <a:lnTo>
                    <a:pt x="42" y="13"/>
                  </a:lnTo>
                  <a:lnTo>
                    <a:pt x="37" y="7"/>
                  </a:lnTo>
                  <a:lnTo>
                    <a:pt x="30" y="2"/>
                  </a:lnTo>
                  <a:lnTo>
                    <a:pt x="22" y="0"/>
                  </a:lnTo>
                  <a:lnTo>
                    <a:pt x="14" y="2"/>
                  </a:lnTo>
                  <a:lnTo>
                    <a:pt x="7" y="7"/>
                  </a:lnTo>
                  <a:lnTo>
                    <a:pt x="3"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76" name="Freeform 72"/>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77" name="Freeform 73"/>
            <p:cNvSpPr>
              <a:spLocks/>
            </p:cNvSpPr>
            <p:nvPr/>
          </p:nvSpPr>
          <p:spPr bwMode="auto">
            <a:xfrm>
              <a:off x="1965" y="3164"/>
              <a:ext cx="21" cy="21"/>
            </a:xfrm>
            <a:custGeom>
              <a:avLst/>
              <a:gdLst>
                <a:gd name="T0" fmla="*/ 43 w 43"/>
                <a:gd name="T1" fmla="*/ 21 h 41"/>
                <a:gd name="T2" fmla="*/ 40 w 43"/>
                <a:gd name="T3" fmla="*/ 12 h 41"/>
                <a:gd name="T4" fmla="*/ 36 w 43"/>
                <a:gd name="T5" fmla="*/ 6 h 41"/>
                <a:gd name="T6" fmla="*/ 29 w 43"/>
                <a:gd name="T7" fmla="*/ 1 h 41"/>
                <a:gd name="T8" fmla="*/ 21 w 43"/>
                <a:gd name="T9" fmla="*/ 0 h 41"/>
                <a:gd name="T10" fmla="*/ 13 w 43"/>
                <a:gd name="T11" fmla="*/ 1 h 41"/>
                <a:gd name="T12" fmla="*/ 6 w 43"/>
                <a:gd name="T13" fmla="*/ 6 h 41"/>
                <a:gd name="T14" fmla="*/ 1 w 43"/>
                <a:gd name="T15" fmla="*/ 12 h 41"/>
                <a:gd name="T16" fmla="*/ 0 w 43"/>
                <a:gd name="T17" fmla="*/ 21 h 41"/>
                <a:gd name="T18" fmla="*/ 1 w 43"/>
                <a:gd name="T19" fmla="*/ 29 h 41"/>
                <a:gd name="T20" fmla="*/ 6 w 43"/>
                <a:gd name="T21" fmla="*/ 36 h 41"/>
                <a:gd name="T22" fmla="*/ 13 w 43"/>
                <a:gd name="T23" fmla="*/ 40 h 41"/>
                <a:gd name="T24" fmla="*/ 21 w 43"/>
                <a:gd name="T25" fmla="*/ 41 h 41"/>
                <a:gd name="T26" fmla="*/ 29 w 43"/>
                <a:gd name="T27" fmla="*/ 40 h 41"/>
                <a:gd name="T28" fmla="*/ 36 w 43"/>
                <a:gd name="T29" fmla="*/ 36 h 41"/>
                <a:gd name="T30" fmla="*/ 40 w 43"/>
                <a:gd name="T31" fmla="*/ 29 h 41"/>
                <a:gd name="T32" fmla="*/ 43 w 43"/>
                <a:gd name="T33" fmla="*/ 21 h 41"/>
                <a:gd name="T34" fmla="*/ 43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43" y="21"/>
                  </a:moveTo>
                  <a:lnTo>
                    <a:pt x="40" y="12"/>
                  </a:lnTo>
                  <a:lnTo>
                    <a:pt x="36" y="6"/>
                  </a:lnTo>
                  <a:lnTo>
                    <a:pt x="29" y="1"/>
                  </a:lnTo>
                  <a:lnTo>
                    <a:pt x="21" y="0"/>
                  </a:lnTo>
                  <a:lnTo>
                    <a:pt x="13" y="1"/>
                  </a:lnTo>
                  <a:lnTo>
                    <a:pt x="6" y="6"/>
                  </a:lnTo>
                  <a:lnTo>
                    <a:pt x="1" y="12"/>
                  </a:lnTo>
                  <a:lnTo>
                    <a:pt x="0" y="21"/>
                  </a:lnTo>
                  <a:lnTo>
                    <a:pt x="1" y="29"/>
                  </a:lnTo>
                  <a:lnTo>
                    <a:pt x="6" y="36"/>
                  </a:lnTo>
                  <a:lnTo>
                    <a:pt x="13" y="40"/>
                  </a:lnTo>
                  <a:lnTo>
                    <a:pt x="21" y="41"/>
                  </a:lnTo>
                  <a:lnTo>
                    <a:pt x="29" y="40"/>
                  </a:lnTo>
                  <a:lnTo>
                    <a:pt x="36" y="36"/>
                  </a:lnTo>
                  <a:lnTo>
                    <a:pt x="40"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78" name="Freeform 74"/>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79" name="Freeform 75"/>
            <p:cNvSpPr>
              <a:spLocks/>
            </p:cNvSpPr>
            <p:nvPr/>
          </p:nvSpPr>
          <p:spPr bwMode="auto">
            <a:xfrm>
              <a:off x="2022" y="3093"/>
              <a:ext cx="21" cy="21"/>
            </a:xfrm>
            <a:custGeom>
              <a:avLst/>
              <a:gdLst>
                <a:gd name="T0" fmla="*/ 43 w 43"/>
                <a:gd name="T1" fmla="*/ 21 h 42"/>
                <a:gd name="T2" fmla="*/ 41 w 43"/>
                <a:gd name="T3" fmla="*/ 13 h 42"/>
                <a:gd name="T4" fmla="*/ 36 w 43"/>
                <a:gd name="T5" fmla="*/ 6 h 42"/>
                <a:gd name="T6" fmla="*/ 29 w 43"/>
                <a:gd name="T7" fmla="*/ 1 h 42"/>
                <a:gd name="T8" fmla="*/ 21 w 43"/>
                <a:gd name="T9" fmla="*/ 0 h 42"/>
                <a:gd name="T10" fmla="*/ 13 w 43"/>
                <a:gd name="T11" fmla="*/ 1 h 42"/>
                <a:gd name="T12" fmla="*/ 6 w 43"/>
                <a:gd name="T13" fmla="*/ 6 h 42"/>
                <a:gd name="T14" fmla="*/ 1 w 43"/>
                <a:gd name="T15" fmla="*/ 13 h 42"/>
                <a:gd name="T16" fmla="*/ 0 w 43"/>
                <a:gd name="T17" fmla="*/ 21 h 42"/>
                <a:gd name="T18" fmla="*/ 1 w 43"/>
                <a:gd name="T19" fmla="*/ 29 h 42"/>
                <a:gd name="T20" fmla="*/ 6 w 43"/>
                <a:gd name="T21" fmla="*/ 36 h 42"/>
                <a:gd name="T22" fmla="*/ 13 w 43"/>
                <a:gd name="T23" fmla="*/ 40 h 42"/>
                <a:gd name="T24" fmla="*/ 21 w 43"/>
                <a:gd name="T25" fmla="*/ 42 h 42"/>
                <a:gd name="T26" fmla="*/ 29 w 43"/>
                <a:gd name="T27" fmla="*/ 40 h 42"/>
                <a:gd name="T28" fmla="*/ 36 w 43"/>
                <a:gd name="T29" fmla="*/ 36 h 42"/>
                <a:gd name="T30" fmla="*/ 41 w 43"/>
                <a:gd name="T31" fmla="*/ 29 h 42"/>
                <a:gd name="T32" fmla="*/ 43 w 43"/>
                <a:gd name="T33" fmla="*/ 21 h 42"/>
                <a:gd name="T34" fmla="*/ 43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43" y="21"/>
                  </a:moveTo>
                  <a:lnTo>
                    <a:pt x="41" y="13"/>
                  </a:lnTo>
                  <a:lnTo>
                    <a:pt x="36" y="6"/>
                  </a:lnTo>
                  <a:lnTo>
                    <a:pt x="29" y="1"/>
                  </a:lnTo>
                  <a:lnTo>
                    <a:pt x="21" y="0"/>
                  </a:lnTo>
                  <a:lnTo>
                    <a:pt x="13" y="1"/>
                  </a:lnTo>
                  <a:lnTo>
                    <a:pt x="6" y="6"/>
                  </a:lnTo>
                  <a:lnTo>
                    <a:pt x="1" y="13"/>
                  </a:lnTo>
                  <a:lnTo>
                    <a:pt x="0" y="21"/>
                  </a:lnTo>
                  <a:lnTo>
                    <a:pt x="1" y="29"/>
                  </a:lnTo>
                  <a:lnTo>
                    <a:pt x="6" y="36"/>
                  </a:lnTo>
                  <a:lnTo>
                    <a:pt x="13" y="40"/>
                  </a:lnTo>
                  <a:lnTo>
                    <a:pt x="21" y="42"/>
                  </a:lnTo>
                  <a:lnTo>
                    <a:pt x="29" y="40"/>
                  </a:lnTo>
                  <a:lnTo>
                    <a:pt x="36" y="36"/>
                  </a:lnTo>
                  <a:lnTo>
                    <a:pt x="41"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80" name="Freeform 76"/>
            <p:cNvSpPr>
              <a:spLocks/>
            </p:cNvSpPr>
            <p:nvPr/>
          </p:nvSpPr>
          <p:spPr bwMode="auto">
            <a:xfrm>
              <a:off x="2017" y="3143"/>
              <a:ext cx="21" cy="21"/>
            </a:xfrm>
            <a:custGeom>
              <a:avLst/>
              <a:gdLst>
                <a:gd name="T0" fmla="*/ 42 w 42"/>
                <a:gd name="T1" fmla="*/ 21 h 42"/>
                <a:gd name="T2" fmla="*/ 40 w 42"/>
                <a:gd name="T3" fmla="*/ 13 h 42"/>
                <a:gd name="T4" fmla="*/ 36 w 42"/>
                <a:gd name="T5" fmla="*/ 6 h 42"/>
                <a:gd name="T6" fmla="*/ 29 w 42"/>
                <a:gd name="T7" fmla="*/ 2 h 42"/>
                <a:gd name="T8" fmla="*/ 21 w 42"/>
                <a:gd name="T9" fmla="*/ 0 h 42"/>
                <a:gd name="T10" fmla="*/ 13 w 42"/>
                <a:gd name="T11" fmla="*/ 2 h 42"/>
                <a:gd name="T12" fmla="*/ 6 w 42"/>
                <a:gd name="T13" fmla="*/ 6 h 42"/>
                <a:gd name="T14" fmla="*/ 1 w 42"/>
                <a:gd name="T15" fmla="*/ 13 h 42"/>
                <a:gd name="T16" fmla="*/ 0 w 42"/>
                <a:gd name="T17" fmla="*/ 21 h 42"/>
                <a:gd name="T18" fmla="*/ 1 w 42"/>
                <a:gd name="T19" fmla="*/ 29 h 42"/>
                <a:gd name="T20" fmla="*/ 6 w 42"/>
                <a:gd name="T21" fmla="*/ 36 h 42"/>
                <a:gd name="T22" fmla="*/ 13 w 42"/>
                <a:gd name="T23" fmla="*/ 41 h 42"/>
                <a:gd name="T24" fmla="*/ 21 w 42"/>
                <a:gd name="T25" fmla="*/ 42 h 42"/>
                <a:gd name="T26" fmla="*/ 29 w 42"/>
                <a:gd name="T27" fmla="*/ 41 h 42"/>
                <a:gd name="T28" fmla="*/ 36 w 42"/>
                <a:gd name="T29" fmla="*/ 36 h 42"/>
                <a:gd name="T30" fmla="*/ 40 w 42"/>
                <a:gd name="T31" fmla="*/ 29 h 42"/>
                <a:gd name="T32" fmla="*/ 42 w 42"/>
                <a:gd name="T33" fmla="*/ 21 h 42"/>
                <a:gd name="T34" fmla="*/ 42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42" y="21"/>
                  </a:moveTo>
                  <a:lnTo>
                    <a:pt x="40" y="13"/>
                  </a:lnTo>
                  <a:lnTo>
                    <a:pt x="36" y="6"/>
                  </a:lnTo>
                  <a:lnTo>
                    <a:pt x="29" y="2"/>
                  </a:lnTo>
                  <a:lnTo>
                    <a:pt x="21" y="0"/>
                  </a:lnTo>
                  <a:lnTo>
                    <a:pt x="13" y="2"/>
                  </a:lnTo>
                  <a:lnTo>
                    <a:pt x="6" y="6"/>
                  </a:lnTo>
                  <a:lnTo>
                    <a:pt x="1" y="13"/>
                  </a:lnTo>
                  <a:lnTo>
                    <a:pt x="0" y="21"/>
                  </a:lnTo>
                  <a:lnTo>
                    <a:pt x="1" y="29"/>
                  </a:lnTo>
                  <a:lnTo>
                    <a:pt x="6" y="36"/>
                  </a:lnTo>
                  <a:lnTo>
                    <a:pt x="13" y="41"/>
                  </a:lnTo>
                  <a:lnTo>
                    <a:pt x="21" y="42"/>
                  </a:lnTo>
                  <a:lnTo>
                    <a:pt x="29" y="41"/>
                  </a:lnTo>
                  <a:lnTo>
                    <a:pt x="36" y="36"/>
                  </a:lnTo>
                  <a:lnTo>
                    <a:pt x="40" y="29"/>
                  </a:lnTo>
                  <a:lnTo>
                    <a:pt x="42" y="21"/>
                  </a:lnTo>
                  <a:lnTo>
                    <a:pt x="42"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grpSp>
      <p:grpSp>
        <p:nvGrpSpPr>
          <p:cNvPr id="47181" name="Group 77"/>
          <p:cNvGrpSpPr>
            <a:grpSpLocks/>
          </p:cNvGrpSpPr>
          <p:nvPr/>
        </p:nvGrpSpPr>
        <p:grpSpPr bwMode="auto">
          <a:xfrm>
            <a:off x="1474788" y="3173413"/>
            <a:ext cx="1400175" cy="1119187"/>
            <a:chOff x="1462" y="2634"/>
            <a:chExt cx="882" cy="705"/>
          </a:xfrm>
        </p:grpSpPr>
        <p:sp>
          <p:nvSpPr>
            <p:cNvPr id="47182" name="Freeform 78"/>
            <p:cNvSpPr>
              <a:spLocks/>
            </p:cNvSpPr>
            <p:nvPr/>
          </p:nvSpPr>
          <p:spPr bwMode="auto">
            <a:xfrm>
              <a:off x="1462" y="3004"/>
              <a:ext cx="882" cy="335"/>
            </a:xfrm>
            <a:custGeom>
              <a:avLst/>
              <a:gdLst>
                <a:gd name="T0" fmla="*/ 0 w 1764"/>
                <a:gd name="T1" fmla="*/ 73 h 670"/>
                <a:gd name="T2" fmla="*/ 175 w 1764"/>
                <a:gd name="T3" fmla="*/ 670 h 670"/>
                <a:gd name="T4" fmla="*/ 1764 w 1764"/>
                <a:gd name="T5" fmla="*/ 247 h 670"/>
                <a:gd name="T6" fmla="*/ 1718 w 1764"/>
                <a:gd name="T7" fmla="*/ 0 h 670"/>
                <a:gd name="T8" fmla="*/ 0 w 1764"/>
                <a:gd name="T9" fmla="*/ 73 h 670"/>
              </a:gdLst>
              <a:ahLst/>
              <a:cxnLst>
                <a:cxn ang="0">
                  <a:pos x="T0" y="T1"/>
                </a:cxn>
                <a:cxn ang="0">
                  <a:pos x="T2" y="T3"/>
                </a:cxn>
                <a:cxn ang="0">
                  <a:pos x="T4" y="T5"/>
                </a:cxn>
                <a:cxn ang="0">
                  <a:pos x="T6" y="T7"/>
                </a:cxn>
                <a:cxn ang="0">
                  <a:pos x="T8" y="T9"/>
                </a:cxn>
              </a:cxnLst>
              <a:rect l="0" t="0" r="r" b="b"/>
              <a:pathLst>
                <a:path w="1764" h="670">
                  <a:moveTo>
                    <a:pt x="0" y="73"/>
                  </a:moveTo>
                  <a:lnTo>
                    <a:pt x="175" y="670"/>
                  </a:lnTo>
                  <a:lnTo>
                    <a:pt x="1764" y="247"/>
                  </a:lnTo>
                  <a:lnTo>
                    <a:pt x="1718"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83" name="Freeform 79"/>
            <p:cNvSpPr>
              <a:spLocks/>
            </p:cNvSpPr>
            <p:nvPr/>
          </p:nvSpPr>
          <p:spPr bwMode="auto">
            <a:xfrm>
              <a:off x="1800" y="2634"/>
              <a:ext cx="202" cy="556"/>
            </a:xfrm>
            <a:custGeom>
              <a:avLst/>
              <a:gdLst>
                <a:gd name="T0" fmla="*/ 404 w 404"/>
                <a:gd name="T1" fmla="*/ 77 h 1113"/>
                <a:gd name="T2" fmla="*/ 404 w 404"/>
                <a:gd name="T3" fmla="*/ 0 h 1113"/>
                <a:gd name="T4" fmla="*/ 0 w 404"/>
                <a:gd name="T5" fmla="*/ 0 h 1113"/>
                <a:gd name="T6" fmla="*/ 0 w 404"/>
                <a:gd name="T7" fmla="*/ 77 h 1113"/>
                <a:gd name="T8" fmla="*/ 157 w 404"/>
                <a:gd name="T9" fmla="*/ 77 h 1113"/>
                <a:gd name="T10" fmla="*/ 157 w 404"/>
                <a:gd name="T11" fmla="*/ 268 h 1113"/>
                <a:gd name="T12" fmla="*/ 84 w 404"/>
                <a:gd name="T13" fmla="*/ 268 h 1113"/>
                <a:gd name="T14" fmla="*/ 84 w 404"/>
                <a:gd name="T15" fmla="*/ 855 h 1113"/>
                <a:gd name="T16" fmla="*/ 176 w 404"/>
                <a:gd name="T17" fmla="*/ 855 h 1113"/>
                <a:gd name="T18" fmla="*/ 191 w 404"/>
                <a:gd name="T19" fmla="*/ 994 h 1113"/>
                <a:gd name="T20" fmla="*/ 160 w 404"/>
                <a:gd name="T21" fmla="*/ 994 h 1113"/>
                <a:gd name="T22" fmla="*/ 181 w 404"/>
                <a:gd name="T23" fmla="*/ 1113 h 1113"/>
                <a:gd name="T24" fmla="*/ 230 w 404"/>
                <a:gd name="T25" fmla="*/ 1113 h 1113"/>
                <a:gd name="T26" fmla="*/ 251 w 404"/>
                <a:gd name="T27" fmla="*/ 994 h 1113"/>
                <a:gd name="T28" fmla="*/ 219 w 404"/>
                <a:gd name="T29" fmla="*/ 994 h 1113"/>
                <a:gd name="T30" fmla="*/ 232 w 404"/>
                <a:gd name="T31" fmla="*/ 855 h 1113"/>
                <a:gd name="T32" fmla="*/ 324 w 404"/>
                <a:gd name="T33" fmla="*/ 855 h 1113"/>
                <a:gd name="T34" fmla="*/ 324 w 404"/>
                <a:gd name="T35" fmla="*/ 268 h 1113"/>
                <a:gd name="T36" fmla="*/ 238 w 404"/>
                <a:gd name="T37" fmla="*/ 268 h 1113"/>
                <a:gd name="T38" fmla="*/ 238 w 404"/>
                <a:gd name="T39" fmla="*/ 77 h 1113"/>
                <a:gd name="T40" fmla="*/ 404 w 404"/>
                <a:gd name="T41" fmla="*/ 7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4" h="1113">
                  <a:moveTo>
                    <a:pt x="404" y="77"/>
                  </a:moveTo>
                  <a:lnTo>
                    <a:pt x="404" y="0"/>
                  </a:lnTo>
                  <a:lnTo>
                    <a:pt x="0" y="0"/>
                  </a:lnTo>
                  <a:lnTo>
                    <a:pt x="0" y="77"/>
                  </a:lnTo>
                  <a:lnTo>
                    <a:pt x="157" y="77"/>
                  </a:lnTo>
                  <a:lnTo>
                    <a:pt x="157" y="268"/>
                  </a:lnTo>
                  <a:lnTo>
                    <a:pt x="84" y="268"/>
                  </a:lnTo>
                  <a:lnTo>
                    <a:pt x="84" y="855"/>
                  </a:lnTo>
                  <a:lnTo>
                    <a:pt x="176" y="855"/>
                  </a:lnTo>
                  <a:lnTo>
                    <a:pt x="191" y="994"/>
                  </a:lnTo>
                  <a:lnTo>
                    <a:pt x="160" y="994"/>
                  </a:lnTo>
                  <a:lnTo>
                    <a:pt x="181" y="1113"/>
                  </a:lnTo>
                  <a:lnTo>
                    <a:pt x="230" y="1113"/>
                  </a:lnTo>
                  <a:lnTo>
                    <a:pt x="251" y="994"/>
                  </a:lnTo>
                  <a:lnTo>
                    <a:pt x="219" y="994"/>
                  </a:lnTo>
                  <a:lnTo>
                    <a:pt x="232" y="855"/>
                  </a:lnTo>
                  <a:lnTo>
                    <a:pt x="324" y="855"/>
                  </a:lnTo>
                  <a:lnTo>
                    <a:pt x="324" y="268"/>
                  </a:lnTo>
                  <a:lnTo>
                    <a:pt x="238" y="268"/>
                  </a:lnTo>
                  <a:lnTo>
                    <a:pt x="238" y="77"/>
                  </a:lnTo>
                  <a:lnTo>
                    <a:pt x="404" y="77"/>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84" name="Rectangle 80"/>
            <p:cNvSpPr>
              <a:spLocks noChangeArrowheads="1"/>
            </p:cNvSpPr>
            <p:nvPr/>
          </p:nvSpPr>
          <p:spPr bwMode="auto">
            <a:xfrm>
              <a:off x="1858" y="2784"/>
              <a:ext cx="8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85" name="Rectangle 81"/>
            <p:cNvSpPr>
              <a:spLocks noChangeArrowheads="1"/>
            </p:cNvSpPr>
            <p:nvPr/>
          </p:nvSpPr>
          <p:spPr bwMode="auto">
            <a:xfrm>
              <a:off x="1857" y="2844"/>
              <a:ext cx="86"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86" name="Freeform 82"/>
            <p:cNvSpPr>
              <a:spLocks/>
            </p:cNvSpPr>
            <p:nvPr/>
          </p:nvSpPr>
          <p:spPr bwMode="auto">
            <a:xfrm>
              <a:off x="1816" y="3114"/>
              <a:ext cx="21" cy="21"/>
            </a:xfrm>
            <a:custGeom>
              <a:avLst/>
              <a:gdLst>
                <a:gd name="T0" fmla="*/ 0 w 41"/>
                <a:gd name="T1" fmla="*/ 21 h 42"/>
                <a:gd name="T2" fmla="*/ 1 w 41"/>
                <a:gd name="T3" fmla="*/ 30 h 42"/>
                <a:gd name="T4" fmla="*/ 6 w 41"/>
                <a:gd name="T5" fmla="*/ 36 h 42"/>
                <a:gd name="T6" fmla="*/ 13 w 41"/>
                <a:gd name="T7" fmla="*/ 41 h 42"/>
                <a:gd name="T8" fmla="*/ 21 w 41"/>
                <a:gd name="T9" fmla="*/ 42 h 42"/>
                <a:gd name="T10" fmla="*/ 29 w 41"/>
                <a:gd name="T11" fmla="*/ 41 h 42"/>
                <a:gd name="T12" fmla="*/ 36 w 41"/>
                <a:gd name="T13" fmla="*/ 36 h 42"/>
                <a:gd name="T14" fmla="*/ 40 w 41"/>
                <a:gd name="T15" fmla="*/ 30 h 42"/>
                <a:gd name="T16" fmla="*/ 41 w 41"/>
                <a:gd name="T17" fmla="*/ 21 h 42"/>
                <a:gd name="T18" fmla="*/ 40 w 41"/>
                <a:gd name="T19" fmla="*/ 13 h 42"/>
                <a:gd name="T20" fmla="*/ 36 w 41"/>
                <a:gd name="T21" fmla="*/ 7 h 42"/>
                <a:gd name="T22" fmla="*/ 29 w 41"/>
                <a:gd name="T23" fmla="*/ 2 h 42"/>
                <a:gd name="T24" fmla="*/ 21 w 41"/>
                <a:gd name="T25" fmla="*/ 0 h 42"/>
                <a:gd name="T26" fmla="*/ 13 w 41"/>
                <a:gd name="T27" fmla="*/ 2 h 42"/>
                <a:gd name="T28" fmla="*/ 6 w 41"/>
                <a:gd name="T29" fmla="*/ 7 h 42"/>
                <a:gd name="T30" fmla="*/ 1 w 41"/>
                <a:gd name="T31" fmla="*/ 13 h 42"/>
                <a:gd name="T32" fmla="*/ 0 w 41"/>
                <a:gd name="T33" fmla="*/ 21 h 42"/>
                <a:gd name="T34" fmla="*/ 0 w 41"/>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2">
                  <a:moveTo>
                    <a:pt x="0" y="21"/>
                  </a:moveTo>
                  <a:lnTo>
                    <a:pt x="1" y="30"/>
                  </a:lnTo>
                  <a:lnTo>
                    <a:pt x="6" y="36"/>
                  </a:lnTo>
                  <a:lnTo>
                    <a:pt x="13" y="41"/>
                  </a:lnTo>
                  <a:lnTo>
                    <a:pt x="21" y="42"/>
                  </a:lnTo>
                  <a:lnTo>
                    <a:pt x="29" y="41"/>
                  </a:lnTo>
                  <a:lnTo>
                    <a:pt x="36" y="36"/>
                  </a:lnTo>
                  <a:lnTo>
                    <a:pt x="40" y="30"/>
                  </a:lnTo>
                  <a:lnTo>
                    <a:pt x="41" y="21"/>
                  </a:lnTo>
                  <a:lnTo>
                    <a:pt x="40" y="13"/>
                  </a:lnTo>
                  <a:lnTo>
                    <a:pt x="36" y="7"/>
                  </a:lnTo>
                  <a:lnTo>
                    <a:pt x="29" y="2"/>
                  </a:lnTo>
                  <a:lnTo>
                    <a:pt x="21" y="0"/>
                  </a:lnTo>
                  <a:lnTo>
                    <a:pt x="13" y="2"/>
                  </a:lnTo>
                  <a:lnTo>
                    <a:pt x="6" y="7"/>
                  </a:lnTo>
                  <a:lnTo>
                    <a:pt x="1"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87" name="Freeform 83"/>
            <p:cNvSpPr>
              <a:spLocks/>
            </p:cNvSpPr>
            <p:nvPr/>
          </p:nvSpPr>
          <p:spPr bwMode="auto">
            <a:xfrm>
              <a:off x="1803" y="3169"/>
              <a:ext cx="20" cy="21"/>
            </a:xfrm>
            <a:custGeom>
              <a:avLst/>
              <a:gdLst>
                <a:gd name="T0" fmla="*/ 0 w 42"/>
                <a:gd name="T1" fmla="*/ 21 h 42"/>
                <a:gd name="T2" fmla="*/ 2 w 42"/>
                <a:gd name="T3" fmla="*/ 29 h 42"/>
                <a:gd name="T4" fmla="*/ 6 w 42"/>
                <a:gd name="T5" fmla="*/ 36 h 42"/>
                <a:gd name="T6" fmla="*/ 13 w 42"/>
                <a:gd name="T7" fmla="*/ 41 h 42"/>
                <a:gd name="T8" fmla="*/ 21 w 42"/>
                <a:gd name="T9" fmla="*/ 42 h 42"/>
                <a:gd name="T10" fmla="*/ 29 w 42"/>
                <a:gd name="T11" fmla="*/ 41 h 42"/>
                <a:gd name="T12" fmla="*/ 36 w 42"/>
                <a:gd name="T13" fmla="*/ 36 h 42"/>
                <a:gd name="T14" fmla="*/ 41 w 42"/>
                <a:gd name="T15" fmla="*/ 29 h 42"/>
                <a:gd name="T16" fmla="*/ 42 w 42"/>
                <a:gd name="T17" fmla="*/ 21 h 42"/>
                <a:gd name="T18" fmla="*/ 41 w 42"/>
                <a:gd name="T19" fmla="*/ 13 h 42"/>
                <a:gd name="T20" fmla="*/ 36 w 42"/>
                <a:gd name="T21" fmla="*/ 6 h 42"/>
                <a:gd name="T22" fmla="*/ 29 w 42"/>
                <a:gd name="T23" fmla="*/ 1 h 42"/>
                <a:gd name="T24" fmla="*/ 21 w 42"/>
                <a:gd name="T25" fmla="*/ 0 h 42"/>
                <a:gd name="T26" fmla="*/ 13 w 42"/>
                <a:gd name="T27" fmla="*/ 1 h 42"/>
                <a:gd name="T28" fmla="*/ 6 w 42"/>
                <a:gd name="T29" fmla="*/ 6 h 42"/>
                <a:gd name="T30" fmla="*/ 2 w 42"/>
                <a:gd name="T31" fmla="*/ 13 h 42"/>
                <a:gd name="T32" fmla="*/ 0 w 42"/>
                <a:gd name="T33" fmla="*/ 21 h 42"/>
                <a:gd name="T34" fmla="*/ 0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0" y="21"/>
                  </a:moveTo>
                  <a:lnTo>
                    <a:pt x="2" y="29"/>
                  </a:lnTo>
                  <a:lnTo>
                    <a:pt x="6" y="36"/>
                  </a:lnTo>
                  <a:lnTo>
                    <a:pt x="13" y="41"/>
                  </a:lnTo>
                  <a:lnTo>
                    <a:pt x="21" y="42"/>
                  </a:lnTo>
                  <a:lnTo>
                    <a:pt x="29" y="41"/>
                  </a:lnTo>
                  <a:lnTo>
                    <a:pt x="36" y="36"/>
                  </a:lnTo>
                  <a:lnTo>
                    <a:pt x="41" y="29"/>
                  </a:lnTo>
                  <a:lnTo>
                    <a:pt x="42" y="21"/>
                  </a:lnTo>
                  <a:lnTo>
                    <a:pt x="41" y="13"/>
                  </a:lnTo>
                  <a:lnTo>
                    <a:pt x="36" y="6"/>
                  </a:lnTo>
                  <a:lnTo>
                    <a:pt x="29" y="1"/>
                  </a:lnTo>
                  <a:lnTo>
                    <a:pt x="21" y="0"/>
                  </a:lnTo>
                  <a:lnTo>
                    <a:pt x="13" y="1"/>
                  </a:lnTo>
                  <a:lnTo>
                    <a:pt x="6" y="6"/>
                  </a:lnTo>
                  <a:lnTo>
                    <a:pt x="2"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88" name="Freeform 84"/>
            <p:cNvSpPr>
              <a:spLocks/>
            </p:cNvSpPr>
            <p:nvPr/>
          </p:nvSpPr>
          <p:spPr bwMode="auto">
            <a:xfrm>
              <a:off x="1747" y="3164"/>
              <a:ext cx="22" cy="21"/>
            </a:xfrm>
            <a:custGeom>
              <a:avLst/>
              <a:gdLst>
                <a:gd name="T0" fmla="*/ 0 w 43"/>
                <a:gd name="T1" fmla="*/ 21 h 41"/>
                <a:gd name="T2" fmla="*/ 2 w 43"/>
                <a:gd name="T3" fmla="*/ 29 h 41"/>
                <a:gd name="T4" fmla="*/ 7 w 43"/>
                <a:gd name="T5" fmla="*/ 36 h 41"/>
                <a:gd name="T6" fmla="*/ 14 w 43"/>
                <a:gd name="T7" fmla="*/ 40 h 41"/>
                <a:gd name="T8" fmla="*/ 22 w 43"/>
                <a:gd name="T9" fmla="*/ 41 h 41"/>
                <a:gd name="T10" fmla="*/ 30 w 43"/>
                <a:gd name="T11" fmla="*/ 40 h 41"/>
                <a:gd name="T12" fmla="*/ 37 w 43"/>
                <a:gd name="T13" fmla="*/ 36 h 41"/>
                <a:gd name="T14" fmla="*/ 41 w 43"/>
                <a:gd name="T15" fmla="*/ 29 h 41"/>
                <a:gd name="T16" fmla="*/ 43 w 43"/>
                <a:gd name="T17" fmla="*/ 21 h 41"/>
                <a:gd name="T18" fmla="*/ 41 w 43"/>
                <a:gd name="T19" fmla="*/ 12 h 41"/>
                <a:gd name="T20" fmla="*/ 37 w 43"/>
                <a:gd name="T21" fmla="*/ 6 h 41"/>
                <a:gd name="T22" fmla="*/ 30 w 43"/>
                <a:gd name="T23" fmla="*/ 1 h 41"/>
                <a:gd name="T24" fmla="*/ 22 w 43"/>
                <a:gd name="T25" fmla="*/ 0 h 41"/>
                <a:gd name="T26" fmla="*/ 14 w 43"/>
                <a:gd name="T27" fmla="*/ 1 h 41"/>
                <a:gd name="T28" fmla="*/ 7 w 43"/>
                <a:gd name="T29" fmla="*/ 6 h 41"/>
                <a:gd name="T30" fmla="*/ 2 w 43"/>
                <a:gd name="T31" fmla="*/ 12 h 41"/>
                <a:gd name="T32" fmla="*/ 0 w 43"/>
                <a:gd name="T33" fmla="*/ 21 h 41"/>
                <a:gd name="T34" fmla="*/ 0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0" y="21"/>
                  </a:moveTo>
                  <a:lnTo>
                    <a:pt x="2" y="29"/>
                  </a:lnTo>
                  <a:lnTo>
                    <a:pt x="7" y="36"/>
                  </a:lnTo>
                  <a:lnTo>
                    <a:pt x="14" y="40"/>
                  </a:lnTo>
                  <a:lnTo>
                    <a:pt x="22" y="41"/>
                  </a:lnTo>
                  <a:lnTo>
                    <a:pt x="30" y="40"/>
                  </a:lnTo>
                  <a:lnTo>
                    <a:pt x="37" y="36"/>
                  </a:lnTo>
                  <a:lnTo>
                    <a:pt x="41" y="29"/>
                  </a:lnTo>
                  <a:lnTo>
                    <a:pt x="43" y="21"/>
                  </a:lnTo>
                  <a:lnTo>
                    <a:pt x="41" y="12"/>
                  </a:lnTo>
                  <a:lnTo>
                    <a:pt x="37" y="6"/>
                  </a:lnTo>
                  <a:lnTo>
                    <a:pt x="30" y="1"/>
                  </a:lnTo>
                  <a:lnTo>
                    <a:pt x="22" y="0"/>
                  </a:lnTo>
                  <a:lnTo>
                    <a:pt x="14" y="1"/>
                  </a:lnTo>
                  <a:lnTo>
                    <a:pt x="7" y="6"/>
                  </a:lnTo>
                  <a:lnTo>
                    <a:pt x="2" y="12"/>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89" name="Freeform 85"/>
            <p:cNvSpPr>
              <a:spLocks/>
            </p:cNvSpPr>
            <p:nvPr/>
          </p:nvSpPr>
          <p:spPr bwMode="auto">
            <a:xfrm>
              <a:off x="1753" y="3103"/>
              <a:ext cx="21" cy="22"/>
            </a:xfrm>
            <a:custGeom>
              <a:avLst/>
              <a:gdLst>
                <a:gd name="T0" fmla="*/ 0 w 43"/>
                <a:gd name="T1" fmla="*/ 21 h 42"/>
                <a:gd name="T2" fmla="*/ 3 w 43"/>
                <a:gd name="T3" fmla="*/ 29 h 42"/>
                <a:gd name="T4" fmla="*/ 7 w 43"/>
                <a:gd name="T5" fmla="*/ 36 h 42"/>
                <a:gd name="T6" fmla="*/ 14 w 43"/>
                <a:gd name="T7" fmla="*/ 40 h 42"/>
                <a:gd name="T8" fmla="*/ 22 w 43"/>
                <a:gd name="T9" fmla="*/ 42 h 42"/>
                <a:gd name="T10" fmla="*/ 30 w 43"/>
                <a:gd name="T11" fmla="*/ 40 h 42"/>
                <a:gd name="T12" fmla="*/ 37 w 43"/>
                <a:gd name="T13" fmla="*/ 36 h 42"/>
                <a:gd name="T14" fmla="*/ 42 w 43"/>
                <a:gd name="T15" fmla="*/ 29 h 42"/>
                <a:gd name="T16" fmla="*/ 43 w 43"/>
                <a:gd name="T17" fmla="*/ 21 h 42"/>
                <a:gd name="T18" fmla="*/ 42 w 43"/>
                <a:gd name="T19" fmla="*/ 13 h 42"/>
                <a:gd name="T20" fmla="*/ 37 w 43"/>
                <a:gd name="T21" fmla="*/ 7 h 42"/>
                <a:gd name="T22" fmla="*/ 30 w 43"/>
                <a:gd name="T23" fmla="*/ 2 h 42"/>
                <a:gd name="T24" fmla="*/ 22 w 43"/>
                <a:gd name="T25" fmla="*/ 0 h 42"/>
                <a:gd name="T26" fmla="*/ 14 w 43"/>
                <a:gd name="T27" fmla="*/ 2 h 42"/>
                <a:gd name="T28" fmla="*/ 7 w 43"/>
                <a:gd name="T29" fmla="*/ 7 h 42"/>
                <a:gd name="T30" fmla="*/ 3 w 43"/>
                <a:gd name="T31" fmla="*/ 13 h 42"/>
                <a:gd name="T32" fmla="*/ 0 w 43"/>
                <a:gd name="T33" fmla="*/ 21 h 42"/>
                <a:gd name="T34" fmla="*/ 0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0" y="21"/>
                  </a:moveTo>
                  <a:lnTo>
                    <a:pt x="3" y="29"/>
                  </a:lnTo>
                  <a:lnTo>
                    <a:pt x="7" y="36"/>
                  </a:lnTo>
                  <a:lnTo>
                    <a:pt x="14" y="40"/>
                  </a:lnTo>
                  <a:lnTo>
                    <a:pt x="22" y="42"/>
                  </a:lnTo>
                  <a:lnTo>
                    <a:pt x="30" y="40"/>
                  </a:lnTo>
                  <a:lnTo>
                    <a:pt x="37" y="36"/>
                  </a:lnTo>
                  <a:lnTo>
                    <a:pt x="42" y="29"/>
                  </a:lnTo>
                  <a:lnTo>
                    <a:pt x="43" y="21"/>
                  </a:lnTo>
                  <a:lnTo>
                    <a:pt x="42" y="13"/>
                  </a:lnTo>
                  <a:lnTo>
                    <a:pt x="37" y="7"/>
                  </a:lnTo>
                  <a:lnTo>
                    <a:pt x="30" y="2"/>
                  </a:lnTo>
                  <a:lnTo>
                    <a:pt x="22" y="0"/>
                  </a:lnTo>
                  <a:lnTo>
                    <a:pt x="14" y="2"/>
                  </a:lnTo>
                  <a:lnTo>
                    <a:pt x="7" y="7"/>
                  </a:lnTo>
                  <a:lnTo>
                    <a:pt x="3"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90" name="Freeform 86"/>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91" name="Freeform 87"/>
            <p:cNvSpPr>
              <a:spLocks/>
            </p:cNvSpPr>
            <p:nvPr/>
          </p:nvSpPr>
          <p:spPr bwMode="auto">
            <a:xfrm>
              <a:off x="1965" y="3164"/>
              <a:ext cx="21" cy="21"/>
            </a:xfrm>
            <a:custGeom>
              <a:avLst/>
              <a:gdLst>
                <a:gd name="T0" fmla="*/ 43 w 43"/>
                <a:gd name="T1" fmla="*/ 21 h 41"/>
                <a:gd name="T2" fmla="*/ 40 w 43"/>
                <a:gd name="T3" fmla="*/ 12 h 41"/>
                <a:gd name="T4" fmla="*/ 36 w 43"/>
                <a:gd name="T5" fmla="*/ 6 h 41"/>
                <a:gd name="T6" fmla="*/ 29 w 43"/>
                <a:gd name="T7" fmla="*/ 1 h 41"/>
                <a:gd name="T8" fmla="*/ 21 w 43"/>
                <a:gd name="T9" fmla="*/ 0 h 41"/>
                <a:gd name="T10" fmla="*/ 13 w 43"/>
                <a:gd name="T11" fmla="*/ 1 h 41"/>
                <a:gd name="T12" fmla="*/ 6 w 43"/>
                <a:gd name="T13" fmla="*/ 6 h 41"/>
                <a:gd name="T14" fmla="*/ 1 w 43"/>
                <a:gd name="T15" fmla="*/ 12 h 41"/>
                <a:gd name="T16" fmla="*/ 0 w 43"/>
                <a:gd name="T17" fmla="*/ 21 h 41"/>
                <a:gd name="T18" fmla="*/ 1 w 43"/>
                <a:gd name="T19" fmla="*/ 29 h 41"/>
                <a:gd name="T20" fmla="*/ 6 w 43"/>
                <a:gd name="T21" fmla="*/ 36 h 41"/>
                <a:gd name="T22" fmla="*/ 13 w 43"/>
                <a:gd name="T23" fmla="*/ 40 h 41"/>
                <a:gd name="T24" fmla="*/ 21 w 43"/>
                <a:gd name="T25" fmla="*/ 41 h 41"/>
                <a:gd name="T26" fmla="*/ 29 w 43"/>
                <a:gd name="T27" fmla="*/ 40 h 41"/>
                <a:gd name="T28" fmla="*/ 36 w 43"/>
                <a:gd name="T29" fmla="*/ 36 h 41"/>
                <a:gd name="T30" fmla="*/ 40 w 43"/>
                <a:gd name="T31" fmla="*/ 29 h 41"/>
                <a:gd name="T32" fmla="*/ 43 w 43"/>
                <a:gd name="T33" fmla="*/ 21 h 41"/>
                <a:gd name="T34" fmla="*/ 43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43" y="21"/>
                  </a:moveTo>
                  <a:lnTo>
                    <a:pt x="40" y="12"/>
                  </a:lnTo>
                  <a:lnTo>
                    <a:pt x="36" y="6"/>
                  </a:lnTo>
                  <a:lnTo>
                    <a:pt x="29" y="1"/>
                  </a:lnTo>
                  <a:lnTo>
                    <a:pt x="21" y="0"/>
                  </a:lnTo>
                  <a:lnTo>
                    <a:pt x="13" y="1"/>
                  </a:lnTo>
                  <a:lnTo>
                    <a:pt x="6" y="6"/>
                  </a:lnTo>
                  <a:lnTo>
                    <a:pt x="1" y="12"/>
                  </a:lnTo>
                  <a:lnTo>
                    <a:pt x="0" y="21"/>
                  </a:lnTo>
                  <a:lnTo>
                    <a:pt x="1" y="29"/>
                  </a:lnTo>
                  <a:lnTo>
                    <a:pt x="6" y="36"/>
                  </a:lnTo>
                  <a:lnTo>
                    <a:pt x="13" y="40"/>
                  </a:lnTo>
                  <a:lnTo>
                    <a:pt x="21" y="41"/>
                  </a:lnTo>
                  <a:lnTo>
                    <a:pt x="29" y="40"/>
                  </a:lnTo>
                  <a:lnTo>
                    <a:pt x="36" y="36"/>
                  </a:lnTo>
                  <a:lnTo>
                    <a:pt x="40"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92" name="Freeform 88"/>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93" name="Freeform 89"/>
            <p:cNvSpPr>
              <a:spLocks/>
            </p:cNvSpPr>
            <p:nvPr/>
          </p:nvSpPr>
          <p:spPr bwMode="auto">
            <a:xfrm>
              <a:off x="2022" y="3093"/>
              <a:ext cx="21" cy="21"/>
            </a:xfrm>
            <a:custGeom>
              <a:avLst/>
              <a:gdLst>
                <a:gd name="T0" fmla="*/ 43 w 43"/>
                <a:gd name="T1" fmla="*/ 21 h 42"/>
                <a:gd name="T2" fmla="*/ 41 w 43"/>
                <a:gd name="T3" fmla="*/ 13 h 42"/>
                <a:gd name="T4" fmla="*/ 36 w 43"/>
                <a:gd name="T5" fmla="*/ 6 h 42"/>
                <a:gd name="T6" fmla="*/ 29 w 43"/>
                <a:gd name="T7" fmla="*/ 1 h 42"/>
                <a:gd name="T8" fmla="*/ 21 w 43"/>
                <a:gd name="T9" fmla="*/ 0 h 42"/>
                <a:gd name="T10" fmla="*/ 13 w 43"/>
                <a:gd name="T11" fmla="*/ 1 h 42"/>
                <a:gd name="T12" fmla="*/ 6 w 43"/>
                <a:gd name="T13" fmla="*/ 6 h 42"/>
                <a:gd name="T14" fmla="*/ 1 w 43"/>
                <a:gd name="T15" fmla="*/ 13 h 42"/>
                <a:gd name="T16" fmla="*/ 0 w 43"/>
                <a:gd name="T17" fmla="*/ 21 h 42"/>
                <a:gd name="T18" fmla="*/ 1 w 43"/>
                <a:gd name="T19" fmla="*/ 29 h 42"/>
                <a:gd name="T20" fmla="*/ 6 w 43"/>
                <a:gd name="T21" fmla="*/ 36 h 42"/>
                <a:gd name="T22" fmla="*/ 13 w 43"/>
                <a:gd name="T23" fmla="*/ 40 h 42"/>
                <a:gd name="T24" fmla="*/ 21 w 43"/>
                <a:gd name="T25" fmla="*/ 42 h 42"/>
                <a:gd name="T26" fmla="*/ 29 w 43"/>
                <a:gd name="T27" fmla="*/ 40 h 42"/>
                <a:gd name="T28" fmla="*/ 36 w 43"/>
                <a:gd name="T29" fmla="*/ 36 h 42"/>
                <a:gd name="T30" fmla="*/ 41 w 43"/>
                <a:gd name="T31" fmla="*/ 29 h 42"/>
                <a:gd name="T32" fmla="*/ 43 w 43"/>
                <a:gd name="T33" fmla="*/ 21 h 42"/>
                <a:gd name="T34" fmla="*/ 43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43" y="21"/>
                  </a:moveTo>
                  <a:lnTo>
                    <a:pt x="41" y="13"/>
                  </a:lnTo>
                  <a:lnTo>
                    <a:pt x="36" y="6"/>
                  </a:lnTo>
                  <a:lnTo>
                    <a:pt x="29" y="1"/>
                  </a:lnTo>
                  <a:lnTo>
                    <a:pt x="21" y="0"/>
                  </a:lnTo>
                  <a:lnTo>
                    <a:pt x="13" y="1"/>
                  </a:lnTo>
                  <a:lnTo>
                    <a:pt x="6" y="6"/>
                  </a:lnTo>
                  <a:lnTo>
                    <a:pt x="1" y="13"/>
                  </a:lnTo>
                  <a:lnTo>
                    <a:pt x="0" y="21"/>
                  </a:lnTo>
                  <a:lnTo>
                    <a:pt x="1" y="29"/>
                  </a:lnTo>
                  <a:lnTo>
                    <a:pt x="6" y="36"/>
                  </a:lnTo>
                  <a:lnTo>
                    <a:pt x="13" y="40"/>
                  </a:lnTo>
                  <a:lnTo>
                    <a:pt x="21" y="42"/>
                  </a:lnTo>
                  <a:lnTo>
                    <a:pt x="29" y="40"/>
                  </a:lnTo>
                  <a:lnTo>
                    <a:pt x="36" y="36"/>
                  </a:lnTo>
                  <a:lnTo>
                    <a:pt x="41"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94" name="Freeform 90"/>
            <p:cNvSpPr>
              <a:spLocks/>
            </p:cNvSpPr>
            <p:nvPr/>
          </p:nvSpPr>
          <p:spPr bwMode="auto">
            <a:xfrm>
              <a:off x="2017" y="3143"/>
              <a:ext cx="21" cy="21"/>
            </a:xfrm>
            <a:custGeom>
              <a:avLst/>
              <a:gdLst>
                <a:gd name="T0" fmla="*/ 42 w 42"/>
                <a:gd name="T1" fmla="*/ 21 h 42"/>
                <a:gd name="T2" fmla="*/ 40 w 42"/>
                <a:gd name="T3" fmla="*/ 13 h 42"/>
                <a:gd name="T4" fmla="*/ 36 w 42"/>
                <a:gd name="T5" fmla="*/ 6 h 42"/>
                <a:gd name="T6" fmla="*/ 29 w 42"/>
                <a:gd name="T7" fmla="*/ 2 h 42"/>
                <a:gd name="T8" fmla="*/ 21 w 42"/>
                <a:gd name="T9" fmla="*/ 0 h 42"/>
                <a:gd name="T10" fmla="*/ 13 w 42"/>
                <a:gd name="T11" fmla="*/ 2 h 42"/>
                <a:gd name="T12" fmla="*/ 6 w 42"/>
                <a:gd name="T13" fmla="*/ 6 h 42"/>
                <a:gd name="T14" fmla="*/ 1 w 42"/>
                <a:gd name="T15" fmla="*/ 13 h 42"/>
                <a:gd name="T16" fmla="*/ 0 w 42"/>
                <a:gd name="T17" fmla="*/ 21 h 42"/>
                <a:gd name="T18" fmla="*/ 1 w 42"/>
                <a:gd name="T19" fmla="*/ 29 h 42"/>
                <a:gd name="T20" fmla="*/ 6 w 42"/>
                <a:gd name="T21" fmla="*/ 36 h 42"/>
                <a:gd name="T22" fmla="*/ 13 w 42"/>
                <a:gd name="T23" fmla="*/ 41 h 42"/>
                <a:gd name="T24" fmla="*/ 21 w 42"/>
                <a:gd name="T25" fmla="*/ 42 h 42"/>
                <a:gd name="T26" fmla="*/ 29 w 42"/>
                <a:gd name="T27" fmla="*/ 41 h 42"/>
                <a:gd name="T28" fmla="*/ 36 w 42"/>
                <a:gd name="T29" fmla="*/ 36 h 42"/>
                <a:gd name="T30" fmla="*/ 40 w 42"/>
                <a:gd name="T31" fmla="*/ 29 h 42"/>
                <a:gd name="T32" fmla="*/ 42 w 42"/>
                <a:gd name="T33" fmla="*/ 21 h 42"/>
                <a:gd name="T34" fmla="*/ 42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42" y="21"/>
                  </a:moveTo>
                  <a:lnTo>
                    <a:pt x="40" y="13"/>
                  </a:lnTo>
                  <a:lnTo>
                    <a:pt x="36" y="6"/>
                  </a:lnTo>
                  <a:lnTo>
                    <a:pt x="29" y="2"/>
                  </a:lnTo>
                  <a:lnTo>
                    <a:pt x="21" y="0"/>
                  </a:lnTo>
                  <a:lnTo>
                    <a:pt x="13" y="2"/>
                  </a:lnTo>
                  <a:lnTo>
                    <a:pt x="6" y="6"/>
                  </a:lnTo>
                  <a:lnTo>
                    <a:pt x="1" y="13"/>
                  </a:lnTo>
                  <a:lnTo>
                    <a:pt x="0" y="21"/>
                  </a:lnTo>
                  <a:lnTo>
                    <a:pt x="1" y="29"/>
                  </a:lnTo>
                  <a:lnTo>
                    <a:pt x="6" y="36"/>
                  </a:lnTo>
                  <a:lnTo>
                    <a:pt x="13" y="41"/>
                  </a:lnTo>
                  <a:lnTo>
                    <a:pt x="21" y="42"/>
                  </a:lnTo>
                  <a:lnTo>
                    <a:pt x="29" y="41"/>
                  </a:lnTo>
                  <a:lnTo>
                    <a:pt x="36" y="36"/>
                  </a:lnTo>
                  <a:lnTo>
                    <a:pt x="40" y="29"/>
                  </a:lnTo>
                  <a:lnTo>
                    <a:pt x="42" y="21"/>
                  </a:lnTo>
                  <a:lnTo>
                    <a:pt x="42"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grpSp>
      <p:grpSp>
        <p:nvGrpSpPr>
          <p:cNvPr id="47195" name="Group 91"/>
          <p:cNvGrpSpPr>
            <a:grpSpLocks/>
          </p:cNvGrpSpPr>
          <p:nvPr/>
        </p:nvGrpSpPr>
        <p:grpSpPr bwMode="auto">
          <a:xfrm>
            <a:off x="1690688" y="3389313"/>
            <a:ext cx="1400175" cy="1119187"/>
            <a:chOff x="1462" y="2634"/>
            <a:chExt cx="882" cy="705"/>
          </a:xfrm>
        </p:grpSpPr>
        <p:sp>
          <p:nvSpPr>
            <p:cNvPr id="47196" name="Freeform 92"/>
            <p:cNvSpPr>
              <a:spLocks/>
            </p:cNvSpPr>
            <p:nvPr/>
          </p:nvSpPr>
          <p:spPr bwMode="auto">
            <a:xfrm>
              <a:off x="1462" y="3004"/>
              <a:ext cx="882" cy="335"/>
            </a:xfrm>
            <a:custGeom>
              <a:avLst/>
              <a:gdLst>
                <a:gd name="T0" fmla="*/ 0 w 1764"/>
                <a:gd name="T1" fmla="*/ 73 h 670"/>
                <a:gd name="T2" fmla="*/ 175 w 1764"/>
                <a:gd name="T3" fmla="*/ 670 h 670"/>
                <a:gd name="T4" fmla="*/ 1764 w 1764"/>
                <a:gd name="T5" fmla="*/ 247 h 670"/>
                <a:gd name="T6" fmla="*/ 1718 w 1764"/>
                <a:gd name="T7" fmla="*/ 0 h 670"/>
                <a:gd name="T8" fmla="*/ 0 w 1764"/>
                <a:gd name="T9" fmla="*/ 73 h 670"/>
              </a:gdLst>
              <a:ahLst/>
              <a:cxnLst>
                <a:cxn ang="0">
                  <a:pos x="T0" y="T1"/>
                </a:cxn>
                <a:cxn ang="0">
                  <a:pos x="T2" y="T3"/>
                </a:cxn>
                <a:cxn ang="0">
                  <a:pos x="T4" y="T5"/>
                </a:cxn>
                <a:cxn ang="0">
                  <a:pos x="T6" y="T7"/>
                </a:cxn>
                <a:cxn ang="0">
                  <a:pos x="T8" y="T9"/>
                </a:cxn>
              </a:cxnLst>
              <a:rect l="0" t="0" r="r" b="b"/>
              <a:pathLst>
                <a:path w="1764" h="670">
                  <a:moveTo>
                    <a:pt x="0" y="73"/>
                  </a:moveTo>
                  <a:lnTo>
                    <a:pt x="175" y="670"/>
                  </a:lnTo>
                  <a:lnTo>
                    <a:pt x="1764" y="247"/>
                  </a:lnTo>
                  <a:lnTo>
                    <a:pt x="1718"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97" name="Freeform 93"/>
            <p:cNvSpPr>
              <a:spLocks/>
            </p:cNvSpPr>
            <p:nvPr/>
          </p:nvSpPr>
          <p:spPr bwMode="auto">
            <a:xfrm>
              <a:off x="1800" y="2634"/>
              <a:ext cx="202" cy="556"/>
            </a:xfrm>
            <a:custGeom>
              <a:avLst/>
              <a:gdLst>
                <a:gd name="T0" fmla="*/ 404 w 404"/>
                <a:gd name="T1" fmla="*/ 77 h 1113"/>
                <a:gd name="T2" fmla="*/ 404 w 404"/>
                <a:gd name="T3" fmla="*/ 0 h 1113"/>
                <a:gd name="T4" fmla="*/ 0 w 404"/>
                <a:gd name="T5" fmla="*/ 0 h 1113"/>
                <a:gd name="T6" fmla="*/ 0 w 404"/>
                <a:gd name="T7" fmla="*/ 77 h 1113"/>
                <a:gd name="T8" fmla="*/ 157 w 404"/>
                <a:gd name="T9" fmla="*/ 77 h 1113"/>
                <a:gd name="T10" fmla="*/ 157 w 404"/>
                <a:gd name="T11" fmla="*/ 268 h 1113"/>
                <a:gd name="T12" fmla="*/ 84 w 404"/>
                <a:gd name="T13" fmla="*/ 268 h 1113"/>
                <a:gd name="T14" fmla="*/ 84 w 404"/>
                <a:gd name="T15" fmla="*/ 855 h 1113"/>
                <a:gd name="T16" fmla="*/ 176 w 404"/>
                <a:gd name="T17" fmla="*/ 855 h 1113"/>
                <a:gd name="T18" fmla="*/ 191 w 404"/>
                <a:gd name="T19" fmla="*/ 994 h 1113"/>
                <a:gd name="T20" fmla="*/ 160 w 404"/>
                <a:gd name="T21" fmla="*/ 994 h 1113"/>
                <a:gd name="T22" fmla="*/ 181 w 404"/>
                <a:gd name="T23" fmla="*/ 1113 h 1113"/>
                <a:gd name="T24" fmla="*/ 230 w 404"/>
                <a:gd name="T25" fmla="*/ 1113 h 1113"/>
                <a:gd name="T26" fmla="*/ 251 w 404"/>
                <a:gd name="T27" fmla="*/ 994 h 1113"/>
                <a:gd name="T28" fmla="*/ 219 w 404"/>
                <a:gd name="T29" fmla="*/ 994 h 1113"/>
                <a:gd name="T30" fmla="*/ 232 w 404"/>
                <a:gd name="T31" fmla="*/ 855 h 1113"/>
                <a:gd name="T32" fmla="*/ 324 w 404"/>
                <a:gd name="T33" fmla="*/ 855 h 1113"/>
                <a:gd name="T34" fmla="*/ 324 w 404"/>
                <a:gd name="T35" fmla="*/ 268 h 1113"/>
                <a:gd name="T36" fmla="*/ 238 w 404"/>
                <a:gd name="T37" fmla="*/ 268 h 1113"/>
                <a:gd name="T38" fmla="*/ 238 w 404"/>
                <a:gd name="T39" fmla="*/ 77 h 1113"/>
                <a:gd name="T40" fmla="*/ 404 w 404"/>
                <a:gd name="T41" fmla="*/ 7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4" h="1113">
                  <a:moveTo>
                    <a:pt x="404" y="77"/>
                  </a:moveTo>
                  <a:lnTo>
                    <a:pt x="404" y="0"/>
                  </a:lnTo>
                  <a:lnTo>
                    <a:pt x="0" y="0"/>
                  </a:lnTo>
                  <a:lnTo>
                    <a:pt x="0" y="77"/>
                  </a:lnTo>
                  <a:lnTo>
                    <a:pt x="157" y="77"/>
                  </a:lnTo>
                  <a:lnTo>
                    <a:pt x="157" y="268"/>
                  </a:lnTo>
                  <a:lnTo>
                    <a:pt x="84" y="268"/>
                  </a:lnTo>
                  <a:lnTo>
                    <a:pt x="84" y="855"/>
                  </a:lnTo>
                  <a:lnTo>
                    <a:pt x="176" y="855"/>
                  </a:lnTo>
                  <a:lnTo>
                    <a:pt x="191" y="994"/>
                  </a:lnTo>
                  <a:lnTo>
                    <a:pt x="160" y="994"/>
                  </a:lnTo>
                  <a:lnTo>
                    <a:pt x="181" y="1113"/>
                  </a:lnTo>
                  <a:lnTo>
                    <a:pt x="230" y="1113"/>
                  </a:lnTo>
                  <a:lnTo>
                    <a:pt x="251" y="994"/>
                  </a:lnTo>
                  <a:lnTo>
                    <a:pt x="219" y="994"/>
                  </a:lnTo>
                  <a:lnTo>
                    <a:pt x="232" y="855"/>
                  </a:lnTo>
                  <a:lnTo>
                    <a:pt x="324" y="855"/>
                  </a:lnTo>
                  <a:lnTo>
                    <a:pt x="324" y="268"/>
                  </a:lnTo>
                  <a:lnTo>
                    <a:pt x="238" y="268"/>
                  </a:lnTo>
                  <a:lnTo>
                    <a:pt x="238" y="77"/>
                  </a:lnTo>
                  <a:lnTo>
                    <a:pt x="404" y="77"/>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198" name="Rectangle 94"/>
            <p:cNvSpPr>
              <a:spLocks noChangeArrowheads="1"/>
            </p:cNvSpPr>
            <p:nvPr/>
          </p:nvSpPr>
          <p:spPr bwMode="auto">
            <a:xfrm>
              <a:off x="1858" y="2784"/>
              <a:ext cx="86" cy="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199" name="Rectangle 95"/>
            <p:cNvSpPr>
              <a:spLocks noChangeArrowheads="1"/>
            </p:cNvSpPr>
            <p:nvPr/>
          </p:nvSpPr>
          <p:spPr bwMode="auto">
            <a:xfrm>
              <a:off x="1857" y="2844"/>
              <a:ext cx="86"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atin typeface="Candara" pitchFamily="34" charset="0"/>
              </a:endParaRPr>
            </a:p>
          </p:txBody>
        </p:sp>
        <p:sp>
          <p:nvSpPr>
            <p:cNvPr id="47200" name="Freeform 96"/>
            <p:cNvSpPr>
              <a:spLocks/>
            </p:cNvSpPr>
            <p:nvPr/>
          </p:nvSpPr>
          <p:spPr bwMode="auto">
            <a:xfrm>
              <a:off x="1816" y="3114"/>
              <a:ext cx="21" cy="21"/>
            </a:xfrm>
            <a:custGeom>
              <a:avLst/>
              <a:gdLst>
                <a:gd name="T0" fmla="*/ 0 w 41"/>
                <a:gd name="T1" fmla="*/ 21 h 42"/>
                <a:gd name="T2" fmla="*/ 1 w 41"/>
                <a:gd name="T3" fmla="*/ 30 h 42"/>
                <a:gd name="T4" fmla="*/ 6 w 41"/>
                <a:gd name="T5" fmla="*/ 36 h 42"/>
                <a:gd name="T6" fmla="*/ 13 w 41"/>
                <a:gd name="T7" fmla="*/ 41 h 42"/>
                <a:gd name="T8" fmla="*/ 21 w 41"/>
                <a:gd name="T9" fmla="*/ 42 h 42"/>
                <a:gd name="T10" fmla="*/ 29 w 41"/>
                <a:gd name="T11" fmla="*/ 41 h 42"/>
                <a:gd name="T12" fmla="*/ 36 w 41"/>
                <a:gd name="T13" fmla="*/ 36 h 42"/>
                <a:gd name="T14" fmla="*/ 40 w 41"/>
                <a:gd name="T15" fmla="*/ 30 h 42"/>
                <a:gd name="T16" fmla="*/ 41 w 41"/>
                <a:gd name="T17" fmla="*/ 21 h 42"/>
                <a:gd name="T18" fmla="*/ 40 w 41"/>
                <a:gd name="T19" fmla="*/ 13 h 42"/>
                <a:gd name="T20" fmla="*/ 36 w 41"/>
                <a:gd name="T21" fmla="*/ 7 h 42"/>
                <a:gd name="T22" fmla="*/ 29 w 41"/>
                <a:gd name="T23" fmla="*/ 2 h 42"/>
                <a:gd name="T24" fmla="*/ 21 w 41"/>
                <a:gd name="T25" fmla="*/ 0 h 42"/>
                <a:gd name="T26" fmla="*/ 13 w 41"/>
                <a:gd name="T27" fmla="*/ 2 h 42"/>
                <a:gd name="T28" fmla="*/ 6 w 41"/>
                <a:gd name="T29" fmla="*/ 7 h 42"/>
                <a:gd name="T30" fmla="*/ 1 w 41"/>
                <a:gd name="T31" fmla="*/ 13 h 42"/>
                <a:gd name="T32" fmla="*/ 0 w 41"/>
                <a:gd name="T33" fmla="*/ 21 h 42"/>
                <a:gd name="T34" fmla="*/ 0 w 41"/>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2">
                  <a:moveTo>
                    <a:pt x="0" y="21"/>
                  </a:moveTo>
                  <a:lnTo>
                    <a:pt x="1" y="30"/>
                  </a:lnTo>
                  <a:lnTo>
                    <a:pt x="6" y="36"/>
                  </a:lnTo>
                  <a:lnTo>
                    <a:pt x="13" y="41"/>
                  </a:lnTo>
                  <a:lnTo>
                    <a:pt x="21" y="42"/>
                  </a:lnTo>
                  <a:lnTo>
                    <a:pt x="29" y="41"/>
                  </a:lnTo>
                  <a:lnTo>
                    <a:pt x="36" y="36"/>
                  </a:lnTo>
                  <a:lnTo>
                    <a:pt x="40" y="30"/>
                  </a:lnTo>
                  <a:lnTo>
                    <a:pt x="41" y="21"/>
                  </a:lnTo>
                  <a:lnTo>
                    <a:pt x="40" y="13"/>
                  </a:lnTo>
                  <a:lnTo>
                    <a:pt x="36" y="7"/>
                  </a:lnTo>
                  <a:lnTo>
                    <a:pt x="29" y="2"/>
                  </a:lnTo>
                  <a:lnTo>
                    <a:pt x="21" y="0"/>
                  </a:lnTo>
                  <a:lnTo>
                    <a:pt x="13" y="2"/>
                  </a:lnTo>
                  <a:lnTo>
                    <a:pt x="6" y="7"/>
                  </a:lnTo>
                  <a:lnTo>
                    <a:pt x="1"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201" name="Freeform 97"/>
            <p:cNvSpPr>
              <a:spLocks/>
            </p:cNvSpPr>
            <p:nvPr/>
          </p:nvSpPr>
          <p:spPr bwMode="auto">
            <a:xfrm>
              <a:off x="1803" y="3169"/>
              <a:ext cx="20" cy="21"/>
            </a:xfrm>
            <a:custGeom>
              <a:avLst/>
              <a:gdLst>
                <a:gd name="T0" fmla="*/ 0 w 42"/>
                <a:gd name="T1" fmla="*/ 21 h 42"/>
                <a:gd name="T2" fmla="*/ 2 w 42"/>
                <a:gd name="T3" fmla="*/ 29 h 42"/>
                <a:gd name="T4" fmla="*/ 6 w 42"/>
                <a:gd name="T5" fmla="*/ 36 h 42"/>
                <a:gd name="T6" fmla="*/ 13 w 42"/>
                <a:gd name="T7" fmla="*/ 41 h 42"/>
                <a:gd name="T8" fmla="*/ 21 w 42"/>
                <a:gd name="T9" fmla="*/ 42 h 42"/>
                <a:gd name="T10" fmla="*/ 29 w 42"/>
                <a:gd name="T11" fmla="*/ 41 h 42"/>
                <a:gd name="T12" fmla="*/ 36 w 42"/>
                <a:gd name="T13" fmla="*/ 36 h 42"/>
                <a:gd name="T14" fmla="*/ 41 w 42"/>
                <a:gd name="T15" fmla="*/ 29 h 42"/>
                <a:gd name="T16" fmla="*/ 42 w 42"/>
                <a:gd name="T17" fmla="*/ 21 h 42"/>
                <a:gd name="T18" fmla="*/ 41 w 42"/>
                <a:gd name="T19" fmla="*/ 13 h 42"/>
                <a:gd name="T20" fmla="*/ 36 w 42"/>
                <a:gd name="T21" fmla="*/ 6 h 42"/>
                <a:gd name="T22" fmla="*/ 29 w 42"/>
                <a:gd name="T23" fmla="*/ 1 h 42"/>
                <a:gd name="T24" fmla="*/ 21 w 42"/>
                <a:gd name="T25" fmla="*/ 0 h 42"/>
                <a:gd name="T26" fmla="*/ 13 w 42"/>
                <a:gd name="T27" fmla="*/ 1 h 42"/>
                <a:gd name="T28" fmla="*/ 6 w 42"/>
                <a:gd name="T29" fmla="*/ 6 h 42"/>
                <a:gd name="T30" fmla="*/ 2 w 42"/>
                <a:gd name="T31" fmla="*/ 13 h 42"/>
                <a:gd name="T32" fmla="*/ 0 w 42"/>
                <a:gd name="T33" fmla="*/ 21 h 42"/>
                <a:gd name="T34" fmla="*/ 0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0" y="21"/>
                  </a:moveTo>
                  <a:lnTo>
                    <a:pt x="2" y="29"/>
                  </a:lnTo>
                  <a:lnTo>
                    <a:pt x="6" y="36"/>
                  </a:lnTo>
                  <a:lnTo>
                    <a:pt x="13" y="41"/>
                  </a:lnTo>
                  <a:lnTo>
                    <a:pt x="21" y="42"/>
                  </a:lnTo>
                  <a:lnTo>
                    <a:pt x="29" y="41"/>
                  </a:lnTo>
                  <a:lnTo>
                    <a:pt x="36" y="36"/>
                  </a:lnTo>
                  <a:lnTo>
                    <a:pt x="41" y="29"/>
                  </a:lnTo>
                  <a:lnTo>
                    <a:pt x="42" y="21"/>
                  </a:lnTo>
                  <a:lnTo>
                    <a:pt x="41" y="13"/>
                  </a:lnTo>
                  <a:lnTo>
                    <a:pt x="36" y="6"/>
                  </a:lnTo>
                  <a:lnTo>
                    <a:pt x="29" y="1"/>
                  </a:lnTo>
                  <a:lnTo>
                    <a:pt x="21" y="0"/>
                  </a:lnTo>
                  <a:lnTo>
                    <a:pt x="13" y="1"/>
                  </a:lnTo>
                  <a:lnTo>
                    <a:pt x="6" y="6"/>
                  </a:lnTo>
                  <a:lnTo>
                    <a:pt x="2"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202" name="Freeform 98"/>
            <p:cNvSpPr>
              <a:spLocks/>
            </p:cNvSpPr>
            <p:nvPr/>
          </p:nvSpPr>
          <p:spPr bwMode="auto">
            <a:xfrm>
              <a:off x="1747" y="3164"/>
              <a:ext cx="22" cy="21"/>
            </a:xfrm>
            <a:custGeom>
              <a:avLst/>
              <a:gdLst>
                <a:gd name="T0" fmla="*/ 0 w 43"/>
                <a:gd name="T1" fmla="*/ 21 h 41"/>
                <a:gd name="T2" fmla="*/ 2 w 43"/>
                <a:gd name="T3" fmla="*/ 29 h 41"/>
                <a:gd name="T4" fmla="*/ 7 w 43"/>
                <a:gd name="T5" fmla="*/ 36 h 41"/>
                <a:gd name="T6" fmla="*/ 14 w 43"/>
                <a:gd name="T7" fmla="*/ 40 h 41"/>
                <a:gd name="T8" fmla="*/ 22 w 43"/>
                <a:gd name="T9" fmla="*/ 41 h 41"/>
                <a:gd name="T10" fmla="*/ 30 w 43"/>
                <a:gd name="T11" fmla="*/ 40 h 41"/>
                <a:gd name="T12" fmla="*/ 37 w 43"/>
                <a:gd name="T13" fmla="*/ 36 h 41"/>
                <a:gd name="T14" fmla="*/ 41 w 43"/>
                <a:gd name="T15" fmla="*/ 29 h 41"/>
                <a:gd name="T16" fmla="*/ 43 w 43"/>
                <a:gd name="T17" fmla="*/ 21 h 41"/>
                <a:gd name="T18" fmla="*/ 41 w 43"/>
                <a:gd name="T19" fmla="*/ 12 h 41"/>
                <a:gd name="T20" fmla="*/ 37 w 43"/>
                <a:gd name="T21" fmla="*/ 6 h 41"/>
                <a:gd name="T22" fmla="*/ 30 w 43"/>
                <a:gd name="T23" fmla="*/ 1 h 41"/>
                <a:gd name="T24" fmla="*/ 22 w 43"/>
                <a:gd name="T25" fmla="*/ 0 h 41"/>
                <a:gd name="T26" fmla="*/ 14 w 43"/>
                <a:gd name="T27" fmla="*/ 1 h 41"/>
                <a:gd name="T28" fmla="*/ 7 w 43"/>
                <a:gd name="T29" fmla="*/ 6 h 41"/>
                <a:gd name="T30" fmla="*/ 2 w 43"/>
                <a:gd name="T31" fmla="*/ 12 h 41"/>
                <a:gd name="T32" fmla="*/ 0 w 43"/>
                <a:gd name="T33" fmla="*/ 21 h 41"/>
                <a:gd name="T34" fmla="*/ 0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0" y="21"/>
                  </a:moveTo>
                  <a:lnTo>
                    <a:pt x="2" y="29"/>
                  </a:lnTo>
                  <a:lnTo>
                    <a:pt x="7" y="36"/>
                  </a:lnTo>
                  <a:lnTo>
                    <a:pt x="14" y="40"/>
                  </a:lnTo>
                  <a:lnTo>
                    <a:pt x="22" y="41"/>
                  </a:lnTo>
                  <a:lnTo>
                    <a:pt x="30" y="40"/>
                  </a:lnTo>
                  <a:lnTo>
                    <a:pt x="37" y="36"/>
                  </a:lnTo>
                  <a:lnTo>
                    <a:pt x="41" y="29"/>
                  </a:lnTo>
                  <a:lnTo>
                    <a:pt x="43" y="21"/>
                  </a:lnTo>
                  <a:lnTo>
                    <a:pt x="41" y="12"/>
                  </a:lnTo>
                  <a:lnTo>
                    <a:pt x="37" y="6"/>
                  </a:lnTo>
                  <a:lnTo>
                    <a:pt x="30" y="1"/>
                  </a:lnTo>
                  <a:lnTo>
                    <a:pt x="22" y="0"/>
                  </a:lnTo>
                  <a:lnTo>
                    <a:pt x="14" y="1"/>
                  </a:lnTo>
                  <a:lnTo>
                    <a:pt x="7" y="6"/>
                  </a:lnTo>
                  <a:lnTo>
                    <a:pt x="2" y="12"/>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203" name="Freeform 99"/>
            <p:cNvSpPr>
              <a:spLocks/>
            </p:cNvSpPr>
            <p:nvPr/>
          </p:nvSpPr>
          <p:spPr bwMode="auto">
            <a:xfrm>
              <a:off x="1753" y="3103"/>
              <a:ext cx="21" cy="22"/>
            </a:xfrm>
            <a:custGeom>
              <a:avLst/>
              <a:gdLst>
                <a:gd name="T0" fmla="*/ 0 w 43"/>
                <a:gd name="T1" fmla="*/ 21 h 42"/>
                <a:gd name="T2" fmla="*/ 3 w 43"/>
                <a:gd name="T3" fmla="*/ 29 h 42"/>
                <a:gd name="T4" fmla="*/ 7 w 43"/>
                <a:gd name="T5" fmla="*/ 36 h 42"/>
                <a:gd name="T6" fmla="*/ 14 w 43"/>
                <a:gd name="T7" fmla="*/ 40 h 42"/>
                <a:gd name="T8" fmla="*/ 22 w 43"/>
                <a:gd name="T9" fmla="*/ 42 h 42"/>
                <a:gd name="T10" fmla="*/ 30 w 43"/>
                <a:gd name="T11" fmla="*/ 40 h 42"/>
                <a:gd name="T12" fmla="*/ 37 w 43"/>
                <a:gd name="T13" fmla="*/ 36 h 42"/>
                <a:gd name="T14" fmla="*/ 42 w 43"/>
                <a:gd name="T15" fmla="*/ 29 h 42"/>
                <a:gd name="T16" fmla="*/ 43 w 43"/>
                <a:gd name="T17" fmla="*/ 21 h 42"/>
                <a:gd name="T18" fmla="*/ 42 w 43"/>
                <a:gd name="T19" fmla="*/ 13 h 42"/>
                <a:gd name="T20" fmla="*/ 37 w 43"/>
                <a:gd name="T21" fmla="*/ 7 h 42"/>
                <a:gd name="T22" fmla="*/ 30 w 43"/>
                <a:gd name="T23" fmla="*/ 2 h 42"/>
                <a:gd name="T24" fmla="*/ 22 w 43"/>
                <a:gd name="T25" fmla="*/ 0 h 42"/>
                <a:gd name="T26" fmla="*/ 14 w 43"/>
                <a:gd name="T27" fmla="*/ 2 h 42"/>
                <a:gd name="T28" fmla="*/ 7 w 43"/>
                <a:gd name="T29" fmla="*/ 7 h 42"/>
                <a:gd name="T30" fmla="*/ 3 w 43"/>
                <a:gd name="T31" fmla="*/ 13 h 42"/>
                <a:gd name="T32" fmla="*/ 0 w 43"/>
                <a:gd name="T33" fmla="*/ 21 h 42"/>
                <a:gd name="T34" fmla="*/ 0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0" y="21"/>
                  </a:moveTo>
                  <a:lnTo>
                    <a:pt x="3" y="29"/>
                  </a:lnTo>
                  <a:lnTo>
                    <a:pt x="7" y="36"/>
                  </a:lnTo>
                  <a:lnTo>
                    <a:pt x="14" y="40"/>
                  </a:lnTo>
                  <a:lnTo>
                    <a:pt x="22" y="42"/>
                  </a:lnTo>
                  <a:lnTo>
                    <a:pt x="30" y="40"/>
                  </a:lnTo>
                  <a:lnTo>
                    <a:pt x="37" y="36"/>
                  </a:lnTo>
                  <a:lnTo>
                    <a:pt x="42" y="29"/>
                  </a:lnTo>
                  <a:lnTo>
                    <a:pt x="43" y="21"/>
                  </a:lnTo>
                  <a:lnTo>
                    <a:pt x="42" y="13"/>
                  </a:lnTo>
                  <a:lnTo>
                    <a:pt x="37" y="7"/>
                  </a:lnTo>
                  <a:lnTo>
                    <a:pt x="30" y="2"/>
                  </a:lnTo>
                  <a:lnTo>
                    <a:pt x="22" y="0"/>
                  </a:lnTo>
                  <a:lnTo>
                    <a:pt x="14" y="2"/>
                  </a:lnTo>
                  <a:lnTo>
                    <a:pt x="7" y="7"/>
                  </a:lnTo>
                  <a:lnTo>
                    <a:pt x="3" y="13"/>
                  </a:lnTo>
                  <a:lnTo>
                    <a:pt x="0" y="21"/>
                  </a:lnTo>
                  <a:lnTo>
                    <a:pt x="0"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204" name="Freeform 100"/>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205" name="Freeform 101"/>
            <p:cNvSpPr>
              <a:spLocks/>
            </p:cNvSpPr>
            <p:nvPr/>
          </p:nvSpPr>
          <p:spPr bwMode="auto">
            <a:xfrm>
              <a:off x="1965" y="3164"/>
              <a:ext cx="21" cy="21"/>
            </a:xfrm>
            <a:custGeom>
              <a:avLst/>
              <a:gdLst>
                <a:gd name="T0" fmla="*/ 43 w 43"/>
                <a:gd name="T1" fmla="*/ 21 h 41"/>
                <a:gd name="T2" fmla="*/ 40 w 43"/>
                <a:gd name="T3" fmla="*/ 12 h 41"/>
                <a:gd name="T4" fmla="*/ 36 w 43"/>
                <a:gd name="T5" fmla="*/ 6 h 41"/>
                <a:gd name="T6" fmla="*/ 29 w 43"/>
                <a:gd name="T7" fmla="*/ 1 h 41"/>
                <a:gd name="T8" fmla="*/ 21 w 43"/>
                <a:gd name="T9" fmla="*/ 0 h 41"/>
                <a:gd name="T10" fmla="*/ 13 w 43"/>
                <a:gd name="T11" fmla="*/ 1 h 41"/>
                <a:gd name="T12" fmla="*/ 6 w 43"/>
                <a:gd name="T13" fmla="*/ 6 h 41"/>
                <a:gd name="T14" fmla="*/ 1 w 43"/>
                <a:gd name="T15" fmla="*/ 12 h 41"/>
                <a:gd name="T16" fmla="*/ 0 w 43"/>
                <a:gd name="T17" fmla="*/ 21 h 41"/>
                <a:gd name="T18" fmla="*/ 1 w 43"/>
                <a:gd name="T19" fmla="*/ 29 h 41"/>
                <a:gd name="T20" fmla="*/ 6 w 43"/>
                <a:gd name="T21" fmla="*/ 36 h 41"/>
                <a:gd name="T22" fmla="*/ 13 w 43"/>
                <a:gd name="T23" fmla="*/ 40 h 41"/>
                <a:gd name="T24" fmla="*/ 21 w 43"/>
                <a:gd name="T25" fmla="*/ 41 h 41"/>
                <a:gd name="T26" fmla="*/ 29 w 43"/>
                <a:gd name="T27" fmla="*/ 40 h 41"/>
                <a:gd name="T28" fmla="*/ 36 w 43"/>
                <a:gd name="T29" fmla="*/ 36 h 41"/>
                <a:gd name="T30" fmla="*/ 40 w 43"/>
                <a:gd name="T31" fmla="*/ 29 h 41"/>
                <a:gd name="T32" fmla="*/ 43 w 43"/>
                <a:gd name="T33" fmla="*/ 21 h 41"/>
                <a:gd name="T34" fmla="*/ 43 w 43"/>
                <a:gd name="T3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43" y="21"/>
                  </a:moveTo>
                  <a:lnTo>
                    <a:pt x="40" y="12"/>
                  </a:lnTo>
                  <a:lnTo>
                    <a:pt x="36" y="6"/>
                  </a:lnTo>
                  <a:lnTo>
                    <a:pt x="29" y="1"/>
                  </a:lnTo>
                  <a:lnTo>
                    <a:pt x="21" y="0"/>
                  </a:lnTo>
                  <a:lnTo>
                    <a:pt x="13" y="1"/>
                  </a:lnTo>
                  <a:lnTo>
                    <a:pt x="6" y="6"/>
                  </a:lnTo>
                  <a:lnTo>
                    <a:pt x="1" y="12"/>
                  </a:lnTo>
                  <a:lnTo>
                    <a:pt x="0" y="21"/>
                  </a:lnTo>
                  <a:lnTo>
                    <a:pt x="1" y="29"/>
                  </a:lnTo>
                  <a:lnTo>
                    <a:pt x="6" y="36"/>
                  </a:lnTo>
                  <a:lnTo>
                    <a:pt x="13" y="40"/>
                  </a:lnTo>
                  <a:lnTo>
                    <a:pt x="21" y="41"/>
                  </a:lnTo>
                  <a:lnTo>
                    <a:pt x="29" y="40"/>
                  </a:lnTo>
                  <a:lnTo>
                    <a:pt x="36" y="36"/>
                  </a:lnTo>
                  <a:lnTo>
                    <a:pt x="40"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206" name="Freeform 102"/>
            <p:cNvSpPr>
              <a:spLocks/>
            </p:cNvSpPr>
            <p:nvPr/>
          </p:nvSpPr>
          <p:spPr bwMode="auto">
            <a:xfrm>
              <a:off x="1967" y="3109"/>
              <a:ext cx="21" cy="21"/>
            </a:xfrm>
            <a:custGeom>
              <a:avLst/>
              <a:gdLst>
                <a:gd name="T0" fmla="*/ 41 w 41"/>
                <a:gd name="T1" fmla="*/ 22 h 43"/>
                <a:gd name="T2" fmla="*/ 40 w 41"/>
                <a:gd name="T3" fmla="*/ 14 h 43"/>
                <a:gd name="T4" fmla="*/ 36 w 41"/>
                <a:gd name="T5" fmla="*/ 7 h 43"/>
                <a:gd name="T6" fmla="*/ 29 w 41"/>
                <a:gd name="T7" fmla="*/ 3 h 43"/>
                <a:gd name="T8" fmla="*/ 21 w 41"/>
                <a:gd name="T9" fmla="*/ 0 h 43"/>
                <a:gd name="T10" fmla="*/ 13 w 41"/>
                <a:gd name="T11" fmla="*/ 3 h 43"/>
                <a:gd name="T12" fmla="*/ 6 w 41"/>
                <a:gd name="T13" fmla="*/ 7 h 43"/>
                <a:gd name="T14" fmla="*/ 1 w 41"/>
                <a:gd name="T15" fmla="*/ 14 h 43"/>
                <a:gd name="T16" fmla="*/ 0 w 41"/>
                <a:gd name="T17" fmla="*/ 22 h 43"/>
                <a:gd name="T18" fmla="*/ 1 w 41"/>
                <a:gd name="T19" fmla="*/ 30 h 43"/>
                <a:gd name="T20" fmla="*/ 6 w 41"/>
                <a:gd name="T21" fmla="*/ 37 h 43"/>
                <a:gd name="T22" fmla="*/ 13 w 41"/>
                <a:gd name="T23" fmla="*/ 42 h 43"/>
                <a:gd name="T24" fmla="*/ 21 w 41"/>
                <a:gd name="T25" fmla="*/ 43 h 43"/>
                <a:gd name="T26" fmla="*/ 29 w 41"/>
                <a:gd name="T27" fmla="*/ 42 h 43"/>
                <a:gd name="T28" fmla="*/ 36 w 41"/>
                <a:gd name="T29" fmla="*/ 37 h 43"/>
                <a:gd name="T30" fmla="*/ 40 w 41"/>
                <a:gd name="T31" fmla="*/ 30 h 43"/>
                <a:gd name="T32" fmla="*/ 41 w 41"/>
                <a:gd name="T33" fmla="*/ 22 h 43"/>
                <a:gd name="T34" fmla="*/ 41 w 41"/>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3">
                  <a:moveTo>
                    <a:pt x="41" y="22"/>
                  </a:moveTo>
                  <a:lnTo>
                    <a:pt x="40" y="14"/>
                  </a:lnTo>
                  <a:lnTo>
                    <a:pt x="36" y="7"/>
                  </a:lnTo>
                  <a:lnTo>
                    <a:pt x="29" y="3"/>
                  </a:lnTo>
                  <a:lnTo>
                    <a:pt x="21" y="0"/>
                  </a:lnTo>
                  <a:lnTo>
                    <a:pt x="13" y="3"/>
                  </a:lnTo>
                  <a:lnTo>
                    <a:pt x="6" y="7"/>
                  </a:lnTo>
                  <a:lnTo>
                    <a:pt x="1" y="14"/>
                  </a:lnTo>
                  <a:lnTo>
                    <a:pt x="0" y="22"/>
                  </a:lnTo>
                  <a:lnTo>
                    <a:pt x="1" y="30"/>
                  </a:lnTo>
                  <a:lnTo>
                    <a:pt x="6" y="37"/>
                  </a:lnTo>
                  <a:lnTo>
                    <a:pt x="13" y="42"/>
                  </a:lnTo>
                  <a:lnTo>
                    <a:pt x="21" y="43"/>
                  </a:lnTo>
                  <a:lnTo>
                    <a:pt x="29" y="42"/>
                  </a:lnTo>
                  <a:lnTo>
                    <a:pt x="36" y="37"/>
                  </a:lnTo>
                  <a:lnTo>
                    <a:pt x="40" y="30"/>
                  </a:lnTo>
                  <a:lnTo>
                    <a:pt x="41" y="22"/>
                  </a:lnTo>
                  <a:lnTo>
                    <a:pt x="41" y="2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207" name="Freeform 103"/>
            <p:cNvSpPr>
              <a:spLocks/>
            </p:cNvSpPr>
            <p:nvPr/>
          </p:nvSpPr>
          <p:spPr bwMode="auto">
            <a:xfrm>
              <a:off x="2022" y="3093"/>
              <a:ext cx="21" cy="21"/>
            </a:xfrm>
            <a:custGeom>
              <a:avLst/>
              <a:gdLst>
                <a:gd name="T0" fmla="*/ 43 w 43"/>
                <a:gd name="T1" fmla="*/ 21 h 42"/>
                <a:gd name="T2" fmla="*/ 41 w 43"/>
                <a:gd name="T3" fmla="*/ 13 h 42"/>
                <a:gd name="T4" fmla="*/ 36 w 43"/>
                <a:gd name="T5" fmla="*/ 6 h 42"/>
                <a:gd name="T6" fmla="*/ 29 w 43"/>
                <a:gd name="T7" fmla="*/ 1 h 42"/>
                <a:gd name="T8" fmla="*/ 21 w 43"/>
                <a:gd name="T9" fmla="*/ 0 h 42"/>
                <a:gd name="T10" fmla="*/ 13 w 43"/>
                <a:gd name="T11" fmla="*/ 1 h 42"/>
                <a:gd name="T12" fmla="*/ 6 w 43"/>
                <a:gd name="T13" fmla="*/ 6 h 42"/>
                <a:gd name="T14" fmla="*/ 1 w 43"/>
                <a:gd name="T15" fmla="*/ 13 h 42"/>
                <a:gd name="T16" fmla="*/ 0 w 43"/>
                <a:gd name="T17" fmla="*/ 21 h 42"/>
                <a:gd name="T18" fmla="*/ 1 w 43"/>
                <a:gd name="T19" fmla="*/ 29 h 42"/>
                <a:gd name="T20" fmla="*/ 6 w 43"/>
                <a:gd name="T21" fmla="*/ 36 h 42"/>
                <a:gd name="T22" fmla="*/ 13 w 43"/>
                <a:gd name="T23" fmla="*/ 40 h 42"/>
                <a:gd name="T24" fmla="*/ 21 w 43"/>
                <a:gd name="T25" fmla="*/ 42 h 42"/>
                <a:gd name="T26" fmla="*/ 29 w 43"/>
                <a:gd name="T27" fmla="*/ 40 h 42"/>
                <a:gd name="T28" fmla="*/ 36 w 43"/>
                <a:gd name="T29" fmla="*/ 36 h 42"/>
                <a:gd name="T30" fmla="*/ 41 w 43"/>
                <a:gd name="T31" fmla="*/ 29 h 42"/>
                <a:gd name="T32" fmla="*/ 43 w 43"/>
                <a:gd name="T33" fmla="*/ 21 h 42"/>
                <a:gd name="T34" fmla="*/ 43 w 43"/>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43" y="21"/>
                  </a:moveTo>
                  <a:lnTo>
                    <a:pt x="41" y="13"/>
                  </a:lnTo>
                  <a:lnTo>
                    <a:pt x="36" y="6"/>
                  </a:lnTo>
                  <a:lnTo>
                    <a:pt x="29" y="1"/>
                  </a:lnTo>
                  <a:lnTo>
                    <a:pt x="21" y="0"/>
                  </a:lnTo>
                  <a:lnTo>
                    <a:pt x="13" y="1"/>
                  </a:lnTo>
                  <a:lnTo>
                    <a:pt x="6" y="6"/>
                  </a:lnTo>
                  <a:lnTo>
                    <a:pt x="1" y="13"/>
                  </a:lnTo>
                  <a:lnTo>
                    <a:pt x="0" y="21"/>
                  </a:lnTo>
                  <a:lnTo>
                    <a:pt x="1" y="29"/>
                  </a:lnTo>
                  <a:lnTo>
                    <a:pt x="6" y="36"/>
                  </a:lnTo>
                  <a:lnTo>
                    <a:pt x="13" y="40"/>
                  </a:lnTo>
                  <a:lnTo>
                    <a:pt x="21" y="42"/>
                  </a:lnTo>
                  <a:lnTo>
                    <a:pt x="29" y="40"/>
                  </a:lnTo>
                  <a:lnTo>
                    <a:pt x="36" y="36"/>
                  </a:lnTo>
                  <a:lnTo>
                    <a:pt x="41" y="29"/>
                  </a:lnTo>
                  <a:lnTo>
                    <a:pt x="43" y="21"/>
                  </a:lnTo>
                  <a:lnTo>
                    <a:pt x="43"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7208" name="Freeform 104"/>
            <p:cNvSpPr>
              <a:spLocks/>
            </p:cNvSpPr>
            <p:nvPr/>
          </p:nvSpPr>
          <p:spPr bwMode="auto">
            <a:xfrm>
              <a:off x="2017" y="3143"/>
              <a:ext cx="21" cy="21"/>
            </a:xfrm>
            <a:custGeom>
              <a:avLst/>
              <a:gdLst>
                <a:gd name="T0" fmla="*/ 42 w 42"/>
                <a:gd name="T1" fmla="*/ 21 h 42"/>
                <a:gd name="T2" fmla="*/ 40 w 42"/>
                <a:gd name="T3" fmla="*/ 13 h 42"/>
                <a:gd name="T4" fmla="*/ 36 w 42"/>
                <a:gd name="T5" fmla="*/ 6 h 42"/>
                <a:gd name="T6" fmla="*/ 29 w 42"/>
                <a:gd name="T7" fmla="*/ 2 h 42"/>
                <a:gd name="T8" fmla="*/ 21 w 42"/>
                <a:gd name="T9" fmla="*/ 0 h 42"/>
                <a:gd name="T10" fmla="*/ 13 w 42"/>
                <a:gd name="T11" fmla="*/ 2 h 42"/>
                <a:gd name="T12" fmla="*/ 6 w 42"/>
                <a:gd name="T13" fmla="*/ 6 h 42"/>
                <a:gd name="T14" fmla="*/ 1 w 42"/>
                <a:gd name="T15" fmla="*/ 13 h 42"/>
                <a:gd name="T16" fmla="*/ 0 w 42"/>
                <a:gd name="T17" fmla="*/ 21 h 42"/>
                <a:gd name="T18" fmla="*/ 1 w 42"/>
                <a:gd name="T19" fmla="*/ 29 h 42"/>
                <a:gd name="T20" fmla="*/ 6 w 42"/>
                <a:gd name="T21" fmla="*/ 36 h 42"/>
                <a:gd name="T22" fmla="*/ 13 w 42"/>
                <a:gd name="T23" fmla="*/ 41 h 42"/>
                <a:gd name="T24" fmla="*/ 21 w 42"/>
                <a:gd name="T25" fmla="*/ 42 h 42"/>
                <a:gd name="T26" fmla="*/ 29 w 42"/>
                <a:gd name="T27" fmla="*/ 41 h 42"/>
                <a:gd name="T28" fmla="*/ 36 w 42"/>
                <a:gd name="T29" fmla="*/ 36 h 42"/>
                <a:gd name="T30" fmla="*/ 40 w 42"/>
                <a:gd name="T31" fmla="*/ 29 h 42"/>
                <a:gd name="T32" fmla="*/ 42 w 42"/>
                <a:gd name="T33" fmla="*/ 21 h 42"/>
                <a:gd name="T34" fmla="*/ 42 w 42"/>
                <a:gd name="T3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42" y="21"/>
                  </a:moveTo>
                  <a:lnTo>
                    <a:pt x="40" y="13"/>
                  </a:lnTo>
                  <a:lnTo>
                    <a:pt x="36" y="6"/>
                  </a:lnTo>
                  <a:lnTo>
                    <a:pt x="29" y="2"/>
                  </a:lnTo>
                  <a:lnTo>
                    <a:pt x="21" y="0"/>
                  </a:lnTo>
                  <a:lnTo>
                    <a:pt x="13" y="2"/>
                  </a:lnTo>
                  <a:lnTo>
                    <a:pt x="6" y="6"/>
                  </a:lnTo>
                  <a:lnTo>
                    <a:pt x="1" y="13"/>
                  </a:lnTo>
                  <a:lnTo>
                    <a:pt x="0" y="21"/>
                  </a:lnTo>
                  <a:lnTo>
                    <a:pt x="1" y="29"/>
                  </a:lnTo>
                  <a:lnTo>
                    <a:pt x="6" y="36"/>
                  </a:lnTo>
                  <a:lnTo>
                    <a:pt x="13" y="41"/>
                  </a:lnTo>
                  <a:lnTo>
                    <a:pt x="21" y="42"/>
                  </a:lnTo>
                  <a:lnTo>
                    <a:pt x="29" y="41"/>
                  </a:lnTo>
                  <a:lnTo>
                    <a:pt x="36" y="36"/>
                  </a:lnTo>
                  <a:lnTo>
                    <a:pt x="40" y="29"/>
                  </a:lnTo>
                  <a:lnTo>
                    <a:pt x="42" y="21"/>
                  </a:lnTo>
                  <a:lnTo>
                    <a:pt x="42" y="21"/>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grpSp>
      <p:sp>
        <p:nvSpPr>
          <p:cNvPr id="47209" name="Rectangle 105"/>
          <p:cNvSpPr>
            <a:spLocks noChangeArrowheads="1"/>
          </p:cNvSpPr>
          <p:nvPr/>
        </p:nvSpPr>
        <p:spPr bwMode="auto">
          <a:xfrm>
            <a:off x="250825" y="4508500"/>
            <a:ext cx="849788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l">
              <a:spcBef>
                <a:spcPct val="20000"/>
              </a:spcBef>
              <a:buFontTx/>
              <a:buChar char="•"/>
              <a:defRPr/>
            </a:pPr>
            <a:r>
              <a:rPr kumimoji="1" lang="en-US" sz="2000">
                <a:latin typeface="Candara" pitchFamily="34" charset="0"/>
              </a:rPr>
              <a:t>To dig holes, firm has to hire workers</a:t>
            </a:r>
          </a:p>
          <a:p>
            <a:pPr marL="342900" indent="-342900" algn="l">
              <a:spcBef>
                <a:spcPct val="20000"/>
              </a:spcBef>
              <a:buFontTx/>
              <a:buChar char="•"/>
              <a:defRPr/>
            </a:pPr>
            <a:r>
              <a:rPr kumimoji="1" lang="en-US" sz="2000">
                <a:latin typeface="Candara" pitchFamily="34" charset="0"/>
              </a:rPr>
              <a:t>1</a:t>
            </a:r>
            <a:r>
              <a:rPr kumimoji="1" lang="en-US" sz="2000" baseline="30000">
                <a:latin typeface="Candara" pitchFamily="34" charset="0"/>
              </a:rPr>
              <a:t>st</a:t>
            </a:r>
            <a:r>
              <a:rPr kumimoji="1" lang="en-US" sz="2000">
                <a:latin typeface="Candara" pitchFamily="34" charset="0"/>
              </a:rPr>
              <a:t> worker </a:t>
            </a:r>
            <a:r>
              <a:rPr kumimoji="1" lang="en-US" sz="2000" i="1">
                <a:latin typeface="Candara" pitchFamily="34" charset="0"/>
              </a:rPr>
              <a:t>operates all six jackhammers at once</a:t>
            </a:r>
            <a:r>
              <a:rPr kumimoji="1" lang="en-US" sz="2000">
                <a:latin typeface="Candara" pitchFamily="34" charset="0"/>
              </a:rPr>
              <a:t>: pretty inefficient!</a:t>
            </a:r>
          </a:p>
        </p:txBody>
      </p:sp>
      <p:sp>
        <p:nvSpPr>
          <p:cNvPr id="47210" name="AutoShape 106"/>
          <p:cNvSpPr>
            <a:spLocks noChangeArrowheads="1"/>
          </p:cNvSpPr>
          <p:nvPr/>
        </p:nvSpPr>
        <p:spPr bwMode="auto">
          <a:xfrm>
            <a:off x="3995738" y="1733550"/>
            <a:ext cx="863600" cy="792163"/>
          </a:xfrm>
          <a:prstGeom prst="cloudCallout">
            <a:avLst>
              <a:gd name="adj1" fmla="val -43750"/>
              <a:gd name="adj2" fmla="val 70241"/>
            </a:avLst>
          </a:prstGeom>
          <a:solidFill>
            <a:srgbClr val="FFFF00">
              <a:alpha val="20000"/>
            </a:srgbClr>
          </a:solidFill>
          <a:ln w="19050" cap="sq">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atin typeface="Candara" pitchFamily="34" charset="0"/>
              </a:rPr>
              <a:t>?</a:t>
            </a:r>
            <a:endParaRPr lang="en-AU">
              <a:latin typeface="Candara" pitchFamily="34" charset="0"/>
            </a:endParaRPr>
          </a:p>
        </p:txBody>
      </p:sp>
      <p:sp>
        <p:nvSpPr>
          <p:cNvPr id="47211" name="AutoShape 107"/>
          <p:cNvSpPr>
            <a:spLocks noChangeArrowheads="1"/>
          </p:cNvSpPr>
          <p:nvPr/>
        </p:nvSpPr>
        <p:spPr bwMode="auto">
          <a:xfrm>
            <a:off x="5292725" y="2492375"/>
            <a:ext cx="3671888" cy="2376488"/>
          </a:xfrm>
          <a:prstGeom prst="cloudCallout">
            <a:avLst>
              <a:gd name="adj1" fmla="val -45981"/>
              <a:gd name="adj2" fmla="val 46394"/>
            </a:avLst>
          </a:prstGeom>
          <a:solidFill>
            <a:srgbClr val="FFFF00">
              <a:alpha val="20000"/>
            </a:srgbClr>
          </a:solidFill>
          <a:ln w="19050" cap="sq">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atin typeface="Candara" pitchFamily="34" charset="0"/>
              </a:rPr>
              <a:t>If this sounds </a:t>
            </a:r>
            <a:r>
              <a:rPr lang="en-US" i="1" smtClean="0">
                <a:latin typeface="Candara" pitchFamily="34" charset="0"/>
              </a:rPr>
              <a:t>weird</a:t>
            </a:r>
            <a:r>
              <a:rPr lang="en-US" smtClean="0">
                <a:latin typeface="Candara" pitchFamily="34" charset="0"/>
              </a:rPr>
              <a:t>, </a:t>
            </a:r>
            <a:r>
              <a:rPr lang="en-US" b="1">
                <a:latin typeface="Candara" pitchFamily="34" charset="0"/>
              </a:rPr>
              <a:t>good</a:t>
            </a:r>
            <a:r>
              <a:rPr lang="en-US">
                <a:latin typeface="Candara" pitchFamily="34" charset="0"/>
              </a:rPr>
              <a:t>! </a:t>
            </a:r>
            <a:r>
              <a:rPr lang="en-US" dirty="0">
                <a:latin typeface="Candara" pitchFamily="34" charset="0"/>
              </a:rPr>
              <a:t>You’re on to something…</a:t>
            </a:r>
            <a:endParaRPr lang="en-AU">
              <a:latin typeface="Candara" pitchFamily="34" charset="0"/>
            </a:endParaRPr>
          </a:p>
        </p:txBody>
      </p:sp>
      <p:sp>
        <p:nvSpPr>
          <p:cNvPr id="47212" name="Rectangle 108"/>
          <p:cNvSpPr>
            <a:spLocks noChangeArrowheads="1"/>
          </p:cNvSpPr>
          <p:nvPr/>
        </p:nvSpPr>
        <p:spPr bwMode="auto">
          <a:xfrm>
            <a:off x="250825" y="5375275"/>
            <a:ext cx="856932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l">
              <a:spcBef>
                <a:spcPct val="20000"/>
              </a:spcBef>
              <a:buFontTx/>
              <a:buChar char="•"/>
              <a:defRPr/>
            </a:pPr>
            <a:r>
              <a:rPr kumimoji="1" lang="en-US" sz="2000">
                <a:latin typeface="Candara" pitchFamily="34" charset="0"/>
              </a:rPr>
              <a:t>Additional workers might show increasing productivity per worker for a while (two workers operating 3 jackhammers each less messy than one operating 6, ditto three workers operating two each…)</a:t>
            </a:r>
          </a:p>
        </p:txBody>
      </p:sp>
      <p:pic>
        <p:nvPicPr>
          <p:cNvPr id="15377" name="Picture 109" descr="worker_jackhammer"/>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337175" y="836613"/>
            <a:ext cx="1682750" cy="1806575"/>
          </a:xfrm>
          <a:noFill/>
        </p:spPr>
      </p:pic>
    </p:spTree>
    <p:extLst>
      <p:ext uri="{BB962C8B-B14F-4D97-AF65-F5344CB8AC3E}">
        <p14:creationId xmlns:p14="http://schemas.microsoft.com/office/powerpoint/2010/main" val="78844316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137">
                                            <p:txEl>
                                              <p:pRg st="0" end="0"/>
                                            </p:txEl>
                                          </p:spTgt>
                                        </p:tgtEl>
                                        <p:attrNameLst>
                                          <p:attrName>style.visibility</p:attrName>
                                        </p:attrNameLst>
                                      </p:cBhvr>
                                      <p:to>
                                        <p:strVal val="visible"/>
                                      </p:to>
                                    </p:set>
                                    <p:animEffect transition="in" filter="wipe(up)">
                                      <p:cBhvr>
                                        <p:cTn id="7" dur="500"/>
                                        <p:tgtEl>
                                          <p:spTgt spid="471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7138"/>
                                        </p:tgtEl>
                                        <p:attrNameLst>
                                          <p:attrName>style.visibility</p:attrName>
                                        </p:attrNameLst>
                                      </p:cBhvr>
                                      <p:to>
                                        <p:strVal val="visible"/>
                                      </p:to>
                                    </p:set>
                                    <p:animEffect transition="in" filter="wipe(up)">
                                      <p:cBhvr>
                                        <p:cTn id="12" dur="500"/>
                                        <p:tgtEl>
                                          <p:spTgt spid="47138"/>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47139"/>
                                        </p:tgtEl>
                                        <p:attrNameLst>
                                          <p:attrName>style.visibility</p:attrName>
                                        </p:attrNameLst>
                                      </p:cBhvr>
                                      <p:to>
                                        <p:strVal val="visible"/>
                                      </p:to>
                                    </p:set>
                                    <p:animEffect transition="in" filter="wipe(up)">
                                      <p:cBhvr>
                                        <p:cTn id="16" dur="500"/>
                                        <p:tgtEl>
                                          <p:spTgt spid="47139"/>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47153"/>
                                        </p:tgtEl>
                                        <p:attrNameLst>
                                          <p:attrName>style.visibility</p:attrName>
                                        </p:attrNameLst>
                                      </p:cBhvr>
                                      <p:to>
                                        <p:strVal val="visible"/>
                                      </p:to>
                                    </p:set>
                                    <p:animEffect transition="in" filter="wipe(up)">
                                      <p:cBhvr>
                                        <p:cTn id="20" dur="500"/>
                                        <p:tgtEl>
                                          <p:spTgt spid="47153"/>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47167"/>
                                        </p:tgtEl>
                                        <p:attrNameLst>
                                          <p:attrName>style.visibility</p:attrName>
                                        </p:attrNameLst>
                                      </p:cBhvr>
                                      <p:to>
                                        <p:strVal val="visible"/>
                                      </p:to>
                                    </p:set>
                                    <p:animEffect transition="in" filter="wipe(up)">
                                      <p:cBhvr>
                                        <p:cTn id="24" dur="500"/>
                                        <p:tgtEl>
                                          <p:spTgt spid="47167"/>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47181"/>
                                        </p:tgtEl>
                                        <p:attrNameLst>
                                          <p:attrName>style.visibility</p:attrName>
                                        </p:attrNameLst>
                                      </p:cBhvr>
                                      <p:to>
                                        <p:strVal val="visible"/>
                                      </p:to>
                                    </p:set>
                                    <p:animEffect transition="in" filter="wipe(up)">
                                      <p:cBhvr>
                                        <p:cTn id="28" dur="500"/>
                                        <p:tgtEl>
                                          <p:spTgt spid="47181"/>
                                        </p:tgtEl>
                                      </p:cBhvr>
                                    </p:animEffect>
                                  </p:childTnLst>
                                </p:cTn>
                              </p:par>
                            </p:childTnLst>
                          </p:cTn>
                        </p:par>
                        <p:par>
                          <p:cTn id="29" fill="hold" nodeType="afterGroup">
                            <p:stCondLst>
                              <p:cond delay="2500"/>
                            </p:stCondLst>
                            <p:childTnLst>
                              <p:par>
                                <p:cTn id="30" presetID="22" presetClass="entr" presetSubtype="1" fill="hold" nodeType="afterEffect">
                                  <p:stCondLst>
                                    <p:cond delay="0"/>
                                  </p:stCondLst>
                                  <p:childTnLst>
                                    <p:set>
                                      <p:cBhvr>
                                        <p:cTn id="31" dur="1" fill="hold">
                                          <p:stCondLst>
                                            <p:cond delay="0"/>
                                          </p:stCondLst>
                                        </p:cTn>
                                        <p:tgtEl>
                                          <p:spTgt spid="47195"/>
                                        </p:tgtEl>
                                        <p:attrNameLst>
                                          <p:attrName>style.visibility</p:attrName>
                                        </p:attrNameLst>
                                      </p:cBhvr>
                                      <p:to>
                                        <p:strVal val="visible"/>
                                      </p:to>
                                    </p:set>
                                    <p:animEffect transition="in" filter="wipe(up)">
                                      <p:cBhvr>
                                        <p:cTn id="32" dur="500"/>
                                        <p:tgtEl>
                                          <p:spTgt spid="471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7209">
                                            <p:txEl>
                                              <p:pRg st="0" end="0"/>
                                            </p:txEl>
                                          </p:spTgt>
                                        </p:tgtEl>
                                        <p:attrNameLst>
                                          <p:attrName>style.visibility</p:attrName>
                                        </p:attrNameLst>
                                      </p:cBhvr>
                                      <p:to>
                                        <p:strVal val="visible"/>
                                      </p:to>
                                    </p:set>
                                    <p:animEffect transition="in" filter="wipe(up)">
                                      <p:cBhvr>
                                        <p:cTn id="37" dur="500"/>
                                        <p:tgtEl>
                                          <p:spTgt spid="4720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7209">
                                            <p:txEl>
                                              <p:pRg st="1" end="1"/>
                                            </p:txEl>
                                          </p:spTgt>
                                        </p:tgtEl>
                                        <p:attrNameLst>
                                          <p:attrName>style.visibility</p:attrName>
                                        </p:attrNameLst>
                                      </p:cBhvr>
                                      <p:to>
                                        <p:strVal val="visible"/>
                                      </p:to>
                                    </p:set>
                                    <p:animEffect transition="in" filter="wipe(up)">
                                      <p:cBhvr>
                                        <p:cTn id="42" dur="500"/>
                                        <p:tgtEl>
                                          <p:spTgt spid="47209">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47134"/>
                                        </p:tgtEl>
                                        <p:attrNameLst>
                                          <p:attrName>style.visibility</p:attrName>
                                        </p:attrNameLst>
                                      </p:cBhvr>
                                      <p:to>
                                        <p:strVal val="visible"/>
                                      </p:to>
                                    </p:set>
                                    <p:animEffect transition="in" filter="fade">
                                      <p:cBhvr>
                                        <p:cTn id="47" dur="1000"/>
                                        <p:tgtEl>
                                          <p:spTgt spid="47134"/>
                                        </p:tgtEl>
                                      </p:cBhvr>
                                    </p:animEffect>
                                    <p:anim calcmode="lin" valueType="num">
                                      <p:cBhvr>
                                        <p:cTn id="48" dur="1000" fill="hold"/>
                                        <p:tgtEl>
                                          <p:spTgt spid="47134"/>
                                        </p:tgtEl>
                                        <p:attrNameLst>
                                          <p:attrName>ppt_x</p:attrName>
                                        </p:attrNameLst>
                                      </p:cBhvr>
                                      <p:tavLst>
                                        <p:tav tm="0">
                                          <p:val>
                                            <p:strVal val="#ppt_x"/>
                                          </p:val>
                                        </p:tav>
                                        <p:tav tm="100000">
                                          <p:val>
                                            <p:strVal val="#ppt_x"/>
                                          </p:val>
                                        </p:tav>
                                      </p:tavLst>
                                    </p:anim>
                                    <p:anim calcmode="lin" valueType="num">
                                      <p:cBhvr>
                                        <p:cTn id="49" dur="900" decel="100000" fill="hold"/>
                                        <p:tgtEl>
                                          <p:spTgt spid="4713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7134"/>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47211"/>
                                        </p:tgtEl>
                                        <p:attrNameLst>
                                          <p:attrName>style.visibility</p:attrName>
                                        </p:attrNameLst>
                                      </p:cBhvr>
                                      <p:to>
                                        <p:strVal val="visible"/>
                                      </p:to>
                                    </p:set>
                                    <p:anim calcmode="lin" valueType="num">
                                      <p:cBhvr>
                                        <p:cTn id="55" dur="500" fill="hold"/>
                                        <p:tgtEl>
                                          <p:spTgt spid="47211"/>
                                        </p:tgtEl>
                                        <p:attrNameLst>
                                          <p:attrName>ppt_w</p:attrName>
                                        </p:attrNameLst>
                                      </p:cBhvr>
                                      <p:tavLst>
                                        <p:tav tm="0">
                                          <p:val>
                                            <p:fltVal val="0"/>
                                          </p:val>
                                        </p:tav>
                                        <p:tav tm="100000">
                                          <p:val>
                                            <p:strVal val="#ppt_w"/>
                                          </p:val>
                                        </p:tav>
                                      </p:tavLst>
                                    </p:anim>
                                    <p:anim calcmode="lin" valueType="num">
                                      <p:cBhvr>
                                        <p:cTn id="56" dur="500" fill="hold"/>
                                        <p:tgtEl>
                                          <p:spTgt spid="47211"/>
                                        </p:tgtEl>
                                        <p:attrNameLst>
                                          <p:attrName>ppt_h</p:attrName>
                                        </p:attrNameLst>
                                      </p:cBhvr>
                                      <p:tavLst>
                                        <p:tav tm="0">
                                          <p:val>
                                            <p:fltVal val="0"/>
                                          </p:val>
                                        </p:tav>
                                        <p:tav tm="100000">
                                          <p:val>
                                            <p:strVal val="#ppt_h"/>
                                          </p:val>
                                        </p:tav>
                                      </p:tavLst>
                                    </p:anim>
                                    <p:animEffect transition="in" filter="fade">
                                      <p:cBhvr>
                                        <p:cTn id="57" dur="500"/>
                                        <p:tgtEl>
                                          <p:spTgt spid="47211"/>
                                        </p:tgtEl>
                                      </p:cBhvr>
                                    </p:animEffect>
                                  </p:childTnLst>
                                </p:cTn>
                              </p:par>
                            </p:childTnLst>
                          </p:cTn>
                        </p:par>
                        <p:par>
                          <p:cTn id="58" fill="hold" nodeType="afterGroup">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47210"/>
                                        </p:tgtEl>
                                        <p:attrNameLst>
                                          <p:attrName>style.visibility</p:attrName>
                                        </p:attrNameLst>
                                      </p:cBhvr>
                                      <p:to>
                                        <p:strVal val="visible"/>
                                      </p:to>
                                    </p:set>
                                    <p:animEffect transition="in" filter="wipe(down)">
                                      <p:cBhvr>
                                        <p:cTn id="61" dur="500"/>
                                        <p:tgtEl>
                                          <p:spTgt spid="4721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47212">
                                            <p:txEl>
                                              <p:pRg st="0" end="0"/>
                                            </p:txEl>
                                          </p:spTgt>
                                        </p:tgtEl>
                                        <p:attrNameLst>
                                          <p:attrName>style.visibility</p:attrName>
                                        </p:attrNameLst>
                                      </p:cBhvr>
                                      <p:to>
                                        <p:strVal val="visible"/>
                                      </p:to>
                                    </p:set>
                                    <p:animEffect transition="in" filter="wipe(up)">
                                      <p:cBhvr>
                                        <p:cTn id="66" dur="500"/>
                                        <p:tgtEl>
                                          <p:spTgt spid="47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7" grpId="0" build="p" bldLvl="5"/>
      <p:bldP spid="47209" grpId="0" build="p" bldLvl="5"/>
      <p:bldP spid="47210" grpId="0" animBg="1"/>
      <p:bldP spid="47211" grpId="0" animBg="1"/>
      <p:bldP spid="47212"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63" name="Picture 111" descr="wor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53133">
            <a:off x="3325813" y="4221163"/>
            <a:ext cx="13176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title"/>
          </p:nvPr>
        </p:nvSpPr>
        <p:spPr>
          <a:xfrm>
            <a:off x="304800" y="76200"/>
            <a:ext cx="8534400" cy="606425"/>
          </a:xfrm>
        </p:spPr>
        <p:txBody>
          <a:bodyPr/>
          <a:lstStyle/>
          <a:p>
            <a:r>
              <a:rPr lang="en-AU" altLang="en-US" smtClean="0">
                <a:latin typeface="Candara" panose="020E0502030303020204" pitchFamily="34" charset="0"/>
              </a:rPr>
              <a:t>Neoclassical theory of production: rising marginal cost</a:t>
            </a:r>
          </a:p>
        </p:txBody>
      </p:sp>
      <p:sp>
        <p:nvSpPr>
          <p:cNvPr id="16389" name="Rectangle 3"/>
          <p:cNvSpPr>
            <a:spLocks noGrp="1" noChangeArrowheads="1"/>
          </p:cNvSpPr>
          <p:nvPr>
            <p:ph type="body" sz="half" idx="1"/>
          </p:nvPr>
        </p:nvSpPr>
        <p:spPr>
          <a:xfrm>
            <a:off x="228600" y="838200"/>
            <a:ext cx="4305300" cy="790575"/>
          </a:xfrm>
        </p:spPr>
        <p:txBody>
          <a:bodyPr/>
          <a:lstStyle/>
          <a:p>
            <a:r>
              <a:rPr lang="en-US" altLang="en-US" sz="2000" smtClean="0">
                <a:latin typeface="Candara" panose="020E0502030303020204" pitchFamily="34" charset="0"/>
              </a:rPr>
              <a:t>Eventually ideal ratio reached (6 workers for 6 jackhammers)</a:t>
            </a:r>
          </a:p>
        </p:txBody>
      </p:sp>
      <p:pic>
        <p:nvPicPr>
          <p:cNvPr id="49244" name="Picture 92" descr="worker_jackhamme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179388" y="1550988"/>
            <a:ext cx="1682750" cy="1806575"/>
          </a:xfrm>
          <a:noFill/>
        </p:spPr>
      </p:pic>
      <p:pic>
        <p:nvPicPr>
          <p:cNvPr id="49248" name="Picture 96" descr="worker_jackhamm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836613"/>
            <a:ext cx="1682750"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249" name="Picture 97" descr="worker_jackhamm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1550988"/>
            <a:ext cx="1682750"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250" name="Picture 98" descr="worker_jackhamm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800" y="692150"/>
            <a:ext cx="1682750"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251" name="Picture 99" descr="worker_jackhamm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2565400"/>
            <a:ext cx="1682750"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254" name="Picture 102" descr="worker_jackhammer"/>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4932363" y="2708275"/>
            <a:ext cx="1682750" cy="1806575"/>
          </a:xfrm>
          <a:noFill/>
        </p:spPr>
      </p:pic>
      <p:grpSp>
        <p:nvGrpSpPr>
          <p:cNvPr id="49257" name="Group 105"/>
          <p:cNvGrpSpPr>
            <a:grpSpLocks/>
          </p:cNvGrpSpPr>
          <p:nvPr/>
        </p:nvGrpSpPr>
        <p:grpSpPr bwMode="auto">
          <a:xfrm rot="-2352141">
            <a:off x="2268538" y="4508500"/>
            <a:ext cx="1304925" cy="1257300"/>
            <a:chOff x="204" y="2182"/>
            <a:chExt cx="822" cy="792"/>
          </a:xfrm>
        </p:grpSpPr>
        <p:sp>
          <p:nvSpPr>
            <p:cNvPr id="49258" name="Freeform 106"/>
            <p:cNvSpPr>
              <a:spLocks/>
            </p:cNvSpPr>
            <p:nvPr/>
          </p:nvSpPr>
          <p:spPr bwMode="auto">
            <a:xfrm>
              <a:off x="204" y="2182"/>
              <a:ext cx="822" cy="792"/>
            </a:xfrm>
            <a:custGeom>
              <a:avLst/>
              <a:gdLst>
                <a:gd name="T0" fmla="*/ 1097 w 1643"/>
                <a:gd name="T1" fmla="*/ 735 h 1583"/>
                <a:gd name="T2" fmla="*/ 1033 w 1643"/>
                <a:gd name="T3" fmla="*/ 642 h 1583"/>
                <a:gd name="T4" fmla="*/ 1209 w 1643"/>
                <a:gd name="T5" fmla="*/ 569 h 1583"/>
                <a:gd name="T6" fmla="*/ 1376 w 1643"/>
                <a:gd name="T7" fmla="*/ 534 h 1583"/>
                <a:gd name="T8" fmla="*/ 1434 w 1643"/>
                <a:gd name="T9" fmla="*/ 576 h 1583"/>
                <a:gd name="T10" fmla="*/ 1627 w 1643"/>
                <a:gd name="T11" fmla="*/ 544 h 1583"/>
                <a:gd name="T12" fmla="*/ 1537 w 1643"/>
                <a:gd name="T13" fmla="*/ 386 h 1583"/>
                <a:gd name="T14" fmla="*/ 1456 w 1643"/>
                <a:gd name="T15" fmla="*/ 291 h 1583"/>
                <a:gd name="T16" fmla="*/ 1387 w 1643"/>
                <a:gd name="T17" fmla="*/ 247 h 1583"/>
                <a:gd name="T18" fmla="*/ 1302 w 1643"/>
                <a:gd name="T19" fmla="*/ 231 h 1583"/>
                <a:gd name="T20" fmla="*/ 1235 w 1643"/>
                <a:gd name="T21" fmla="*/ 242 h 1583"/>
                <a:gd name="T22" fmla="*/ 1171 w 1643"/>
                <a:gd name="T23" fmla="*/ 292 h 1583"/>
                <a:gd name="T24" fmla="*/ 1149 w 1643"/>
                <a:gd name="T25" fmla="*/ 405 h 1583"/>
                <a:gd name="T26" fmla="*/ 1190 w 1643"/>
                <a:gd name="T27" fmla="*/ 516 h 1583"/>
                <a:gd name="T28" fmla="*/ 1162 w 1643"/>
                <a:gd name="T29" fmla="*/ 520 h 1583"/>
                <a:gd name="T30" fmla="*/ 1114 w 1643"/>
                <a:gd name="T31" fmla="*/ 357 h 1583"/>
                <a:gd name="T32" fmla="*/ 1136 w 1643"/>
                <a:gd name="T33" fmla="*/ 286 h 1583"/>
                <a:gd name="T34" fmla="*/ 1082 w 1643"/>
                <a:gd name="T35" fmla="*/ 306 h 1583"/>
                <a:gd name="T36" fmla="*/ 1001 w 1643"/>
                <a:gd name="T37" fmla="*/ 296 h 1583"/>
                <a:gd name="T38" fmla="*/ 891 w 1643"/>
                <a:gd name="T39" fmla="*/ 78 h 1583"/>
                <a:gd name="T40" fmla="*/ 840 w 1643"/>
                <a:gd name="T41" fmla="*/ 15 h 1583"/>
                <a:gd name="T42" fmla="*/ 734 w 1643"/>
                <a:gd name="T43" fmla="*/ 9 h 1583"/>
                <a:gd name="T44" fmla="*/ 672 w 1643"/>
                <a:gd name="T45" fmla="*/ 85 h 1583"/>
                <a:gd name="T46" fmla="*/ 658 w 1643"/>
                <a:gd name="T47" fmla="*/ 280 h 1583"/>
                <a:gd name="T48" fmla="*/ 524 w 1643"/>
                <a:gd name="T49" fmla="*/ 308 h 1583"/>
                <a:gd name="T50" fmla="*/ 445 w 1643"/>
                <a:gd name="T51" fmla="*/ 288 h 1583"/>
                <a:gd name="T52" fmla="*/ 459 w 1643"/>
                <a:gd name="T53" fmla="*/ 396 h 1583"/>
                <a:gd name="T54" fmla="*/ 434 w 1643"/>
                <a:gd name="T55" fmla="*/ 495 h 1583"/>
                <a:gd name="T56" fmla="*/ 423 w 1643"/>
                <a:gd name="T57" fmla="*/ 447 h 1583"/>
                <a:gd name="T58" fmla="*/ 411 w 1643"/>
                <a:gd name="T59" fmla="*/ 308 h 1583"/>
                <a:gd name="T60" fmla="*/ 376 w 1643"/>
                <a:gd name="T61" fmla="*/ 268 h 1583"/>
                <a:gd name="T62" fmla="*/ 291 w 1643"/>
                <a:gd name="T63" fmla="*/ 247 h 1583"/>
                <a:gd name="T64" fmla="*/ 171 w 1643"/>
                <a:gd name="T65" fmla="*/ 304 h 1583"/>
                <a:gd name="T66" fmla="*/ 13 w 1643"/>
                <a:gd name="T67" fmla="*/ 553 h 1583"/>
                <a:gd name="T68" fmla="*/ 33 w 1643"/>
                <a:gd name="T69" fmla="*/ 732 h 1583"/>
                <a:gd name="T70" fmla="*/ 144 w 1643"/>
                <a:gd name="T71" fmla="*/ 805 h 1583"/>
                <a:gd name="T72" fmla="*/ 256 w 1643"/>
                <a:gd name="T73" fmla="*/ 831 h 1583"/>
                <a:gd name="T74" fmla="*/ 408 w 1643"/>
                <a:gd name="T75" fmla="*/ 798 h 1583"/>
                <a:gd name="T76" fmla="*/ 510 w 1643"/>
                <a:gd name="T77" fmla="*/ 852 h 1583"/>
                <a:gd name="T78" fmla="*/ 464 w 1643"/>
                <a:gd name="T79" fmla="*/ 902 h 1583"/>
                <a:gd name="T80" fmla="*/ 268 w 1643"/>
                <a:gd name="T81" fmla="*/ 1094 h 1583"/>
                <a:gd name="T82" fmla="*/ 107 w 1643"/>
                <a:gd name="T83" fmla="*/ 1490 h 1583"/>
                <a:gd name="T84" fmla="*/ 323 w 1643"/>
                <a:gd name="T85" fmla="*/ 1474 h 1583"/>
                <a:gd name="T86" fmla="*/ 536 w 1643"/>
                <a:gd name="T87" fmla="*/ 1281 h 1583"/>
                <a:gd name="T88" fmla="*/ 806 w 1643"/>
                <a:gd name="T89" fmla="*/ 1176 h 1583"/>
                <a:gd name="T90" fmla="*/ 1500 w 1643"/>
                <a:gd name="T91" fmla="*/ 1423 h 1583"/>
                <a:gd name="T92" fmla="*/ 1362 w 1643"/>
                <a:gd name="T93" fmla="*/ 1139 h 1583"/>
                <a:gd name="T94" fmla="*/ 1107 w 1643"/>
                <a:gd name="T95" fmla="*/ 884 h 1583"/>
                <a:gd name="T96" fmla="*/ 1177 w 1643"/>
                <a:gd name="T97" fmla="*/ 813 h 1583"/>
                <a:gd name="T98" fmla="*/ 1314 w 1643"/>
                <a:gd name="T99" fmla="*/ 827 h 1583"/>
                <a:gd name="T100" fmla="*/ 1453 w 1643"/>
                <a:gd name="T101" fmla="*/ 822 h 1583"/>
                <a:gd name="T102" fmla="*/ 1536 w 1643"/>
                <a:gd name="T103" fmla="*/ 791 h 1583"/>
                <a:gd name="T104" fmla="*/ 1642 w 1643"/>
                <a:gd name="T105" fmla="*/ 656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3" h="1583">
                  <a:moveTo>
                    <a:pt x="1451" y="602"/>
                  </a:moveTo>
                  <a:lnTo>
                    <a:pt x="1463" y="646"/>
                  </a:lnTo>
                  <a:lnTo>
                    <a:pt x="1468" y="686"/>
                  </a:lnTo>
                  <a:lnTo>
                    <a:pt x="1468" y="717"/>
                  </a:lnTo>
                  <a:lnTo>
                    <a:pt x="1468" y="729"/>
                  </a:lnTo>
                  <a:lnTo>
                    <a:pt x="1097" y="735"/>
                  </a:lnTo>
                  <a:lnTo>
                    <a:pt x="1050" y="808"/>
                  </a:lnTo>
                  <a:lnTo>
                    <a:pt x="924" y="791"/>
                  </a:lnTo>
                  <a:lnTo>
                    <a:pt x="993" y="663"/>
                  </a:lnTo>
                  <a:lnTo>
                    <a:pt x="1000" y="658"/>
                  </a:lnTo>
                  <a:lnTo>
                    <a:pt x="1014" y="652"/>
                  </a:lnTo>
                  <a:lnTo>
                    <a:pt x="1033" y="642"/>
                  </a:lnTo>
                  <a:lnTo>
                    <a:pt x="1056" y="632"/>
                  </a:lnTo>
                  <a:lnTo>
                    <a:pt x="1082" y="619"/>
                  </a:lnTo>
                  <a:lnTo>
                    <a:pt x="1111" y="607"/>
                  </a:lnTo>
                  <a:lnTo>
                    <a:pt x="1143" y="594"/>
                  </a:lnTo>
                  <a:lnTo>
                    <a:pt x="1175" y="581"/>
                  </a:lnTo>
                  <a:lnTo>
                    <a:pt x="1209" y="569"/>
                  </a:lnTo>
                  <a:lnTo>
                    <a:pt x="1242" y="557"/>
                  </a:lnTo>
                  <a:lnTo>
                    <a:pt x="1274" y="548"/>
                  </a:lnTo>
                  <a:lnTo>
                    <a:pt x="1304" y="540"/>
                  </a:lnTo>
                  <a:lnTo>
                    <a:pt x="1332" y="535"/>
                  </a:lnTo>
                  <a:lnTo>
                    <a:pt x="1356" y="533"/>
                  </a:lnTo>
                  <a:lnTo>
                    <a:pt x="1376" y="534"/>
                  </a:lnTo>
                  <a:lnTo>
                    <a:pt x="1391" y="539"/>
                  </a:lnTo>
                  <a:lnTo>
                    <a:pt x="1401" y="546"/>
                  </a:lnTo>
                  <a:lnTo>
                    <a:pt x="1411" y="553"/>
                  </a:lnTo>
                  <a:lnTo>
                    <a:pt x="1420" y="559"/>
                  </a:lnTo>
                  <a:lnTo>
                    <a:pt x="1428" y="567"/>
                  </a:lnTo>
                  <a:lnTo>
                    <a:pt x="1434" y="576"/>
                  </a:lnTo>
                  <a:lnTo>
                    <a:pt x="1440" y="585"/>
                  </a:lnTo>
                  <a:lnTo>
                    <a:pt x="1446" y="593"/>
                  </a:lnTo>
                  <a:lnTo>
                    <a:pt x="1451" y="602"/>
                  </a:lnTo>
                  <a:lnTo>
                    <a:pt x="1642" y="602"/>
                  </a:lnTo>
                  <a:lnTo>
                    <a:pt x="1636" y="573"/>
                  </a:lnTo>
                  <a:lnTo>
                    <a:pt x="1627" y="544"/>
                  </a:lnTo>
                  <a:lnTo>
                    <a:pt x="1615" y="517"/>
                  </a:lnTo>
                  <a:lnTo>
                    <a:pt x="1601" y="488"/>
                  </a:lnTo>
                  <a:lnTo>
                    <a:pt x="1587" y="462"/>
                  </a:lnTo>
                  <a:lnTo>
                    <a:pt x="1570" y="435"/>
                  </a:lnTo>
                  <a:lnTo>
                    <a:pt x="1553" y="410"/>
                  </a:lnTo>
                  <a:lnTo>
                    <a:pt x="1537" y="386"/>
                  </a:lnTo>
                  <a:lnTo>
                    <a:pt x="1520" y="364"/>
                  </a:lnTo>
                  <a:lnTo>
                    <a:pt x="1504" y="344"/>
                  </a:lnTo>
                  <a:lnTo>
                    <a:pt x="1490" y="327"/>
                  </a:lnTo>
                  <a:lnTo>
                    <a:pt x="1476" y="312"/>
                  </a:lnTo>
                  <a:lnTo>
                    <a:pt x="1466" y="299"/>
                  </a:lnTo>
                  <a:lnTo>
                    <a:pt x="1456" y="291"/>
                  </a:lnTo>
                  <a:lnTo>
                    <a:pt x="1452" y="285"/>
                  </a:lnTo>
                  <a:lnTo>
                    <a:pt x="1449" y="283"/>
                  </a:lnTo>
                  <a:lnTo>
                    <a:pt x="1433" y="271"/>
                  </a:lnTo>
                  <a:lnTo>
                    <a:pt x="1417" y="262"/>
                  </a:lnTo>
                  <a:lnTo>
                    <a:pt x="1402" y="254"/>
                  </a:lnTo>
                  <a:lnTo>
                    <a:pt x="1387" y="247"/>
                  </a:lnTo>
                  <a:lnTo>
                    <a:pt x="1372" y="243"/>
                  </a:lnTo>
                  <a:lnTo>
                    <a:pt x="1357" y="238"/>
                  </a:lnTo>
                  <a:lnTo>
                    <a:pt x="1342" y="235"/>
                  </a:lnTo>
                  <a:lnTo>
                    <a:pt x="1329" y="232"/>
                  </a:lnTo>
                  <a:lnTo>
                    <a:pt x="1315" y="231"/>
                  </a:lnTo>
                  <a:lnTo>
                    <a:pt x="1302" y="231"/>
                  </a:lnTo>
                  <a:lnTo>
                    <a:pt x="1289" y="232"/>
                  </a:lnTo>
                  <a:lnTo>
                    <a:pt x="1277" y="232"/>
                  </a:lnTo>
                  <a:lnTo>
                    <a:pt x="1265" y="235"/>
                  </a:lnTo>
                  <a:lnTo>
                    <a:pt x="1255" y="237"/>
                  </a:lnTo>
                  <a:lnTo>
                    <a:pt x="1244" y="239"/>
                  </a:lnTo>
                  <a:lnTo>
                    <a:pt x="1235" y="242"/>
                  </a:lnTo>
                  <a:lnTo>
                    <a:pt x="1226" y="246"/>
                  </a:lnTo>
                  <a:lnTo>
                    <a:pt x="1216" y="252"/>
                  </a:lnTo>
                  <a:lnTo>
                    <a:pt x="1204" y="260"/>
                  </a:lnTo>
                  <a:lnTo>
                    <a:pt x="1193" y="269"/>
                  </a:lnTo>
                  <a:lnTo>
                    <a:pt x="1181" y="280"/>
                  </a:lnTo>
                  <a:lnTo>
                    <a:pt x="1171" y="292"/>
                  </a:lnTo>
                  <a:lnTo>
                    <a:pt x="1162" y="306"/>
                  </a:lnTo>
                  <a:lnTo>
                    <a:pt x="1153" y="322"/>
                  </a:lnTo>
                  <a:lnTo>
                    <a:pt x="1148" y="342"/>
                  </a:lnTo>
                  <a:lnTo>
                    <a:pt x="1145" y="361"/>
                  </a:lnTo>
                  <a:lnTo>
                    <a:pt x="1145" y="383"/>
                  </a:lnTo>
                  <a:lnTo>
                    <a:pt x="1149" y="405"/>
                  </a:lnTo>
                  <a:lnTo>
                    <a:pt x="1153" y="428"/>
                  </a:lnTo>
                  <a:lnTo>
                    <a:pt x="1163" y="452"/>
                  </a:lnTo>
                  <a:lnTo>
                    <a:pt x="1174" y="478"/>
                  </a:lnTo>
                  <a:lnTo>
                    <a:pt x="1188" y="504"/>
                  </a:lnTo>
                  <a:lnTo>
                    <a:pt x="1190" y="510"/>
                  </a:lnTo>
                  <a:lnTo>
                    <a:pt x="1190" y="516"/>
                  </a:lnTo>
                  <a:lnTo>
                    <a:pt x="1187" y="521"/>
                  </a:lnTo>
                  <a:lnTo>
                    <a:pt x="1182" y="525"/>
                  </a:lnTo>
                  <a:lnTo>
                    <a:pt x="1177" y="527"/>
                  </a:lnTo>
                  <a:lnTo>
                    <a:pt x="1171" y="527"/>
                  </a:lnTo>
                  <a:lnTo>
                    <a:pt x="1166" y="525"/>
                  </a:lnTo>
                  <a:lnTo>
                    <a:pt x="1162" y="520"/>
                  </a:lnTo>
                  <a:lnTo>
                    <a:pt x="1145" y="490"/>
                  </a:lnTo>
                  <a:lnTo>
                    <a:pt x="1133" y="462"/>
                  </a:lnTo>
                  <a:lnTo>
                    <a:pt x="1124" y="434"/>
                  </a:lnTo>
                  <a:lnTo>
                    <a:pt x="1117" y="407"/>
                  </a:lnTo>
                  <a:lnTo>
                    <a:pt x="1114" y="382"/>
                  </a:lnTo>
                  <a:lnTo>
                    <a:pt x="1114" y="357"/>
                  </a:lnTo>
                  <a:lnTo>
                    <a:pt x="1118" y="334"/>
                  </a:lnTo>
                  <a:lnTo>
                    <a:pt x="1125" y="311"/>
                  </a:lnTo>
                  <a:lnTo>
                    <a:pt x="1127" y="305"/>
                  </a:lnTo>
                  <a:lnTo>
                    <a:pt x="1130" y="298"/>
                  </a:lnTo>
                  <a:lnTo>
                    <a:pt x="1133" y="292"/>
                  </a:lnTo>
                  <a:lnTo>
                    <a:pt x="1136" y="286"/>
                  </a:lnTo>
                  <a:lnTo>
                    <a:pt x="1127" y="291"/>
                  </a:lnTo>
                  <a:lnTo>
                    <a:pt x="1118" y="296"/>
                  </a:lnTo>
                  <a:lnTo>
                    <a:pt x="1110" y="299"/>
                  </a:lnTo>
                  <a:lnTo>
                    <a:pt x="1101" y="303"/>
                  </a:lnTo>
                  <a:lnTo>
                    <a:pt x="1091" y="305"/>
                  </a:lnTo>
                  <a:lnTo>
                    <a:pt x="1082" y="306"/>
                  </a:lnTo>
                  <a:lnTo>
                    <a:pt x="1072" y="306"/>
                  </a:lnTo>
                  <a:lnTo>
                    <a:pt x="1060" y="306"/>
                  </a:lnTo>
                  <a:lnTo>
                    <a:pt x="1048" y="305"/>
                  </a:lnTo>
                  <a:lnTo>
                    <a:pt x="1034" y="304"/>
                  </a:lnTo>
                  <a:lnTo>
                    <a:pt x="1019" y="300"/>
                  </a:lnTo>
                  <a:lnTo>
                    <a:pt x="1001" y="296"/>
                  </a:lnTo>
                  <a:lnTo>
                    <a:pt x="982" y="291"/>
                  </a:lnTo>
                  <a:lnTo>
                    <a:pt x="960" y="284"/>
                  </a:lnTo>
                  <a:lnTo>
                    <a:pt x="937" y="276"/>
                  </a:lnTo>
                  <a:lnTo>
                    <a:pt x="911" y="267"/>
                  </a:lnTo>
                  <a:lnTo>
                    <a:pt x="897" y="123"/>
                  </a:lnTo>
                  <a:lnTo>
                    <a:pt x="891" y="78"/>
                  </a:lnTo>
                  <a:lnTo>
                    <a:pt x="889" y="79"/>
                  </a:lnTo>
                  <a:lnTo>
                    <a:pt x="883" y="64"/>
                  </a:lnTo>
                  <a:lnTo>
                    <a:pt x="876" y="50"/>
                  </a:lnTo>
                  <a:lnTo>
                    <a:pt x="866" y="36"/>
                  </a:lnTo>
                  <a:lnTo>
                    <a:pt x="854" y="25"/>
                  </a:lnTo>
                  <a:lnTo>
                    <a:pt x="840" y="15"/>
                  </a:lnTo>
                  <a:lnTo>
                    <a:pt x="824" y="7"/>
                  </a:lnTo>
                  <a:lnTo>
                    <a:pt x="808" y="2"/>
                  </a:lnTo>
                  <a:lnTo>
                    <a:pt x="790" y="0"/>
                  </a:lnTo>
                  <a:lnTo>
                    <a:pt x="770" y="1"/>
                  </a:lnTo>
                  <a:lnTo>
                    <a:pt x="752" y="4"/>
                  </a:lnTo>
                  <a:lnTo>
                    <a:pt x="734" y="9"/>
                  </a:lnTo>
                  <a:lnTo>
                    <a:pt x="718" y="18"/>
                  </a:lnTo>
                  <a:lnTo>
                    <a:pt x="704" y="30"/>
                  </a:lnTo>
                  <a:lnTo>
                    <a:pt x="692" y="43"/>
                  </a:lnTo>
                  <a:lnTo>
                    <a:pt x="681" y="62"/>
                  </a:lnTo>
                  <a:lnTo>
                    <a:pt x="673" y="85"/>
                  </a:lnTo>
                  <a:lnTo>
                    <a:pt x="672" y="85"/>
                  </a:lnTo>
                  <a:lnTo>
                    <a:pt x="594" y="124"/>
                  </a:lnTo>
                  <a:lnTo>
                    <a:pt x="687" y="126"/>
                  </a:lnTo>
                  <a:lnTo>
                    <a:pt x="673" y="269"/>
                  </a:lnTo>
                  <a:lnTo>
                    <a:pt x="672" y="270"/>
                  </a:lnTo>
                  <a:lnTo>
                    <a:pt x="666" y="274"/>
                  </a:lnTo>
                  <a:lnTo>
                    <a:pt x="658" y="280"/>
                  </a:lnTo>
                  <a:lnTo>
                    <a:pt x="644" y="285"/>
                  </a:lnTo>
                  <a:lnTo>
                    <a:pt x="626" y="292"/>
                  </a:lnTo>
                  <a:lnTo>
                    <a:pt x="602" y="299"/>
                  </a:lnTo>
                  <a:lnTo>
                    <a:pt x="572" y="305"/>
                  </a:lnTo>
                  <a:lnTo>
                    <a:pt x="535" y="308"/>
                  </a:lnTo>
                  <a:lnTo>
                    <a:pt x="524" y="308"/>
                  </a:lnTo>
                  <a:lnTo>
                    <a:pt x="512" y="307"/>
                  </a:lnTo>
                  <a:lnTo>
                    <a:pt x="499" y="305"/>
                  </a:lnTo>
                  <a:lnTo>
                    <a:pt x="487" y="301"/>
                  </a:lnTo>
                  <a:lnTo>
                    <a:pt x="473" y="298"/>
                  </a:lnTo>
                  <a:lnTo>
                    <a:pt x="459" y="292"/>
                  </a:lnTo>
                  <a:lnTo>
                    <a:pt x="445" y="288"/>
                  </a:lnTo>
                  <a:lnTo>
                    <a:pt x="431" y="282"/>
                  </a:lnTo>
                  <a:lnTo>
                    <a:pt x="442" y="301"/>
                  </a:lnTo>
                  <a:lnTo>
                    <a:pt x="450" y="322"/>
                  </a:lnTo>
                  <a:lnTo>
                    <a:pt x="456" y="345"/>
                  </a:lnTo>
                  <a:lnTo>
                    <a:pt x="459" y="369"/>
                  </a:lnTo>
                  <a:lnTo>
                    <a:pt x="459" y="396"/>
                  </a:lnTo>
                  <a:lnTo>
                    <a:pt x="458" y="424"/>
                  </a:lnTo>
                  <a:lnTo>
                    <a:pt x="453" y="452"/>
                  </a:lnTo>
                  <a:lnTo>
                    <a:pt x="446" y="483"/>
                  </a:lnTo>
                  <a:lnTo>
                    <a:pt x="444" y="489"/>
                  </a:lnTo>
                  <a:lnTo>
                    <a:pt x="439" y="493"/>
                  </a:lnTo>
                  <a:lnTo>
                    <a:pt x="434" y="495"/>
                  </a:lnTo>
                  <a:lnTo>
                    <a:pt x="427" y="495"/>
                  </a:lnTo>
                  <a:lnTo>
                    <a:pt x="421" y="491"/>
                  </a:lnTo>
                  <a:lnTo>
                    <a:pt x="418" y="487"/>
                  </a:lnTo>
                  <a:lnTo>
                    <a:pt x="416" y="481"/>
                  </a:lnTo>
                  <a:lnTo>
                    <a:pt x="416" y="475"/>
                  </a:lnTo>
                  <a:lnTo>
                    <a:pt x="423" y="447"/>
                  </a:lnTo>
                  <a:lnTo>
                    <a:pt x="427" y="419"/>
                  </a:lnTo>
                  <a:lnTo>
                    <a:pt x="429" y="394"/>
                  </a:lnTo>
                  <a:lnTo>
                    <a:pt x="428" y="369"/>
                  </a:lnTo>
                  <a:lnTo>
                    <a:pt x="425" y="347"/>
                  </a:lnTo>
                  <a:lnTo>
                    <a:pt x="419" y="327"/>
                  </a:lnTo>
                  <a:lnTo>
                    <a:pt x="411" y="308"/>
                  </a:lnTo>
                  <a:lnTo>
                    <a:pt x="400" y="292"/>
                  </a:lnTo>
                  <a:lnTo>
                    <a:pt x="396" y="286"/>
                  </a:lnTo>
                  <a:lnTo>
                    <a:pt x="391" y="282"/>
                  </a:lnTo>
                  <a:lnTo>
                    <a:pt x="387" y="277"/>
                  </a:lnTo>
                  <a:lnTo>
                    <a:pt x="382" y="273"/>
                  </a:lnTo>
                  <a:lnTo>
                    <a:pt x="376" y="268"/>
                  </a:lnTo>
                  <a:lnTo>
                    <a:pt x="372" y="265"/>
                  </a:lnTo>
                  <a:lnTo>
                    <a:pt x="366" y="261"/>
                  </a:lnTo>
                  <a:lnTo>
                    <a:pt x="360" y="258"/>
                  </a:lnTo>
                  <a:lnTo>
                    <a:pt x="337" y="252"/>
                  </a:lnTo>
                  <a:lnTo>
                    <a:pt x="314" y="248"/>
                  </a:lnTo>
                  <a:lnTo>
                    <a:pt x="291" y="247"/>
                  </a:lnTo>
                  <a:lnTo>
                    <a:pt x="268" y="248"/>
                  </a:lnTo>
                  <a:lnTo>
                    <a:pt x="245" y="254"/>
                  </a:lnTo>
                  <a:lnTo>
                    <a:pt x="222" y="263"/>
                  </a:lnTo>
                  <a:lnTo>
                    <a:pt x="200" y="277"/>
                  </a:lnTo>
                  <a:lnTo>
                    <a:pt x="178" y="297"/>
                  </a:lnTo>
                  <a:lnTo>
                    <a:pt x="171" y="304"/>
                  </a:lnTo>
                  <a:lnTo>
                    <a:pt x="153" y="324"/>
                  </a:lnTo>
                  <a:lnTo>
                    <a:pt x="126" y="357"/>
                  </a:lnTo>
                  <a:lnTo>
                    <a:pt x="96" y="397"/>
                  </a:lnTo>
                  <a:lnTo>
                    <a:pt x="64" y="444"/>
                  </a:lnTo>
                  <a:lnTo>
                    <a:pt x="35" y="497"/>
                  </a:lnTo>
                  <a:lnTo>
                    <a:pt x="13" y="553"/>
                  </a:lnTo>
                  <a:lnTo>
                    <a:pt x="1" y="608"/>
                  </a:lnTo>
                  <a:lnTo>
                    <a:pt x="0" y="634"/>
                  </a:lnTo>
                  <a:lnTo>
                    <a:pt x="1" y="661"/>
                  </a:lnTo>
                  <a:lnTo>
                    <a:pt x="8" y="686"/>
                  </a:lnTo>
                  <a:lnTo>
                    <a:pt x="18" y="709"/>
                  </a:lnTo>
                  <a:lnTo>
                    <a:pt x="33" y="732"/>
                  </a:lnTo>
                  <a:lnTo>
                    <a:pt x="54" y="754"/>
                  </a:lnTo>
                  <a:lnTo>
                    <a:pt x="79" y="774"/>
                  </a:lnTo>
                  <a:lnTo>
                    <a:pt x="111" y="791"/>
                  </a:lnTo>
                  <a:lnTo>
                    <a:pt x="121" y="794"/>
                  </a:lnTo>
                  <a:lnTo>
                    <a:pt x="131" y="800"/>
                  </a:lnTo>
                  <a:lnTo>
                    <a:pt x="144" y="805"/>
                  </a:lnTo>
                  <a:lnTo>
                    <a:pt x="159" y="811"/>
                  </a:lnTo>
                  <a:lnTo>
                    <a:pt x="176" y="816"/>
                  </a:lnTo>
                  <a:lnTo>
                    <a:pt x="193" y="822"/>
                  </a:lnTo>
                  <a:lnTo>
                    <a:pt x="214" y="827"/>
                  </a:lnTo>
                  <a:lnTo>
                    <a:pt x="235" y="829"/>
                  </a:lnTo>
                  <a:lnTo>
                    <a:pt x="256" y="831"/>
                  </a:lnTo>
                  <a:lnTo>
                    <a:pt x="281" y="832"/>
                  </a:lnTo>
                  <a:lnTo>
                    <a:pt x="305" y="830"/>
                  </a:lnTo>
                  <a:lnTo>
                    <a:pt x="330" y="827"/>
                  </a:lnTo>
                  <a:lnTo>
                    <a:pt x="355" y="820"/>
                  </a:lnTo>
                  <a:lnTo>
                    <a:pt x="382" y="811"/>
                  </a:lnTo>
                  <a:lnTo>
                    <a:pt x="408" y="798"/>
                  </a:lnTo>
                  <a:lnTo>
                    <a:pt x="436" y="782"/>
                  </a:lnTo>
                  <a:lnTo>
                    <a:pt x="453" y="799"/>
                  </a:lnTo>
                  <a:lnTo>
                    <a:pt x="471" y="815"/>
                  </a:lnTo>
                  <a:lnTo>
                    <a:pt x="486" y="829"/>
                  </a:lnTo>
                  <a:lnTo>
                    <a:pt x="498" y="842"/>
                  </a:lnTo>
                  <a:lnTo>
                    <a:pt x="510" y="852"/>
                  </a:lnTo>
                  <a:lnTo>
                    <a:pt x="518" y="860"/>
                  </a:lnTo>
                  <a:lnTo>
                    <a:pt x="522" y="866"/>
                  </a:lnTo>
                  <a:lnTo>
                    <a:pt x="525" y="867"/>
                  </a:lnTo>
                  <a:lnTo>
                    <a:pt x="510" y="875"/>
                  </a:lnTo>
                  <a:lnTo>
                    <a:pt x="489" y="885"/>
                  </a:lnTo>
                  <a:lnTo>
                    <a:pt x="464" y="902"/>
                  </a:lnTo>
                  <a:lnTo>
                    <a:pt x="436" y="921"/>
                  </a:lnTo>
                  <a:lnTo>
                    <a:pt x="405" y="945"/>
                  </a:lnTo>
                  <a:lnTo>
                    <a:pt x="372" y="975"/>
                  </a:lnTo>
                  <a:lnTo>
                    <a:pt x="337" y="1009"/>
                  </a:lnTo>
                  <a:lnTo>
                    <a:pt x="302" y="1049"/>
                  </a:lnTo>
                  <a:lnTo>
                    <a:pt x="268" y="1094"/>
                  </a:lnTo>
                  <a:lnTo>
                    <a:pt x="233" y="1145"/>
                  </a:lnTo>
                  <a:lnTo>
                    <a:pt x="202" y="1201"/>
                  </a:lnTo>
                  <a:lnTo>
                    <a:pt x="172" y="1263"/>
                  </a:lnTo>
                  <a:lnTo>
                    <a:pt x="146" y="1332"/>
                  </a:lnTo>
                  <a:lnTo>
                    <a:pt x="124" y="1408"/>
                  </a:lnTo>
                  <a:lnTo>
                    <a:pt x="107" y="1490"/>
                  </a:lnTo>
                  <a:lnTo>
                    <a:pt x="95" y="1580"/>
                  </a:lnTo>
                  <a:lnTo>
                    <a:pt x="245" y="1573"/>
                  </a:lnTo>
                  <a:lnTo>
                    <a:pt x="259" y="1555"/>
                  </a:lnTo>
                  <a:lnTo>
                    <a:pt x="276" y="1530"/>
                  </a:lnTo>
                  <a:lnTo>
                    <a:pt x="298" y="1504"/>
                  </a:lnTo>
                  <a:lnTo>
                    <a:pt x="323" y="1474"/>
                  </a:lnTo>
                  <a:lnTo>
                    <a:pt x="352" y="1443"/>
                  </a:lnTo>
                  <a:lnTo>
                    <a:pt x="383" y="1411"/>
                  </a:lnTo>
                  <a:lnTo>
                    <a:pt x="418" y="1377"/>
                  </a:lnTo>
                  <a:lnTo>
                    <a:pt x="456" y="1344"/>
                  </a:lnTo>
                  <a:lnTo>
                    <a:pt x="495" y="1312"/>
                  </a:lnTo>
                  <a:lnTo>
                    <a:pt x="536" y="1281"/>
                  </a:lnTo>
                  <a:lnTo>
                    <a:pt x="579" y="1253"/>
                  </a:lnTo>
                  <a:lnTo>
                    <a:pt x="623" y="1229"/>
                  </a:lnTo>
                  <a:lnTo>
                    <a:pt x="668" y="1207"/>
                  </a:lnTo>
                  <a:lnTo>
                    <a:pt x="714" y="1191"/>
                  </a:lnTo>
                  <a:lnTo>
                    <a:pt x="760" y="1180"/>
                  </a:lnTo>
                  <a:lnTo>
                    <a:pt x="806" y="1176"/>
                  </a:lnTo>
                  <a:lnTo>
                    <a:pt x="1177" y="1583"/>
                  </a:lnTo>
                  <a:lnTo>
                    <a:pt x="1530" y="1514"/>
                  </a:lnTo>
                  <a:lnTo>
                    <a:pt x="1528" y="1504"/>
                  </a:lnTo>
                  <a:lnTo>
                    <a:pt x="1521" y="1484"/>
                  </a:lnTo>
                  <a:lnTo>
                    <a:pt x="1513" y="1458"/>
                  </a:lnTo>
                  <a:lnTo>
                    <a:pt x="1500" y="1423"/>
                  </a:lnTo>
                  <a:lnTo>
                    <a:pt x="1485" y="1384"/>
                  </a:lnTo>
                  <a:lnTo>
                    <a:pt x="1467" y="1339"/>
                  </a:lnTo>
                  <a:lnTo>
                    <a:pt x="1445" y="1292"/>
                  </a:lnTo>
                  <a:lnTo>
                    <a:pt x="1421" y="1241"/>
                  </a:lnTo>
                  <a:lnTo>
                    <a:pt x="1393" y="1190"/>
                  </a:lnTo>
                  <a:lnTo>
                    <a:pt x="1362" y="1139"/>
                  </a:lnTo>
                  <a:lnTo>
                    <a:pt x="1327" y="1087"/>
                  </a:lnTo>
                  <a:lnTo>
                    <a:pt x="1291" y="1039"/>
                  </a:lnTo>
                  <a:lnTo>
                    <a:pt x="1249" y="993"/>
                  </a:lnTo>
                  <a:lnTo>
                    <a:pt x="1205" y="951"/>
                  </a:lnTo>
                  <a:lnTo>
                    <a:pt x="1158" y="914"/>
                  </a:lnTo>
                  <a:lnTo>
                    <a:pt x="1107" y="884"/>
                  </a:lnTo>
                  <a:lnTo>
                    <a:pt x="1117" y="876"/>
                  </a:lnTo>
                  <a:lnTo>
                    <a:pt x="1127" y="866"/>
                  </a:lnTo>
                  <a:lnTo>
                    <a:pt x="1137" y="854"/>
                  </a:lnTo>
                  <a:lnTo>
                    <a:pt x="1150" y="842"/>
                  </a:lnTo>
                  <a:lnTo>
                    <a:pt x="1163" y="828"/>
                  </a:lnTo>
                  <a:lnTo>
                    <a:pt x="1177" y="813"/>
                  </a:lnTo>
                  <a:lnTo>
                    <a:pt x="1192" y="797"/>
                  </a:lnTo>
                  <a:lnTo>
                    <a:pt x="1206" y="779"/>
                  </a:lnTo>
                  <a:lnTo>
                    <a:pt x="1234" y="797"/>
                  </a:lnTo>
                  <a:lnTo>
                    <a:pt x="1261" y="809"/>
                  </a:lnTo>
                  <a:lnTo>
                    <a:pt x="1288" y="820"/>
                  </a:lnTo>
                  <a:lnTo>
                    <a:pt x="1314" y="827"/>
                  </a:lnTo>
                  <a:lnTo>
                    <a:pt x="1340" y="830"/>
                  </a:lnTo>
                  <a:lnTo>
                    <a:pt x="1364" y="832"/>
                  </a:lnTo>
                  <a:lnTo>
                    <a:pt x="1388" y="832"/>
                  </a:lnTo>
                  <a:lnTo>
                    <a:pt x="1411" y="830"/>
                  </a:lnTo>
                  <a:lnTo>
                    <a:pt x="1432" y="827"/>
                  </a:lnTo>
                  <a:lnTo>
                    <a:pt x="1453" y="822"/>
                  </a:lnTo>
                  <a:lnTo>
                    <a:pt x="1471" y="817"/>
                  </a:lnTo>
                  <a:lnTo>
                    <a:pt x="1487" y="812"/>
                  </a:lnTo>
                  <a:lnTo>
                    <a:pt x="1502" y="806"/>
                  </a:lnTo>
                  <a:lnTo>
                    <a:pt x="1516" y="800"/>
                  </a:lnTo>
                  <a:lnTo>
                    <a:pt x="1527" y="796"/>
                  </a:lnTo>
                  <a:lnTo>
                    <a:pt x="1536" y="791"/>
                  </a:lnTo>
                  <a:lnTo>
                    <a:pt x="1567" y="774"/>
                  </a:lnTo>
                  <a:lnTo>
                    <a:pt x="1591" y="754"/>
                  </a:lnTo>
                  <a:lnTo>
                    <a:pt x="1611" y="732"/>
                  </a:lnTo>
                  <a:lnTo>
                    <a:pt x="1626" y="708"/>
                  </a:lnTo>
                  <a:lnTo>
                    <a:pt x="1636" y="683"/>
                  </a:lnTo>
                  <a:lnTo>
                    <a:pt x="1642" y="656"/>
                  </a:lnTo>
                  <a:lnTo>
                    <a:pt x="1643" y="629"/>
                  </a:lnTo>
                  <a:lnTo>
                    <a:pt x="1642" y="602"/>
                  </a:lnTo>
                  <a:lnTo>
                    <a:pt x="1451" y="60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9259" name="Freeform 107"/>
            <p:cNvSpPr>
              <a:spLocks/>
            </p:cNvSpPr>
            <p:nvPr/>
          </p:nvSpPr>
          <p:spPr bwMode="auto">
            <a:xfrm>
              <a:off x="340" y="2444"/>
              <a:ext cx="273" cy="138"/>
            </a:xfrm>
            <a:custGeom>
              <a:avLst/>
              <a:gdLst>
                <a:gd name="T0" fmla="*/ 545 w 545"/>
                <a:gd name="T1" fmla="*/ 258 h 275"/>
                <a:gd name="T2" fmla="*/ 420 w 545"/>
                <a:gd name="T3" fmla="*/ 275 h 275"/>
                <a:gd name="T4" fmla="*/ 373 w 545"/>
                <a:gd name="T5" fmla="*/ 202 h 275"/>
                <a:gd name="T6" fmla="*/ 2 w 545"/>
                <a:gd name="T7" fmla="*/ 196 h 275"/>
                <a:gd name="T8" fmla="*/ 1 w 545"/>
                <a:gd name="T9" fmla="*/ 190 h 275"/>
                <a:gd name="T10" fmla="*/ 0 w 545"/>
                <a:gd name="T11" fmla="*/ 174 h 275"/>
                <a:gd name="T12" fmla="*/ 0 w 545"/>
                <a:gd name="T13" fmla="*/ 150 h 275"/>
                <a:gd name="T14" fmla="*/ 3 w 545"/>
                <a:gd name="T15" fmla="*/ 121 h 275"/>
                <a:gd name="T16" fmla="*/ 10 w 545"/>
                <a:gd name="T17" fmla="*/ 90 h 275"/>
                <a:gd name="T18" fmla="*/ 24 w 545"/>
                <a:gd name="T19" fmla="*/ 59 h 275"/>
                <a:gd name="T20" fmla="*/ 47 w 545"/>
                <a:gd name="T21" fmla="*/ 30 h 275"/>
                <a:gd name="T22" fmla="*/ 79 w 545"/>
                <a:gd name="T23" fmla="*/ 6 h 275"/>
                <a:gd name="T24" fmla="*/ 94 w 545"/>
                <a:gd name="T25" fmla="*/ 1 h 275"/>
                <a:gd name="T26" fmla="*/ 114 w 545"/>
                <a:gd name="T27" fmla="*/ 0 h 275"/>
                <a:gd name="T28" fmla="*/ 138 w 545"/>
                <a:gd name="T29" fmla="*/ 2 h 275"/>
                <a:gd name="T30" fmla="*/ 165 w 545"/>
                <a:gd name="T31" fmla="*/ 7 h 275"/>
                <a:gd name="T32" fmla="*/ 195 w 545"/>
                <a:gd name="T33" fmla="*/ 15 h 275"/>
                <a:gd name="T34" fmla="*/ 228 w 545"/>
                <a:gd name="T35" fmla="*/ 24 h 275"/>
                <a:gd name="T36" fmla="*/ 261 w 545"/>
                <a:gd name="T37" fmla="*/ 36 h 275"/>
                <a:gd name="T38" fmla="*/ 294 w 545"/>
                <a:gd name="T39" fmla="*/ 48 h 275"/>
                <a:gd name="T40" fmla="*/ 327 w 545"/>
                <a:gd name="T41" fmla="*/ 61 h 275"/>
                <a:gd name="T42" fmla="*/ 359 w 545"/>
                <a:gd name="T43" fmla="*/ 74 h 275"/>
                <a:gd name="T44" fmla="*/ 388 w 545"/>
                <a:gd name="T45" fmla="*/ 86 h 275"/>
                <a:gd name="T46" fmla="*/ 414 w 545"/>
                <a:gd name="T47" fmla="*/ 99 h 275"/>
                <a:gd name="T48" fmla="*/ 437 w 545"/>
                <a:gd name="T49" fmla="*/ 109 h 275"/>
                <a:gd name="T50" fmla="*/ 456 w 545"/>
                <a:gd name="T51" fmla="*/ 119 h 275"/>
                <a:gd name="T52" fmla="*/ 469 w 545"/>
                <a:gd name="T53" fmla="*/ 125 h 275"/>
                <a:gd name="T54" fmla="*/ 476 w 545"/>
                <a:gd name="T55" fmla="*/ 130 h 275"/>
                <a:gd name="T56" fmla="*/ 545 w 545"/>
                <a:gd name="T57" fmla="*/ 2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275">
                  <a:moveTo>
                    <a:pt x="545" y="258"/>
                  </a:moveTo>
                  <a:lnTo>
                    <a:pt x="420" y="275"/>
                  </a:lnTo>
                  <a:lnTo>
                    <a:pt x="373" y="202"/>
                  </a:lnTo>
                  <a:lnTo>
                    <a:pt x="2" y="196"/>
                  </a:lnTo>
                  <a:lnTo>
                    <a:pt x="1" y="190"/>
                  </a:lnTo>
                  <a:lnTo>
                    <a:pt x="0" y="174"/>
                  </a:lnTo>
                  <a:lnTo>
                    <a:pt x="0" y="150"/>
                  </a:lnTo>
                  <a:lnTo>
                    <a:pt x="3" y="121"/>
                  </a:lnTo>
                  <a:lnTo>
                    <a:pt x="10" y="90"/>
                  </a:lnTo>
                  <a:lnTo>
                    <a:pt x="24" y="59"/>
                  </a:lnTo>
                  <a:lnTo>
                    <a:pt x="47" y="30"/>
                  </a:lnTo>
                  <a:lnTo>
                    <a:pt x="79" y="6"/>
                  </a:lnTo>
                  <a:lnTo>
                    <a:pt x="94" y="1"/>
                  </a:lnTo>
                  <a:lnTo>
                    <a:pt x="114" y="0"/>
                  </a:lnTo>
                  <a:lnTo>
                    <a:pt x="138" y="2"/>
                  </a:lnTo>
                  <a:lnTo>
                    <a:pt x="165" y="7"/>
                  </a:lnTo>
                  <a:lnTo>
                    <a:pt x="195" y="15"/>
                  </a:lnTo>
                  <a:lnTo>
                    <a:pt x="228" y="24"/>
                  </a:lnTo>
                  <a:lnTo>
                    <a:pt x="261" y="36"/>
                  </a:lnTo>
                  <a:lnTo>
                    <a:pt x="294" y="48"/>
                  </a:lnTo>
                  <a:lnTo>
                    <a:pt x="327" y="61"/>
                  </a:lnTo>
                  <a:lnTo>
                    <a:pt x="359" y="74"/>
                  </a:lnTo>
                  <a:lnTo>
                    <a:pt x="388" y="86"/>
                  </a:lnTo>
                  <a:lnTo>
                    <a:pt x="414" y="99"/>
                  </a:lnTo>
                  <a:lnTo>
                    <a:pt x="437" y="109"/>
                  </a:lnTo>
                  <a:lnTo>
                    <a:pt x="456" y="119"/>
                  </a:lnTo>
                  <a:lnTo>
                    <a:pt x="469" y="125"/>
                  </a:lnTo>
                  <a:lnTo>
                    <a:pt x="476" y="130"/>
                  </a:lnTo>
                  <a:lnTo>
                    <a:pt x="545" y="2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grpSp>
      <p:sp>
        <p:nvSpPr>
          <p:cNvPr id="49260" name="AutoShape 108"/>
          <p:cNvSpPr>
            <a:spLocks noChangeArrowheads="1"/>
          </p:cNvSpPr>
          <p:nvPr/>
        </p:nvSpPr>
        <p:spPr bwMode="auto">
          <a:xfrm rot="1624597">
            <a:off x="4429125" y="3644900"/>
            <a:ext cx="863600" cy="792163"/>
          </a:xfrm>
          <a:prstGeom prst="cloudCallout">
            <a:avLst>
              <a:gd name="adj1" fmla="val -43750"/>
              <a:gd name="adj2" fmla="val 70241"/>
            </a:avLst>
          </a:prstGeom>
          <a:solidFill>
            <a:srgbClr val="FFFF00">
              <a:alpha val="20000"/>
            </a:srgbClr>
          </a:solidFill>
          <a:ln w="19050" cap="sq">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atin typeface="Candara" pitchFamily="34" charset="0"/>
              </a:rPr>
              <a:t>?</a:t>
            </a:r>
            <a:endParaRPr lang="en-AU">
              <a:latin typeface="Candara" pitchFamily="34" charset="0"/>
            </a:endParaRPr>
          </a:p>
        </p:txBody>
      </p:sp>
      <p:sp>
        <p:nvSpPr>
          <p:cNvPr id="49261" name="AutoShape 109"/>
          <p:cNvSpPr>
            <a:spLocks noChangeArrowheads="1"/>
          </p:cNvSpPr>
          <p:nvPr/>
        </p:nvSpPr>
        <p:spPr bwMode="auto">
          <a:xfrm rot="-3325623">
            <a:off x="1872457" y="3609181"/>
            <a:ext cx="863600" cy="792163"/>
          </a:xfrm>
          <a:prstGeom prst="cloudCallout">
            <a:avLst>
              <a:gd name="adj1" fmla="val -43750"/>
              <a:gd name="adj2" fmla="val 70241"/>
            </a:avLst>
          </a:prstGeom>
          <a:solidFill>
            <a:srgbClr val="FFFF00">
              <a:alpha val="20000"/>
            </a:srgbClr>
          </a:solidFill>
          <a:ln w="19050" cap="sq">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atin typeface="Candara" pitchFamily="34" charset="0"/>
              </a:rPr>
              <a:t>?</a:t>
            </a:r>
            <a:endParaRPr lang="en-AU">
              <a:latin typeface="Candara" pitchFamily="34" charset="0"/>
            </a:endParaRPr>
          </a:p>
        </p:txBody>
      </p:sp>
      <p:pic>
        <p:nvPicPr>
          <p:cNvPr id="49262" name="Picture 110" descr="jackhamm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4868863"/>
            <a:ext cx="14128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3" name="Rectangle 101"/>
          <p:cNvSpPr>
            <a:spLocks noChangeArrowheads="1"/>
          </p:cNvSpPr>
          <p:nvPr/>
        </p:nvSpPr>
        <p:spPr bwMode="auto">
          <a:xfrm>
            <a:off x="179388" y="3357563"/>
            <a:ext cx="43053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l">
              <a:spcBef>
                <a:spcPct val="20000"/>
              </a:spcBef>
              <a:buFontTx/>
              <a:buChar char="•"/>
              <a:defRPr/>
            </a:pPr>
            <a:r>
              <a:rPr kumimoji="1" lang="en-US" sz="2000" dirty="0">
                <a:latin typeface="Candara" pitchFamily="34" charset="0"/>
              </a:rPr>
              <a:t>Then to dig more holes, have to have </a:t>
            </a:r>
            <a:r>
              <a:rPr kumimoji="1" lang="en-US" sz="2000" b="1" dirty="0">
                <a:latin typeface="Candara" pitchFamily="34" charset="0"/>
              </a:rPr>
              <a:t>more than one worker</a:t>
            </a:r>
            <a:r>
              <a:rPr kumimoji="1" lang="en-US" sz="2000" dirty="0">
                <a:latin typeface="Candara" pitchFamily="34" charset="0"/>
              </a:rPr>
              <a:t> per jackhammer:</a:t>
            </a:r>
            <a:endParaRPr kumimoji="1" lang="en-AU" sz="2000" dirty="0">
              <a:latin typeface="Candara" pitchFamily="34" charset="0"/>
            </a:endParaRPr>
          </a:p>
        </p:txBody>
      </p:sp>
      <p:pic>
        <p:nvPicPr>
          <p:cNvPr id="49264" name="Picture 112" descr="wor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53133" flipV="1">
            <a:off x="2190750" y="5443538"/>
            <a:ext cx="13176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265" name="Group 113"/>
          <p:cNvGrpSpPr>
            <a:grpSpLocks/>
          </p:cNvGrpSpPr>
          <p:nvPr/>
        </p:nvGrpSpPr>
        <p:grpSpPr bwMode="auto">
          <a:xfrm rot="19247859" flipV="1">
            <a:off x="3276600" y="5405438"/>
            <a:ext cx="1304925" cy="1119187"/>
            <a:chOff x="204" y="2182"/>
            <a:chExt cx="822" cy="792"/>
          </a:xfrm>
        </p:grpSpPr>
        <p:sp>
          <p:nvSpPr>
            <p:cNvPr id="49266" name="Freeform 114"/>
            <p:cNvSpPr>
              <a:spLocks/>
            </p:cNvSpPr>
            <p:nvPr/>
          </p:nvSpPr>
          <p:spPr bwMode="auto">
            <a:xfrm>
              <a:off x="204" y="2182"/>
              <a:ext cx="822" cy="792"/>
            </a:xfrm>
            <a:custGeom>
              <a:avLst/>
              <a:gdLst>
                <a:gd name="T0" fmla="*/ 1097 w 1643"/>
                <a:gd name="T1" fmla="*/ 735 h 1583"/>
                <a:gd name="T2" fmla="*/ 1033 w 1643"/>
                <a:gd name="T3" fmla="*/ 642 h 1583"/>
                <a:gd name="T4" fmla="*/ 1209 w 1643"/>
                <a:gd name="T5" fmla="*/ 569 h 1583"/>
                <a:gd name="T6" fmla="*/ 1376 w 1643"/>
                <a:gd name="T7" fmla="*/ 534 h 1583"/>
                <a:gd name="T8" fmla="*/ 1434 w 1643"/>
                <a:gd name="T9" fmla="*/ 576 h 1583"/>
                <a:gd name="T10" fmla="*/ 1627 w 1643"/>
                <a:gd name="T11" fmla="*/ 544 h 1583"/>
                <a:gd name="T12" fmla="*/ 1537 w 1643"/>
                <a:gd name="T13" fmla="*/ 386 h 1583"/>
                <a:gd name="T14" fmla="*/ 1456 w 1643"/>
                <a:gd name="T15" fmla="*/ 291 h 1583"/>
                <a:gd name="T16" fmla="*/ 1387 w 1643"/>
                <a:gd name="T17" fmla="*/ 247 h 1583"/>
                <a:gd name="T18" fmla="*/ 1302 w 1643"/>
                <a:gd name="T19" fmla="*/ 231 h 1583"/>
                <a:gd name="T20" fmla="*/ 1235 w 1643"/>
                <a:gd name="T21" fmla="*/ 242 h 1583"/>
                <a:gd name="T22" fmla="*/ 1171 w 1643"/>
                <a:gd name="T23" fmla="*/ 292 h 1583"/>
                <a:gd name="T24" fmla="*/ 1149 w 1643"/>
                <a:gd name="T25" fmla="*/ 405 h 1583"/>
                <a:gd name="T26" fmla="*/ 1190 w 1643"/>
                <a:gd name="T27" fmla="*/ 516 h 1583"/>
                <a:gd name="T28" fmla="*/ 1162 w 1643"/>
                <a:gd name="T29" fmla="*/ 520 h 1583"/>
                <a:gd name="T30" fmla="*/ 1114 w 1643"/>
                <a:gd name="T31" fmla="*/ 357 h 1583"/>
                <a:gd name="T32" fmla="*/ 1136 w 1643"/>
                <a:gd name="T33" fmla="*/ 286 h 1583"/>
                <a:gd name="T34" fmla="*/ 1082 w 1643"/>
                <a:gd name="T35" fmla="*/ 306 h 1583"/>
                <a:gd name="T36" fmla="*/ 1001 w 1643"/>
                <a:gd name="T37" fmla="*/ 296 h 1583"/>
                <a:gd name="T38" fmla="*/ 891 w 1643"/>
                <a:gd name="T39" fmla="*/ 78 h 1583"/>
                <a:gd name="T40" fmla="*/ 840 w 1643"/>
                <a:gd name="T41" fmla="*/ 15 h 1583"/>
                <a:gd name="T42" fmla="*/ 734 w 1643"/>
                <a:gd name="T43" fmla="*/ 9 h 1583"/>
                <a:gd name="T44" fmla="*/ 672 w 1643"/>
                <a:gd name="T45" fmla="*/ 85 h 1583"/>
                <a:gd name="T46" fmla="*/ 658 w 1643"/>
                <a:gd name="T47" fmla="*/ 280 h 1583"/>
                <a:gd name="T48" fmla="*/ 524 w 1643"/>
                <a:gd name="T49" fmla="*/ 308 h 1583"/>
                <a:gd name="T50" fmla="*/ 445 w 1643"/>
                <a:gd name="T51" fmla="*/ 288 h 1583"/>
                <a:gd name="T52" fmla="*/ 459 w 1643"/>
                <a:gd name="T53" fmla="*/ 396 h 1583"/>
                <a:gd name="T54" fmla="*/ 434 w 1643"/>
                <a:gd name="T55" fmla="*/ 495 h 1583"/>
                <a:gd name="T56" fmla="*/ 423 w 1643"/>
                <a:gd name="T57" fmla="*/ 447 h 1583"/>
                <a:gd name="T58" fmla="*/ 411 w 1643"/>
                <a:gd name="T59" fmla="*/ 308 h 1583"/>
                <a:gd name="T60" fmla="*/ 376 w 1643"/>
                <a:gd name="T61" fmla="*/ 268 h 1583"/>
                <a:gd name="T62" fmla="*/ 291 w 1643"/>
                <a:gd name="T63" fmla="*/ 247 h 1583"/>
                <a:gd name="T64" fmla="*/ 171 w 1643"/>
                <a:gd name="T65" fmla="*/ 304 h 1583"/>
                <a:gd name="T66" fmla="*/ 13 w 1643"/>
                <a:gd name="T67" fmla="*/ 553 h 1583"/>
                <a:gd name="T68" fmla="*/ 33 w 1643"/>
                <a:gd name="T69" fmla="*/ 732 h 1583"/>
                <a:gd name="T70" fmla="*/ 144 w 1643"/>
                <a:gd name="T71" fmla="*/ 805 h 1583"/>
                <a:gd name="T72" fmla="*/ 256 w 1643"/>
                <a:gd name="T73" fmla="*/ 831 h 1583"/>
                <a:gd name="T74" fmla="*/ 408 w 1643"/>
                <a:gd name="T75" fmla="*/ 798 h 1583"/>
                <a:gd name="T76" fmla="*/ 510 w 1643"/>
                <a:gd name="T77" fmla="*/ 852 h 1583"/>
                <a:gd name="T78" fmla="*/ 464 w 1643"/>
                <a:gd name="T79" fmla="*/ 902 h 1583"/>
                <a:gd name="T80" fmla="*/ 268 w 1643"/>
                <a:gd name="T81" fmla="*/ 1094 h 1583"/>
                <a:gd name="T82" fmla="*/ 107 w 1643"/>
                <a:gd name="T83" fmla="*/ 1490 h 1583"/>
                <a:gd name="T84" fmla="*/ 323 w 1643"/>
                <a:gd name="T85" fmla="*/ 1474 h 1583"/>
                <a:gd name="T86" fmla="*/ 536 w 1643"/>
                <a:gd name="T87" fmla="*/ 1281 h 1583"/>
                <a:gd name="T88" fmla="*/ 806 w 1643"/>
                <a:gd name="T89" fmla="*/ 1176 h 1583"/>
                <a:gd name="T90" fmla="*/ 1500 w 1643"/>
                <a:gd name="T91" fmla="*/ 1423 h 1583"/>
                <a:gd name="T92" fmla="*/ 1362 w 1643"/>
                <a:gd name="T93" fmla="*/ 1139 h 1583"/>
                <a:gd name="T94" fmla="*/ 1107 w 1643"/>
                <a:gd name="T95" fmla="*/ 884 h 1583"/>
                <a:gd name="T96" fmla="*/ 1177 w 1643"/>
                <a:gd name="T97" fmla="*/ 813 h 1583"/>
                <a:gd name="T98" fmla="*/ 1314 w 1643"/>
                <a:gd name="T99" fmla="*/ 827 h 1583"/>
                <a:gd name="T100" fmla="*/ 1453 w 1643"/>
                <a:gd name="T101" fmla="*/ 822 h 1583"/>
                <a:gd name="T102" fmla="*/ 1536 w 1643"/>
                <a:gd name="T103" fmla="*/ 791 h 1583"/>
                <a:gd name="T104" fmla="*/ 1642 w 1643"/>
                <a:gd name="T105" fmla="*/ 656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3" h="1583">
                  <a:moveTo>
                    <a:pt x="1451" y="602"/>
                  </a:moveTo>
                  <a:lnTo>
                    <a:pt x="1463" y="646"/>
                  </a:lnTo>
                  <a:lnTo>
                    <a:pt x="1468" y="686"/>
                  </a:lnTo>
                  <a:lnTo>
                    <a:pt x="1468" y="717"/>
                  </a:lnTo>
                  <a:lnTo>
                    <a:pt x="1468" y="729"/>
                  </a:lnTo>
                  <a:lnTo>
                    <a:pt x="1097" y="735"/>
                  </a:lnTo>
                  <a:lnTo>
                    <a:pt x="1050" y="808"/>
                  </a:lnTo>
                  <a:lnTo>
                    <a:pt x="924" y="791"/>
                  </a:lnTo>
                  <a:lnTo>
                    <a:pt x="993" y="663"/>
                  </a:lnTo>
                  <a:lnTo>
                    <a:pt x="1000" y="658"/>
                  </a:lnTo>
                  <a:lnTo>
                    <a:pt x="1014" y="652"/>
                  </a:lnTo>
                  <a:lnTo>
                    <a:pt x="1033" y="642"/>
                  </a:lnTo>
                  <a:lnTo>
                    <a:pt x="1056" y="632"/>
                  </a:lnTo>
                  <a:lnTo>
                    <a:pt x="1082" y="619"/>
                  </a:lnTo>
                  <a:lnTo>
                    <a:pt x="1111" y="607"/>
                  </a:lnTo>
                  <a:lnTo>
                    <a:pt x="1143" y="594"/>
                  </a:lnTo>
                  <a:lnTo>
                    <a:pt x="1175" y="581"/>
                  </a:lnTo>
                  <a:lnTo>
                    <a:pt x="1209" y="569"/>
                  </a:lnTo>
                  <a:lnTo>
                    <a:pt x="1242" y="557"/>
                  </a:lnTo>
                  <a:lnTo>
                    <a:pt x="1274" y="548"/>
                  </a:lnTo>
                  <a:lnTo>
                    <a:pt x="1304" y="540"/>
                  </a:lnTo>
                  <a:lnTo>
                    <a:pt x="1332" y="535"/>
                  </a:lnTo>
                  <a:lnTo>
                    <a:pt x="1356" y="533"/>
                  </a:lnTo>
                  <a:lnTo>
                    <a:pt x="1376" y="534"/>
                  </a:lnTo>
                  <a:lnTo>
                    <a:pt x="1391" y="539"/>
                  </a:lnTo>
                  <a:lnTo>
                    <a:pt x="1401" y="546"/>
                  </a:lnTo>
                  <a:lnTo>
                    <a:pt x="1411" y="553"/>
                  </a:lnTo>
                  <a:lnTo>
                    <a:pt x="1420" y="559"/>
                  </a:lnTo>
                  <a:lnTo>
                    <a:pt x="1428" y="567"/>
                  </a:lnTo>
                  <a:lnTo>
                    <a:pt x="1434" y="576"/>
                  </a:lnTo>
                  <a:lnTo>
                    <a:pt x="1440" y="585"/>
                  </a:lnTo>
                  <a:lnTo>
                    <a:pt x="1446" y="593"/>
                  </a:lnTo>
                  <a:lnTo>
                    <a:pt x="1451" y="602"/>
                  </a:lnTo>
                  <a:lnTo>
                    <a:pt x="1642" y="602"/>
                  </a:lnTo>
                  <a:lnTo>
                    <a:pt x="1636" y="573"/>
                  </a:lnTo>
                  <a:lnTo>
                    <a:pt x="1627" y="544"/>
                  </a:lnTo>
                  <a:lnTo>
                    <a:pt x="1615" y="517"/>
                  </a:lnTo>
                  <a:lnTo>
                    <a:pt x="1601" y="488"/>
                  </a:lnTo>
                  <a:lnTo>
                    <a:pt x="1587" y="462"/>
                  </a:lnTo>
                  <a:lnTo>
                    <a:pt x="1570" y="435"/>
                  </a:lnTo>
                  <a:lnTo>
                    <a:pt x="1553" y="410"/>
                  </a:lnTo>
                  <a:lnTo>
                    <a:pt x="1537" y="386"/>
                  </a:lnTo>
                  <a:lnTo>
                    <a:pt x="1520" y="364"/>
                  </a:lnTo>
                  <a:lnTo>
                    <a:pt x="1504" y="344"/>
                  </a:lnTo>
                  <a:lnTo>
                    <a:pt x="1490" y="327"/>
                  </a:lnTo>
                  <a:lnTo>
                    <a:pt x="1476" y="312"/>
                  </a:lnTo>
                  <a:lnTo>
                    <a:pt x="1466" y="299"/>
                  </a:lnTo>
                  <a:lnTo>
                    <a:pt x="1456" y="291"/>
                  </a:lnTo>
                  <a:lnTo>
                    <a:pt x="1452" y="285"/>
                  </a:lnTo>
                  <a:lnTo>
                    <a:pt x="1449" y="283"/>
                  </a:lnTo>
                  <a:lnTo>
                    <a:pt x="1433" y="271"/>
                  </a:lnTo>
                  <a:lnTo>
                    <a:pt x="1417" y="262"/>
                  </a:lnTo>
                  <a:lnTo>
                    <a:pt x="1402" y="254"/>
                  </a:lnTo>
                  <a:lnTo>
                    <a:pt x="1387" y="247"/>
                  </a:lnTo>
                  <a:lnTo>
                    <a:pt x="1372" y="243"/>
                  </a:lnTo>
                  <a:lnTo>
                    <a:pt x="1357" y="238"/>
                  </a:lnTo>
                  <a:lnTo>
                    <a:pt x="1342" y="235"/>
                  </a:lnTo>
                  <a:lnTo>
                    <a:pt x="1329" y="232"/>
                  </a:lnTo>
                  <a:lnTo>
                    <a:pt x="1315" y="231"/>
                  </a:lnTo>
                  <a:lnTo>
                    <a:pt x="1302" y="231"/>
                  </a:lnTo>
                  <a:lnTo>
                    <a:pt x="1289" y="232"/>
                  </a:lnTo>
                  <a:lnTo>
                    <a:pt x="1277" y="232"/>
                  </a:lnTo>
                  <a:lnTo>
                    <a:pt x="1265" y="235"/>
                  </a:lnTo>
                  <a:lnTo>
                    <a:pt x="1255" y="237"/>
                  </a:lnTo>
                  <a:lnTo>
                    <a:pt x="1244" y="239"/>
                  </a:lnTo>
                  <a:lnTo>
                    <a:pt x="1235" y="242"/>
                  </a:lnTo>
                  <a:lnTo>
                    <a:pt x="1226" y="246"/>
                  </a:lnTo>
                  <a:lnTo>
                    <a:pt x="1216" y="252"/>
                  </a:lnTo>
                  <a:lnTo>
                    <a:pt x="1204" y="260"/>
                  </a:lnTo>
                  <a:lnTo>
                    <a:pt x="1193" y="269"/>
                  </a:lnTo>
                  <a:lnTo>
                    <a:pt x="1181" y="280"/>
                  </a:lnTo>
                  <a:lnTo>
                    <a:pt x="1171" y="292"/>
                  </a:lnTo>
                  <a:lnTo>
                    <a:pt x="1162" y="306"/>
                  </a:lnTo>
                  <a:lnTo>
                    <a:pt x="1153" y="322"/>
                  </a:lnTo>
                  <a:lnTo>
                    <a:pt x="1148" y="342"/>
                  </a:lnTo>
                  <a:lnTo>
                    <a:pt x="1145" y="361"/>
                  </a:lnTo>
                  <a:lnTo>
                    <a:pt x="1145" y="383"/>
                  </a:lnTo>
                  <a:lnTo>
                    <a:pt x="1149" y="405"/>
                  </a:lnTo>
                  <a:lnTo>
                    <a:pt x="1153" y="428"/>
                  </a:lnTo>
                  <a:lnTo>
                    <a:pt x="1163" y="452"/>
                  </a:lnTo>
                  <a:lnTo>
                    <a:pt x="1174" y="478"/>
                  </a:lnTo>
                  <a:lnTo>
                    <a:pt x="1188" y="504"/>
                  </a:lnTo>
                  <a:lnTo>
                    <a:pt x="1190" y="510"/>
                  </a:lnTo>
                  <a:lnTo>
                    <a:pt x="1190" y="516"/>
                  </a:lnTo>
                  <a:lnTo>
                    <a:pt x="1187" y="521"/>
                  </a:lnTo>
                  <a:lnTo>
                    <a:pt x="1182" y="525"/>
                  </a:lnTo>
                  <a:lnTo>
                    <a:pt x="1177" y="527"/>
                  </a:lnTo>
                  <a:lnTo>
                    <a:pt x="1171" y="527"/>
                  </a:lnTo>
                  <a:lnTo>
                    <a:pt x="1166" y="525"/>
                  </a:lnTo>
                  <a:lnTo>
                    <a:pt x="1162" y="520"/>
                  </a:lnTo>
                  <a:lnTo>
                    <a:pt x="1145" y="490"/>
                  </a:lnTo>
                  <a:lnTo>
                    <a:pt x="1133" y="462"/>
                  </a:lnTo>
                  <a:lnTo>
                    <a:pt x="1124" y="434"/>
                  </a:lnTo>
                  <a:lnTo>
                    <a:pt x="1117" y="407"/>
                  </a:lnTo>
                  <a:lnTo>
                    <a:pt x="1114" y="382"/>
                  </a:lnTo>
                  <a:lnTo>
                    <a:pt x="1114" y="357"/>
                  </a:lnTo>
                  <a:lnTo>
                    <a:pt x="1118" y="334"/>
                  </a:lnTo>
                  <a:lnTo>
                    <a:pt x="1125" y="311"/>
                  </a:lnTo>
                  <a:lnTo>
                    <a:pt x="1127" y="305"/>
                  </a:lnTo>
                  <a:lnTo>
                    <a:pt x="1130" y="298"/>
                  </a:lnTo>
                  <a:lnTo>
                    <a:pt x="1133" y="292"/>
                  </a:lnTo>
                  <a:lnTo>
                    <a:pt x="1136" y="286"/>
                  </a:lnTo>
                  <a:lnTo>
                    <a:pt x="1127" y="291"/>
                  </a:lnTo>
                  <a:lnTo>
                    <a:pt x="1118" y="296"/>
                  </a:lnTo>
                  <a:lnTo>
                    <a:pt x="1110" y="299"/>
                  </a:lnTo>
                  <a:lnTo>
                    <a:pt x="1101" y="303"/>
                  </a:lnTo>
                  <a:lnTo>
                    <a:pt x="1091" y="305"/>
                  </a:lnTo>
                  <a:lnTo>
                    <a:pt x="1082" y="306"/>
                  </a:lnTo>
                  <a:lnTo>
                    <a:pt x="1072" y="306"/>
                  </a:lnTo>
                  <a:lnTo>
                    <a:pt x="1060" y="306"/>
                  </a:lnTo>
                  <a:lnTo>
                    <a:pt x="1048" y="305"/>
                  </a:lnTo>
                  <a:lnTo>
                    <a:pt x="1034" y="304"/>
                  </a:lnTo>
                  <a:lnTo>
                    <a:pt x="1019" y="300"/>
                  </a:lnTo>
                  <a:lnTo>
                    <a:pt x="1001" y="296"/>
                  </a:lnTo>
                  <a:lnTo>
                    <a:pt x="982" y="291"/>
                  </a:lnTo>
                  <a:lnTo>
                    <a:pt x="960" y="284"/>
                  </a:lnTo>
                  <a:lnTo>
                    <a:pt x="937" y="276"/>
                  </a:lnTo>
                  <a:lnTo>
                    <a:pt x="911" y="267"/>
                  </a:lnTo>
                  <a:lnTo>
                    <a:pt x="897" y="123"/>
                  </a:lnTo>
                  <a:lnTo>
                    <a:pt x="891" y="78"/>
                  </a:lnTo>
                  <a:lnTo>
                    <a:pt x="889" y="79"/>
                  </a:lnTo>
                  <a:lnTo>
                    <a:pt x="883" y="64"/>
                  </a:lnTo>
                  <a:lnTo>
                    <a:pt x="876" y="50"/>
                  </a:lnTo>
                  <a:lnTo>
                    <a:pt x="866" y="36"/>
                  </a:lnTo>
                  <a:lnTo>
                    <a:pt x="854" y="25"/>
                  </a:lnTo>
                  <a:lnTo>
                    <a:pt x="840" y="15"/>
                  </a:lnTo>
                  <a:lnTo>
                    <a:pt x="824" y="7"/>
                  </a:lnTo>
                  <a:lnTo>
                    <a:pt x="808" y="2"/>
                  </a:lnTo>
                  <a:lnTo>
                    <a:pt x="790" y="0"/>
                  </a:lnTo>
                  <a:lnTo>
                    <a:pt x="770" y="1"/>
                  </a:lnTo>
                  <a:lnTo>
                    <a:pt x="752" y="4"/>
                  </a:lnTo>
                  <a:lnTo>
                    <a:pt x="734" y="9"/>
                  </a:lnTo>
                  <a:lnTo>
                    <a:pt x="718" y="18"/>
                  </a:lnTo>
                  <a:lnTo>
                    <a:pt x="704" y="30"/>
                  </a:lnTo>
                  <a:lnTo>
                    <a:pt x="692" y="43"/>
                  </a:lnTo>
                  <a:lnTo>
                    <a:pt x="681" y="62"/>
                  </a:lnTo>
                  <a:lnTo>
                    <a:pt x="673" y="85"/>
                  </a:lnTo>
                  <a:lnTo>
                    <a:pt x="672" y="85"/>
                  </a:lnTo>
                  <a:lnTo>
                    <a:pt x="594" y="124"/>
                  </a:lnTo>
                  <a:lnTo>
                    <a:pt x="687" y="126"/>
                  </a:lnTo>
                  <a:lnTo>
                    <a:pt x="673" y="269"/>
                  </a:lnTo>
                  <a:lnTo>
                    <a:pt x="672" y="270"/>
                  </a:lnTo>
                  <a:lnTo>
                    <a:pt x="666" y="274"/>
                  </a:lnTo>
                  <a:lnTo>
                    <a:pt x="658" y="280"/>
                  </a:lnTo>
                  <a:lnTo>
                    <a:pt x="644" y="285"/>
                  </a:lnTo>
                  <a:lnTo>
                    <a:pt x="626" y="292"/>
                  </a:lnTo>
                  <a:lnTo>
                    <a:pt x="602" y="299"/>
                  </a:lnTo>
                  <a:lnTo>
                    <a:pt x="572" y="305"/>
                  </a:lnTo>
                  <a:lnTo>
                    <a:pt x="535" y="308"/>
                  </a:lnTo>
                  <a:lnTo>
                    <a:pt x="524" y="308"/>
                  </a:lnTo>
                  <a:lnTo>
                    <a:pt x="512" y="307"/>
                  </a:lnTo>
                  <a:lnTo>
                    <a:pt x="499" y="305"/>
                  </a:lnTo>
                  <a:lnTo>
                    <a:pt x="487" y="301"/>
                  </a:lnTo>
                  <a:lnTo>
                    <a:pt x="473" y="298"/>
                  </a:lnTo>
                  <a:lnTo>
                    <a:pt x="459" y="292"/>
                  </a:lnTo>
                  <a:lnTo>
                    <a:pt x="445" y="288"/>
                  </a:lnTo>
                  <a:lnTo>
                    <a:pt x="431" y="282"/>
                  </a:lnTo>
                  <a:lnTo>
                    <a:pt x="442" y="301"/>
                  </a:lnTo>
                  <a:lnTo>
                    <a:pt x="450" y="322"/>
                  </a:lnTo>
                  <a:lnTo>
                    <a:pt x="456" y="345"/>
                  </a:lnTo>
                  <a:lnTo>
                    <a:pt x="459" y="369"/>
                  </a:lnTo>
                  <a:lnTo>
                    <a:pt x="459" y="396"/>
                  </a:lnTo>
                  <a:lnTo>
                    <a:pt x="458" y="424"/>
                  </a:lnTo>
                  <a:lnTo>
                    <a:pt x="453" y="452"/>
                  </a:lnTo>
                  <a:lnTo>
                    <a:pt x="446" y="483"/>
                  </a:lnTo>
                  <a:lnTo>
                    <a:pt x="444" y="489"/>
                  </a:lnTo>
                  <a:lnTo>
                    <a:pt x="439" y="493"/>
                  </a:lnTo>
                  <a:lnTo>
                    <a:pt x="434" y="495"/>
                  </a:lnTo>
                  <a:lnTo>
                    <a:pt x="427" y="495"/>
                  </a:lnTo>
                  <a:lnTo>
                    <a:pt x="421" y="491"/>
                  </a:lnTo>
                  <a:lnTo>
                    <a:pt x="418" y="487"/>
                  </a:lnTo>
                  <a:lnTo>
                    <a:pt x="416" y="481"/>
                  </a:lnTo>
                  <a:lnTo>
                    <a:pt x="416" y="475"/>
                  </a:lnTo>
                  <a:lnTo>
                    <a:pt x="423" y="447"/>
                  </a:lnTo>
                  <a:lnTo>
                    <a:pt x="427" y="419"/>
                  </a:lnTo>
                  <a:lnTo>
                    <a:pt x="429" y="394"/>
                  </a:lnTo>
                  <a:lnTo>
                    <a:pt x="428" y="369"/>
                  </a:lnTo>
                  <a:lnTo>
                    <a:pt x="425" y="347"/>
                  </a:lnTo>
                  <a:lnTo>
                    <a:pt x="419" y="327"/>
                  </a:lnTo>
                  <a:lnTo>
                    <a:pt x="411" y="308"/>
                  </a:lnTo>
                  <a:lnTo>
                    <a:pt x="400" y="292"/>
                  </a:lnTo>
                  <a:lnTo>
                    <a:pt x="396" y="286"/>
                  </a:lnTo>
                  <a:lnTo>
                    <a:pt x="391" y="282"/>
                  </a:lnTo>
                  <a:lnTo>
                    <a:pt x="387" y="277"/>
                  </a:lnTo>
                  <a:lnTo>
                    <a:pt x="382" y="273"/>
                  </a:lnTo>
                  <a:lnTo>
                    <a:pt x="376" y="268"/>
                  </a:lnTo>
                  <a:lnTo>
                    <a:pt x="372" y="265"/>
                  </a:lnTo>
                  <a:lnTo>
                    <a:pt x="366" y="261"/>
                  </a:lnTo>
                  <a:lnTo>
                    <a:pt x="360" y="258"/>
                  </a:lnTo>
                  <a:lnTo>
                    <a:pt x="337" y="252"/>
                  </a:lnTo>
                  <a:lnTo>
                    <a:pt x="314" y="248"/>
                  </a:lnTo>
                  <a:lnTo>
                    <a:pt x="291" y="247"/>
                  </a:lnTo>
                  <a:lnTo>
                    <a:pt x="268" y="248"/>
                  </a:lnTo>
                  <a:lnTo>
                    <a:pt x="245" y="254"/>
                  </a:lnTo>
                  <a:lnTo>
                    <a:pt x="222" y="263"/>
                  </a:lnTo>
                  <a:lnTo>
                    <a:pt x="200" y="277"/>
                  </a:lnTo>
                  <a:lnTo>
                    <a:pt x="178" y="297"/>
                  </a:lnTo>
                  <a:lnTo>
                    <a:pt x="171" y="304"/>
                  </a:lnTo>
                  <a:lnTo>
                    <a:pt x="153" y="324"/>
                  </a:lnTo>
                  <a:lnTo>
                    <a:pt x="126" y="357"/>
                  </a:lnTo>
                  <a:lnTo>
                    <a:pt x="96" y="397"/>
                  </a:lnTo>
                  <a:lnTo>
                    <a:pt x="64" y="444"/>
                  </a:lnTo>
                  <a:lnTo>
                    <a:pt x="35" y="497"/>
                  </a:lnTo>
                  <a:lnTo>
                    <a:pt x="13" y="553"/>
                  </a:lnTo>
                  <a:lnTo>
                    <a:pt x="1" y="608"/>
                  </a:lnTo>
                  <a:lnTo>
                    <a:pt x="0" y="634"/>
                  </a:lnTo>
                  <a:lnTo>
                    <a:pt x="1" y="661"/>
                  </a:lnTo>
                  <a:lnTo>
                    <a:pt x="8" y="686"/>
                  </a:lnTo>
                  <a:lnTo>
                    <a:pt x="18" y="709"/>
                  </a:lnTo>
                  <a:lnTo>
                    <a:pt x="33" y="732"/>
                  </a:lnTo>
                  <a:lnTo>
                    <a:pt x="54" y="754"/>
                  </a:lnTo>
                  <a:lnTo>
                    <a:pt x="79" y="774"/>
                  </a:lnTo>
                  <a:lnTo>
                    <a:pt x="111" y="791"/>
                  </a:lnTo>
                  <a:lnTo>
                    <a:pt x="121" y="794"/>
                  </a:lnTo>
                  <a:lnTo>
                    <a:pt x="131" y="800"/>
                  </a:lnTo>
                  <a:lnTo>
                    <a:pt x="144" y="805"/>
                  </a:lnTo>
                  <a:lnTo>
                    <a:pt x="159" y="811"/>
                  </a:lnTo>
                  <a:lnTo>
                    <a:pt x="176" y="816"/>
                  </a:lnTo>
                  <a:lnTo>
                    <a:pt x="193" y="822"/>
                  </a:lnTo>
                  <a:lnTo>
                    <a:pt x="214" y="827"/>
                  </a:lnTo>
                  <a:lnTo>
                    <a:pt x="235" y="829"/>
                  </a:lnTo>
                  <a:lnTo>
                    <a:pt x="256" y="831"/>
                  </a:lnTo>
                  <a:lnTo>
                    <a:pt x="281" y="832"/>
                  </a:lnTo>
                  <a:lnTo>
                    <a:pt x="305" y="830"/>
                  </a:lnTo>
                  <a:lnTo>
                    <a:pt x="330" y="827"/>
                  </a:lnTo>
                  <a:lnTo>
                    <a:pt x="355" y="820"/>
                  </a:lnTo>
                  <a:lnTo>
                    <a:pt x="382" y="811"/>
                  </a:lnTo>
                  <a:lnTo>
                    <a:pt x="408" y="798"/>
                  </a:lnTo>
                  <a:lnTo>
                    <a:pt x="436" y="782"/>
                  </a:lnTo>
                  <a:lnTo>
                    <a:pt x="453" y="799"/>
                  </a:lnTo>
                  <a:lnTo>
                    <a:pt x="471" y="815"/>
                  </a:lnTo>
                  <a:lnTo>
                    <a:pt x="486" y="829"/>
                  </a:lnTo>
                  <a:lnTo>
                    <a:pt x="498" y="842"/>
                  </a:lnTo>
                  <a:lnTo>
                    <a:pt x="510" y="852"/>
                  </a:lnTo>
                  <a:lnTo>
                    <a:pt x="518" y="860"/>
                  </a:lnTo>
                  <a:lnTo>
                    <a:pt x="522" y="866"/>
                  </a:lnTo>
                  <a:lnTo>
                    <a:pt x="525" y="867"/>
                  </a:lnTo>
                  <a:lnTo>
                    <a:pt x="510" y="875"/>
                  </a:lnTo>
                  <a:lnTo>
                    <a:pt x="489" y="885"/>
                  </a:lnTo>
                  <a:lnTo>
                    <a:pt x="464" y="902"/>
                  </a:lnTo>
                  <a:lnTo>
                    <a:pt x="436" y="921"/>
                  </a:lnTo>
                  <a:lnTo>
                    <a:pt x="405" y="945"/>
                  </a:lnTo>
                  <a:lnTo>
                    <a:pt x="372" y="975"/>
                  </a:lnTo>
                  <a:lnTo>
                    <a:pt x="337" y="1009"/>
                  </a:lnTo>
                  <a:lnTo>
                    <a:pt x="302" y="1049"/>
                  </a:lnTo>
                  <a:lnTo>
                    <a:pt x="268" y="1094"/>
                  </a:lnTo>
                  <a:lnTo>
                    <a:pt x="233" y="1145"/>
                  </a:lnTo>
                  <a:lnTo>
                    <a:pt x="202" y="1201"/>
                  </a:lnTo>
                  <a:lnTo>
                    <a:pt x="172" y="1263"/>
                  </a:lnTo>
                  <a:lnTo>
                    <a:pt x="146" y="1332"/>
                  </a:lnTo>
                  <a:lnTo>
                    <a:pt x="124" y="1408"/>
                  </a:lnTo>
                  <a:lnTo>
                    <a:pt x="107" y="1490"/>
                  </a:lnTo>
                  <a:lnTo>
                    <a:pt x="95" y="1580"/>
                  </a:lnTo>
                  <a:lnTo>
                    <a:pt x="245" y="1573"/>
                  </a:lnTo>
                  <a:lnTo>
                    <a:pt x="259" y="1555"/>
                  </a:lnTo>
                  <a:lnTo>
                    <a:pt x="276" y="1530"/>
                  </a:lnTo>
                  <a:lnTo>
                    <a:pt x="298" y="1504"/>
                  </a:lnTo>
                  <a:lnTo>
                    <a:pt x="323" y="1474"/>
                  </a:lnTo>
                  <a:lnTo>
                    <a:pt x="352" y="1443"/>
                  </a:lnTo>
                  <a:lnTo>
                    <a:pt x="383" y="1411"/>
                  </a:lnTo>
                  <a:lnTo>
                    <a:pt x="418" y="1377"/>
                  </a:lnTo>
                  <a:lnTo>
                    <a:pt x="456" y="1344"/>
                  </a:lnTo>
                  <a:lnTo>
                    <a:pt x="495" y="1312"/>
                  </a:lnTo>
                  <a:lnTo>
                    <a:pt x="536" y="1281"/>
                  </a:lnTo>
                  <a:lnTo>
                    <a:pt x="579" y="1253"/>
                  </a:lnTo>
                  <a:lnTo>
                    <a:pt x="623" y="1229"/>
                  </a:lnTo>
                  <a:lnTo>
                    <a:pt x="668" y="1207"/>
                  </a:lnTo>
                  <a:lnTo>
                    <a:pt x="714" y="1191"/>
                  </a:lnTo>
                  <a:lnTo>
                    <a:pt x="760" y="1180"/>
                  </a:lnTo>
                  <a:lnTo>
                    <a:pt x="806" y="1176"/>
                  </a:lnTo>
                  <a:lnTo>
                    <a:pt x="1177" y="1583"/>
                  </a:lnTo>
                  <a:lnTo>
                    <a:pt x="1530" y="1514"/>
                  </a:lnTo>
                  <a:lnTo>
                    <a:pt x="1528" y="1504"/>
                  </a:lnTo>
                  <a:lnTo>
                    <a:pt x="1521" y="1484"/>
                  </a:lnTo>
                  <a:lnTo>
                    <a:pt x="1513" y="1458"/>
                  </a:lnTo>
                  <a:lnTo>
                    <a:pt x="1500" y="1423"/>
                  </a:lnTo>
                  <a:lnTo>
                    <a:pt x="1485" y="1384"/>
                  </a:lnTo>
                  <a:lnTo>
                    <a:pt x="1467" y="1339"/>
                  </a:lnTo>
                  <a:lnTo>
                    <a:pt x="1445" y="1292"/>
                  </a:lnTo>
                  <a:lnTo>
                    <a:pt x="1421" y="1241"/>
                  </a:lnTo>
                  <a:lnTo>
                    <a:pt x="1393" y="1190"/>
                  </a:lnTo>
                  <a:lnTo>
                    <a:pt x="1362" y="1139"/>
                  </a:lnTo>
                  <a:lnTo>
                    <a:pt x="1327" y="1087"/>
                  </a:lnTo>
                  <a:lnTo>
                    <a:pt x="1291" y="1039"/>
                  </a:lnTo>
                  <a:lnTo>
                    <a:pt x="1249" y="993"/>
                  </a:lnTo>
                  <a:lnTo>
                    <a:pt x="1205" y="951"/>
                  </a:lnTo>
                  <a:lnTo>
                    <a:pt x="1158" y="914"/>
                  </a:lnTo>
                  <a:lnTo>
                    <a:pt x="1107" y="884"/>
                  </a:lnTo>
                  <a:lnTo>
                    <a:pt x="1117" y="876"/>
                  </a:lnTo>
                  <a:lnTo>
                    <a:pt x="1127" y="866"/>
                  </a:lnTo>
                  <a:lnTo>
                    <a:pt x="1137" y="854"/>
                  </a:lnTo>
                  <a:lnTo>
                    <a:pt x="1150" y="842"/>
                  </a:lnTo>
                  <a:lnTo>
                    <a:pt x="1163" y="828"/>
                  </a:lnTo>
                  <a:lnTo>
                    <a:pt x="1177" y="813"/>
                  </a:lnTo>
                  <a:lnTo>
                    <a:pt x="1192" y="797"/>
                  </a:lnTo>
                  <a:lnTo>
                    <a:pt x="1206" y="779"/>
                  </a:lnTo>
                  <a:lnTo>
                    <a:pt x="1234" y="797"/>
                  </a:lnTo>
                  <a:lnTo>
                    <a:pt x="1261" y="809"/>
                  </a:lnTo>
                  <a:lnTo>
                    <a:pt x="1288" y="820"/>
                  </a:lnTo>
                  <a:lnTo>
                    <a:pt x="1314" y="827"/>
                  </a:lnTo>
                  <a:lnTo>
                    <a:pt x="1340" y="830"/>
                  </a:lnTo>
                  <a:lnTo>
                    <a:pt x="1364" y="832"/>
                  </a:lnTo>
                  <a:lnTo>
                    <a:pt x="1388" y="832"/>
                  </a:lnTo>
                  <a:lnTo>
                    <a:pt x="1411" y="830"/>
                  </a:lnTo>
                  <a:lnTo>
                    <a:pt x="1432" y="827"/>
                  </a:lnTo>
                  <a:lnTo>
                    <a:pt x="1453" y="822"/>
                  </a:lnTo>
                  <a:lnTo>
                    <a:pt x="1471" y="817"/>
                  </a:lnTo>
                  <a:lnTo>
                    <a:pt x="1487" y="812"/>
                  </a:lnTo>
                  <a:lnTo>
                    <a:pt x="1502" y="806"/>
                  </a:lnTo>
                  <a:lnTo>
                    <a:pt x="1516" y="800"/>
                  </a:lnTo>
                  <a:lnTo>
                    <a:pt x="1527" y="796"/>
                  </a:lnTo>
                  <a:lnTo>
                    <a:pt x="1536" y="791"/>
                  </a:lnTo>
                  <a:lnTo>
                    <a:pt x="1567" y="774"/>
                  </a:lnTo>
                  <a:lnTo>
                    <a:pt x="1591" y="754"/>
                  </a:lnTo>
                  <a:lnTo>
                    <a:pt x="1611" y="732"/>
                  </a:lnTo>
                  <a:lnTo>
                    <a:pt x="1626" y="708"/>
                  </a:lnTo>
                  <a:lnTo>
                    <a:pt x="1636" y="683"/>
                  </a:lnTo>
                  <a:lnTo>
                    <a:pt x="1642" y="656"/>
                  </a:lnTo>
                  <a:lnTo>
                    <a:pt x="1643" y="629"/>
                  </a:lnTo>
                  <a:lnTo>
                    <a:pt x="1642" y="602"/>
                  </a:lnTo>
                  <a:lnTo>
                    <a:pt x="1451" y="60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sp>
          <p:nvSpPr>
            <p:cNvPr id="49267" name="Freeform 115"/>
            <p:cNvSpPr>
              <a:spLocks/>
            </p:cNvSpPr>
            <p:nvPr/>
          </p:nvSpPr>
          <p:spPr bwMode="auto">
            <a:xfrm>
              <a:off x="339" y="2453"/>
              <a:ext cx="273" cy="137"/>
            </a:xfrm>
            <a:custGeom>
              <a:avLst/>
              <a:gdLst>
                <a:gd name="T0" fmla="*/ 545 w 545"/>
                <a:gd name="T1" fmla="*/ 258 h 275"/>
                <a:gd name="T2" fmla="*/ 420 w 545"/>
                <a:gd name="T3" fmla="*/ 275 h 275"/>
                <a:gd name="T4" fmla="*/ 373 w 545"/>
                <a:gd name="T5" fmla="*/ 202 h 275"/>
                <a:gd name="T6" fmla="*/ 2 w 545"/>
                <a:gd name="T7" fmla="*/ 196 h 275"/>
                <a:gd name="T8" fmla="*/ 1 w 545"/>
                <a:gd name="T9" fmla="*/ 190 h 275"/>
                <a:gd name="T10" fmla="*/ 0 w 545"/>
                <a:gd name="T11" fmla="*/ 174 h 275"/>
                <a:gd name="T12" fmla="*/ 0 w 545"/>
                <a:gd name="T13" fmla="*/ 150 h 275"/>
                <a:gd name="T14" fmla="*/ 3 w 545"/>
                <a:gd name="T15" fmla="*/ 121 h 275"/>
                <a:gd name="T16" fmla="*/ 10 w 545"/>
                <a:gd name="T17" fmla="*/ 90 h 275"/>
                <a:gd name="T18" fmla="*/ 24 w 545"/>
                <a:gd name="T19" fmla="*/ 59 h 275"/>
                <a:gd name="T20" fmla="*/ 47 w 545"/>
                <a:gd name="T21" fmla="*/ 30 h 275"/>
                <a:gd name="T22" fmla="*/ 79 w 545"/>
                <a:gd name="T23" fmla="*/ 6 h 275"/>
                <a:gd name="T24" fmla="*/ 94 w 545"/>
                <a:gd name="T25" fmla="*/ 1 h 275"/>
                <a:gd name="T26" fmla="*/ 114 w 545"/>
                <a:gd name="T27" fmla="*/ 0 h 275"/>
                <a:gd name="T28" fmla="*/ 138 w 545"/>
                <a:gd name="T29" fmla="*/ 2 h 275"/>
                <a:gd name="T30" fmla="*/ 165 w 545"/>
                <a:gd name="T31" fmla="*/ 7 h 275"/>
                <a:gd name="T32" fmla="*/ 195 w 545"/>
                <a:gd name="T33" fmla="*/ 15 h 275"/>
                <a:gd name="T34" fmla="*/ 228 w 545"/>
                <a:gd name="T35" fmla="*/ 24 h 275"/>
                <a:gd name="T36" fmla="*/ 261 w 545"/>
                <a:gd name="T37" fmla="*/ 36 h 275"/>
                <a:gd name="T38" fmla="*/ 294 w 545"/>
                <a:gd name="T39" fmla="*/ 48 h 275"/>
                <a:gd name="T40" fmla="*/ 327 w 545"/>
                <a:gd name="T41" fmla="*/ 61 h 275"/>
                <a:gd name="T42" fmla="*/ 359 w 545"/>
                <a:gd name="T43" fmla="*/ 74 h 275"/>
                <a:gd name="T44" fmla="*/ 388 w 545"/>
                <a:gd name="T45" fmla="*/ 86 h 275"/>
                <a:gd name="T46" fmla="*/ 414 w 545"/>
                <a:gd name="T47" fmla="*/ 99 h 275"/>
                <a:gd name="T48" fmla="*/ 437 w 545"/>
                <a:gd name="T49" fmla="*/ 109 h 275"/>
                <a:gd name="T50" fmla="*/ 456 w 545"/>
                <a:gd name="T51" fmla="*/ 119 h 275"/>
                <a:gd name="T52" fmla="*/ 469 w 545"/>
                <a:gd name="T53" fmla="*/ 125 h 275"/>
                <a:gd name="T54" fmla="*/ 476 w 545"/>
                <a:gd name="T55" fmla="*/ 130 h 275"/>
                <a:gd name="T56" fmla="*/ 545 w 545"/>
                <a:gd name="T57" fmla="*/ 2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275">
                  <a:moveTo>
                    <a:pt x="545" y="258"/>
                  </a:moveTo>
                  <a:lnTo>
                    <a:pt x="420" y="275"/>
                  </a:lnTo>
                  <a:lnTo>
                    <a:pt x="373" y="202"/>
                  </a:lnTo>
                  <a:lnTo>
                    <a:pt x="2" y="196"/>
                  </a:lnTo>
                  <a:lnTo>
                    <a:pt x="1" y="190"/>
                  </a:lnTo>
                  <a:lnTo>
                    <a:pt x="0" y="174"/>
                  </a:lnTo>
                  <a:lnTo>
                    <a:pt x="0" y="150"/>
                  </a:lnTo>
                  <a:lnTo>
                    <a:pt x="3" y="121"/>
                  </a:lnTo>
                  <a:lnTo>
                    <a:pt x="10" y="90"/>
                  </a:lnTo>
                  <a:lnTo>
                    <a:pt x="24" y="59"/>
                  </a:lnTo>
                  <a:lnTo>
                    <a:pt x="47" y="30"/>
                  </a:lnTo>
                  <a:lnTo>
                    <a:pt x="79" y="6"/>
                  </a:lnTo>
                  <a:lnTo>
                    <a:pt x="94" y="1"/>
                  </a:lnTo>
                  <a:lnTo>
                    <a:pt x="114" y="0"/>
                  </a:lnTo>
                  <a:lnTo>
                    <a:pt x="138" y="2"/>
                  </a:lnTo>
                  <a:lnTo>
                    <a:pt x="165" y="7"/>
                  </a:lnTo>
                  <a:lnTo>
                    <a:pt x="195" y="15"/>
                  </a:lnTo>
                  <a:lnTo>
                    <a:pt x="228" y="24"/>
                  </a:lnTo>
                  <a:lnTo>
                    <a:pt x="261" y="36"/>
                  </a:lnTo>
                  <a:lnTo>
                    <a:pt x="294" y="48"/>
                  </a:lnTo>
                  <a:lnTo>
                    <a:pt x="327" y="61"/>
                  </a:lnTo>
                  <a:lnTo>
                    <a:pt x="359" y="74"/>
                  </a:lnTo>
                  <a:lnTo>
                    <a:pt x="388" y="86"/>
                  </a:lnTo>
                  <a:lnTo>
                    <a:pt x="414" y="99"/>
                  </a:lnTo>
                  <a:lnTo>
                    <a:pt x="437" y="109"/>
                  </a:lnTo>
                  <a:lnTo>
                    <a:pt x="456" y="119"/>
                  </a:lnTo>
                  <a:lnTo>
                    <a:pt x="469" y="125"/>
                  </a:lnTo>
                  <a:lnTo>
                    <a:pt x="476" y="130"/>
                  </a:lnTo>
                  <a:lnTo>
                    <a:pt x="545" y="2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AU">
                <a:latin typeface="Candara" pitchFamily="34" charset="0"/>
              </a:endParaRPr>
            </a:p>
          </p:txBody>
        </p:sp>
      </p:grpSp>
      <p:sp>
        <p:nvSpPr>
          <p:cNvPr id="49268" name="AutoShape 116"/>
          <p:cNvSpPr>
            <a:spLocks noChangeArrowheads="1"/>
          </p:cNvSpPr>
          <p:nvPr/>
        </p:nvSpPr>
        <p:spPr bwMode="auto">
          <a:xfrm rot="6842373" flipV="1">
            <a:off x="1274763" y="5429250"/>
            <a:ext cx="863600" cy="1327150"/>
          </a:xfrm>
          <a:prstGeom prst="cloudCallout">
            <a:avLst>
              <a:gd name="adj1" fmla="val -27625"/>
              <a:gd name="adj2" fmla="val 35046"/>
            </a:avLst>
          </a:prstGeom>
          <a:solidFill>
            <a:srgbClr val="FFFF00">
              <a:alpha val="20000"/>
            </a:srgbClr>
          </a:solidFill>
          <a:ln w="19050" cap="sq">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atin typeface="Candara" pitchFamily="34" charset="0"/>
              </a:rPr>
              <a:t>?</a:t>
            </a:r>
            <a:endParaRPr lang="en-AU">
              <a:latin typeface="Candara" pitchFamily="34" charset="0"/>
            </a:endParaRPr>
          </a:p>
        </p:txBody>
      </p:sp>
      <p:sp>
        <p:nvSpPr>
          <p:cNvPr id="49269" name="AutoShape 117"/>
          <p:cNvSpPr>
            <a:spLocks noChangeArrowheads="1"/>
          </p:cNvSpPr>
          <p:nvPr/>
        </p:nvSpPr>
        <p:spPr bwMode="auto">
          <a:xfrm rot="-18054313">
            <a:off x="4536282" y="5985668"/>
            <a:ext cx="863600" cy="792163"/>
          </a:xfrm>
          <a:prstGeom prst="cloudCallout">
            <a:avLst>
              <a:gd name="adj1" fmla="val -43750"/>
              <a:gd name="adj2" fmla="val 70241"/>
            </a:avLst>
          </a:prstGeom>
          <a:solidFill>
            <a:srgbClr val="FFFF00">
              <a:alpha val="20000"/>
            </a:srgbClr>
          </a:solidFill>
          <a:ln w="19050" cap="sq">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atin typeface="Candara" pitchFamily="34" charset="0"/>
              </a:rPr>
              <a:t>?</a:t>
            </a:r>
            <a:endParaRPr lang="en-AU">
              <a:latin typeface="Candara" pitchFamily="34" charset="0"/>
            </a:endParaRPr>
          </a:p>
        </p:txBody>
      </p:sp>
      <p:sp>
        <p:nvSpPr>
          <p:cNvPr id="49270" name="Rectangle 118"/>
          <p:cNvSpPr>
            <a:spLocks noChangeArrowheads="1"/>
          </p:cNvSpPr>
          <p:nvPr/>
        </p:nvSpPr>
        <p:spPr bwMode="auto">
          <a:xfrm>
            <a:off x="5292725" y="4365625"/>
            <a:ext cx="3851275"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l">
              <a:spcBef>
                <a:spcPct val="20000"/>
              </a:spcBef>
              <a:buFontTx/>
              <a:buChar char="•"/>
              <a:defRPr/>
            </a:pPr>
            <a:r>
              <a:rPr kumimoji="1" lang="en-US" sz="2000">
                <a:latin typeface="Candara" pitchFamily="34" charset="0"/>
              </a:rPr>
              <a:t>More holes can be dug with 2 workers per jackhammer than with one…</a:t>
            </a:r>
          </a:p>
          <a:p>
            <a:pPr marL="342900" indent="-342900" algn="l">
              <a:spcBef>
                <a:spcPct val="20000"/>
              </a:spcBef>
              <a:buFontTx/>
              <a:buChar char="•"/>
              <a:defRPr/>
            </a:pPr>
            <a:r>
              <a:rPr kumimoji="1" lang="en-US" sz="2000">
                <a:latin typeface="Candara" pitchFamily="34" charset="0"/>
              </a:rPr>
              <a:t>But productivity of two workers per jackhammer less than one worker per jackhammer…</a:t>
            </a:r>
            <a:endParaRPr kumimoji="1" lang="en-AU" sz="2000">
              <a:latin typeface="Candara" pitchFamily="34" charset="0"/>
            </a:endParaRPr>
          </a:p>
        </p:txBody>
      </p:sp>
    </p:spTree>
    <p:extLst>
      <p:ext uri="{BB962C8B-B14F-4D97-AF65-F5344CB8AC3E}">
        <p14:creationId xmlns:p14="http://schemas.microsoft.com/office/powerpoint/2010/main" val="352477662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9244"/>
                                        </p:tgtEl>
                                        <p:attrNameLst>
                                          <p:attrName>style.visibility</p:attrName>
                                        </p:attrNameLst>
                                      </p:cBhvr>
                                      <p:to>
                                        <p:strVal val="visible"/>
                                      </p:to>
                                    </p:set>
                                    <p:animEffect transition="in" filter="fade">
                                      <p:cBhvr>
                                        <p:cTn id="7" dur="2000"/>
                                        <p:tgtEl>
                                          <p:spTgt spid="49244"/>
                                        </p:tgtEl>
                                      </p:cBhvr>
                                    </p:animEffect>
                                    <p:anim calcmode="lin" valueType="num">
                                      <p:cBhvr>
                                        <p:cTn id="8" dur="2000" fill="hold"/>
                                        <p:tgtEl>
                                          <p:spTgt spid="49244"/>
                                        </p:tgtEl>
                                        <p:attrNameLst>
                                          <p:attrName>style.rotation</p:attrName>
                                        </p:attrNameLst>
                                      </p:cBhvr>
                                      <p:tavLst>
                                        <p:tav tm="0">
                                          <p:val>
                                            <p:fltVal val="720"/>
                                          </p:val>
                                        </p:tav>
                                        <p:tav tm="100000">
                                          <p:val>
                                            <p:fltVal val="0"/>
                                          </p:val>
                                        </p:tav>
                                      </p:tavLst>
                                    </p:anim>
                                    <p:anim calcmode="lin" valueType="num">
                                      <p:cBhvr>
                                        <p:cTn id="9" dur="2000" fill="hold"/>
                                        <p:tgtEl>
                                          <p:spTgt spid="49244"/>
                                        </p:tgtEl>
                                        <p:attrNameLst>
                                          <p:attrName>ppt_h</p:attrName>
                                        </p:attrNameLst>
                                      </p:cBhvr>
                                      <p:tavLst>
                                        <p:tav tm="0">
                                          <p:val>
                                            <p:fltVal val="0"/>
                                          </p:val>
                                        </p:tav>
                                        <p:tav tm="100000">
                                          <p:val>
                                            <p:strVal val="#ppt_h"/>
                                          </p:val>
                                        </p:tav>
                                      </p:tavLst>
                                    </p:anim>
                                    <p:anim calcmode="lin" valueType="num">
                                      <p:cBhvr>
                                        <p:cTn id="10" dur="2000" fill="hold"/>
                                        <p:tgtEl>
                                          <p:spTgt spid="4924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9249"/>
                                        </p:tgtEl>
                                        <p:attrNameLst>
                                          <p:attrName>style.visibility</p:attrName>
                                        </p:attrNameLst>
                                      </p:cBhvr>
                                      <p:to>
                                        <p:strVal val="visible"/>
                                      </p:to>
                                    </p:set>
                                    <p:animEffect transition="in" filter="fade">
                                      <p:cBhvr>
                                        <p:cTn id="13" dur="2000"/>
                                        <p:tgtEl>
                                          <p:spTgt spid="49249"/>
                                        </p:tgtEl>
                                      </p:cBhvr>
                                    </p:animEffect>
                                    <p:anim calcmode="lin" valueType="num">
                                      <p:cBhvr>
                                        <p:cTn id="14" dur="2000" fill="hold"/>
                                        <p:tgtEl>
                                          <p:spTgt spid="49249"/>
                                        </p:tgtEl>
                                        <p:attrNameLst>
                                          <p:attrName>style.rotation</p:attrName>
                                        </p:attrNameLst>
                                      </p:cBhvr>
                                      <p:tavLst>
                                        <p:tav tm="0">
                                          <p:val>
                                            <p:fltVal val="720"/>
                                          </p:val>
                                        </p:tav>
                                        <p:tav tm="100000">
                                          <p:val>
                                            <p:fltVal val="0"/>
                                          </p:val>
                                        </p:tav>
                                      </p:tavLst>
                                    </p:anim>
                                    <p:anim calcmode="lin" valueType="num">
                                      <p:cBhvr>
                                        <p:cTn id="15" dur="2000" fill="hold"/>
                                        <p:tgtEl>
                                          <p:spTgt spid="49249"/>
                                        </p:tgtEl>
                                        <p:attrNameLst>
                                          <p:attrName>ppt_h</p:attrName>
                                        </p:attrNameLst>
                                      </p:cBhvr>
                                      <p:tavLst>
                                        <p:tav tm="0">
                                          <p:val>
                                            <p:fltVal val="0"/>
                                          </p:val>
                                        </p:tav>
                                        <p:tav tm="100000">
                                          <p:val>
                                            <p:strVal val="#ppt_h"/>
                                          </p:val>
                                        </p:tav>
                                      </p:tavLst>
                                    </p:anim>
                                    <p:anim calcmode="lin" valueType="num">
                                      <p:cBhvr>
                                        <p:cTn id="16" dur="2000" fill="hold"/>
                                        <p:tgtEl>
                                          <p:spTgt spid="4924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9248"/>
                                        </p:tgtEl>
                                        <p:attrNameLst>
                                          <p:attrName>style.visibility</p:attrName>
                                        </p:attrNameLst>
                                      </p:cBhvr>
                                      <p:to>
                                        <p:strVal val="visible"/>
                                      </p:to>
                                    </p:set>
                                    <p:animEffect transition="in" filter="fade">
                                      <p:cBhvr>
                                        <p:cTn id="19" dur="2000"/>
                                        <p:tgtEl>
                                          <p:spTgt spid="49248"/>
                                        </p:tgtEl>
                                      </p:cBhvr>
                                    </p:animEffect>
                                    <p:anim calcmode="lin" valueType="num">
                                      <p:cBhvr>
                                        <p:cTn id="20" dur="2000" fill="hold"/>
                                        <p:tgtEl>
                                          <p:spTgt spid="49248"/>
                                        </p:tgtEl>
                                        <p:attrNameLst>
                                          <p:attrName>style.rotation</p:attrName>
                                        </p:attrNameLst>
                                      </p:cBhvr>
                                      <p:tavLst>
                                        <p:tav tm="0">
                                          <p:val>
                                            <p:fltVal val="720"/>
                                          </p:val>
                                        </p:tav>
                                        <p:tav tm="100000">
                                          <p:val>
                                            <p:fltVal val="0"/>
                                          </p:val>
                                        </p:tav>
                                      </p:tavLst>
                                    </p:anim>
                                    <p:anim calcmode="lin" valueType="num">
                                      <p:cBhvr>
                                        <p:cTn id="21" dur="2000" fill="hold"/>
                                        <p:tgtEl>
                                          <p:spTgt spid="49248"/>
                                        </p:tgtEl>
                                        <p:attrNameLst>
                                          <p:attrName>ppt_h</p:attrName>
                                        </p:attrNameLst>
                                      </p:cBhvr>
                                      <p:tavLst>
                                        <p:tav tm="0">
                                          <p:val>
                                            <p:fltVal val="0"/>
                                          </p:val>
                                        </p:tav>
                                        <p:tav tm="100000">
                                          <p:val>
                                            <p:strVal val="#ppt_h"/>
                                          </p:val>
                                        </p:tav>
                                      </p:tavLst>
                                    </p:anim>
                                    <p:anim calcmode="lin" valueType="num">
                                      <p:cBhvr>
                                        <p:cTn id="22" dur="2000" fill="hold"/>
                                        <p:tgtEl>
                                          <p:spTgt spid="4924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49250"/>
                                        </p:tgtEl>
                                        <p:attrNameLst>
                                          <p:attrName>style.visibility</p:attrName>
                                        </p:attrNameLst>
                                      </p:cBhvr>
                                      <p:to>
                                        <p:strVal val="visible"/>
                                      </p:to>
                                    </p:set>
                                    <p:animEffect transition="in" filter="fade">
                                      <p:cBhvr>
                                        <p:cTn id="25" dur="2000"/>
                                        <p:tgtEl>
                                          <p:spTgt spid="49250"/>
                                        </p:tgtEl>
                                      </p:cBhvr>
                                    </p:animEffect>
                                    <p:anim calcmode="lin" valueType="num">
                                      <p:cBhvr>
                                        <p:cTn id="26" dur="2000" fill="hold"/>
                                        <p:tgtEl>
                                          <p:spTgt spid="49250"/>
                                        </p:tgtEl>
                                        <p:attrNameLst>
                                          <p:attrName>style.rotation</p:attrName>
                                        </p:attrNameLst>
                                      </p:cBhvr>
                                      <p:tavLst>
                                        <p:tav tm="0">
                                          <p:val>
                                            <p:fltVal val="720"/>
                                          </p:val>
                                        </p:tav>
                                        <p:tav tm="100000">
                                          <p:val>
                                            <p:fltVal val="0"/>
                                          </p:val>
                                        </p:tav>
                                      </p:tavLst>
                                    </p:anim>
                                    <p:anim calcmode="lin" valueType="num">
                                      <p:cBhvr>
                                        <p:cTn id="27" dur="2000" fill="hold"/>
                                        <p:tgtEl>
                                          <p:spTgt spid="49250"/>
                                        </p:tgtEl>
                                        <p:attrNameLst>
                                          <p:attrName>ppt_h</p:attrName>
                                        </p:attrNameLst>
                                      </p:cBhvr>
                                      <p:tavLst>
                                        <p:tav tm="0">
                                          <p:val>
                                            <p:fltVal val="0"/>
                                          </p:val>
                                        </p:tav>
                                        <p:tav tm="100000">
                                          <p:val>
                                            <p:strVal val="#ppt_h"/>
                                          </p:val>
                                        </p:tav>
                                      </p:tavLst>
                                    </p:anim>
                                    <p:anim calcmode="lin" valueType="num">
                                      <p:cBhvr>
                                        <p:cTn id="28" dur="2000" fill="hold"/>
                                        <p:tgtEl>
                                          <p:spTgt spid="49250"/>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49254"/>
                                        </p:tgtEl>
                                        <p:attrNameLst>
                                          <p:attrName>style.visibility</p:attrName>
                                        </p:attrNameLst>
                                      </p:cBhvr>
                                      <p:to>
                                        <p:strVal val="visible"/>
                                      </p:to>
                                    </p:set>
                                    <p:animEffect transition="in" filter="fade">
                                      <p:cBhvr>
                                        <p:cTn id="31" dur="2000"/>
                                        <p:tgtEl>
                                          <p:spTgt spid="49254"/>
                                        </p:tgtEl>
                                      </p:cBhvr>
                                    </p:animEffect>
                                    <p:anim calcmode="lin" valueType="num">
                                      <p:cBhvr>
                                        <p:cTn id="32" dur="2000" fill="hold"/>
                                        <p:tgtEl>
                                          <p:spTgt spid="49254"/>
                                        </p:tgtEl>
                                        <p:attrNameLst>
                                          <p:attrName>style.rotation</p:attrName>
                                        </p:attrNameLst>
                                      </p:cBhvr>
                                      <p:tavLst>
                                        <p:tav tm="0">
                                          <p:val>
                                            <p:fltVal val="720"/>
                                          </p:val>
                                        </p:tav>
                                        <p:tav tm="100000">
                                          <p:val>
                                            <p:fltVal val="0"/>
                                          </p:val>
                                        </p:tav>
                                      </p:tavLst>
                                    </p:anim>
                                    <p:anim calcmode="lin" valueType="num">
                                      <p:cBhvr>
                                        <p:cTn id="33" dur="2000" fill="hold"/>
                                        <p:tgtEl>
                                          <p:spTgt spid="49254"/>
                                        </p:tgtEl>
                                        <p:attrNameLst>
                                          <p:attrName>ppt_h</p:attrName>
                                        </p:attrNameLst>
                                      </p:cBhvr>
                                      <p:tavLst>
                                        <p:tav tm="0">
                                          <p:val>
                                            <p:fltVal val="0"/>
                                          </p:val>
                                        </p:tav>
                                        <p:tav tm="100000">
                                          <p:val>
                                            <p:strVal val="#ppt_h"/>
                                          </p:val>
                                        </p:tav>
                                      </p:tavLst>
                                    </p:anim>
                                    <p:anim calcmode="lin" valueType="num">
                                      <p:cBhvr>
                                        <p:cTn id="34" dur="2000" fill="hold"/>
                                        <p:tgtEl>
                                          <p:spTgt spid="49254"/>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49251"/>
                                        </p:tgtEl>
                                        <p:attrNameLst>
                                          <p:attrName>style.visibility</p:attrName>
                                        </p:attrNameLst>
                                      </p:cBhvr>
                                      <p:to>
                                        <p:strVal val="visible"/>
                                      </p:to>
                                    </p:set>
                                    <p:animEffect transition="in" filter="fade">
                                      <p:cBhvr>
                                        <p:cTn id="37" dur="2000"/>
                                        <p:tgtEl>
                                          <p:spTgt spid="49251"/>
                                        </p:tgtEl>
                                      </p:cBhvr>
                                    </p:animEffect>
                                    <p:anim calcmode="lin" valueType="num">
                                      <p:cBhvr>
                                        <p:cTn id="38" dur="2000" fill="hold"/>
                                        <p:tgtEl>
                                          <p:spTgt spid="49251"/>
                                        </p:tgtEl>
                                        <p:attrNameLst>
                                          <p:attrName>style.rotation</p:attrName>
                                        </p:attrNameLst>
                                      </p:cBhvr>
                                      <p:tavLst>
                                        <p:tav tm="0">
                                          <p:val>
                                            <p:fltVal val="720"/>
                                          </p:val>
                                        </p:tav>
                                        <p:tav tm="100000">
                                          <p:val>
                                            <p:fltVal val="0"/>
                                          </p:val>
                                        </p:tav>
                                      </p:tavLst>
                                    </p:anim>
                                    <p:anim calcmode="lin" valueType="num">
                                      <p:cBhvr>
                                        <p:cTn id="39" dur="2000" fill="hold"/>
                                        <p:tgtEl>
                                          <p:spTgt spid="49251"/>
                                        </p:tgtEl>
                                        <p:attrNameLst>
                                          <p:attrName>ppt_h</p:attrName>
                                        </p:attrNameLst>
                                      </p:cBhvr>
                                      <p:tavLst>
                                        <p:tav tm="0">
                                          <p:val>
                                            <p:fltVal val="0"/>
                                          </p:val>
                                        </p:tav>
                                        <p:tav tm="100000">
                                          <p:val>
                                            <p:strVal val="#ppt_h"/>
                                          </p:val>
                                        </p:tav>
                                      </p:tavLst>
                                    </p:anim>
                                    <p:anim calcmode="lin" valueType="num">
                                      <p:cBhvr>
                                        <p:cTn id="40" dur="2000" fill="hold"/>
                                        <p:tgtEl>
                                          <p:spTgt spid="49251"/>
                                        </p:tgtEl>
                                        <p:attrNameLst>
                                          <p:attrName>ppt_w</p:attrName>
                                        </p:attrNameLst>
                                      </p:cBhvr>
                                      <p:tavLst>
                                        <p:tav tm="0">
                                          <p:val>
                                            <p:fltVal val="0"/>
                                          </p:val>
                                        </p:tav>
                                        <p:tav tm="100000">
                                          <p:val>
                                            <p:strVal val="#ppt_w"/>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9253">
                                            <p:txEl>
                                              <p:pRg st="0" end="0"/>
                                            </p:txEl>
                                          </p:spTgt>
                                        </p:tgtEl>
                                        <p:attrNameLst>
                                          <p:attrName>style.visibility</p:attrName>
                                        </p:attrNameLst>
                                      </p:cBhvr>
                                      <p:to>
                                        <p:strVal val="visible"/>
                                      </p:to>
                                    </p:set>
                                    <p:animEffect transition="in" filter="wipe(up)">
                                      <p:cBhvr>
                                        <p:cTn id="45" dur="500"/>
                                        <p:tgtEl>
                                          <p:spTgt spid="49253">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nodeType="clickEffect">
                                  <p:stCondLst>
                                    <p:cond delay="0"/>
                                  </p:stCondLst>
                                  <p:childTnLst>
                                    <p:set>
                                      <p:cBhvr>
                                        <p:cTn id="49" dur="1" fill="hold">
                                          <p:stCondLst>
                                            <p:cond delay="0"/>
                                          </p:stCondLst>
                                        </p:cTn>
                                        <p:tgtEl>
                                          <p:spTgt spid="49262"/>
                                        </p:tgtEl>
                                        <p:attrNameLst>
                                          <p:attrName>style.visibility</p:attrName>
                                        </p:attrNameLst>
                                      </p:cBhvr>
                                      <p:to>
                                        <p:strVal val="visible"/>
                                      </p:to>
                                    </p:set>
                                    <p:anim calcmode="lin" valueType="num">
                                      <p:cBhvr>
                                        <p:cTn id="50" dur="500" fill="hold"/>
                                        <p:tgtEl>
                                          <p:spTgt spid="49262"/>
                                        </p:tgtEl>
                                        <p:attrNameLst>
                                          <p:attrName>ppt_w</p:attrName>
                                        </p:attrNameLst>
                                      </p:cBhvr>
                                      <p:tavLst>
                                        <p:tav tm="0">
                                          <p:val>
                                            <p:fltVal val="0"/>
                                          </p:val>
                                        </p:tav>
                                        <p:tav tm="100000">
                                          <p:val>
                                            <p:strVal val="#ppt_w"/>
                                          </p:val>
                                        </p:tav>
                                      </p:tavLst>
                                    </p:anim>
                                    <p:anim calcmode="lin" valueType="num">
                                      <p:cBhvr>
                                        <p:cTn id="51" dur="500" fill="hold"/>
                                        <p:tgtEl>
                                          <p:spTgt spid="49262"/>
                                        </p:tgtEl>
                                        <p:attrNameLst>
                                          <p:attrName>ppt_h</p:attrName>
                                        </p:attrNameLst>
                                      </p:cBhvr>
                                      <p:tavLst>
                                        <p:tav tm="0">
                                          <p:val>
                                            <p:fltVal val="0"/>
                                          </p:val>
                                        </p:tav>
                                        <p:tav tm="100000">
                                          <p:val>
                                            <p:strVal val="#ppt_h"/>
                                          </p:val>
                                        </p:tav>
                                      </p:tavLst>
                                    </p:anim>
                                  </p:childTnLst>
                                </p:cTn>
                              </p:par>
                            </p:childTnLst>
                          </p:cTn>
                        </p:par>
                        <p:par>
                          <p:cTn id="52" fill="hold" nodeType="afterGroup">
                            <p:stCondLst>
                              <p:cond delay="500"/>
                            </p:stCondLst>
                            <p:childTnLst>
                              <p:par>
                                <p:cTn id="53" presetID="23" presetClass="entr" presetSubtype="16" fill="hold" nodeType="afterEffect">
                                  <p:stCondLst>
                                    <p:cond delay="0"/>
                                  </p:stCondLst>
                                  <p:childTnLst>
                                    <p:set>
                                      <p:cBhvr>
                                        <p:cTn id="54" dur="1" fill="hold">
                                          <p:stCondLst>
                                            <p:cond delay="0"/>
                                          </p:stCondLst>
                                        </p:cTn>
                                        <p:tgtEl>
                                          <p:spTgt spid="49257"/>
                                        </p:tgtEl>
                                        <p:attrNameLst>
                                          <p:attrName>style.visibility</p:attrName>
                                        </p:attrNameLst>
                                      </p:cBhvr>
                                      <p:to>
                                        <p:strVal val="visible"/>
                                      </p:to>
                                    </p:set>
                                    <p:anim calcmode="lin" valueType="num">
                                      <p:cBhvr>
                                        <p:cTn id="55" dur="500" fill="hold"/>
                                        <p:tgtEl>
                                          <p:spTgt spid="49257"/>
                                        </p:tgtEl>
                                        <p:attrNameLst>
                                          <p:attrName>ppt_w</p:attrName>
                                        </p:attrNameLst>
                                      </p:cBhvr>
                                      <p:tavLst>
                                        <p:tav tm="0">
                                          <p:val>
                                            <p:fltVal val="0"/>
                                          </p:val>
                                        </p:tav>
                                        <p:tav tm="100000">
                                          <p:val>
                                            <p:strVal val="#ppt_w"/>
                                          </p:val>
                                        </p:tav>
                                      </p:tavLst>
                                    </p:anim>
                                    <p:anim calcmode="lin" valueType="num">
                                      <p:cBhvr>
                                        <p:cTn id="56" dur="500" fill="hold"/>
                                        <p:tgtEl>
                                          <p:spTgt spid="49257"/>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nodeType="afterEffect">
                                  <p:stCondLst>
                                    <p:cond delay="0"/>
                                  </p:stCondLst>
                                  <p:childTnLst>
                                    <p:set>
                                      <p:cBhvr>
                                        <p:cTn id="59" dur="1" fill="hold">
                                          <p:stCondLst>
                                            <p:cond delay="0"/>
                                          </p:stCondLst>
                                        </p:cTn>
                                        <p:tgtEl>
                                          <p:spTgt spid="49263"/>
                                        </p:tgtEl>
                                        <p:attrNameLst>
                                          <p:attrName>style.visibility</p:attrName>
                                        </p:attrNameLst>
                                      </p:cBhvr>
                                      <p:to>
                                        <p:strVal val="visible"/>
                                      </p:to>
                                    </p:set>
                                    <p:anim calcmode="lin" valueType="num">
                                      <p:cBhvr>
                                        <p:cTn id="60" dur="500" fill="hold"/>
                                        <p:tgtEl>
                                          <p:spTgt spid="49263"/>
                                        </p:tgtEl>
                                        <p:attrNameLst>
                                          <p:attrName>ppt_w</p:attrName>
                                        </p:attrNameLst>
                                      </p:cBhvr>
                                      <p:tavLst>
                                        <p:tav tm="0">
                                          <p:val>
                                            <p:fltVal val="0"/>
                                          </p:val>
                                        </p:tav>
                                        <p:tav tm="100000">
                                          <p:val>
                                            <p:strVal val="#ppt_w"/>
                                          </p:val>
                                        </p:tav>
                                      </p:tavLst>
                                    </p:anim>
                                    <p:anim calcmode="lin" valueType="num">
                                      <p:cBhvr>
                                        <p:cTn id="61" dur="500" fill="hold"/>
                                        <p:tgtEl>
                                          <p:spTgt spid="49263"/>
                                        </p:tgtEl>
                                        <p:attrNameLst>
                                          <p:attrName>ppt_h</p:attrName>
                                        </p:attrNameLst>
                                      </p:cBhvr>
                                      <p:tavLst>
                                        <p:tav tm="0">
                                          <p:val>
                                            <p:fltVal val="0"/>
                                          </p:val>
                                        </p:tav>
                                        <p:tav tm="100000">
                                          <p:val>
                                            <p:strVal val="#ppt_h"/>
                                          </p:val>
                                        </p:tav>
                                      </p:tavLst>
                                    </p:anim>
                                  </p:childTnLst>
                                </p:cTn>
                              </p:par>
                            </p:childTnLst>
                          </p:cTn>
                        </p:par>
                        <p:par>
                          <p:cTn id="62" fill="hold" nodeType="afterGroup">
                            <p:stCondLst>
                              <p:cond delay="1500"/>
                            </p:stCondLst>
                            <p:childTnLst>
                              <p:par>
                                <p:cTn id="63" presetID="23" presetClass="entr" presetSubtype="16" fill="hold" grpId="0" nodeType="afterEffect">
                                  <p:stCondLst>
                                    <p:cond delay="0"/>
                                  </p:stCondLst>
                                  <p:childTnLst>
                                    <p:set>
                                      <p:cBhvr>
                                        <p:cTn id="64" dur="1" fill="hold">
                                          <p:stCondLst>
                                            <p:cond delay="0"/>
                                          </p:stCondLst>
                                        </p:cTn>
                                        <p:tgtEl>
                                          <p:spTgt spid="49261"/>
                                        </p:tgtEl>
                                        <p:attrNameLst>
                                          <p:attrName>style.visibility</p:attrName>
                                        </p:attrNameLst>
                                      </p:cBhvr>
                                      <p:to>
                                        <p:strVal val="visible"/>
                                      </p:to>
                                    </p:set>
                                    <p:anim calcmode="lin" valueType="num">
                                      <p:cBhvr>
                                        <p:cTn id="65" dur="500" fill="hold"/>
                                        <p:tgtEl>
                                          <p:spTgt spid="49261"/>
                                        </p:tgtEl>
                                        <p:attrNameLst>
                                          <p:attrName>ppt_w</p:attrName>
                                        </p:attrNameLst>
                                      </p:cBhvr>
                                      <p:tavLst>
                                        <p:tav tm="0">
                                          <p:val>
                                            <p:fltVal val="0"/>
                                          </p:val>
                                        </p:tav>
                                        <p:tav tm="100000">
                                          <p:val>
                                            <p:strVal val="#ppt_w"/>
                                          </p:val>
                                        </p:tav>
                                      </p:tavLst>
                                    </p:anim>
                                    <p:anim calcmode="lin" valueType="num">
                                      <p:cBhvr>
                                        <p:cTn id="66" dur="500" fill="hold"/>
                                        <p:tgtEl>
                                          <p:spTgt spid="49261"/>
                                        </p:tgtEl>
                                        <p:attrNameLst>
                                          <p:attrName>ppt_h</p:attrName>
                                        </p:attrNameLst>
                                      </p:cBhvr>
                                      <p:tavLst>
                                        <p:tav tm="0">
                                          <p:val>
                                            <p:fltVal val="0"/>
                                          </p:val>
                                        </p:tav>
                                        <p:tav tm="100000">
                                          <p:val>
                                            <p:strVal val="#ppt_h"/>
                                          </p:val>
                                        </p:tav>
                                      </p:tavLst>
                                    </p:anim>
                                  </p:childTnLst>
                                </p:cTn>
                              </p:par>
                            </p:childTnLst>
                          </p:cTn>
                        </p:par>
                        <p:par>
                          <p:cTn id="67" fill="hold" nodeType="afterGroup">
                            <p:stCondLst>
                              <p:cond delay="2000"/>
                            </p:stCondLst>
                            <p:childTnLst>
                              <p:par>
                                <p:cTn id="68" presetID="23" presetClass="entr" presetSubtype="16" fill="hold" grpId="0" nodeType="afterEffect">
                                  <p:stCondLst>
                                    <p:cond delay="0"/>
                                  </p:stCondLst>
                                  <p:childTnLst>
                                    <p:set>
                                      <p:cBhvr>
                                        <p:cTn id="69" dur="1" fill="hold">
                                          <p:stCondLst>
                                            <p:cond delay="0"/>
                                          </p:stCondLst>
                                        </p:cTn>
                                        <p:tgtEl>
                                          <p:spTgt spid="49260"/>
                                        </p:tgtEl>
                                        <p:attrNameLst>
                                          <p:attrName>style.visibility</p:attrName>
                                        </p:attrNameLst>
                                      </p:cBhvr>
                                      <p:to>
                                        <p:strVal val="visible"/>
                                      </p:to>
                                    </p:set>
                                    <p:anim calcmode="lin" valueType="num">
                                      <p:cBhvr>
                                        <p:cTn id="70" dur="500" fill="hold"/>
                                        <p:tgtEl>
                                          <p:spTgt spid="49260"/>
                                        </p:tgtEl>
                                        <p:attrNameLst>
                                          <p:attrName>ppt_w</p:attrName>
                                        </p:attrNameLst>
                                      </p:cBhvr>
                                      <p:tavLst>
                                        <p:tav tm="0">
                                          <p:val>
                                            <p:fltVal val="0"/>
                                          </p:val>
                                        </p:tav>
                                        <p:tav tm="100000">
                                          <p:val>
                                            <p:strVal val="#ppt_w"/>
                                          </p:val>
                                        </p:tav>
                                      </p:tavLst>
                                    </p:anim>
                                    <p:anim calcmode="lin" valueType="num">
                                      <p:cBhvr>
                                        <p:cTn id="71" dur="500" fill="hold"/>
                                        <p:tgtEl>
                                          <p:spTgt spid="49260"/>
                                        </p:tgtEl>
                                        <p:attrNameLst>
                                          <p:attrName>ppt_h</p:attrName>
                                        </p:attrNameLst>
                                      </p:cBhvr>
                                      <p:tavLst>
                                        <p:tav tm="0">
                                          <p:val>
                                            <p:fltVal val="0"/>
                                          </p:val>
                                        </p:tav>
                                        <p:tav tm="100000">
                                          <p:val>
                                            <p:strVal val="#ppt_h"/>
                                          </p:val>
                                        </p:tav>
                                      </p:tavLst>
                                    </p:anim>
                                  </p:childTnLst>
                                </p:cTn>
                              </p:par>
                            </p:childTnLst>
                          </p:cTn>
                        </p:par>
                        <p:par>
                          <p:cTn id="72" fill="hold" nodeType="afterGroup">
                            <p:stCondLst>
                              <p:cond delay="2500"/>
                            </p:stCondLst>
                            <p:childTnLst>
                              <p:par>
                                <p:cTn id="73" presetID="23" presetClass="entr" presetSubtype="16" fill="hold" nodeType="afterEffect">
                                  <p:stCondLst>
                                    <p:cond delay="0"/>
                                  </p:stCondLst>
                                  <p:childTnLst>
                                    <p:set>
                                      <p:cBhvr>
                                        <p:cTn id="74" dur="1" fill="hold">
                                          <p:stCondLst>
                                            <p:cond delay="0"/>
                                          </p:stCondLst>
                                        </p:cTn>
                                        <p:tgtEl>
                                          <p:spTgt spid="49265"/>
                                        </p:tgtEl>
                                        <p:attrNameLst>
                                          <p:attrName>style.visibility</p:attrName>
                                        </p:attrNameLst>
                                      </p:cBhvr>
                                      <p:to>
                                        <p:strVal val="visible"/>
                                      </p:to>
                                    </p:set>
                                    <p:anim calcmode="lin" valueType="num">
                                      <p:cBhvr>
                                        <p:cTn id="75" dur="500" fill="hold"/>
                                        <p:tgtEl>
                                          <p:spTgt spid="49265"/>
                                        </p:tgtEl>
                                        <p:attrNameLst>
                                          <p:attrName>ppt_w</p:attrName>
                                        </p:attrNameLst>
                                      </p:cBhvr>
                                      <p:tavLst>
                                        <p:tav tm="0">
                                          <p:val>
                                            <p:fltVal val="0"/>
                                          </p:val>
                                        </p:tav>
                                        <p:tav tm="100000">
                                          <p:val>
                                            <p:strVal val="#ppt_w"/>
                                          </p:val>
                                        </p:tav>
                                      </p:tavLst>
                                    </p:anim>
                                    <p:anim calcmode="lin" valueType="num">
                                      <p:cBhvr>
                                        <p:cTn id="76" dur="500" fill="hold"/>
                                        <p:tgtEl>
                                          <p:spTgt spid="49265"/>
                                        </p:tgtEl>
                                        <p:attrNameLst>
                                          <p:attrName>ppt_h</p:attrName>
                                        </p:attrNameLst>
                                      </p:cBhvr>
                                      <p:tavLst>
                                        <p:tav tm="0">
                                          <p:val>
                                            <p:fltVal val="0"/>
                                          </p:val>
                                        </p:tav>
                                        <p:tav tm="100000">
                                          <p:val>
                                            <p:strVal val="#ppt_h"/>
                                          </p:val>
                                        </p:tav>
                                      </p:tavLst>
                                    </p:anim>
                                  </p:childTnLst>
                                </p:cTn>
                              </p:par>
                            </p:childTnLst>
                          </p:cTn>
                        </p:par>
                        <p:par>
                          <p:cTn id="77" fill="hold" nodeType="afterGroup">
                            <p:stCondLst>
                              <p:cond delay="3000"/>
                            </p:stCondLst>
                            <p:childTnLst>
                              <p:par>
                                <p:cTn id="78" presetID="23" presetClass="entr" presetSubtype="16" fill="hold" grpId="0" nodeType="afterEffect">
                                  <p:stCondLst>
                                    <p:cond delay="0"/>
                                  </p:stCondLst>
                                  <p:childTnLst>
                                    <p:set>
                                      <p:cBhvr>
                                        <p:cTn id="79" dur="1" fill="hold">
                                          <p:stCondLst>
                                            <p:cond delay="0"/>
                                          </p:stCondLst>
                                        </p:cTn>
                                        <p:tgtEl>
                                          <p:spTgt spid="49269"/>
                                        </p:tgtEl>
                                        <p:attrNameLst>
                                          <p:attrName>style.visibility</p:attrName>
                                        </p:attrNameLst>
                                      </p:cBhvr>
                                      <p:to>
                                        <p:strVal val="visible"/>
                                      </p:to>
                                    </p:set>
                                    <p:anim calcmode="lin" valueType="num">
                                      <p:cBhvr>
                                        <p:cTn id="80" dur="500" fill="hold"/>
                                        <p:tgtEl>
                                          <p:spTgt spid="49269"/>
                                        </p:tgtEl>
                                        <p:attrNameLst>
                                          <p:attrName>ppt_w</p:attrName>
                                        </p:attrNameLst>
                                      </p:cBhvr>
                                      <p:tavLst>
                                        <p:tav tm="0">
                                          <p:val>
                                            <p:fltVal val="0"/>
                                          </p:val>
                                        </p:tav>
                                        <p:tav tm="100000">
                                          <p:val>
                                            <p:strVal val="#ppt_w"/>
                                          </p:val>
                                        </p:tav>
                                      </p:tavLst>
                                    </p:anim>
                                    <p:anim calcmode="lin" valueType="num">
                                      <p:cBhvr>
                                        <p:cTn id="81" dur="500" fill="hold"/>
                                        <p:tgtEl>
                                          <p:spTgt spid="49269"/>
                                        </p:tgtEl>
                                        <p:attrNameLst>
                                          <p:attrName>ppt_h</p:attrName>
                                        </p:attrNameLst>
                                      </p:cBhvr>
                                      <p:tavLst>
                                        <p:tav tm="0">
                                          <p:val>
                                            <p:fltVal val="0"/>
                                          </p:val>
                                        </p:tav>
                                        <p:tav tm="100000">
                                          <p:val>
                                            <p:strVal val="#ppt_h"/>
                                          </p:val>
                                        </p:tav>
                                      </p:tavLst>
                                    </p:anim>
                                  </p:childTnLst>
                                </p:cTn>
                              </p:par>
                            </p:childTnLst>
                          </p:cTn>
                        </p:par>
                        <p:par>
                          <p:cTn id="82" fill="hold" nodeType="afterGroup">
                            <p:stCondLst>
                              <p:cond delay="3500"/>
                            </p:stCondLst>
                            <p:childTnLst>
                              <p:par>
                                <p:cTn id="83" presetID="23" presetClass="entr" presetSubtype="16" fill="hold" nodeType="afterEffect">
                                  <p:stCondLst>
                                    <p:cond delay="0"/>
                                  </p:stCondLst>
                                  <p:childTnLst>
                                    <p:set>
                                      <p:cBhvr>
                                        <p:cTn id="84" dur="1" fill="hold">
                                          <p:stCondLst>
                                            <p:cond delay="0"/>
                                          </p:stCondLst>
                                        </p:cTn>
                                        <p:tgtEl>
                                          <p:spTgt spid="49264"/>
                                        </p:tgtEl>
                                        <p:attrNameLst>
                                          <p:attrName>style.visibility</p:attrName>
                                        </p:attrNameLst>
                                      </p:cBhvr>
                                      <p:to>
                                        <p:strVal val="visible"/>
                                      </p:to>
                                    </p:set>
                                    <p:anim calcmode="lin" valueType="num">
                                      <p:cBhvr>
                                        <p:cTn id="85" dur="500" fill="hold"/>
                                        <p:tgtEl>
                                          <p:spTgt spid="49264"/>
                                        </p:tgtEl>
                                        <p:attrNameLst>
                                          <p:attrName>ppt_w</p:attrName>
                                        </p:attrNameLst>
                                      </p:cBhvr>
                                      <p:tavLst>
                                        <p:tav tm="0">
                                          <p:val>
                                            <p:fltVal val="0"/>
                                          </p:val>
                                        </p:tav>
                                        <p:tav tm="100000">
                                          <p:val>
                                            <p:strVal val="#ppt_w"/>
                                          </p:val>
                                        </p:tav>
                                      </p:tavLst>
                                    </p:anim>
                                    <p:anim calcmode="lin" valueType="num">
                                      <p:cBhvr>
                                        <p:cTn id="86" dur="500" fill="hold"/>
                                        <p:tgtEl>
                                          <p:spTgt spid="49264"/>
                                        </p:tgtEl>
                                        <p:attrNameLst>
                                          <p:attrName>ppt_h</p:attrName>
                                        </p:attrNameLst>
                                      </p:cBhvr>
                                      <p:tavLst>
                                        <p:tav tm="0">
                                          <p:val>
                                            <p:fltVal val="0"/>
                                          </p:val>
                                        </p:tav>
                                        <p:tav tm="100000">
                                          <p:val>
                                            <p:strVal val="#ppt_h"/>
                                          </p:val>
                                        </p:tav>
                                      </p:tavLst>
                                    </p:anim>
                                  </p:childTnLst>
                                </p:cTn>
                              </p:par>
                            </p:childTnLst>
                          </p:cTn>
                        </p:par>
                        <p:par>
                          <p:cTn id="87" fill="hold" nodeType="afterGroup">
                            <p:stCondLst>
                              <p:cond delay="4000"/>
                            </p:stCondLst>
                            <p:childTnLst>
                              <p:par>
                                <p:cTn id="88" presetID="23" presetClass="entr" presetSubtype="16" fill="hold" grpId="0" nodeType="afterEffect">
                                  <p:stCondLst>
                                    <p:cond delay="0"/>
                                  </p:stCondLst>
                                  <p:childTnLst>
                                    <p:set>
                                      <p:cBhvr>
                                        <p:cTn id="89" dur="1" fill="hold">
                                          <p:stCondLst>
                                            <p:cond delay="0"/>
                                          </p:stCondLst>
                                        </p:cTn>
                                        <p:tgtEl>
                                          <p:spTgt spid="49268"/>
                                        </p:tgtEl>
                                        <p:attrNameLst>
                                          <p:attrName>style.visibility</p:attrName>
                                        </p:attrNameLst>
                                      </p:cBhvr>
                                      <p:to>
                                        <p:strVal val="visible"/>
                                      </p:to>
                                    </p:set>
                                    <p:anim calcmode="lin" valueType="num">
                                      <p:cBhvr>
                                        <p:cTn id="90" dur="500" fill="hold"/>
                                        <p:tgtEl>
                                          <p:spTgt spid="49268"/>
                                        </p:tgtEl>
                                        <p:attrNameLst>
                                          <p:attrName>ppt_w</p:attrName>
                                        </p:attrNameLst>
                                      </p:cBhvr>
                                      <p:tavLst>
                                        <p:tav tm="0">
                                          <p:val>
                                            <p:fltVal val="0"/>
                                          </p:val>
                                        </p:tav>
                                        <p:tav tm="100000">
                                          <p:val>
                                            <p:strVal val="#ppt_w"/>
                                          </p:val>
                                        </p:tav>
                                      </p:tavLst>
                                    </p:anim>
                                    <p:anim calcmode="lin" valueType="num">
                                      <p:cBhvr>
                                        <p:cTn id="91" dur="500" fill="hold"/>
                                        <p:tgtEl>
                                          <p:spTgt spid="49268"/>
                                        </p:tgtEl>
                                        <p:attrNameLst>
                                          <p:attrName>ppt_h</p:attrName>
                                        </p:attrNameLst>
                                      </p:cBhvr>
                                      <p:tavLst>
                                        <p:tav tm="0">
                                          <p:val>
                                            <p:fltVal val="0"/>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49270">
                                            <p:txEl>
                                              <p:pRg st="0" end="0"/>
                                            </p:txEl>
                                          </p:spTgt>
                                        </p:tgtEl>
                                        <p:attrNameLst>
                                          <p:attrName>style.visibility</p:attrName>
                                        </p:attrNameLst>
                                      </p:cBhvr>
                                      <p:to>
                                        <p:strVal val="visible"/>
                                      </p:to>
                                    </p:set>
                                    <p:animEffect transition="in" filter="wipe(up)">
                                      <p:cBhvr>
                                        <p:cTn id="96" dur="500"/>
                                        <p:tgtEl>
                                          <p:spTgt spid="49270">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49270">
                                            <p:txEl>
                                              <p:pRg st="1" end="1"/>
                                            </p:txEl>
                                          </p:spTgt>
                                        </p:tgtEl>
                                        <p:attrNameLst>
                                          <p:attrName>style.visibility</p:attrName>
                                        </p:attrNameLst>
                                      </p:cBhvr>
                                      <p:to>
                                        <p:strVal val="visible"/>
                                      </p:to>
                                    </p:set>
                                    <p:animEffect transition="in" filter="wipe(up)">
                                      <p:cBhvr>
                                        <p:cTn id="101" dur="500"/>
                                        <p:tgtEl>
                                          <p:spTgt spid="492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60" grpId="0" animBg="1"/>
      <p:bldP spid="49261" grpId="0" animBg="1"/>
      <p:bldP spid="49253" grpId="0" build="p" bldLvl="4"/>
      <p:bldP spid="49268" grpId="0" animBg="1"/>
      <p:bldP spid="49269" grpId="0" animBg="1"/>
      <p:bldP spid="49270"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AU" altLang="en-US" smtClean="0"/>
              <a:t>Neoclassical theory of production: rising marginal cost</a:t>
            </a:r>
          </a:p>
        </p:txBody>
      </p:sp>
      <p:sp>
        <p:nvSpPr>
          <p:cNvPr id="17412" name="Rectangle 3"/>
          <p:cNvSpPr>
            <a:spLocks noGrp="1" noChangeArrowheads="1"/>
          </p:cNvSpPr>
          <p:nvPr>
            <p:ph type="body" idx="1"/>
          </p:nvPr>
        </p:nvSpPr>
        <p:spPr>
          <a:xfrm>
            <a:off x="228600" y="838200"/>
            <a:ext cx="8763000" cy="3454400"/>
          </a:xfrm>
        </p:spPr>
        <p:txBody>
          <a:bodyPr/>
          <a:lstStyle/>
          <a:p>
            <a:r>
              <a:rPr lang="en-US" altLang="en-US" dirty="0" smtClean="0"/>
              <a:t>So productivity per worker might rise for a while;</a:t>
            </a:r>
          </a:p>
          <a:p>
            <a:r>
              <a:rPr lang="en-US" altLang="en-US" dirty="0" smtClean="0"/>
              <a:t>But ultimately falls as more output can only be produced by adding more variable inputs (</a:t>
            </a:r>
            <a:r>
              <a:rPr lang="en-US" altLang="en-US" dirty="0" err="1" smtClean="0"/>
              <a:t>labour</a:t>
            </a:r>
            <a:r>
              <a:rPr lang="en-US" altLang="en-US" dirty="0" smtClean="0"/>
              <a:t>) to fixed input (capital) past ideal </a:t>
            </a:r>
            <a:r>
              <a:rPr lang="en-US" altLang="en-US" dirty="0" err="1" smtClean="0"/>
              <a:t>labour:capital</a:t>
            </a:r>
            <a:r>
              <a:rPr lang="en-US" altLang="en-US" dirty="0" smtClean="0"/>
              <a:t> ratio</a:t>
            </a:r>
          </a:p>
          <a:p>
            <a:pPr lvl="1"/>
            <a:r>
              <a:rPr lang="en-US" altLang="en-US" dirty="0" smtClean="0"/>
              <a:t>Addition to output from each additional worker falls (but doesn’t become negative)</a:t>
            </a:r>
          </a:p>
          <a:p>
            <a:pPr lvl="2"/>
            <a:r>
              <a:rPr lang="en-US" altLang="en-US" dirty="0" smtClean="0"/>
              <a:t>“Diminishing marginal productivity” (DMP)</a:t>
            </a:r>
          </a:p>
          <a:p>
            <a:pPr lvl="2"/>
            <a:r>
              <a:rPr lang="en-US" altLang="en-US" dirty="0" smtClean="0"/>
              <a:t>DMP leads to rising marginal cost</a:t>
            </a:r>
          </a:p>
          <a:p>
            <a:pPr lvl="1"/>
            <a:r>
              <a:rPr lang="en-AU" altLang="en-US" dirty="0" smtClean="0"/>
              <a:t>Aggregate of firm marginal cost curves IS the market supply curve</a:t>
            </a:r>
          </a:p>
          <a:p>
            <a:r>
              <a:rPr lang="en-AU" altLang="en-US" dirty="0" smtClean="0"/>
              <a:t>Preliminary “Post Keynesian” logical critique (</a:t>
            </a:r>
            <a:r>
              <a:rPr lang="en-AU" altLang="en-US" dirty="0" err="1" smtClean="0"/>
              <a:t>Sraffa</a:t>
            </a:r>
            <a:r>
              <a:rPr lang="en-AU" altLang="en-US" dirty="0" smtClean="0"/>
              <a:t> 1926)…</a:t>
            </a:r>
            <a:endParaRPr lang="en-US" altLang="en-US" dirty="0" smtClean="0"/>
          </a:p>
        </p:txBody>
      </p:sp>
    </p:spTree>
    <p:extLst>
      <p:ext uri="{BB962C8B-B14F-4D97-AF65-F5344CB8AC3E}">
        <p14:creationId xmlns:p14="http://schemas.microsoft.com/office/powerpoint/2010/main" val="4132316258"/>
      </p:ext>
    </p:extLst>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AU" altLang="en-US" smtClean="0"/>
              <a:t>Sraffa’s critique of “supply curve”</a:t>
            </a:r>
          </a:p>
        </p:txBody>
      </p:sp>
      <p:sp>
        <p:nvSpPr>
          <p:cNvPr id="33795" name="Content Placeholder 2"/>
          <p:cNvSpPr>
            <a:spLocks noGrp="1"/>
          </p:cNvSpPr>
          <p:nvPr>
            <p:ph idx="1"/>
          </p:nvPr>
        </p:nvSpPr>
        <p:spPr/>
        <p:txBody>
          <a:bodyPr/>
          <a:lstStyle/>
          <a:p>
            <a:r>
              <a:rPr lang="en-AU" altLang="en-US" dirty="0" smtClean="0"/>
              <a:t>Concept of “diminishing marginal productivity” assumes</a:t>
            </a:r>
          </a:p>
          <a:p>
            <a:pPr lvl="1"/>
            <a:r>
              <a:rPr lang="en-AU" altLang="en-US" dirty="0" smtClean="0"/>
              <a:t>One input to production fixed in short run</a:t>
            </a:r>
          </a:p>
          <a:p>
            <a:pPr lvl="1"/>
            <a:r>
              <a:rPr lang="en-AU" altLang="en-US" dirty="0" smtClean="0"/>
              <a:t>One input variable in short run</a:t>
            </a:r>
          </a:p>
          <a:p>
            <a:r>
              <a:rPr lang="en-AU" altLang="en-US" dirty="0" smtClean="0"/>
              <a:t>Generates “rising supply curve”</a:t>
            </a:r>
          </a:p>
          <a:p>
            <a:r>
              <a:rPr lang="en-AU" altLang="en-US" dirty="0" smtClean="0"/>
              <a:t>Supply curve must be independent of demand curve for “supply &amp; demand analysis”</a:t>
            </a:r>
          </a:p>
          <a:p>
            <a:r>
              <a:rPr lang="en-AU" altLang="en-US" dirty="0" err="1" smtClean="0"/>
              <a:t>Sraffa</a:t>
            </a:r>
            <a:r>
              <a:rPr lang="en-AU" altLang="en-US" dirty="0" smtClean="0"/>
              <a:t> (1926) disputed concept of “fixed factor in short run”</a:t>
            </a:r>
          </a:p>
          <a:p>
            <a:r>
              <a:rPr lang="en-AU" altLang="en-US" dirty="0" smtClean="0"/>
              <a:t>If define “factor” &amp; industry broadly (e.g., “capital” &amp; “agriculture”) then any increase in intensity of usage will drive up price of factor</a:t>
            </a:r>
          </a:p>
          <a:p>
            <a:r>
              <a:rPr lang="en-AU" altLang="en-US" dirty="0" smtClean="0"/>
              <a:t>Change in price will affect distribution of income</a:t>
            </a:r>
          </a:p>
          <a:p>
            <a:r>
              <a:rPr lang="en-AU" altLang="en-US" dirty="0" smtClean="0"/>
              <a:t>This will affect demand—can’t have independent supply &amp; demand curves…</a:t>
            </a:r>
          </a:p>
          <a:p>
            <a:endParaRPr lang="en-AU" altLang="en-US" dirty="0" smtClean="0"/>
          </a:p>
        </p:txBody>
      </p:sp>
    </p:spTree>
    <p:extLst>
      <p:ext uri="{BB962C8B-B14F-4D97-AF65-F5344CB8AC3E}">
        <p14:creationId xmlns:p14="http://schemas.microsoft.com/office/powerpoint/2010/main" val="1378371714"/>
      </p:ext>
    </p:extLst>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AU" altLang="en-US" smtClean="0"/>
              <a:t>Sraffa’s critique of “supply curve”</a:t>
            </a:r>
          </a:p>
        </p:txBody>
      </p:sp>
      <p:sp>
        <p:nvSpPr>
          <p:cNvPr id="34819" name="Content Placeholder 2"/>
          <p:cNvSpPr>
            <a:spLocks noGrp="1"/>
          </p:cNvSpPr>
          <p:nvPr>
            <p:ph idx="1"/>
          </p:nvPr>
        </p:nvSpPr>
        <p:spPr/>
        <p:txBody>
          <a:bodyPr/>
          <a:lstStyle/>
          <a:p>
            <a:r>
              <a:rPr lang="en-AU" altLang="en-US" dirty="0" smtClean="0"/>
              <a:t>If define “factor” &amp; industry narrowly (e.g., “stapling gun” &amp; “cardboard boxes”) then amount in one industry can’t be fixed</a:t>
            </a:r>
          </a:p>
          <a:p>
            <a:r>
              <a:rPr lang="en-AU" altLang="en-US" dirty="0" smtClean="0"/>
              <a:t>Extra staplers can be acquired from other industries with</a:t>
            </a:r>
          </a:p>
          <a:p>
            <a:r>
              <a:rPr lang="en-AU" altLang="en-US" dirty="0" smtClean="0"/>
              <a:t>little impact on price of other industries</a:t>
            </a:r>
          </a:p>
          <a:p>
            <a:r>
              <a:rPr lang="en-AU" altLang="en-US" dirty="0" smtClean="0"/>
              <a:t>trivial impact on demand for cardboard boxes</a:t>
            </a:r>
          </a:p>
          <a:p>
            <a:r>
              <a:rPr lang="en-AU" altLang="en-US" dirty="0" smtClean="0"/>
              <a:t>Factors “stapling guns” and “labour” thus employed at ideal ratio, &amp; productivity constant:</a:t>
            </a:r>
          </a:p>
          <a:p>
            <a:pPr lvl="1"/>
            <a:r>
              <a:rPr lang="en-AU" altLang="en-US" dirty="0" smtClean="0"/>
              <a:t>Not subject to diminishing marginal productivity</a:t>
            </a:r>
          </a:p>
          <a:p>
            <a:pPr lvl="1"/>
            <a:r>
              <a:rPr lang="en-AU" altLang="en-US" dirty="0" smtClean="0"/>
              <a:t>Cardboard box output a linear function of labour input</a:t>
            </a:r>
          </a:p>
          <a:p>
            <a:pPr lvl="1"/>
            <a:r>
              <a:rPr lang="en-AU" altLang="en-US" dirty="0" smtClean="0"/>
              <a:t>“Marginal product” constant so cost constant:</a:t>
            </a:r>
          </a:p>
          <a:p>
            <a:endParaRPr lang="en-AU" altLang="en-US" dirty="0" smtClean="0"/>
          </a:p>
        </p:txBody>
      </p:sp>
    </p:spTree>
    <p:extLst>
      <p:ext uri="{BB962C8B-B14F-4D97-AF65-F5344CB8AC3E}">
        <p14:creationId xmlns:p14="http://schemas.microsoft.com/office/powerpoint/2010/main" val="288239209"/>
      </p:ext>
    </p:extLst>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
          <p:cNvSpPr>
            <a:spLocks noGrp="1" noChangeArrowheads="1"/>
          </p:cNvSpPr>
          <p:nvPr>
            <p:ph type="title" idx="4294967295"/>
          </p:nvPr>
        </p:nvSpPr>
        <p:spPr>
          <a:xfrm>
            <a:off x="304800" y="76200"/>
            <a:ext cx="8534400" cy="604838"/>
          </a:xfrm>
          <a:ln w="12600"/>
        </p:spPr>
        <p:txBody>
          <a:bodyPr lIns="92160" tIns="46080" rIns="92160" bIns="46080">
            <a:spAutoFit/>
          </a:bodyPr>
          <a:lstStyle/>
          <a:p>
            <a:pPr>
              <a:lnSpc>
                <a:spcPct val="11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latin typeface="Candara" panose="020E0502030303020204" pitchFamily="34" charset="0"/>
              </a:rPr>
              <a:t>Sraffa’s critique of “supply curve”</a:t>
            </a:r>
          </a:p>
        </p:txBody>
      </p:sp>
      <p:sp>
        <p:nvSpPr>
          <p:cNvPr id="56322" name="Rectangle 2"/>
          <p:cNvSpPr>
            <a:spLocks noGrp="1" noChangeArrowheads="1"/>
          </p:cNvSpPr>
          <p:nvPr>
            <p:ph type="body" idx="4294967295"/>
          </p:nvPr>
        </p:nvSpPr>
        <p:spPr>
          <a:xfrm>
            <a:off x="304800" y="762000"/>
            <a:ext cx="4343400" cy="2456784"/>
          </a:xfrm>
        </p:spPr>
        <p:txBody>
          <a:bodyPr lIns="92160" tIns="46080" rIns="92160" bIns="46080">
            <a:spAutoFit/>
          </a:bodyPr>
          <a:lstStyle/>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Candara" panose="020E0502030303020204" pitchFamily="34" charset="0"/>
              </a:rPr>
              <a:t>It’s either:</a:t>
            </a:r>
          </a:p>
          <a:p>
            <a:pPr lvl="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Candara" panose="020E0502030303020204" pitchFamily="34" charset="0"/>
              </a:rPr>
              <a:t>Interdependent supply &amp; demand curves:</a:t>
            </a:r>
          </a:p>
          <a:p>
            <a:pPr lvl="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Candara" panose="020E0502030303020204" pitchFamily="34" charset="0"/>
              </a:rPr>
              <a:t>different demand curve for every point on supply curve…</a:t>
            </a:r>
          </a:p>
        </p:txBody>
      </p:sp>
      <p:grpSp>
        <p:nvGrpSpPr>
          <p:cNvPr id="56323" name="Group 3"/>
          <p:cNvGrpSpPr>
            <a:grpSpLocks/>
          </p:cNvGrpSpPr>
          <p:nvPr/>
        </p:nvGrpSpPr>
        <p:grpSpPr bwMode="auto">
          <a:xfrm>
            <a:off x="179388" y="3213100"/>
            <a:ext cx="4246562" cy="3598863"/>
            <a:chOff x="113" y="2024"/>
            <a:chExt cx="2675" cy="2267"/>
          </a:xfrm>
        </p:grpSpPr>
        <p:sp>
          <p:nvSpPr>
            <p:cNvPr id="56324" name="Text Box 4"/>
            <p:cNvSpPr txBox="1">
              <a:spLocks noChangeArrowheads="1"/>
            </p:cNvSpPr>
            <p:nvPr/>
          </p:nvSpPr>
          <p:spPr bwMode="auto">
            <a:xfrm>
              <a:off x="461" y="2024"/>
              <a:ext cx="1" cy="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AU">
                <a:latin typeface="Candara" pitchFamily="34" charset="0"/>
              </a:endParaRPr>
            </a:p>
          </p:txBody>
        </p:sp>
        <p:sp>
          <p:nvSpPr>
            <p:cNvPr id="56325" name="Text Box 5"/>
            <p:cNvSpPr txBox="1">
              <a:spLocks noChangeArrowheads="1"/>
            </p:cNvSpPr>
            <p:nvPr/>
          </p:nvSpPr>
          <p:spPr bwMode="auto">
            <a:xfrm rot="16200000">
              <a:off x="-49" y="2441"/>
              <a:ext cx="686"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63000"/>
                </a:lnSpc>
                <a:spcBef>
                  <a:spcPts val="100"/>
                </a:spcBef>
                <a:defRPr/>
              </a:pPr>
              <a:r>
                <a:rPr lang="en-GB" sz="1400" smtClean="0">
                  <a:latin typeface="Candara" pitchFamily="34" charset="0"/>
                </a:rPr>
                <a:t>Price/ bushel</a:t>
              </a:r>
            </a:p>
          </p:txBody>
        </p:sp>
        <p:sp>
          <p:nvSpPr>
            <p:cNvPr id="56326" name="Line 6"/>
            <p:cNvSpPr>
              <a:spLocks noChangeShapeType="1"/>
            </p:cNvSpPr>
            <p:nvPr/>
          </p:nvSpPr>
          <p:spPr bwMode="auto">
            <a:xfrm flipV="1">
              <a:off x="414" y="2201"/>
              <a:ext cx="1" cy="1764"/>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27" name="Line 7"/>
            <p:cNvSpPr>
              <a:spLocks noChangeShapeType="1"/>
            </p:cNvSpPr>
            <p:nvPr/>
          </p:nvSpPr>
          <p:spPr bwMode="auto">
            <a:xfrm>
              <a:off x="413" y="3969"/>
              <a:ext cx="2376"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28" name="Text Box 8"/>
            <p:cNvSpPr txBox="1">
              <a:spLocks noChangeArrowheads="1"/>
            </p:cNvSpPr>
            <p:nvPr/>
          </p:nvSpPr>
          <p:spPr bwMode="auto">
            <a:xfrm>
              <a:off x="2070" y="4029"/>
              <a:ext cx="711"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100"/>
                </a:spcBef>
                <a:defRPr/>
              </a:pPr>
              <a:r>
                <a:rPr lang="en-GB" sz="1400" smtClean="0">
                  <a:latin typeface="Candara" pitchFamily="34" charset="0"/>
                </a:rPr>
                <a:t>“Agriculture”</a:t>
              </a:r>
            </a:p>
          </p:txBody>
        </p:sp>
        <p:sp>
          <p:nvSpPr>
            <p:cNvPr id="56329" name="Text Box 9"/>
            <p:cNvSpPr txBox="1">
              <a:spLocks noChangeArrowheads="1"/>
            </p:cNvSpPr>
            <p:nvPr/>
          </p:nvSpPr>
          <p:spPr bwMode="auto">
            <a:xfrm>
              <a:off x="1769" y="2399"/>
              <a:ext cx="607"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63"/>
                </a:spcBef>
                <a:defRPr/>
              </a:pPr>
              <a:r>
                <a:rPr lang="en-GB" sz="1400" smtClean="0">
                  <a:latin typeface="Candara" pitchFamily="34" charset="0"/>
                </a:rPr>
                <a:t>Supply</a:t>
              </a:r>
            </a:p>
          </p:txBody>
        </p:sp>
        <p:sp>
          <p:nvSpPr>
            <p:cNvPr id="56330" name="Text Box 10"/>
            <p:cNvSpPr txBox="1">
              <a:spLocks noChangeArrowheads="1"/>
            </p:cNvSpPr>
            <p:nvPr/>
          </p:nvSpPr>
          <p:spPr bwMode="auto">
            <a:xfrm>
              <a:off x="113" y="2916"/>
              <a:ext cx="257" cy="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63"/>
                </a:spcBef>
                <a:defRPr/>
              </a:pPr>
              <a:r>
                <a:rPr lang="en-GB" sz="1400" smtClean="0">
                  <a:latin typeface="Candara" pitchFamily="34" charset="0"/>
                </a:rPr>
                <a:t>Price?</a:t>
              </a:r>
            </a:p>
          </p:txBody>
        </p:sp>
        <p:sp>
          <p:nvSpPr>
            <p:cNvPr id="56331" name="Text Box 11"/>
            <p:cNvSpPr txBox="1">
              <a:spLocks noChangeArrowheads="1"/>
            </p:cNvSpPr>
            <p:nvPr/>
          </p:nvSpPr>
          <p:spPr bwMode="auto">
            <a:xfrm>
              <a:off x="1347" y="4066"/>
              <a:ext cx="767"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63"/>
                </a:spcBef>
                <a:defRPr/>
              </a:pPr>
              <a:r>
                <a:rPr lang="en-GB" sz="1400" smtClean="0">
                  <a:latin typeface="Candara" pitchFamily="34" charset="0"/>
                </a:rPr>
                <a:t>Quantity?</a:t>
              </a:r>
            </a:p>
          </p:txBody>
        </p:sp>
        <p:sp>
          <p:nvSpPr>
            <p:cNvPr id="56332" name="Freeform 12"/>
            <p:cNvSpPr>
              <a:spLocks noChangeArrowheads="1"/>
            </p:cNvSpPr>
            <p:nvPr/>
          </p:nvSpPr>
          <p:spPr bwMode="auto">
            <a:xfrm>
              <a:off x="863" y="2513"/>
              <a:ext cx="1492" cy="784"/>
            </a:xfrm>
            <a:custGeom>
              <a:avLst/>
              <a:gdLst>
                <a:gd name="T0" fmla="*/ 0 w 4199"/>
                <a:gd name="T1" fmla="*/ 2549 h 2550"/>
                <a:gd name="T2" fmla="*/ 1728 w 4199"/>
                <a:gd name="T3" fmla="*/ 1854 h 2550"/>
                <a:gd name="T4" fmla="*/ 3706 w 4199"/>
                <a:gd name="T5" fmla="*/ 463 h 2550"/>
                <a:gd name="T6" fmla="*/ 4198 w 4199"/>
                <a:gd name="T7" fmla="*/ 0 h 2550"/>
              </a:gdLst>
              <a:ahLst/>
              <a:cxnLst>
                <a:cxn ang="0">
                  <a:pos x="T0" y="T1"/>
                </a:cxn>
                <a:cxn ang="0">
                  <a:pos x="T2" y="T3"/>
                </a:cxn>
                <a:cxn ang="0">
                  <a:pos x="T4" y="T5"/>
                </a:cxn>
                <a:cxn ang="0">
                  <a:pos x="T6" y="T7"/>
                </a:cxn>
              </a:cxnLst>
              <a:rect l="0" t="0" r="r" b="b"/>
              <a:pathLst>
                <a:path w="4199" h="2550">
                  <a:moveTo>
                    <a:pt x="0" y="2549"/>
                  </a:moveTo>
                  <a:cubicBezTo>
                    <a:pt x="553" y="2378"/>
                    <a:pt x="1111" y="2203"/>
                    <a:pt x="1728" y="1854"/>
                  </a:cubicBezTo>
                  <a:cubicBezTo>
                    <a:pt x="2346" y="1506"/>
                    <a:pt x="3293" y="772"/>
                    <a:pt x="3706" y="463"/>
                  </a:cubicBezTo>
                  <a:cubicBezTo>
                    <a:pt x="4116" y="152"/>
                    <a:pt x="4074" y="152"/>
                    <a:pt x="4198" y="0"/>
                  </a:cubicBezTo>
                </a:path>
              </a:pathLst>
            </a:custGeom>
            <a:noFill/>
            <a:ln w="126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AU">
                <a:latin typeface="Candara" pitchFamily="34" charset="0"/>
              </a:endParaRPr>
            </a:p>
          </p:txBody>
        </p:sp>
        <p:sp>
          <p:nvSpPr>
            <p:cNvPr id="56333" name="Text Box 13"/>
            <p:cNvSpPr txBox="1">
              <a:spLocks noChangeArrowheads="1"/>
            </p:cNvSpPr>
            <p:nvPr/>
          </p:nvSpPr>
          <p:spPr bwMode="auto">
            <a:xfrm>
              <a:off x="1425" y="2987"/>
              <a:ext cx="66"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63"/>
                </a:spcBef>
                <a:defRPr/>
              </a:pPr>
              <a:r>
                <a:rPr lang="en-GB" sz="1400" smtClean="0">
                  <a:latin typeface="Candara" pitchFamily="34" charset="0"/>
                </a:rPr>
                <a:t>?</a:t>
              </a:r>
            </a:p>
          </p:txBody>
        </p:sp>
        <p:sp>
          <p:nvSpPr>
            <p:cNvPr id="56334" name="Text Box 14"/>
            <p:cNvSpPr txBox="1">
              <a:spLocks noChangeArrowheads="1"/>
            </p:cNvSpPr>
            <p:nvPr/>
          </p:nvSpPr>
          <p:spPr bwMode="auto">
            <a:xfrm>
              <a:off x="1848" y="2692"/>
              <a:ext cx="190"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63"/>
                </a:spcBef>
                <a:defRPr/>
              </a:pPr>
              <a:r>
                <a:rPr lang="en-GB" sz="1400" smtClean="0">
                  <a:latin typeface="Candara" pitchFamily="34" charset="0"/>
                </a:rPr>
                <a:t>?</a:t>
              </a:r>
            </a:p>
          </p:txBody>
        </p:sp>
        <p:sp>
          <p:nvSpPr>
            <p:cNvPr id="56335" name="Text Box 15"/>
            <p:cNvSpPr txBox="1">
              <a:spLocks noChangeArrowheads="1"/>
            </p:cNvSpPr>
            <p:nvPr/>
          </p:nvSpPr>
          <p:spPr bwMode="auto">
            <a:xfrm>
              <a:off x="1619" y="2831"/>
              <a:ext cx="209"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63"/>
                </a:spcBef>
                <a:defRPr/>
              </a:pPr>
              <a:r>
                <a:rPr lang="en-GB" sz="1400" smtClean="0">
                  <a:latin typeface="Candara" pitchFamily="34" charset="0"/>
                </a:rPr>
                <a:t>?</a:t>
              </a:r>
            </a:p>
          </p:txBody>
        </p:sp>
        <p:cxnSp>
          <p:nvCxnSpPr>
            <p:cNvPr id="35875" name="AutoShape 16"/>
            <p:cNvCxnSpPr>
              <a:cxnSpLocks noChangeShapeType="1"/>
              <a:stCxn id="56330" idx="3"/>
            </p:cNvCxnSpPr>
            <p:nvPr/>
          </p:nvCxnSpPr>
          <p:spPr bwMode="auto">
            <a:xfrm>
              <a:off x="370" y="2947"/>
              <a:ext cx="1098" cy="586"/>
            </a:xfrm>
            <a:prstGeom prst="straightConnector1">
              <a:avLst/>
            </a:prstGeom>
            <a:noFill/>
            <a:ln w="648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876" name="AutoShape 17"/>
            <p:cNvCxnSpPr>
              <a:cxnSpLocks noChangeShapeType="1"/>
              <a:stCxn id="56330" idx="3"/>
            </p:cNvCxnSpPr>
            <p:nvPr/>
          </p:nvCxnSpPr>
          <p:spPr bwMode="auto">
            <a:xfrm>
              <a:off x="370" y="2947"/>
              <a:ext cx="1323" cy="518"/>
            </a:xfrm>
            <a:prstGeom prst="straightConnector1">
              <a:avLst/>
            </a:prstGeom>
            <a:noFill/>
            <a:ln w="648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877" name="AutoShape 18"/>
            <p:cNvCxnSpPr>
              <a:cxnSpLocks noChangeShapeType="1"/>
              <a:stCxn id="56330" idx="3"/>
            </p:cNvCxnSpPr>
            <p:nvPr/>
          </p:nvCxnSpPr>
          <p:spPr bwMode="auto">
            <a:xfrm>
              <a:off x="370" y="2947"/>
              <a:ext cx="1576" cy="446"/>
            </a:xfrm>
            <a:prstGeom prst="straightConnector1">
              <a:avLst/>
            </a:prstGeom>
            <a:noFill/>
            <a:ln w="648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339" name="Line 19"/>
            <p:cNvSpPr>
              <a:spLocks noChangeShapeType="1"/>
            </p:cNvSpPr>
            <p:nvPr/>
          </p:nvSpPr>
          <p:spPr bwMode="auto">
            <a:xfrm>
              <a:off x="1314" y="2668"/>
              <a:ext cx="802" cy="181"/>
            </a:xfrm>
            <a:prstGeom prst="line">
              <a:avLst/>
            </a:prstGeom>
            <a:noFill/>
            <a:ln w="12600">
              <a:solidFill>
                <a:srgbClr val="000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40" name="Line 20"/>
            <p:cNvSpPr>
              <a:spLocks noChangeShapeType="1"/>
            </p:cNvSpPr>
            <p:nvPr/>
          </p:nvSpPr>
          <p:spPr bwMode="auto">
            <a:xfrm>
              <a:off x="979" y="2837"/>
              <a:ext cx="597" cy="315"/>
            </a:xfrm>
            <a:prstGeom prst="line">
              <a:avLst/>
            </a:prstGeom>
            <a:noFill/>
            <a:ln w="12600">
              <a:solidFill>
                <a:srgbClr val="000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41" name="Line 21"/>
            <p:cNvSpPr>
              <a:spLocks noChangeShapeType="1"/>
            </p:cNvSpPr>
            <p:nvPr/>
          </p:nvSpPr>
          <p:spPr bwMode="auto">
            <a:xfrm>
              <a:off x="1503" y="2513"/>
              <a:ext cx="279" cy="627"/>
            </a:xfrm>
            <a:prstGeom prst="line">
              <a:avLst/>
            </a:prstGeom>
            <a:noFill/>
            <a:ln w="12600">
              <a:solidFill>
                <a:srgbClr val="000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42" name="Text Box 22"/>
            <p:cNvSpPr txBox="1">
              <a:spLocks noChangeArrowheads="1"/>
            </p:cNvSpPr>
            <p:nvPr/>
          </p:nvSpPr>
          <p:spPr bwMode="auto">
            <a:xfrm>
              <a:off x="676" y="2645"/>
              <a:ext cx="416"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88"/>
                </a:spcBef>
                <a:defRPr/>
              </a:pPr>
              <a:r>
                <a:rPr lang="en-GB" sz="1400" smtClean="0">
                  <a:latin typeface="Candara" pitchFamily="34" charset="0"/>
                </a:rPr>
                <a:t>D</a:t>
              </a:r>
              <a:r>
                <a:rPr lang="en-GB" sz="1400" baseline="-25000" smtClean="0">
                  <a:latin typeface="Candara" pitchFamily="34" charset="0"/>
                </a:rPr>
                <a:t>q1</a:t>
              </a:r>
            </a:p>
          </p:txBody>
        </p:sp>
        <p:sp>
          <p:nvSpPr>
            <p:cNvPr id="56343" name="Text Box 23"/>
            <p:cNvSpPr txBox="1">
              <a:spLocks noChangeArrowheads="1"/>
            </p:cNvSpPr>
            <p:nvPr/>
          </p:nvSpPr>
          <p:spPr bwMode="auto">
            <a:xfrm>
              <a:off x="1360" y="3917"/>
              <a:ext cx="275"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63"/>
                </a:spcBef>
                <a:defRPr/>
              </a:pPr>
              <a:r>
                <a:rPr lang="en-GB" sz="1400" smtClean="0">
                  <a:latin typeface="Candara" pitchFamily="34" charset="0"/>
                </a:rPr>
                <a:t>Q</a:t>
              </a:r>
              <a:r>
                <a:rPr lang="en-GB" sz="1400" baseline="-25000" smtClean="0">
                  <a:latin typeface="Candara" pitchFamily="34" charset="0"/>
                </a:rPr>
                <a:t>1</a:t>
              </a:r>
            </a:p>
          </p:txBody>
        </p:sp>
        <p:sp>
          <p:nvSpPr>
            <p:cNvPr id="56344" name="Text Box 24"/>
            <p:cNvSpPr txBox="1">
              <a:spLocks noChangeArrowheads="1"/>
            </p:cNvSpPr>
            <p:nvPr/>
          </p:nvSpPr>
          <p:spPr bwMode="auto">
            <a:xfrm>
              <a:off x="1576" y="3916"/>
              <a:ext cx="295"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63"/>
                </a:spcBef>
                <a:defRPr/>
              </a:pPr>
              <a:r>
                <a:rPr lang="en-GB" sz="1400" smtClean="0">
                  <a:latin typeface="Candara" pitchFamily="34" charset="0"/>
                </a:rPr>
                <a:t>Q</a:t>
              </a:r>
              <a:r>
                <a:rPr lang="en-GB" sz="1400" baseline="-25000" smtClean="0">
                  <a:latin typeface="Candara" pitchFamily="34" charset="0"/>
                </a:rPr>
                <a:t>2</a:t>
              </a:r>
            </a:p>
          </p:txBody>
        </p:sp>
        <p:sp>
          <p:nvSpPr>
            <p:cNvPr id="56345" name="Text Box 25"/>
            <p:cNvSpPr txBox="1">
              <a:spLocks noChangeArrowheads="1"/>
            </p:cNvSpPr>
            <p:nvPr/>
          </p:nvSpPr>
          <p:spPr bwMode="auto">
            <a:xfrm>
              <a:off x="1849" y="3916"/>
              <a:ext cx="243"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63"/>
                </a:spcBef>
                <a:defRPr/>
              </a:pPr>
              <a:r>
                <a:rPr lang="en-GB" sz="1400" smtClean="0">
                  <a:latin typeface="Candara" pitchFamily="34" charset="0"/>
                </a:rPr>
                <a:t>Q</a:t>
              </a:r>
              <a:r>
                <a:rPr lang="en-GB" sz="1400" baseline="-25000" smtClean="0">
                  <a:latin typeface="Candara" pitchFamily="34" charset="0"/>
                </a:rPr>
                <a:t>3</a:t>
              </a:r>
            </a:p>
          </p:txBody>
        </p:sp>
        <p:sp>
          <p:nvSpPr>
            <p:cNvPr id="56346" name="Line 26"/>
            <p:cNvSpPr>
              <a:spLocks noChangeShapeType="1"/>
            </p:cNvSpPr>
            <p:nvPr/>
          </p:nvSpPr>
          <p:spPr bwMode="auto">
            <a:xfrm>
              <a:off x="1468" y="3095"/>
              <a:ext cx="1" cy="875"/>
            </a:xfrm>
            <a:prstGeom prst="line">
              <a:avLst/>
            </a:prstGeom>
            <a:noFill/>
            <a:ln w="12600">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47" name="Line 27"/>
            <p:cNvSpPr>
              <a:spLocks noChangeShapeType="1"/>
            </p:cNvSpPr>
            <p:nvPr/>
          </p:nvSpPr>
          <p:spPr bwMode="auto">
            <a:xfrm>
              <a:off x="1692" y="2956"/>
              <a:ext cx="1" cy="1017"/>
            </a:xfrm>
            <a:prstGeom prst="line">
              <a:avLst/>
            </a:prstGeom>
            <a:noFill/>
            <a:ln w="12600">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48" name="Line 28"/>
            <p:cNvSpPr>
              <a:spLocks noChangeShapeType="1"/>
            </p:cNvSpPr>
            <p:nvPr/>
          </p:nvSpPr>
          <p:spPr bwMode="auto">
            <a:xfrm>
              <a:off x="1945" y="2817"/>
              <a:ext cx="1" cy="1151"/>
            </a:xfrm>
            <a:prstGeom prst="line">
              <a:avLst/>
            </a:prstGeom>
            <a:noFill/>
            <a:ln w="12600">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49" name="Text Box 29"/>
            <p:cNvSpPr txBox="1">
              <a:spLocks noChangeArrowheads="1"/>
            </p:cNvSpPr>
            <p:nvPr/>
          </p:nvSpPr>
          <p:spPr bwMode="auto">
            <a:xfrm>
              <a:off x="1016" y="2464"/>
              <a:ext cx="416"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88"/>
                </a:spcBef>
                <a:defRPr/>
              </a:pPr>
              <a:r>
                <a:rPr lang="en-GB" sz="1400" smtClean="0">
                  <a:latin typeface="Candara" pitchFamily="34" charset="0"/>
                </a:rPr>
                <a:t>D</a:t>
              </a:r>
              <a:r>
                <a:rPr lang="en-GB" sz="1400" baseline="-25000" smtClean="0">
                  <a:latin typeface="Candara" pitchFamily="34" charset="0"/>
                </a:rPr>
                <a:t>q3</a:t>
              </a:r>
            </a:p>
          </p:txBody>
        </p:sp>
        <p:sp>
          <p:nvSpPr>
            <p:cNvPr id="56350" name="Text Box 30"/>
            <p:cNvSpPr txBox="1">
              <a:spLocks noChangeArrowheads="1"/>
            </p:cNvSpPr>
            <p:nvPr/>
          </p:nvSpPr>
          <p:spPr bwMode="auto">
            <a:xfrm>
              <a:off x="1247" y="2277"/>
              <a:ext cx="416"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48000"/>
                </a:lnSpc>
                <a:spcBef>
                  <a:spcPts val="88"/>
                </a:spcBef>
                <a:defRPr/>
              </a:pPr>
              <a:r>
                <a:rPr lang="en-GB" sz="1400" smtClean="0">
                  <a:latin typeface="Candara" pitchFamily="34" charset="0"/>
                </a:rPr>
                <a:t>D</a:t>
              </a:r>
              <a:r>
                <a:rPr lang="en-GB" sz="1400" baseline="-25000" smtClean="0">
                  <a:latin typeface="Candara" pitchFamily="34" charset="0"/>
                </a:rPr>
                <a:t>q2</a:t>
              </a:r>
            </a:p>
          </p:txBody>
        </p:sp>
      </p:grpSp>
      <p:sp>
        <p:nvSpPr>
          <p:cNvPr id="56351" name="Text Box 31"/>
          <p:cNvSpPr txBox="1">
            <a:spLocks noChangeArrowheads="1"/>
          </p:cNvSpPr>
          <p:nvPr/>
        </p:nvSpPr>
        <p:spPr bwMode="auto">
          <a:xfrm rot="16200000">
            <a:off x="4286250" y="1668463"/>
            <a:ext cx="1068388"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 tIns="360" rIns="720" bIns="3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93000"/>
              </a:lnSpc>
              <a:defRPr/>
            </a:pPr>
            <a:r>
              <a:rPr lang="en-GB" sz="1400" dirty="0" smtClean="0">
                <a:latin typeface="Candara" pitchFamily="34" charset="0"/>
              </a:rPr>
              <a:t>Wheat output</a:t>
            </a:r>
          </a:p>
        </p:txBody>
      </p:sp>
      <p:grpSp>
        <p:nvGrpSpPr>
          <p:cNvPr id="56352" name="Group 32"/>
          <p:cNvGrpSpPr>
            <a:grpSpLocks/>
          </p:cNvGrpSpPr>
          <p:nvPr/>
        </p:nvGrpSpPr>
        <p:grpSpPr bwMode="auto">
          <a:xfrm>
            <a:off x="5122863" y="1050925"/>
            <a:ext cx="2832100" cy="2411413"/>
            <a:chOff x="3227" y="662"/>
            <a:chExt cx="1784" cy="1519"/>
          </a:xfrm>
        </p:grpSpPr>
        <p:sp>
          <p:nvSpPr>
            <p:cNvPr id="56353" name="Line 33"/>
            <p:cNvSpPr>
              <a:spLocks noChangeShapeType="1"/>
            </p:cNvSpPr>
            <p:nvPr/>
          </p:nvSpPr>
          <p:spPr bwMode="auto">
            <a:xfrm flipV="1">
              <a:off x="3227" y="661"/>
              <a:ext cx="1" cy="152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54" name="Line 34"/>
            <p:cNvSpPr>
              <a:spLocks noChangeShapeType="1"/>
            </p:cNvSpPr>
            <p:nvPr/>
          </p:nvSpPr>
          <p:spPr bwMode="auto">
            <a:xfrm>
              <a:off x="3227" y="2180"/>
              <a:ext cx="1785"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grpSp>
      <p:sp>
        <p:nvSpPr>
          <p:cNvPr id="56355" name="Text Box 35"/>
          <p:cNvSpPr txBox="1">
            <a:spLocks noChangeArrowheads="1"/>
          </p:cNvSpPr>
          <p:nvPr/>
        </p:nvSpPr>
        <p:spPr bwMode="auto">
          <a:xfrm>
            <a:off x="5541963" y="3438525"/>
            <a:ext cx="2060575"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 tIns="360" rIns="720" bIns="3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93000"/>
              </a:lnSpc>
              <a:defRPr/>
            </a:pPr>
            <a:r>
              <a:rPr lang="en-GB" sz="1400" smtClean="0">
                <a:latin typeface="Candara" pitchFamily="34" charset="0"/>
              </a:rPr>
              <a:t>Labour input with</a:t>
            </a:r>
          </a:p>
          <a:p>
            <a:pPr>
              <a:lnSpc>
                <a:spcPct val="93000"/>
              </a:lnSpc>
              <a:defRPr/>
            </a:pPr>
            <a:r>
              <a:rPr lang="en-GB" sz="1400" smtClean="0">
                <a:latin typeface="Candara" pitchFamily="34" charset="0"/>
              </a:rPr>
              <a:t>constant labour/land ratio </a:t>
            </a:r>
          </a:p>
        </p:txBody>
      </p:sp>
      <p:sp>
        <p:nvSpPr>
          <p:cNvPr id="56356" name="Line 36"/>
          <p:cNvSpPr>
            <a:spLocks noChangeShapeType="1"/>
          </p:cNvSpPr>
          <p:nvPr/>
        </p:nvSpPr>
        <p:spPr bwMode="auto">
          <a:xfrm flipV="1">
            <a:off x="5146675" y="2127250"/>
            <a:ext cx="2755900" cy="1312863"/>
          </a:xfrm>
          <a:prstGeom prst="line">
            <a:avLst/>
          </a:prstGeom>
          <a:noFill/>
          <a:ln w="64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grpSp>
        <p:nvGrpSpPr>
          <p:cNvPr id="56357" name="Group 37"/>
          <p:cNvGrpSpPr>
            <a:grpSpLocks/>
          </p:cNvGrpSpPr>
          <p:nvPr/>
        </p:nvGrpSpPr>
        <p:grpSpPr bwMode="auto">
          <a:xfrm>
            <a:off x="5102225" y="3841750"/>
            <a:ext cx="2833688" cy="2409825"/>
            <a:chOff x="3214" y="2420"/>
            <a:chExt cx="1785" cy="1518"/>
          </a:xfrm>
        </p:grpSpPr>
        <p:sp>
          <p:nvSpPr>
            <p:cNvPr id="56358" name="Line 38"/>
            <p:cNvSpPr>
              <a:spLocks noChangeShapeType="1"/>
            </p:cNvSpPr>
            <p:nvPr/>
          </p:nvSpPr>
          <p:spPr bwMode="auto">
            <a:xfrm flipV="1">
              <a:off x="3214" y="2419"/>
              <a:ext cx="1" cy="152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59" name="Line 39"/>
            <p:cNvSpPr>
              <a:spLocks noChangeShapeType="1"/>
            </p:cNvSpPr>
            <p:nvPr/>
          </p:nvSpPr>
          <p:spPr bwMode="auto">
            <a:xfrm>
              <a:off x="3214" y="3938"/>
              <a:ext cx="1786"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grpSp>
      <p:sp>
        <p:nvSpPr>
          <p:cNvPr id="56360" name="Text Box 40"/>
          <p:cNvSpPr txBox="1">
            <a:spLocks noChangeArrowheads="1"/>
          </p:cNvSpPr>
          <p:nvPr/>
        </p:nvSpPr>
        <p:spPr bwMode="auto">
          <a:xfrm>
            <a:off x="7278688" y="6235700"/>
            <a:ext cx="5207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 tIns="360" rIns="720" bIns="3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93000"/>
              </a:lnSpc>
              <a:defRPr/>
            </a:pPr>
            <a:r>
              <a:rPr lang="en-GB" sz="1400" smtClean="0">
                <a:latin typeface="Candara" pitchFamily="34" charset="0"/>
              </a:rPr>
              <a:t>Wheat</a:t>
            </a:r>
          </a:p>
        </p:txBody>
      </p:sp>
      <p:sp>
        <p:nvSpPr>
          <p:cNvPr id="56361" name="Text Box 41"/>
          <p:cNvSpPr txBox="1">
            <a:spLocks noChangeArrowheads="1"/>
          </p:cNvSpPr>
          <p:nvPr/>
        </p:nvSpPr>
        <p:spPr bwMode="auto">
          <a:xfrm>
            <a:off x="5988050" y="5754688"/>
            <a:ext cx="1588" cy="12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AU">
              <a:latin typeface="Candara" pitchFamily="34" charset="0"/>
            </a:endParaRPr>
          </a:p>
        </p:txBody>
      </p:sp>
      <p:sp>
        <p:nvSpPr>
          <p:cNvPr id="56362" name="Text Box 42"/>
          <p:cNvSpPr txBox="1">
            <a:spLocks noChangeArrowheads="1"/>
          </p:cNvSpPr>
          <p:nvPr/>
        </p:nvSpPr>
        <p:spPr bwMode="auto">
          <a:xfrm rot="16200000">
            <a:off x="4433888" y="4400550"/>
            <a:ext cx="915987"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 tIns="360" rIns="720" bIns="3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93000"/>
              </a:lnSpc>
              <a:defRPr/>
            </a:pPr>
            <a:r>
              <a:rPr lang="en-GB" sz="1400" smtClean="0">
                <a:latin typeface="Candara" pitchFamily="34" charset="0"/>
              </a:rPr>
              <a:t>Price &amp; Cost</a:t>
            </a:r>
          </a:p>
        </p:txBody>
      </p:sp>
      <p:sp>
        <p:nvSpPr>
          <p:cNvPr id="56363" name="Text Box 43"/>
          <p:cNvSpPr txBox="1">
            <a:spLocks noChangeArrowheads="1"/>
          </p:cNvSpPr>
          <p:nvPr/>
        </p:nvSpPr>
        <p:spPr bwMode="auto">
          <a:xfrm>
            <a:off x="5638800" y="5126038"/>
            <a:ext cx="1773238"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 tIns="360" rIns="720" bIns="3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93000"/>
              </a:lnSpc>
              <a:defRPr/>
            </a:pPr>
            <a:r>
              <a:rPr lang="en-GB" sz="1400" smtClean="0">
                <a:latin typeface="Candara" pitchFamily="34" charset="0"/>
              </a:rPr>
              <a:t>Constant Marginal Cost</a:t>
            </a:r>
          </a:p>
        </p:txBody>
      </p:sp>
      <p:sp>
        <p:nvSpPr>
          <p:cNvPr id="56364" name="Line 44"/>
          <p:cNvSpPr>
            <a:spLocks noChangeShapeType="1"/>
          </p:cNvSpPr>
          <p:nvPr/>
        </p:nvSpPr>
        <p:spPr bwMode="auto">
          <a:xfrm>
            <a:off x="5116513" y="5353050"/>
            <a:ext cx="2651125"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6365" name="WordArt 45"/>
          <p:cNvSpPr>
            <a:spLocks noChangeArrowheads="1" noChangeShapeType="1" noTextEdit="1"/>
          </p:cNvSpPr>
          <p:nvPr/>
        </p:nvSpPr>
        <p:spPr bwMode="auto">
          <a:xfrm>
            <a:off x="3995738" y="3108325"/>
            <a:ext cx="863600" cy="16922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a:defRPr/>
            </a:pPr>
            <a:r>
              <a:rPr lang="en-AU" sz="3600" kern="10" dirty="0">
                <a:ln w="9360">
                  <a:miter lim="800000"/>
                  <a:headEnd/>
                  <a:tailEnd/>
                </a:ln>
                <a:gradFill rotWithShape="0">
                  <a:gsLst>
                    <a:gs pos="0">
                      <a:srgbClr val="FFE701"/>
                    </a:gs>
                    <a:gs pos="100000">
                      <a:srgbClr val="FE3E02"/>
                    </a:gs>
                  </a:gsLst>
                  <a:lin ang="5400000" scaled="1"/>
                </a:gradFill>
                <a:latin typeface="Candara" pitchFamily="34" charset="0"/>
              </a:rPr>
              <a:t>Or...</a:t>
            </a:r>
          </a:p>
        </p:txBody>
      </p:sp>
      <p:sp>
        <p:nvSpPr>
          <p:cNvPr id="56366" name="Freeform 46"/>
          <p:cNvSpPr>
            <a:spLocks noChangeArrowheads="1"/>
          </p:cNvSpPr>
          <p:nvPr/>
        </p:nvSpPr>
        <p:spPr bwMode="auto">
          <a:xfrm>
            <a:off x="5219700" y="3933825"/>
            <a:ext cx="2520950" cy="1150938"/>
          </a:xfrm>
          <a:custGeom>
            <a:avLst/>
            <a:gdLst>
              <a:gd name="T0" fmla="*/ 0 w 1588"/>
              <a:gd name="T1" fmla="*/ 0 h 725"/>
              <a:gd name="T2" fmla="*/ 182 w 1588"/>
              <a:gd name="T3" fmla="*/ 317 h 725"/>
              <a:gd name="T4" fmla="*/ 726 w 1588"/>
              <a:gd name="T5" fmla="*/ 589 h 725"/>
              <a:gd name="T6" fmla="*/ 1588 w 1588"/>
              <a:gd name="T7" fmla="*/ 725 h 725"/>
            </a:gdLst>
            <a:ahLst/>
            <a:cxnLst>
              <a:cxn ang="0">
                <a:pos x="T0" y="T1"/>
              </a:cxn>
              <a:cxn ang="0">
                <a:pos x="T2" y="T3"/>
              </a:cxn>
              <a:cxn ang="0">
                <a:pos x="T4" y="T5"/>
              </a:cxn>
              <a:cxn ang="0">
                <a:pos x="T6" y="T7"/>
              </a:cxn>
            </a:cxnLst>
            <a:rect l="0" t="0" r="r" b="b"/>
            <a:pathLst>
              <a:path w="1588" h="725">
                <a:moveTo>
                  <a:pt x="0" y="0"/>
                </a:moveTo>
                <a:cubicBezTo>
                  <a:pt x="30" y="109"/>
                  <a:pt x="61" y="219"/>
                  <a:pt x="182" y="317"/>
                </a:cubicBezTo>
                <a:cubicBezTo>
                  <a:pt x="303" y="415"/>
                  <a:pt x="492" y="521"/>
                  <a:pt x="726" y="589"/>
                </a:cubicBezTo>
                <a:cubicBezTo>
                  <a:pt x="960" y="657"/>
                  <a:pt x="1274" y="691"/>
                  <a:pt x="1588" y="725"/>
                </a:cubicBez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AU">
              <a:latin typeface="Candara" pitchFamily="34" charset="0"/>
            </a:endParaRPr>
          </a:p>
        </p:txBody>
      </p:sp>
      <p:sp>
        <p:nvSpPr>
          <p:cNvPr id="56367" name="Text Box 47"/>
          <p:cNvSpPr txBox="1">
            <a:spLocks noChangeArrowheads="1"/>
          </p:cNvSpPr>
          <p:nvPr/>
        </p:nvSpPr>
        <p:spPr bwMode="auto">
          <a:xfrm>
            <a:off x="5991225" y="4435475"/>
            <a:ext cx="1500188"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 tIns="360" rIns="720" bIns="3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nSpc>
                <a:spcPct val="93000"/>
              </a:lnSpc>
              <a:defRPr/>
            </a:pPr>
            <a:r>
              <a:rPr lang="en-GB" sz="1400" smtClean="0">
                <a:latin typeface="Candara" pitchFamily="34" charset="0"/>
              </a:rPr>
              <a:t>Falling average cost</a:t>
            </a:r>
          </a:p>
        </p:txBody>
      </p:sp>
      <p:sp>
        <p:nvSpPr>
          <p:cNvPr id="56368" name="AutoShape 48"/>
          <p:cNvSpPr>
            <a:spLocks noChangeArrowheads="1"/>
          </p:cNvSpPr>
          <p:nvPr/>
        </p:nvSpPr>
        <p:spPr bwMode="auto">
          <a:xfrm>
            <a:off x="6372225" y="3860800"/>
            <a:ext cx="431800" cy="503238"/>
          </a:xfrm>
          <a:prstGeom prst="downArrow">
            <a:avLst>
              <a:gd name="adj1" fmla="val 50000"/>
              <a:gd name="adj2" fmla="val 29136"/>
            </a:avLst>
          </a:prstGeom>
          <a:gradFill rotWithShape="0">
            <a:gsLst>
              <a:gs pos="0">
                <a:srgbClr val="FF9933"/>
              </a:gs>
              <a:gs pos="100000">
                <a:srgbClr val="DB832B"/>
              </a:gs>
            </a:gsLst>
            <a:lin ang="5400000" scaled="1"/>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AU">
              <a:latin typeface="Candara" pitchFamily="34" charset="0"/>
            </a:endParaRPr>
          </a:p>
        </p:txBody>
      </p:sp>
      <p:sp>
        <p:nvSpPr>
          <p:cNvPr id="50" name="Rectangle 2"/>
          <p:cNvSpPr txBox="1">
            <a:spLocks noChangeArrowheads="1"/>
          </p:cNvSpPr>
          <p:nvPr/>
        </p:nvSpPr>
        <p:spPr bwMode="auto">
          <a:xfrm>
            <a:off x="5116512" y="762000"/>
            <a:ext cx="3798888" cy="83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400">
                <a:solidFill>
                  <a:schemeClr val="tx1"/>
                </a:solidFill>
                <a:latin typeface="+mn-lt"/>
              </a:defRPr>
            </a:lvl4pPr>
            <a:lvl5pPr marL="2057400" indent="-228600" algn="l" rtl="0" eaLnBrk="0" fontAlgn="base" hangingPunct="0">
              <a:spcBef>
                <a:spcPct val="20000"/>
              </a:spcBef>
              <a:spcAft>
                <a:spcPct val="0"/>
              </a:spcAft>
              <a:buChar char="•"/>
              <a:defRPr kumimoji="1" sz="2400">
                <a:solidFill>
                  <a:schemeClr val="tx1"/>
                </a:solidFill>
                <a:latin typeface="+mn-lt"/>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kern="0" dirty="0" smtClean="0">
                <a:effectLst/>
                <a:latin typeface="Candara" panose="020E0502030303020204" pitchFamily="34" charset="0"/>
              </a:rPr>
              <a:t>Constant capital-</a:t>
            </a:r>
            <a:r>
              <a:rPr lang="en-GB" altLang="en-US" kern="0" dirty="0" err="1" smtClean="0">
                <a:effectLst/>
                <a:latin typeface="Candara" panose="020E0502030303020204" pitchFamily="34" charset="0"/>
              </a:rPr>
              <a:t>labor</a:t>
            </a:r>
            <a:r>
              <a:rPr lang="en-GB" altLang="en-US" kern="0" dirty="0" smtClean="0">
                <a:effectLst/>
                <a:latin typeface="Candara" panose="020E0502030303020204" pitchFamily="34" charset="0"/>
              </a:rPr>
              <a:t> ratio out to capacity</a:t>
            </a:r>
          </a:p>
        </p:txBody>
      </p:sp>
      <p:sp>
        <p:nvSpPr>
          <p:cNvPr id="51" name="Rectangle 2"/>
          <p:cNvSpPr txBox="1">
            <a:spLocks noChangeArrowheads="1"/>
          </p:cNvSpPr>
          <p:nvPr/>
        </p:nvSpPr>
        <p:spPr bwMode="auto">
          <a:xfrm>
            <a:off x="5118651" y="5340476"/>
            <a:ext cx="3798888" cy="83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400">
                <a:solidFill>
                  <a:schemeClr val="tx1"/>
                </a:solidFill>
                <a:latin typeface="+mn-lt"/>
              </a:defRPr>
            </a:lvl4pPr>
            <a:lvl5pPr marL="2057400" indent="-228600" algn="l" rtl="0" eaLnBrk="0" fontAlgn="base" hangingPunct="0">
              <a:spcBef>
                <a:spcPct val="20000"/>
              </a:spcBef>
              <a:spcAft>
                <a:spcPct val="0"/>
              </a:spcAft>
              <a:buChar char="•"/>
              <a:defRPr kumimoji="1" sz="2400">
                <a:solidFill>
                  <a:schemeClr val="tx1"/>
                </a:solidFill>
                <a:latin typeface="+mn-lt"/>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kern="0" dirty="0" smtClean="0">
                <a:effectLst/>
                <a:latin typeface="Candara" panose="020E0502030303020204" pitchFamily="34" charset="0"/>
              </a:rPr>
              <a:t>Constant marginal cost so falling average cost</a:t>
            </a:r>
          </a:p>
        </p:txBody>
      </p:sp>
    </p:spTree>
    <p:extLst>
      <p:ext uri="{BB962C8B-B14F-4D97-AF65-F5344CB8AC3E}">
        <p14:creationId xmlns:p14="http://schemas.microsoft.com/office/powerpoint/2010/main" val="1358369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6322">
                                            <p:txEl>
                                              <p:pRg st="0" end="0"/>
                                            </p:txEl>
                                          </p:spTgt>
                                        </p:tgtEl>
                                        <p:attrNameLst>
                                          <p:attrName>style.visibility</p:attrName>
                                        </p:attrNameLst>
                                      </p:cBhvr>
                                      <p:to>
                                        <p:strVal val="visible"/>
                                      </p:to>
                                    </p:set>
                                    <p:animEffect transition="in" filter="wipe(up)">
                                      <p:cBhvr>
                                        <p:cTn id="12" dur="500"/>
                                        <p:tgtEl>
                                          <p:spTgt spid="563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6322">
                                            <p:txEl>
                                              <p:pRg st="1" end="1"/>
                                            </p:txEl>
                                          </p:spTgt>
                                        </p:tgtEl>
                                        <p:attrNameLst>
                                          <p:attrName>style.visibility</p:attrName>
                                        </p:attrNameLst>
                                      </p:cBhvr>
                                      <p:to>
                                        <p:strVal val="visible"/>
                                      </p:to>
                                    </p:set>
                                    <p:animEffect transition="in" filter="wipe(up)">
                                      <p:cBhvr>
                                        <p:cTn id="17" dur="500"/>
                                        <p:tgtEl>
                                          <p:spTgt spid="563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6322">
                                            <p:txEl>
                                              <p:pRg st="2" end="2"/>
                                            </p:txEl>
                                          </p:spTgt>
                                        </p:tgtEl>
                                        <p:attrNameLst>
                                          <p:attrName>style.visibility</p:attrName>
                                        </p:attrNameLst>
                                      </p:cBhvr>
                                      <p:to>
                                        <p:strVal val="visible"/>
                                      </p:to>
                                    </p:set>
                                    <p:animEffect transition="in" filter="wipe(up)">
                                      <p:cBhvr>
                                        <p:cTn id="22" dur="500"/>
                                        <p:tgtEl>
                                          <p:spTgt spid="5632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fill="hold" nodeType="clickEffect">
                                  <p:stCondLst>
                                    <p:cond delay="0"/>
                                  </p:stCondLst>
                                  <p:childTnLst>
                                    <p:set>
                                      <p:cBhvr>
                                        <p:cTn id="26" dur="1" fill="hold">
                                          <p:stCondLst>
                                            <p:cond delay="0"/>
                                          </p:stCondLst>
                                        </p:cTn>
                                        <p:tgtEl>
                                          <p:spTgt spid="56323"/>
                                        </p:tgtEl>
                                        <p:attrNameLst>
                                          <p:attrName>style.visibility</p:attrName>
                                        </p:attrNameLst>
                                      </p:cBhvr>
                                      <p:to>
                                        <p:strVal val="visible"/>
                                      </p:to>
                                    </p:set>
                                    <p:animEffect transition="in" filter="fade">
                                      <p:cBhvr>
                                        <p:cTn id="27" dur="2000"/>
                                        <p:tgtEl>
                                          <p:spTgt spid="56323"/>
                                        </p:tgtEl>
                                      </p:cBhvr>
                                    </p:animEffect>
                                    <p:anim calcmode="lin" valueType="num">
                                      <p:cBhvr>
                                        <p:cTn id="28" dur="2000" fill="hold"/>
                                        <p:tgtEl>
                                          <p:spTgt spid="56323"/>
                                        </p:tgtEl>
                                        <p:attrNameLst>
                                          <p:attrName>r</p:attrName>
                                        </p:attrNameLst>
                                      </p:cBhvr>
                                      <p:tavLst>
                                        <p:tav tm="100000">
                                          <p:val>
                                            <p:strVal val="720"/>
                                          </p:val>
                                        </p:tav>
                                        <p:tav>
                                          <p:val>
                                            <p:strVal val="0"/>
                                          </p:val>
                                        </p:tav>
                                      </p:tavLst>
                                    </p:anim>
                                    <p:anim calcmode="lin" valueType="num">
                                      <p:cBhvr>
                                        <p:cTn id="29" dur="2000" fill="hold"/>
                                        <p:tgtEl>
                                          <p:spTgt spid="56323"/>
                                        </p:tgtEl>
                                        <p:attrNameLst>
                                          <p:attrName>ppt_h</p:attrName>
                                        </p:attrNameLst>
                                      </p:cBhvr>
                                      <p:tavLst>
                                        <p:tav tm="100000">
                                          <p:val>
                                            <p:strVal val="0"/>
                                          </p:val>
                                        </p:tav>
                                        <p:tav>
                                          <p:val>
                                            <p:strVal val="#ppt_h"/>
                                          </p:val>
                                        </p:tav>
                                      </p:tavLst>
                                    </p:anim>
                                    <p:anim calcmode="lin" valueType="num">
                                      <p:cBhvr>
                                        <p:cTn id="30" dur="2000" fill="hold"/>
                                        <p:tgtEl>
                                          <p:spTgt spid="56323"/>
                                        </p:tgtEl>
                                        <p:attrNameLst>
                                          <p:attrName>ppt_w</p:attrName>
                                        </p:attrNameLst>
                                      </p:cBhvr>
                                      <p:tavLst>
                                        <p:tav tm="100000">
                                          <p:val>
                                            <p:strVal val="0"/>
                                          </p:val>
                                        </p:tav>
                                        <p:tav>
                                          <p:val>
                                            <p:strVal val="#ppt_w"/>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fill="hold" nodeType="clickEffect">
                                  <p:stCondLst>
                                    <p:cond delay="0"/>
                                  </p:stCondLst>
                                  <p:childTnLst>
                                    <p:set>
                                      <p:cBhvr>
                                        <p:cTn id="34" dur="1" fill="hold">
                                          <p:stCondLst>
                                            <p:cond delay="0"/>
                                          </p:stCondLst>
                                        </p:cTn>
                                        <p:tgtEl>
                                          <p:spTgt spid="56365"/>
                                        </p:tgtEl>
                                        <p:attrNameLst>
                                          <p:attrName>style.visibility</p:attrName>
                                        </p:attrNameLst>
                                      </p:cBhvr>
                                      <p:to>
                                        <p:strVal val="visible"/>
                                      </p:to>
                                    </p:set>
                                    <p:anim from="(-#ppt_w/2)" to="(#ppt_x)" calcmode="lin" valueType="num">
                                      <p:cBhvr>
                                        <p:cTn id="35" dur="600" fill="hold">
                                          <p:stCondLst>
                                            <p:cond delay="0"/>
                                          </p:stCondLst>
                                        </p:cTn>
                                        <p:tgtEl>
                                          <p:spTgt spid="56365"/>
                                        </p:tgtEl>
                                        <p:attrNameLst>
                                          <p:attrName>ppt_x</p:attrName>
                                        </p:attrNameLst>
                                      </p:cBhvr>
                                    </p:anim>
                                    <p:anim from="0" to="-1" calcmode="lin" valueType="num">
                                      <p:cBhvr>
                                        <p:cTn id="36" dur="200" decel="50000" autoRev="1" fill="hold">
                                          <p:stCondLst>
                                            <p:cond delay="600"/>
                                          </p:stCondLst>
                                        </p:cTn>
                                        <p:tgtEl>
                                          <p:spTgt spid="56365"/>
                                        </p:tgtEl>
                                        <p:attrNameLst>
                                          <p:attrName>xshear</p:attrName>
                                        </p:attrNameLst>
                                      </p:cBhvr>
                                    </p:anim>
                                    <p:animScale>
                                      <p:cBhvr>
                                        <p:cTn id="37" dur="200" decel="100000" autoRev="1" fill="hold">
                                          <p:stCondLst>
                                            <p:cond delay="0"/>
                                          </p:stCondLst>
                                        </p:cTn>
                                        <p:tgtEl>
                                          <p:spTgt spid="56365"/>
                                        </p:tgtEl>
                                      </p:cBhvr>
                                      <p:from x="100000" y="100000"/>
                                      <p:to x="80000" y="100000"/>
                                    </p:animScale>
                                    <p:anim by="(#ppt_h/3+#ppt_w*0.1)" calcmode="lin" valueType="num">
                                      <p:cBhvr additive="sum">
                                        <p:cTn id="38" dur="200" decel="100000" autoRev="1" fill="hold">
                                          <p:stCondLst>
                                            <p:cond delay="600"/>
                                          </p:stCondLst>
                                        </p:cTn>
                                        <p:tgtEl>
                                          <p:spTgt spid="56365"/>
                                        </p:tgtEl>
                                        <p:attrNameLst>
                                          <p:attrName>ppt_x</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wipe(up)">
                                      <p:cBhvr>
                                        <p:cTn id="43" dur="500"/>
                                        <p:tgtEl>
                                          <p:spTgt spid="5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56352"/>
                                        </p:tgtEl>
                                        <p:attrNameLst>
                                          <p:attrName>style.visibility</p:attrName>
                                        </p:attrNameLst>
                                      </p:cBhvr>
                                      <p:to>
                                        <p:strVal val="visible"/>
                                      </p:to>
                                    </p:set>
                                    <p:anim calcmode="lin" valueType="num">
                                      <p:cBhvr>
                                        <p:cTn id="48" dur="500" fill="hold"/>
                                        <p:tgtEl>
                                          <p:spTgt spid="56352"/>
                                        </p:tgtEl>
                                        <p:attrNameLst>
                                          <p:attrName>ppt_w</p:attrName>
                                        </p:attrNameLst>
                                      </p:cBhvr>
                                      <p:tavLst>
                                        <p:tav tm="100000">
                                          <p:val>
                                            <p:strVal val="0"/>
                                          </p:val>
                                        </p:tav>
                                        <p:tav>
                                          <p:val>
                                            <p:strVal val="#ppt_w"/>
                                          </p:val>
                                        </p:tav>
                                      </p:tavLst>
                                    </p:anim>
                                    <p:anim calcmode="lin" valueType="num">
                                      <p:cBhvr>
                                        <p:cTn id="49" dur="500" fill="hold"/>
                                        <p:tgtEl>
                                          <p:spTgt spid="56352"/>
                                        </p:tgtEl>
                                        <p:attrNameLst>
                                          <p:attrName>ppt_h</p:attrName>
                                        </p:attrNameLst>
                                      </p:cBhvr>
                                      <p:tavLst>
                                        <p:tav tm="100000">
                                          <p:val>
                                            <p:strVal val="#ppt_h"/>
                                          </p:val>
                                        </p:tav>
                                        <p:tav>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0"/>
                                  </p:iterate>
                                  <p:childTnLst>
                                    <p:set>
                                      <p:cBhvr>
                                        <p:cTn id="53" dur="1" fill="hold">
                                          <p:stCondLst>
                                            <p:cond delay="0"/>
                                          </p:stCondLst>
                                        </p:cTn>
                                        <p:tgtEl>
                                          <p:spTgt spid="56355"/>
                                        </p:tgtEl>
                                        <p:attrNameLst>
                                          <p:attrName>style.visibility</p:attrName>
                                        </p:attrNameLst>
                                      </p:cBhvr>
                                      <p:to>
                                        <p:strVal val="visible"/>
                                      </p:to>
                                    </p:set>
                                    <p:animEffect transition="in" filter="wipe(left)">
                                      <p:cBhvr>
                                        <p:cTn id="54" dur="500"/>
                                        <p:tgtEl>
                                          <p:spTgt spid="56355"/>
                                        </p:tgtEl>
                                      </p:cBhvr>
                                    </p:animEffect>
                                  </p:childTnLst>
                                </p:cTn>
                              </p:par>
                              <p:par>
                                <p:cTn id="55" presetID="22" presetClass="entr" presetSubtype="4" fill="hold" nodeType="withEffect">
                                  <p:stCondLst>
                                    <p:cond delay="0"/>
                                  </p:stCondLst>
                                  <p:childTnLst>
                                    <p:set>
                                      <p:cBhvr>
                                        <p:cTn id="56" dur="1" fill="hold">
                                          <p:stCondLst>
                                            <p:cond delay="0"/>
                                          </p:stCondLst>
                                        </p:cTn>
                                        <p:tgtEl>
                                          <p:spTgt spid="56351"/>
                                        </p:tgtEl>
                                        <p:attrNameLst>
                                          <p:attrName>style.visibility</p:attrName>
                                        </p:attrNameLst>
                                      </p:cBhvr>
                                      <p:to>
                                        <p:strVal val="visible"/>
                                      </p:to>
                                    </p:set>
                                    <p:animEffect transition="in" filter="wipe(down)">
                                      <p:cBhvr>
                                        <p:cTn id="57" dur="500"/>
                                        <p:tgtEl>
                                          <p:spTgt spid="5635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56356"/>
                                        </p:tgtEl>
                                        <p:attrNameLst>
                                          <p:attrName>style.visibility</p:attrName>
                                        </p:attrNameLst>
                                      </p:cBhvr>
                                      <p:to>
                                        <p:strVal val="visible"/>
                                      </p:to>
                                    </p:set>
                                    <p:animEffect transition="in" filter="wipe(down)">
                                      <p:cBhvr>
                                        <p:cTn id="62" dur="500"/>
                                        <p:tgtEl>
                                          <p:spTgt spid="5635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6368"/>
                                        </p:tgtEl>
                                        <p:attrNameLst>
                                          <p:attrName>style.visibility</p:attrName>
                                        </p:attrNameLst>
                                      </p:cBhvr>
                                      <p:to>
                                        <p:strVal val="visible"/>
                                      </p:to>
                                    </p:set>
                                    <p:animEffect transition="in" filter="wipe(up)">
                                      <p:cBhvr>
                                        <p:cTn id="67" dur="500"/>
                                        <p:tgtEl>
                                          <p:spTgt spid="5636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ntr" presetSubtype="10" fill="hold" nodeType="clickEffect">
                                  <p:stCondLst>
                                    <p:cond delay="0"/>
                                  </p:stCondLst>
                                  <p:childTnLst>
                                    <p:set>
                                      <p:cBhvr>
                                        <p:cTn id="71" dur="1" fill="hold">
                                          <p:stCondLst>
                                            <p:cond delay="0"/>
                                          </p:stCondLst>
                                        </p:cTn>
                                        <p:tgtEl>
                                          <p:spTgt spid="56357"/>
                                        </p:tgtEl>
                                        <p:attrNameLst>
                                          <p:attrName>style.visibility</p:attrName>
                                        </p:attrNameLst>
                                      </p:cBhvr>
                                      <p:to>
                                        <p:strVal val="visible"/>
                                      </p:to>
                                    </p:set>
                                    <p:anim calcmode="lin" valueType="num">
                                      <p:cBhvr>
                                        <p:cTn id="72" dur="500" fill="hold"/>
                                        <p:tgtEl>
                                          <p:spTgt spid="56357"/>
                                        </p:tgtEl>
                                        <p:attrNameLst>
                                          <p:attrName>ppt_w</p:attrName>
                                        </p:attrNameLst>
                                      </p:cBhvr>
                                      <p:tavLst>
                                        <p:tav tm="100000">
                                          <p:val>
                                            <p:strVal val="0"/>
                                          </p:val>
                                        </p:tav>
                                        <p:tav>
                                          <p:val>
                                            <p:strVal val="#ppt_w"/>
                                          </p:val>
                                        </p:tav>
                                      </p:tavLst>
                                    </p:anim>
                                    <p:anim calcmode="lin" valueType="num">
                                      <p:cBhvr>
                                        <p:cTn id="73" dur="500" fill="hold"/>
                                        <p:tgtEl>
                                          <p:spTgt spid="56357"/>
                                        </p:tgtEl>
                                        <p:attrNameLst>
                                          <p:attrName>ppt_h</p:attrName>
                                        </p:attrNameLst>
                                      </p:cBhvr>
                                      <p:tavLst>
                                        <p:tav tm="100000">
                                          <p:val>
                                            <p:strVal val="#ppt_h"/>
                                          </p:val>
                                        </p:tav>
                                        <p:tav>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51">
                                            <p:txEl>
                                              <p:pRg st="0" end="0"/>
                                            </p:txEl>
                                          </p:spTgt>
                                        </p:tgtEl>
                                        <p:attrNameLst>
                                          <p:attrName>style.visibility</p:attrName>
                                        </p:attrNameLst>
                                      </p:cBhvr>
                                      <p:to>
                                        <p:strVal val="visible"/>
                                      </p:to>
                                    </p:set>
                                    <p:animEffect transition="in" filter="wipe(up)">
                                      <p:cBhvr>
                                        <p:cTn id="78" dur="500"/>
                                        <p:tgtEl>
                                          <p:spTgt spid="5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6360"/>
                                        </p:tgtEl>
                                        <p:attrNameLst>
                                          <p:attrName>style.visibility</p:attrName>
                                        </p:attrNameLst>
                                      </p:cBhvr>
                                      <p:to>
                                        <p:strVal val="visible"/>
                                      </p:to>
                                    </p:set>
                                    <p:animEffect transition="in" filter="wipe(left)">
                                      <p:cBhvr>
                                        <p:cTn id="83" dur="500"/>
                                        <p:tgtEl>
                                          <p:spTgt spid="56360"/>
                                        </p:tgtEl>
                                      </p:cBhvr>
                                    </p:animEffect>
                                  </p:childTnLst>
                                </p:cTn>
                              </p:par>
                              <p:par>
                                <p:cTn id="84" presetID="22" presetClass="entr" presetSubtype="4" fill="hold" nodeType="withEffect">
                                  <p:stCondLst>
                                    <p:cond delay="0"/>
                                  </p:stCondLst>
                                  <p:childTnLst>
                                    <p:set>
                                      <p:cBhvr>
                                        <p:cTn id="85" dur="1" fill="hold">
                                          <p:stCondLst>
                                            <p:cond delay="0"/>
                                          </p:stCondLst>
                                        </p:cTn>
                                        <p:tgtEl>
                                          <p:spTgt spid="56362"/>
                                        </p:tgtEl>
                                        <p:attrNameLst>
                                          <p:attrName>style.visibility</p:attrName>
                                        </p:attrNameLst>
                                      </p:cBhvr>
                                      <p:to>
                                        <p:strVal val="visible"/>
                                      </p:to>
                                    </p:set>
                                    <p:animEffect transition="in" filter="wipe(down)">
                                      <p:cBhvr>
                                        <p:cTn id="86" dur="500"/>
                                        <p:tgtEl>
                                          <p:spTgt spid="5636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56364"/>
                                        </p:tgtEl>
                                        <p:attrNameLst>
                                          <p:attrName>style.visibility</p:attrName>
                                        </p:attrNameLst>
                                      </p:cBhvr>
                                      <p:to>
                                        <p:strVal val="visible"/>
                                      </p:to>
                                    </p:set>
                                    <p:animEffect transition="in" filter="wipe(left)">
                                      <p:cBhvr>
                                        <p:cTn id="91" dur="500"/>
                                        <p:tgtEl>
                                          <p:spTgt spid="5636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56363"/>
                                        </p:tgtEl>
                                        <p:attrNameLst>
                                          <p:attrName>style.visibility</p:attrName>
                                        </p:attrNameLst>
                                      </p:cBhvr>
                                      <p:to>
                                        <p:strVal val="visible"/>
                                      </p:to>
                                    </p:set>
                                    <p:animEffect transition="in" filter="wipe(left)">
                                      <p:cBhvr>
                                        <p:cTn id="96" dur="500"/>
                                        <p:tgtEl>
                                          <p:spTgt spid="5636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56366"/>
                                        </p:tgtEl>
                                        <p:attrNameLst>
                                          <p:attrName>style.visibility</p:attrName>
                                        </p:attrNameLst>
                                      </p:cBhvr>
                                      <p:to>
                                        <p:strVal val="visible"/>
                                      </p:to>
                                    </p:set>
                                    <p:animEffect transition="in" filter="wipe(left)">
                                      <p:cBhvr>
                                        <p:cTn id="101" dur="500"/>
                                        <p:tgtEl>
                                          <p:spTgt spid="5636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56367"/>
                                        </p:tgtEl>
                                        <p:attrNameLst>
                                          <p:attrName>style.visibility</p:attrName>
                                        </p:attrNameLst>
                                      </p:cBhvr>
                                      <p:to>
                                        <p:strVal val="visible"/>
                                      </p:to>
                                    </p:set>
                                    <p:animEffect transition="in" filter="wipe(left)">
                                      <p:cBhvr>
                                        <p:cTn id="106" dur="500"/>
                                        <p:tgtEl>
                                          <p:spTgt spid="56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56322" grpId="0" build="p" bldLvl="5"/>
      <p:bldP spid="56368" grpId="0" animBg="1"/>
      <p:bldP spid="50" grpId="0" build="p" bldLvl="5"/>
      <p:bldP spid="51"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altLang="en-US" smtClean="0"/>
              <a:t>From Fallacies to Reality</a:t>
            </a:r>
          </a:p>
        </p:txBody>
      </p:sp>
      <p:sp>
        <p:nvSpPr>
          <p:cNvPr id="27651" name="Content Placeholder 2"/>
          <p:cNvSpPr>
            <a:spLocks noGrp="1"/>
          </p:cNvSpPr>
          <p:nvPr>
            <p:ph idx="1"/>
          </p:nvPr>
        </p:nvSpPr>
        <p:spPr>
          <a:xfrm>
            <a:off x="228600" y="685800"/>
            <a:ext cx="8763000" cy="6096000"/>
          </a:xfrm>
        </p:spPr>
        <p:txBody>
          <a:bodyPr/>
          <a:lstStyle/>
          <a:p>
            <a:r>
              <a:rPr lang="en-AU" altLang="en-US" dirty="0" smtClean="0"/>
              <a:t>Empirical critique: in numerous surveys</a:t>
            </a:r>
          </a:p>
          <a:p>
            <a:pPr lvl="1"/>
            <a:r>
              <a:rPr lang="en-AU" altLang="en-US" dirty="0" smtClean="0"/>
              <a:t>Andrews, Bishop, </a:t>
            </a:r>
            <a:r>
              <a:rPr lang="en-AU" altLang="en-US" dirty="0" err="1" smtClean="0"/>
              <a:t>Downie</a:t>
            </a:r>
            <a:r>
              <a:rPr lang="en-AU" altLang="en-US" dirty="0" smtClean="0"/>
              <a:t>, </a:t>
            </a:r>
            <a:r>
              <a:rPr lang="en-AU" altLang="en-US" dirty="0" err="1" smtClean="0"/>
              <a:t>Eiteman</a:t>
            </a:r>
            <a:r>
              <a:rPr lang="en-AU" altLang="en-US" dirty="0" smtClean="0"/>
              <a:t>, </a:t>
            </a:r>
            <a:r>
              <a:rPr lang="en-AU" altLang="en-US" dirty="0" err="1" smtClean="0"/>
              <a:t>Eiteman</a:t>
            </a:r>
            <a:r>
              <a:rPr lang="en-AU" altLang="en-US" dirty="0" smtClean="0"/>
              <a:t> and Guthrie, Haines, Hall &amp; Hitch, Lee, Means, Tucker, the ‘Oxford Economic Research Group’,… (see Lee 1998 for full details)</a:t>
            </a:r>
          </a:p>
          <a:p>
            <a:pPr lvl="1"/>
            <a:r>
              <a:rPr lang="en-AU" altLang="en-US" dirty="0" smtClean="0"/>
              <a:t>Even leading Neoclassical Alan Blinder (1998, Chapter 4)…</a:t>
            </a:r>
          </a:p>
          <a:p>
            <a:r>
              <a:rPr lang="en-AU" altLang="en-US" dirty="0" smtClean="0"/>
              <a:t>95% of real firms report</a:t>
            </a:r>
          </a:p>
          <a:p>
            <a:pPr lvl="1"/>
            <a:r>
              <a:rPr lang="en-AU" altLang="en-US" dirty="0" smtClean="0"/>
              <a:t>“marginal revenue/cost” irrelevant, foreign concepts</a:t>
            </a:r>
          </a:p>
          <a:p>
            <a:pPr lvl="1"/>
            <a:r>
              <a:rPr lang="en-AU" altLang="en-US" dirty="0" smtClean="0"/>
              <a:t>Every extra sale adds to profit</a:t>
            </a:r>
          </a:p>
          <a:p>
            <a:pPr lvl="2"/>
            <a:r>
              <a:rPr lang="en-AU" altLang="en-US" dirty="0" smtClean="0"/>
              <a:t>When did a Sales Manager </a:t>
            </a:r>
            <a:r>
              <a:rPr lang="en-AU" altLang="en-US" b="1" i="1" dirty="0" smtClean="0"/>
              <a:t>ever </a:t>
            </a:r>
            <a:r>
              <a:rPr lang="en-AU" altLang="en-US" dirty="0" smtClean="0"/>
              <a:t>say to her sales staff:</a:t>
            </a:r>
          </a:p>
          <a:p>
            <a:pPr lvl="3"/>
            <a:r>
              <a:rPr lang="en-AU" altLang="en-US" dirty="0" smtClean="0"/>
              <a:t>“Stop selling!</a:t>
            </a:r>
          </a:p>
          <a:p>
            <a:pPr lvl="3"/>
            <a:r>
              <a:rPr lang="en-AU" altLang="en-US" dirty="0" smtClean="0"/>
              <a:t>We’ve reached the point where marginal cost equals marginal revenue!”</a:t>
            </a:r>
          </a:p>
          <a:p>
            <a:pPr lvl="2"/>
            <a:r>
              <a:rPr lang="en-AU" altLang="en-US" dirty="0" smtClean="0"/>
              <a:t>No-one ever has given that order, and no-one ever will!</a:t>
            </a:r>
          </a:p>
          <a:p>
            <a:pPr lvl="1"/>
            <a:r>
              <a:rPr lang="en-AU" altLang="en-US" dirty="0" smtClean="0"/>
              <a:t>Average costs fall with output (high fixed costs, constant or falling variable costs)</a:t>
            </a:r>
          </a:p>
          <a:p>
            <a:pPr lvl="1"/>
            <a:r>
              <a:rPr lang="en-AU" altLang="en-US" dirty="0" smtClean="0"/>
              <a:t>Prices set by </a:t>
            </a:r>
            <a:r>
              <a:rPr lang="en-AU" altLang="en-US" dirty="0" err="1" smtClean="0"/>
              <a:t>markup</a:t>
            </a:r>
            <a:r>
              <a:rPr lang="en-AU" altLang="en-US" dirty="0" smtClean="0"/>
              <a:t> on average costs</a:t>
            </a:r>
          </a:p>
          <a:p>
            <a:pPr lvl="1"/>
            <a:r>
              <a:rPr lang="en-AU" altLang="en-US" dirty="0" smtClean="0"/>
              <a:t>Firms operate well within capacity (not at margin)</a:t>
            </a:r>
          </a:p>
        </p:txBody>
      </p:sp>
    </p:spTree>
    <p:extLst>
      <p:ext uri="{BB962C8B-B14F-4D97-AF65-F5344CB8AC3E}">
        <p14:creationId xmlns:p14="http://schemas.microsoft.com/office/powerpoint/2010/main" val="704978742"/>
      </p:ext>
    </p:extLst>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altLang="en-US" smtClean="0"/>
              <a:t>Cost functions as seen by managers</a:t>
            </a:r>
          </a:p>
        </p:txBody>
      </p:sp>
      <p:sp>
        <p:nvSpPr>
          <p:cNvPr id="28675" name="Content Placeholder 2"/>
          <p:cNvSpPr>
            <a:spLocks noGrp="1"/>
          </p:cNvSpPr>
          <p:nvPr>
            <p:ph idx="1"/>
          </p:nvPr>
        </p:nvSpPr>
        <p:spPr>
          <a:xfrm>
            <a:off x="0" y="685800"/>
            <a:ext cx="2543175" cy="2667000"/>
          </a:xfrm>
        </p:spPr>
        <p:txBody>
          <a:bodyPr/>
          <a:lstStyle/>
          <a:p>
            <a:r>
              <a:rPr lang="en-AU" altLang="en-US" dirty="0" err="1" smtClean="0"/>
              <a:t>Eiteman</a:t>
            </a:r>
            <a:r>
              <a:rPr lang="en-AU" altLang="en-US" dirty="0" smtClean="0"/>
              <a:t> &amp; Guthrie 1952 showed managers 8 hypothetical average cost curves: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3825" y="685741"/>
            <a:ext cx="3731662" cy="6143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a:spLocks noChangeArrowheads="1"/>
          </p:cNvSpPr>
          <p:nvPr/>
        </p:nvSpPr>
        <p:spPr bwMode="auto">
          <a:xfrm>
            <a:off x="0" y="3284538"/>
            <a:ext cx="2663825" cy="331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46080" rIns="21600" bIns="46080"/>
          <a:lstStyle/>
          <a:p>
            <a:pPr marL="339725" indent="-339725" algn="l">
              <a:lnSpc>
                <a:spcPct val="117000"/>
              </a:lnSpc>
              <a:spcBef>
                <a:spcPts val="500"/>
              </a:spcBef>
              <a:buFont typeface="Comic Sans MS" pitchFamily="66"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2000" dirty="0">
                <a:solidFill>
                  <a:srgbClr val="000000"/>
                </a:solidFill>
                <a:latin typeface="Candara" pitchFamily="34" charset="0"/>
              </a:rPr>
              <a:t>3-5 neoclassical:</a:t>
            </a:r>
          </a:p>
          <a:p>
            <a:pPr marL="339725" indent="-339725" algn="l">
              <a:lnSpc>
                <a:spcPct val="117000"/>
              </a:lnSpc>
              <a:spcBef>
                <a:spcPts val="500"/>
              </a:spcBef>
              <a:buFont typeface="Comic Sans MS" pitchFamily="66"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2000" dirty="0">
                <a:solidFill>
                  <a:srgbClr val="000000"/>
                </a:solidFill>
                <a:latin typeface="Candara" pitchFamily="34" charset="0"/>
              </a:rPr>
              <a:t>“5… high at minimum output, … decline gradually to a least-cost point near capacity, after which they rise sharply.”</a:t>
            </a:r>
          </a:p>
        </p:txBody>
      </p:sp>
      <p:sp>
        <p:nvSpPr>
          <p:cNvPr id="6" name="Rectangle 5"/>
          <p:cNvSpPr>
            <a:spLocks noChangeArrowheads="1"/>
          </p:cNvSpPr>
          <p:nvPr/>
        </p:nvSpPr>
        <p:spPr bwMode="auto">
          <a:xfrm>
            <a:off x="6395487" y="981075"/>
            <a:ext cx="2735262" cy="539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7600" tIns="46080" rIns="57600" bIns="46080"/>
          <a:lstStyle/>
          <a:p>
            <a:pPr marL="339725" indent="-339725" algn="l">
              <a:lnSpc>
                <a:spcPct val="117000"/>
              </a:lnSpc>
              <a:spcBef>
                <a:spcPts val="500"/>
              </a:spcBef>
              <a:buFont typeface="Comic Sans MS" pitchFamily="66"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2000" dirty="0">
                <a:solidFill>
                  <a:srgbClr val="000000"/>
                </a:solidFill>
                <a:latin typeface="Candara" pitchFamily="34" charset="0"/>
              </a:rPr>
              <a:t>“6… high at minimum output, … decline gradually to a least-cost point near capacity, after which they rise slightly;</a:t>
            </a:r>
          </a:p>
          <a:p>
            <a:pPr marL="339725" indent="-339725" algn="l">
              <a:lnSpc>
                <a:spcPct val="117000"/>
              </a:lnSpc>
              <a:spcBef>
                <a:spcPts val="500"/>
              </a:spcBef>
              <a:buFont typeface="Comic Sans MS" pitchFamily="66"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2000" dirty="0">
                <a:solidFill>
                  <a:srgbClr val="000000"/>
                </a:solidFill>
                <a:latin typeface="Candara" pitchFamily="34" charset="0"/>
              </a:rPr>
              <a:t>7… high at minimum output, … decline gradually to capacity at which point they are lowest.” (</a:t>
            </a:r>
            <a:r>
              <a:rPr lang="en-GB" sz="2000" dirty="0" err="1">
                <a:solidFill>
                  <a:srgbClr val="000000"/>
                </a:solidFill>
                <a:latin typeface="Candara" pitchFamily="34" charset="0"/>
              </a:rPr>
              <a:t>Eiteman</a:t>
            </a:r>
            <a:r>
              <a:rPr lang="en-GB" sz="2000" dirty="0">
                <a:solidFill>
                  <a:srgbClr val="000000"/>
                </a:solidFill>
                <a:latin typeface="Candara" pitchFamily="34" charset="0"/>
              </a:rPr>
              <a:t> &amp; Guthrie 1952: 835)</a:t>
            </a:r>
          </a:p>
        </p:txBody>
      </p:sp>
    </p:spTree>
    <p:extLst>
      <p:ext uri="{BB962C8B-B14F-4D97-AF65-F5344CB8AC3E}">
        <p14:creationId xmlns:p14="http://schemas.microsoft.com/office/powerpoint/2010/main" val="81031416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up)">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6"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572000" y="3887788"/>
            <a:ext cx="792163" cy="404812"/>
          </a:xfrm>
          <a:prstGeom prst="rect">
            <a:avLst/>
          </a:prstGeom>
          <a:gradFill rotWithShape="0">
            <a:gsLst>
              <a:gs pos="0">
                <a:srgbClr val="FF9933"/>
              </a:gs>
              <a:gs pos="100000">
                <a:srgbClr val="DB832B"/>
              </a:gs>
            </a:gsLst>
            <a:lin ang="5400000" scaled="1"/>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AU">
              <a:latin typeface="Candara" pitchFamily="34" charset="0"/>
            </a:endParaRPr>
          </a:p>
        </p:txBody>
      </p:sp>
      <p:sp>
        <p:nvSpPr>
          <p:cNvPr id="50178" name="Rectangle 2"/>
          <p:cNvSpPr>
            <a:spLocks noChangeArrowheads="1"/>
          </p:cNvSpPr>
          <p:nvPr/>
        </p:nvSpPr>
        <p:spPr bwMode="auto">
          <a:xfrm>
            <a:off x="4572000" y="2266950"/>
            <a:ext cx="792163" cy="1233488"/>
          </a:xfrm>
          <a:prstGeom prst="rect">
            <a:avLst/>
          </a:prstGeom>
          <a:gradFill rotWithShape="0">
            <a:gsLst>
              <a:gs pos="0">
                <a:srgbClr val="FF9933"/>
              </a:gs>
              <a:gs pos="100000">
                <a:srgbClr val="DB832B"/>
              </a:gs>
            </a:gsLst>
            <a:lin ang="5400000" scaled="1"/>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AU">
              <a:latin typeface="Candara" pitchFamily="34" charset="0"/>
            </a:endParaRPr>
          </a:p>
        </p:txBody>
      </p:sp>
      <p:sp>
        <p:nvSpPr>
          <p:cNvPr id="27652" name="Rectangle 3"/>
          <p:cNvSpPr>
            <a:spLocks noGrp="1" noChangeArrowheads="1"/>
          </p:cNvSpPr>
          <p:nvPr>
            <p:ph type="title" idx="4294967295"/>
          </p:nvPr>
        </p:nvSpPr>
        <p:spPr>
          <a:xfrm>
            <a:off x="304800" y="76200"/>
            <a:ext cx="7710488" cy="604838"/>
          </a:xfrm>
          <a:ln w="12600"/>
        </p:spPr>
        <p:txBody>
          <a:bodyPr lIns="92160" tIns="46080" rIns="92160" bIns="46080">
            <a:spAutoFit/>
          </a:bodyPr>
          <a:lstStyle/>
          <a:p>
            <a:pPr>
              <a:lnSpc>
                <a:spcPct val="11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latin typeface="Candara" panose="020E0502030303020204" pitchFamily="34" charset="0"/>
              </a:rPr>
              <a:t>Cost functions as seen by managers</a:t>
            </a:r>
          </a:p>
        </p:txBody>
      </p:sp>
      <p:grpSp>
        <p:nvGrpSpPr>
          <p:cNvPr id="50180" name="Group 4"/>
          <p:cNvGrpSpPr>
            <a:grpSpLocks/>
          </p:cNvGrpSpPr>
          <p:nvPr/>
        </p:nvGrpSpPr>
        <p:grpSpPr bwMode="auto">
          <a:xfrm>
            <a:off x="803275" y="950913"/>
            <a:ext cx="5638800" cy="4162425"/>
            <a:chOff x="960" y="597"/>
            <a:chExt cx="3840" cy="2622"/>
          </a:xfrm>
        </p:grpSpPr>
        <p:sp>
          <p:nvSpPr>
            <p:cNvPr id="50181" name="Rectangle 5"/>
            <p:cNvSpPr>
              <a:spLocks noChangeArrowheads="1"/>
            </p:cNvSpPr>
            <p:nvPr/>
          </p:nvSpPr>
          <p:spPr bwMode="auto">
            <a:xfrm>
              <a:off x="2880" y="2963"/>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334</a:t>
              </a:r>
            </a:p>
          </p:txBody>
        </p:sp>
        <p:sp>
          <p:nvSpPr>
            <p:cNvPr id="50182" name="Rectangle 6"/>
            <p:cNvSpPr>
              <a:spLocks noChangeArrowheads="1"/>
            </p:cNvSpPr>
            <p:nvPr/>
          </p:nvSpPr>
          <p:spPr bwMode="auto">
            <a:xfrm>
              <a:off x="960" y="2963"/>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Total</a:t>
              </a:r>
            </a:p>
          </p:txBody>
        </p:sp>
        <p:sp>
          <p:nvSpPr>
            <p:cNvPr id="50183" name="Rectangle 7"/>
            <p:cNvSpPr>
              <a:spLocks noChangeArrowheads="1"/>
            </p:cNvSpPr>
            <p:nvPr/>
          </p:nvSpPr>
          <p:spPr bwMode="auto">
            <a:xfrm>
              <a:off x="2880" y="2707"/>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0</a:t>
              </a:r>
            </a:p>
          </p:txBody>
        </p:sp>
        <p:sp>
          <p:nvSpPr>
            <p:cNvPr id="50184" name="Rectangle 8"/>
            <p:cNvSpPr>
              <a:spLocks noChangeArrowheads="1"/>
            </p:cNvSpPr>
            <p:nvPr/>
          </p:nvSpPr>
          <p:spPr bwMode="auto">
            <a:xfrm>
              <a:off x="960" y="2707"/>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8</a:t>
              </a:r>
            </a:p>
          </p:txBody>
        </p:sp>
        <p:sp>
          <p:nvSpPr>
            <p:cNvPr id="50185" name="Rectangle 9"/>
            <p:cNvSpPr>
              <a:spLocks noChangeArrowheads="1"/>
            </p:cNvSpPr>
            <p:nvPr/>
          </p:nvSpPr>
          <p:spPr bwMode="auto">
            <a:xfrm>
              <a:off x="2880" y="2451"/>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203</a:t>
              </a:r>
            </a:p>
          </p:txBody>
        </p:sp>
        <p:sp>
          <p:nvSpPr>
            <p:cNvPr id="50186" name="Rectangle 10"/>
            <p:cNvSpPr>
              <a:spLocks noChangeArrowheads="1"/>
            </p:cNvSpPr>
            <p:nvPr/>
          </p:nvSpPr>
          <p:spPr bwMode="auto">
            <a:xfrm>
              <a:off x="960" y="2451"/>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7</a:t>
              </a:r>
            </a:p>
          </p:txBody>
        </p:sp>
        <p:sp>
          <p:nvSpPr>
            <p:cNvPr id="50187" name="Rectangle 11"/>
            <p:cNvSpPr>
              <a:spLocks noChangeArrowheads="1"/>
            </p:cNvSpPr>
            <p:nvPr/>
          </p:nvSpPr>
          <p:spPr bwMode="auto">
            <a:xfrm>
              <a:off x="2880" y="2195"/>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113</a:t>
              </a:r>
            </a:p>
          </p:txBody>
        </p:sp>
        <p:sp>
          <p:nvSpPr>
            <p:cNvPr id="50188" name="Rectangle 12"/>
            <p:cNvSpPr>
              <a:spLocks noChangeArrowheads="1"/>
            </p:cNvSpPr>
            <p:nvPr/>
          </p:nvSpPr>
          <p:spPr bwMode="auto">
            <a:xfrm>
              <a:off x="960" y="2195"/>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6</a:t>
              </a:r>
            </a:p>
          </p:txBody>
        </p:sp>
        <p:sp>
          <p:nvSpPr>
            <p:cNvPr id="50189" name="Rectangle 13"/>
            <p:cNvSpPr>
              <a:spLocks noChangeArrowheads="1"/>
            </p:cNvSpPr>
            <p:nvPr/>
          </p:nvSpPr>
          <p:spPr bwMode="auto">
            <a:xfrm>
              <a:off x="2880" y="1939"/>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14</a:t>
              </a:r>
            </a:p>
          </p:txBody>
        </p:sp>
        <p:sp>
          <p:nvSpPr>
            <p:cNvPr id="50190" name="Rectangle 14"/>
            <p:cNvSpPr>
              <a:spLocks noChangeArrowheads="1"/>
            </p:cNvSpPr>
            <p:nvPr/>
          </p:nvSpPr>
          <p:spPr bwMode="auto">
            <a:xfrm>
              <a:off x="960" y="1939"/>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5</a:t>
              </a:r>
            </a:p>
          </p:txBody>
        </p:sp>
        <p:sp>
          <p:nvSpPr>
            <p:cNvPr id="50191" name="Rectangle 15"/>
            <p:cNvSpPr>
              <a:spLocks noChangeArrowheads="1"/>
            </p:cNvSpPr>
            <p:nvPr/>
          </p:nvSpPr>
          <p:spPr bwMode="auto">
            <a:xfrm>
              <a:off x="2880" y="1683"/>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3</a:t>
              </a:r>
            </a:p>
          </p:txBody>
        </p:sp>
        <p:sp>
          <p:nvSpPr>
            <p:cNvPr id="50192" name="Rectangle 16"/>
            <p:cNvSpPr>
              <a:spLocks noChangeArrowheads="1"/>
            </p:cNvSpPr>
            <p:nvPr/>
          </p:nvSpPr>
          <p:spPr bwMode="auto">
            <a:xfrm>
              <a:off x="960" y="1683"/>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4</a:t>
              </a:r>
            </a:p>
          </p:txBody>
        </p:sp>
        <p:sp>
          <p:nvSpPr>
            <p:cNvPr id="50193" name="Rectangle 17"/>
            <p:cNvSpPr>
              <a:spLocks noChangeArrowheads="1"/>
            </p:cNvSpPr>
            <p:nvPr/>
          </p:nvSpPr>
          <p:spPr bwMode="auto">
            <a:xfrm>
              <a:off x="2880" y="1427"/>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1</a:t>
              </a:r>
            </a:p>
          </p:txBody>
        </p:sp>
        <p:sp>
          <p:nvSpPr>
            <p:cNvPr id="50194" name="Rectangle 18"/>
            <p:cNvSpPr>
              <a:spLocks noChangeArrowheads="1"/>
            </p:cNvSpPr>
            <p:nvPr/>
          </p:nvSpPr>
          <p:spPr bwMode="auto">
            <a:xfrm>
              <a:off x="960" y="1427"/>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3</a:t>
              </a:r>
            </a:p>
          </p:txBody>
        </p:sp>
        <p:sp>
          <p:nvSpPr>
            <p:cNvPr id="50195" name="Rectangle 19"/>
            <p:cNvSpPr>
              <a:spLocks noChangeArrowheads="1"/>
            </p:cNvSpPr>
            <p:nvPr/>
          </p:nvSpPr>
          <p:spPr bwMode="auto">
            <a:xfrm>
              <a:off x="2880" y="1171"/>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0</a:t>
              </a:r>
            </a:p>
          </p:txBody>
        </p:sp>
        <p:sp>
          <p:nvSpPr>
            <p:cNvPr id="50196" name="Rectangle 20"/>
            <p:cNvSpPr>
              <a:spLocks noChangeArrowheads="1"/>
            </p:cNvSpPr>
            <p:nvPr/>
          </p:nvSpPr>
          <p:spPr bwMode="auto">
            <a:xfrm>
              <a:off x="960" y="1171"/>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2</a:t>
              </a:r>
            </a:p>
          </p:txBody>
        </p:sp>
        <p:sp>
          <p:nvSpPr>
            <p:cNvPr id="50197" name="Rectangle 21"/>
            <p:cNvSpPr>
              <a:spLocks noChangeArrowheads="1"/>
            </p:cNvSpPr>
            <p:nvPr/>
          </p:nvSpPr>
          <p:spPr bwMode="auto">
            <a:xfrm>
              <a:off x="2880" y="915"/>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0</a:t>
              </a:r>
            </a:p>
          </p:txBody>
        </p:sp>
        <p:sp>
          <p:nvSpPr>
            <p:cNvPr id="50198" name="Rectangle 22"/>
            <p:cNvSpPr>
              <a:spLocks noChangeArrowheads="1"/>
            </p:cNvSpPr>
            <p:nvPr/>
          </p:nvSpPr>
          <p:spPr bwMode="auto">
            <a:xfrm>
              <a:off x="960" y="915"/>
              <a:ext cx="192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1</a:t>
              </a:r>
            </a:p>
          </p:txBody>
        </p:sp>
        <p:sp>
          <p:nvSpPr>
            <p:cNvPr id="50199" name="Rectangle 23"/>
            <p:cNvSpPr>
              <a:spLocks noChangeArrowheads="1"/>
            </p:cNvSpPr>
            <p:nvPr/>
          </p:nvSpPr>
          <p:spPr bwMode="auto">
            <a:xfrm>
              <a:off x="2880" y="597"/>
              <a:ext cx="1920"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Number of companies</a:t>
              </a:r>
            </a:p>
          </p:txBody>
        </p:sp>
        <p:sp>
          <p:nvSpPr>
            <p:cNvPr id="50200" name="Rectangle 24"/>
            <p:cNvSpPr>
              <a:spLocks noChangeArrowheads="1"/>
            </p:cNvSpPr>
            <p:nvPr/>
          </p:nvSpPr>
          <p:spPr bwMode="auto">
            <a:xfrm>
              <a:off x="960" y="597"/>
              <a:ext cx="1920"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117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a:solidFill>
                    <a:srgbClr val="000000"/>
                  </a:solidFill>
                  <a:latin typeface="Candara" pitchFamily="34" charset="0"/>
                </a:rPr>
                <a:t>Curve Indicated</a:t>
              </a:r>
            </a:p>
          </p:txBody>
        </p:sp>
        <p:sp>
          <p:nvSpPr>
            <p:cNvPr id="50201" name="Line 25"/>
            <p:cNvSpPr>
              <a:spLocks noChangeShapeType="1"/>
            </p:cNvSpPr>
            <p:nvPr/>
          </p:nvSpPr>
          <p:spPr bwMode="auto">
            <a:xfrm>
              <a:off x="960" y="597"/>
              <a:ext cx="3840" cy="1"/>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02" name="Line 26"/>
            <p:cNvSpPr>
              <a:spLocks noChangeShapeType="1"/>
            </p:cNvSpPr>
            <p:nvPr/>
          </p:nvSpPr>
          <p:spPr bwMode="auto">
            <a:xfrm>
              <a:off x="960" y="915"/>
              <a:ext cx="384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03" name="Line 27"/>
            <p:cNvSpPr>
              <a:spLocks noChangeShapeType="1"/>
            </p:cNvSpPr>
            <p:nvPr/>
          </p:nvSpPr>
          <p:spPr bwMode="auto">
            <a:xfrm>
              <a:off x="960" y="1171"/>
              <a:ext cx="384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04" name="Line 28"/>
            <p:cNvSpPr>
              <a:spLocks noChangeShapeType="1"/>
            </p:cNvSpPr>
            <p:nvPr/>
          </p:nvSpPr>
          <p:spPr bwMode="auto">
            <a:xfrm>
              <a:off x="960" y="1427"/>
              <a:ext cx="384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05" name="Line 29"/>
            <p:cNvSpPr>
              <a:spLocks noChangeShapeType="1"/>
            </p:cNvSpPr>
            <p:nvPr/>
          </p:nvSpPr>
          <p:spPr bwMode="auto">
            <a:xfrm>
              <a:off x="960" y="1683"/>
              <a:ext cx="384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06" name="Line 30"/>
            <p:cNvSpPr>
              <a:spLocks noChangeShapeType="1"/>
            </p:cNvSpPr>
            <p:nvPr/>
          </p:nvSpPr>
          <p:spPr bwMode="auto">
            <a:xfrm>
              <a:off x="960" y="1939"/>
              <a:ext cx="384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07" name="Line 31"/>
            <p:cNvSpPr>
              <a:spLocks noChangeShapeType="1"/>
            </p:cNvSpPr>
            <p:nvPr/>
          </p:nvSpPr>
          <p:spPr bwMode="auto">
            <a:xfrm>
              <a:off x="960" y="2195"/>
              <a:ext cx="384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08" name="Line 32"/>
            <p:cNvSpPr>
              <a:spLocks noChangeShapeType="1"/>
            </p:cNvSpPr>
            <p:nvPr/>
          </p:nvSpPr>
          <p:spPr bwMode="auto">
            <a:xfrm>
              <a:off x="960" y="2451"/>
              <a:ext cx="384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09" name="Line 33"/>
            <p:cNvSpPr>
              <a:spLocks noChangeShapeType="1"/>
            </p:cNvSpPr>
            <p:nvPr/>
          </p:nvSpPr>
          <p:spPr bwMode="auto">
            <a:xfrm>
              <a:off x="960" y="2707"/>
              <a:ext cx="384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10" name="Line 34"/>
            <p:cNvSpPr>
              <a:spLocks noChangeShapeType="1"/>
            </p:cNvSpPr>
            <p:nvPr/>
          </p:nvSpPr>
          <p:spPr bwMode="auto">
            <a:xfrm>
              <a:off x="960" y="2963"/>
              <a:ext cx="384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11" name="Line 35"/>
            <p:cNvSpPr>
              <a:spLocks noChangeShapeType="1"/>
            </p:cNvSpPr>
            <p:nvPr/>
          </p:nvSpPr>
          <p:spPr bwMode="auto">
            <a:xfrm>
              <a:off x="960" y="3219"/>
              <a:ext cx="3840" cy="1"/>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12" name="Line 36"/>
            <p:cNvSpPr>
              <a:spLocks noChangeShapeType="1"/>
            </p:cNvSpPr>
            <p:nvPr/>
          </p:nvSpPr>
          <p:spPr bwMode="auto">
            <a:xfrm>
              <a:off x="960" y="597"/>
              <a:ext cx="1" cy="2622"/>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13" name="Line 37"/>
            <p:cNvSpPr>
              <a:spLocks noChangeShapeType="1"/>
            </p:cNvSpPr>
            <p:nvPr/>
          </p:nvSpPr>
          <p:spPr bwMode="auto">
            <a:xfrm>
              <a:off x="2880" y="597"/>
              <a:ext cx="1" cy="2622"/>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sp>
          <p:nvSpPr>
            <p:cNvPr id="50214" name="Line 38"/>
            <p:cNvSpPr>
              <a:spLocks noChangeShapeType="1"/>
            </p:cNvSpPr>
            <p:nvPr/>
          </p:nvSpPr>
          <p:spPr bwMode="auto">
            <a:xfrm>
              <a:off x="4800" y="597"/>
              <a:ext cx="1" cy="2622"/>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AU">
                <a:latin typeface="Candara" pitchFamily="34" charset="0"/>
              </a:endParaRPr>
            </a:p>
          </p:txBody>
        </p:sp>
      </p:grpSp>
      <p:sp>
        <p:nvSpPr>
          <p:cNvPr id="50215" name="Text Box 39"/>
          <p:cNvSpPr txBox="1">
            <a:spLocks noChangeArrowheads="1"/>
          </p:cNvSpPr>
          <p:nvPr/>
        </p:nvSpPr>
        <p:spPr bwMode="auto">
          <a:xfrm>
            <a:off x="306388" y="5157788"/>
            <a:ext cx="822642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gn="l">
              <a:lnSpc>
                <a:spcPct val="117000"/>
              </a:lnSpc>
              <a:spcBef>
                <a:spcPts val="600"/>
              </a:spcBef>
              <a:defRPr/>
            </a:pPr>
            <a:r>
              <a:rPr lang="en-GB" b="1" dirty="0" smtClean="0">
                <a:latin typeface="Candara" pitchFamily="34" charset="0"/>
              </a:rPr>
              <a:t>Only 18 out </a:t>
            </a:r>
            <a:r>
              <a:rPr lang="en-GB" b="1" smtClean="0">
                <a:latin typeface="Candara" pitchFamily="34" charset="0"/>
              </a:rPr>
              <a:t>of </a:t>
            </a:r>
            <a:r>
              <a:rPr lang="en-GB" b="1" smtClean="0">
                <a:latin typeface="Candara" pitchFamily="34" charset="0"/>
              </a:rPr>
              <a:t>334 </a:t>
            </a:r>
            <a:r>
              <a:rPr lang="en-GB" b="1" dirty="0" smtClean="0">
                <a:latin typeface="Candara" pitchFamily="34" charset="0"/>
              </a:rPr>
              <a:t>fitted neoclassical vision of diminishing marginal productivity, rising marginal cost</a:t>
            </a:r>
          </a:p>
        </p:txBody>
      </p:sp>
      <p:sp>
        <p:nvSpPr>
          <p:cNvPr id="50216" name="Text Box 40"/>
          <p:cNvSpPr txBox="1">
            <a:spLocks noChangeArrowheads="1"/>
          </p:cNvSpPr>
          <p:nvPr/>
        </p:nvSpPr>
        <p:spPr bwMode="auto">
          <a:xfrm>
            <a:off x="250825" y="5995988"/>
            <a:ext cx="8497888" cy="46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5pPr>
            <a:lvl6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6pPr>
            <a:lvl7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7pPr>
            <a:lvl8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8pPr>
            <a:lvl9pP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Arial Unicode MS" pitchFamily="34" charset="-128"/>
                <a:cs typeface="Arial Unicode MS" pitchFamily="34" charset="-128"/>
              </a:defRPr>
            </a:lvl9pPr>
          </a:lstStyle>
          <a:p>
            <a:pPr algn="l">
              <a:lnSpc>
                <a:spcPct val="117000"/>
              </a:lnSpc>
              <a:spcBef>
                <a:spcPts val="600"/>
              </a:spcBef>
              <a:defRPr/>
            </a:pPr>
            <a:r>
              <a:rPr lang="en-GB" b="1" dirty="0" smtClean="0">
                <a:latin typeface="Candara" pitchFamily="34" charset="0"/>
              </a:rPr>
              <a:t>Almost 2/3</a:t>
            </a:r>
            <a:r>
              <a:rPr lang="en-GB" b="1" baseline="30000" dirty="0" smtClean="0">
                <a:latin typeface="Candara" pitchFamily="34" charset="0"/>
              </a:rPr>
              <a:t>rds</a:t>
            </a:r>
            <a:r>
              <a:rPr lang="en-GB" b="1" dirty="0" smtClean="0">
                <a:latin typeface="Candara" pitchFamily="34" charset="0"/>
              </a:rPr>
              <a:t> reported they had </a:t>
            </a:r>
            <a:r>
              <a:rPr lang="en-GB" b="1" i="1" u="sng" dirty="0" smtClean="0">
                <a:latin typeface="Candara" pitchFamily="34" charset="0"/>
              </a:rPr>
              <a:t>lowest</a:t>
            </a:r>
            <a:r>
              <a:rPr lang="en-GB" b="1" u="sng" dirty="0" smtClean="0">
                <a:latin typeface="Candara" pitchFamily="34" charset="0"/>
              </a:rPr>
              <a:t> </a:t>
            </a:r>
            <a:r>
              <a:rPr lang="en-GB" b="1" dirty="0" smtClean="0">
                <a:latin typeface="Candara" pitchFamily="34" charset="0"/>
              </a:rPr>
              <a:t>unit costs at maximum output</a:t>
            </a:r>
          </a:p>
        </p:txBody>
      </p:sp>
    </p:spTree>
    <p:extLst>
      <p:ext uri="{BB962C8B-B14F-4D97-AF65-F5344CB8AC3E}">
        <p14:creationId xmlns:p14="http://schemas.microsoft.com/office/powerpoint/2010/main" val="211665684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left)">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wipe(up)">
                                      <p:cBhvr>
                                        <p:cTn id="12" dur="5000"/>
                                        <p:tgtEl>
                                          <p:spTgt spid="50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0215">
                                            <p:txEl>
                                              <p:pRg st="0" end="0"/>
                                            </p:txEl>
                                          </p:spTgt>
                                        </p:tgtEl>
                                        <p:attrNameLst>
                                          <p:attrName>style.visibility</p:attrName>
                                        </p:attrNameLst>
                                      </p:cBhvr>
                                      <p:to>
                                        <p:strVal val="visible"/>
                                      </p:to>
                                    </p:set>
                                    <p:animEffect transition="in" filter="wipe(up)">
                                      <p:cBhvr>
                                        <p:cTn id="17" dur="500"/>
                                        <p:tgtEl>
                                          <p:spTgt spid="5021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0178"/>
                                        </p:tgtEl>
                                        <p:attrNameLst>
                                          <p:attrName>style.visibility</p:attrName>
                                        </p:attrNameLst>
                                      </p:cBhvr>
                                      <p:to>
                                        <p:strVal val="visible"/>
                                      </p:to>
                                    </p:set>
                                    <p:animEffect transition="in" filter="wipe(down)">
                                      <p:cBhvr>
                                        <p:cTn id="22" dur="580">
                                          <p:stCondLst>
                                            <p:cond delay="0"/>
                                          </p:stCondLst>
                                        </p:cTn>
                                        <p:tgtEl>
                                          <p:spTgt spid="50178"/>
                                        </p:tgtEl>
                                      </p:cBhvr>
                                    </p:animEffect>
                                    <p:anim calcmode="lin" valueType="num">
                                      <p:cBhvr>
                                        <p:cTn id="23" dur="1822" tmFilter="0,0; 0.14,0.36; 0.43,0.73; 0.71,0.91; 1.0,1.0">
                                          <p:stCondLst>
                                            <p:cond delay="0"/>
                                          </p:stCondLst>
                                        </p:cTn>
                                        <p:tgtEl>
                                          <p:spTgt spid="5017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017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017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017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0178"/>
                                        </p:tgtEl>
                                        <p:attrNameLst>
                                          <p:attrName>ppt_y</p:attrName>
                                        </p:attrNameLst>
                                      </p:cBhvr>
                                      <p:tavLst>
                                        <p:tav tm="0" fmla="#ppt_y-sin(pi*$)/81">
                                          <p:val>
                                            <p:fltVal val="0"/>
                                          </p:val>
                                        </p:tav>
                                        <p:tav tm="100000">
                                          <p:val>
                                            <p:fltVal val="1"/>
                                          </p:val>
                                        </p:tav>
                                      </p:tavLst>
                                    </p:anim>
                                    <p:animScale>
                                      <p:cBhvr>
                                        <p:cTn id="28" dur="26">
                                          <p:stCondLst>
                                            <p:cond delay="650"/>
                                          </p:stCondLst>
                                        </p:cTn>
                                        <p:tgtEl>
                                          <p:spTgt spid="50178"/>
                                        </p:tgtEl>
                                      </p:cBhvr>
                                      <p:to x="100000" y="60000"/>
                                    </p:animScale>
                                    <p:animScale>
                                      <p:cBhvr>
                                        <p:cTn id="29" dur="166" decel="50000">
                                          <p:stCondLst>
                                            <p:cond delay="676"/>
                                          </p:stCondLst>
                                        </p:cTn>
                                        <p:tgtEl>
                                          <p:spTgt spid="50178"/>
                                        </p:tgtEl>
                                      </p:cBhvr>
                                      <p:to x="100000" y="100000"/>
                                    </p:animScale>
                                    <p:animScale>
                                      <p:cBhvr>
                                        <p:cTn id="30" dur="26">
                                          <p:stCondLst>
                                            <p:cond delay="1312"/>
                                          </p:stCondLst>
                                        </p:cTn>
                                        <p:tgtEl>
                                          <p:spTgt spid="50178"/>
                                        </p:tgtEl>
                                      </p:cBhvr>
                                      <p:to x="100000" y="80000"/>
                                    </p:animScale>
                                    <p:animScale>
                                      <p:cBhvr>
                                        <p:cTn id="31" dur="166" decel="50000">
                                          <p:stCondLst>
                                            <p:cond delay="1338"/>
                                          </p:stCondLst>
                                        </p:cTn>
                                        <p:tgtEl>
                                          <p:spTgt spid="50178"/>
                                        </p:tgtEl>
                                      </p:cBhvr>
                                      <p:to x="100000" y="100000"/>
                                    </p:animScale>
                                    <p:animScale>
                                      <p:cBhvr>
                                        <p:cTn id="32" dur="26">
                                          <p:stCondLst>
                                            <p:cond delay="1642"/>
                                          </p:stCondLst>
                                        </p:cTn>
                                        <p:tgtEl>
                                          <p:spTgt spid="50178"/>
                                        </p:tgtEl>
                                      </p:cBhvr>
                                      <p:to x="100000" y="90000"/>
                                    </p:animScale>
                                    <p:animScale>
                                      <p:cBhvr>
                                        <p:cTn id="33" dur="166" decel="50000">
                                          <p:stCondLst>
                                            <p:cond delay="1668"/>
                                          </p:stCondLst>
                                        </p:cTn>
                                        <p:tgtEl>
                                          <p:spTgt spid="50178"/>
                                        </p:tgtEl>
                                      </p:cBhvr>
                                      <p:to x="100000" y="100000"/>
                                    </p:animScale>
                                    <p:animScale>
                                      <p:cBhvr>
                                        <p:cTn id="34" dur="26">
                                          <p:stCondLst>
                                            <p:cond delay="1808"/>
                                          </p:stCondLst>
                                        </p:cTn>
                                        <p:tgtEl>
                                          <p:spTgt spid="50178"/>
                                        </p:tgtEl>
                                      </p:cBhvr>
                                      <p:to x="100000" y="95000"/>
                                    </p:animScale>
                                    <p:animScale>
                                      <p:cBhvr>
                                        <p:cTn id="35" dur="166" decel="50000">
                                          <p:stCondLst>
                                            <p:cond delay="1834"/>
                                          </p:stCondLst>
                                        </p:cTn>
                                        <p:tgtEl>
                                          <p:spTgt spid="5017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0216">
                                            <p:txEl>
                                              <p:pRg st="0" end="0"/>
                                            </p:txEl>
                                          </p:spTgt>
                                        </p:tgtEl>
                                        <p:attrNameLst>
                                          <p:attrName>style.visibility</p:attrName>
                                        </p:attrNameLst>
                                      </p:cBhvr>
                                      <p:to>
                                        <p:strVal val="visible"/>
                                      </p:to>
                                    </p:set>
                                    <p:animEffect transition="in" filter="wipe(up)">
                                      <p:cBhvr>
                                        <p:cTn id="40" dur="500"/>
                                        <p:tgtEl>
                                          <p:spTgt spid="5021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50177"/>
                                        </p:tgtEl>
                                        <p:attrNameLst>
                                          <p:attrName>style.visibility</p:attrName>
                                        </p:attrNameLst>
                                      </p:cBhvr>
                                      <p:to>
                                        <p:strVal val="visible"/>
                                      </p:to>
                                    </p:set>
                                    <p:animEffect transition="in" filter="wipe(down)">
                                      <p:cBhvr>
                                        <p:cTn id="45" dur="580">
                                          <p:stCondLst>
                                            <p:cond delay="0"/>
                                          </p:stCondLst>
                                        </p:cTn>
                                        <p:tgtEl>
                                          <p:spTgt spid="50177"/>
                                        </p:tgtEl>
                                      </p:cBhvr>
                                    </p:animEffect>
                                    <p:anim calcmode="lin" valueType="num">
                                      <p:cBhvr>
                                        <p:cTn id="46" dur="1822" tmFilter="0,0; 0.14,0.36; 0.43,0.73; 0.71,0.91; 1.0,1.0">
                                          <p:stCondLst>
                                            <p:cond delay="0"/>
                                          </p:stCondLst>
                                        </p:cTn>
                                        <p:tgtEl>
                                          <p:spTgt spid="5017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017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017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017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0177"/>
                                        </p:tgtEl>
                                        <p:attrNameLst>
                                          <p:attrName>ppt_y</p:attrName>
                                        </p:attrNameLst>
                                      </p:cBhvr>
                                      <p:tavLst>
                                        <p:tav tm="0" fmla="#ppt_y-sin(pi*$)/81">
                                          <p:val>
                                            <p:fltVal val="0"/>
                                          </p:val>
                                        </p:tav>
                                        <p:tav tm="100000">
                                          <p:val>
                                            <p:fltVal val="1"/>
                                          </p:val>
                                        </p:tav>
                                      </p:tavLst>
                                    </p:anim>
                                    <p:animScale>
                                      <p:cBhvr>
                                        <p:cTn id="51" dur="26">
                                          <p:stCondLst>
                                            <p:cond delay="650"/>
                                          </p:stCondLst>
                                        </p:cTn>
                                        <p:tgtEl>
                                          <p:spTgt spid="50177"/>
                                        </p:tgtEl>
                                      </p:cBhvr>
                                      <p:to x="100000" y="60000"/>
                                    </p:animScale>
                                    <p:animScale>
                                      <p:cBhvr>
                                        <p:cTn id="52" dur="166" decel="50000">
                                          <p:stCondLst>
                                            <p:cond delay="676"/>
                                          </p:stCondLst>
                                        </p:cTn>
                                        <p:tgtEl>
                                          <p:spTgt spid="50177"/>
                                        </p:tgtEl>
                                      </p:cBhvr>
                                      <p:to x="100000" y="100000"/>
                                    </p:animScale>
                                    <p:animScale>
                                      <p:cBhvr>
                                        <p:cTn id="53" dur="26">
                                          <p:stCondLst>
                                            <p:cond delay="1312"/>
                                          </p:stCondLst>
                                        </p:cTn>
                                        <p:tgtEl>
                                          <p:spTgt spid="50177"/>
                                        </p:tgtEl>
                                      </p:cBhvr>
                                      <p:to x="100000" y="80000"/>
                                    </p:animScale>
                                    <p:animScale>
                                      <p:cBhvr>
                                        <p:cTn id="54" dur="166" decel="50000">
                                          <p:stCondLst>
                                            <p:cond delay="1338"/>
                                          </p:stCondLst>
                                        </p:cTn>
                                        <p:tgtEl>
                                          <p:spTgt spid="50177"/>
                                        </p:tgtEl>
                                      </p:cBhvr>
                                      <p:to x="100000" y="100000"/>
                                    </p:animScale>
                                    <p:animScale>
                                      <p:cBhvr>
                                        <p:cTn id="55" dur="26">
                                          <p:stCondLst>
                                            <p:cond delay="1642"/>
                                          </p:stCondLst>
                                        </p:cTn>
                                        <p:tgtEl>
                                          <p:spTgt spid="50177"/>
                                        </p:tgtEl>
                                      </p:cBhvr>
                                      <p:to x="100000" y="90000"/>
                                    </p:animScale>
                                    <p:animScale>
                                      <p:cBhvr>
                                        <p:cTn id="56" dur="166" decel="50000">
                                          <p:stCondLst>
                                            <p:cond delay="1668"/>
                                          </p:stCondLst>
                                        </p:cTn>
                                        <p:tgtEl>
                                          <p:spTgt spid="50177"/>
                                        </p:tgtEl>
                                      </p:cBhvr>
                                      <p:to x="100000" y="100000"/>
                                    </p:animScale>
                                    <p:animScale>
                                      <p:cBhvr>
                                        <p:cTn id="57" dur="26">
                                          <p:stCondLst>
                                            <p:cond delay="1808"/>
                                          </p:stCondLst>
                                        </p:cTn>
                                        <p:tgtEl>
                                          <p:spTgt spid="50177"/>
                                        </p:tgtEl>
                                      </p:cBhvr>
                                      <p:to x="100000" y="95000"/>
                                    </p:animScale>
                                    <p:animScale>
                                      <p:cBhvr>
                                        <p:cTn id="58" dur="166" decel="50000">
                                          <p:stCondLst>
                                            <p:cond delay="1834"/>
                                          </p:stCondLst>
                                        </p:cTn>
                                        <p:tgtEl>
                                          <p:spTgt spid="501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animBg="1"/>
      <p:bldP spid="50178" grpId="0" animBg="1"/>
      <p:bldP spid="276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Post Keynesian Economics?</a:t>
            </a:r>
            <a:endParaRPr lang="en-US" dirty="0"/>
          </a:p>
        </p:txBody>
      </p:sp>
      <p:sp>
        <p:nvSpPr>
          <p:cNvPr id="3" name="Content Placeholder 2"/>
          <p:cNvSpPr>
            <a:spLocks noGrp="1"/>
          </p:cNvSpPr>
          <p:nvPr>
            <p:ph idx="1"/>
          </p:nvPr>
        </p:nvSpPr>
        <p:spPr>
          <a:xfrm>
            <a:off x="228600" y="685800"/>
            <a:ext cx="8763000" cy="6019800"/>
          </a:xfrm>
        </p:spPr>
        <p:txBody>
          <a:bodyPr/>
          <a:lstStyle/>
          <a:p>
            <a:r>
              <a:rPr lang="en-AU" dirty="0" smtClean="0"/>
              <a:t>According to </a:t>
            </a:r>
            <a:r>
              <a:rPr lang="en-AU" dirty="0">
                <a:hlinkClick r:id="rId2"/>
              </a:rPr>
              <a:t>Diane </a:t>
            </a:r>
            <a:r>
              <a:rPr lang="en-AU" dirty="0" smtClean="0">
                <a:hlinkClick r:id="rId2"/>
              </a:rPr>
              <a:t>Coyle</a:t>
            </a:r>
            <a:r>
              <a:rPr lang="en-AU" dirty="0" smtClean="0"/>
              <a:t>,  one of the authors of the </a:t>
            </a:r>
            <a:r>
              <a:rPr lang="en-AU" dirty="0" smtClean="0">
                <a:hlinkClick r:id="rId3"/>
              </a:rPr>
              <a:t>CORE Curriculum</a:t>
            </a:r>
            <a:r>
              <a:rPr lang="en-AU" dirty="0" smtClean="0"/>
              <a:t>…</a:t>
            </a:r>
          </a:p>
          <a:p>
            <a:pPr lvl="1"/>
            <a:r>
              <a:rPr lang="en-AU" dirty="0"/>
              <a:t>O</a:t>
            </a:r>
            <a:r>
              <a:rPr lang="en-AU" dirty="0" smtClean="0"/>
              <a:t>n BBC Radio 4 “</a:t>
            </a:r>
            <a:r>
              <a:rPr lang="en-AU" dirty="0" smtClean="0">
                <a:hlinkClick r:id="rId4"/>
              </a:rPr>
              <a:t>Teaching Economics After the Crash</a:t>
            </a:r>
            <a:r>
              <a:rPr lang="en-AU" dirty="0" smtClean="0"/>
              <a:t>”</a:t>
            </a:r>
          </a:p>
          <a:p>
            <a:pPr lvl="2"/>
            <a:r>
              <a:rPr lang="en-AU" dirty="0" smtClean="0"/>
              <a:t>“[Post-Crash] has this fixation on Schools of Thought…</a:t>
            </a:r>
          </a:p>
          <a:p>
            <a:pPr lvl="2"/>
            <a:r>
              <a:rPr lang="en-AU" dirty="0" smtClean="0"/>
              <a:t>This idea that there is a monolithic Neoclassical School of Thought that’s dominated economics departments and the curriculum for a long period of time, and that it needs to switch to a different School of Thought, ‘Heterodox Economics’, or at least introduce lots of different Schools of Economic Thought.</a:t>
            </a:r>
          </a:p>
          <a:p>
            <a:pPr lvl="2"/>
            <a:r>
              <a:rPr lang="en-AU" dirty="0" smtClean="0"/>
              <a:t>I think that’s going backwards. That’s going back to the economics of the 1930s and these almost Medieval Scholastic debates about what your world view was.”</a:t>
            </a:r>
          </a:p>
          <a:p>
            <a:pPr lvl="1"/>
            <a:r>
              <a:rPr lang="en-AU" dirty="0" smtClean="0"/>
              <a:t>At Manchester debate with me &amp; George Cooper</a:t>
            </a:r>
          </a:p>
          <a:p>
            <a:pPr lvl="2"/>
            <a:r>
              <a:rPr lang="en-AU" dirty="0" smtClean="0"/>
              <a:t>“I find it quite bizarre that there’s a lot of reaching for 70 or 100 year old historical ways of thinking  about the economy when the economy has changed so much…” (1:26:00)</a:t>
            </a:r>
          </a:p>
          <a:p>
            <a:r>
              <a:rPr lang="en-AU" dirty="0" smtClean="0"/>
              <a:t>So “Post Keynesian Economics” is the “70 or 100 year old” way of thinking back in the 1930s when the economy was “so different”…?</a:t>
            </a:r>
          </a:p>
        </p:txBody>
      </p:sp>
    </p:spTree>
    <p:extLst>
      <p:ext uri="{BB962C8B-B14F-4D97-AF65-F5344CB8AC3E}">
        <p14:creationId xmlns:p14="http://schemas.microsoft.com/office/powerpoint/2010/main" val="3198554931"/>
      </p:ext>
    </p:extLst>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304800" y="76200"/>
            <a:ext cx="8534400" cy="604838"/>
          </a:xfrm>
          <a:ln w="12600"/>
        </p:spPr>
        <p:txBody>
          <a:bodyPr lIns="92160" tIns="46080" rIns="92160" bIns="46080">
            <a:spAutoFit/>
          </a:bodyPr>
          <a:lstStyle/>
          <a:p>
            <a:pPr>
              <a:lnSpc>
                <a:spcPct val="11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mtClean="0">
                <a:latin typeface="Candara" panose="020E0502030303020204" pitchFamily="34" charset="0"/>
              </a:rPr>
              <a:t>Cost functions as seen by managers</a:t>
            </a:r>
          </a:p>
        </p:txBody>
      </p:sp>
      <p:sp>
        <p:nvSpPr>
          <p:cNvPr id="51202" name="Rectangle 2"/>
          <p:cNvSpPr>
            <a:spLocks noGrp="1" noChangeArrowheads="1"/>
          </p:cNvSpPr>
          <p:nvPr>
            <p:ph type="body" idx="4294967295"/>
          </p:nvPr>
        </p:nvSpPr>
        <p:spPr>
          <a:xfrm>
            <a:off x="304800" y="963613"/>
            <a:ext cx="8686800" cy="2960687"/>
          </a:xfrm>
        </p:spPr>
        <p:txBody>
          <a:bodyPr lIns="92160" tIns="46080" rIns="92160" bIns="46080">
            <a:spAutoFit/>
          </a:bodyPr>
          <a:lstStyle/>
          <a:p>
            <a:pPr>
              <a:lnSpc>
                <a:spcPct val="117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Candara" panose="020E0502030303020204" pitchFamily="34" charset="0"/>
              </a:rPr>
              <a:t>Neoclassical cost curves fits just 5% of companies &amp; products</a:t>
            </a:r>
          </a:p>
          <a:p>
            <a:pPr>
              <a:lnSpc>
                <a:spcPct val="117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Candara" panose="020E0502030303020204" pitchFamily="34" charset="0"/>
              </a:rPr>
              <a:t>Other 95% experience </a:t>
            </a:r>
            <a:r>
              <a:rPr lang="en-GB" altLang="en-US" i="1" dirty="0" smtClean="0">
                <a:latin typeface="Candara" panose="020E0502030303020204" pitchFamily="34" charset="0"/>
              </a:rPr>
              <a:t>constant or falling</a:t>
            </a:r>
            <a:r>
              <a:rPr lang="en-GB" altLang="en-US" dirty="0" smtClean="0">
                <a:latin typeface="Candara" panose="020E0502030303020204" pitchFamily="34" charset="0"/>
              </a:rPr>
              <a:t> marginal cost</a:t>
            </a:r>
          </a:p>
          <a:p>
            <a:pPr>
              <a:lnSpc>
                <a:spcPct val="117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Candara" panose="020E0502030303020204" pitchFamily="34" charset="0"/>
              </a:rPr>
              <a:t>Don’t even get to first base on “MR=MC”</a:t>
            </a:r>
          </a:p>
          <a:p>
            <a:pPr lvl="1">
              <a:lnSpc>
                <a:spcPct val="11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Candara" panose="020E0502030303020204" pitchFamily="34" charset="0"/>
              </a:rPr>
              <a:t>MC has to rise for MR=MC to be any guide to profit maximisation (even with modified formula)</a:t>
            </a:r>
          </a:p>
          <a:p>
            <a:pPr lvl="1">
              <a:lnSpc>
                <a:spcPct val="11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Candara" panose="020E0502030303020204" pitchFamily="34" charset="0"/>
              </a:rPr>
              <a:t>Otherwise average costs </a:t>
            </a:r>
            <a:r>
              <a:rPr lang="en-GB" altLang="en-US" u="sng" dirty="0" smtClean="0">
                <a:latin typeface="Candara" panose="020E0502030303020204" pitchFamily="34" charset="0"/>
              </a:rPr>
              <a:t>above</a:t>
            </a:r>
            <a:r>
              <a:rPr lang="en-GB" altLang="en-US" dirty="0" smtClean="0">
                <a:latin typeface="Candara" panose="020E0502030303020204" pitchFamily="34" charset="0"/>
              </a:rPr>
              <a:t> marginal cost</a:t>
            </a:r>
          </a:p>
        </p:txBody>
      </p:sp>
      <p:pic>
        <p:nvPicPr>
          <p:cNvPr id="512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4221163"/>
            <a:ext cx="6400800" cy="1325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4" name="Rectangle 4"/>
          <p:cNvSpPr>
            <a:spLocks noChangeArrowheads="1"/>
          </p:cNvSpPr>
          <p:nvPr/>
        </p:nvSpPr>
        <p:spPr bwMode="auto">
          <a:xfrm>
            <a:off x="304800" y="5661025"/>
            <a:ext cx="86868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marL="339725" indent="-339725" algn="l">
              <a:lnSpc>
                <a:spcPct val="105000"/>
              </a:lnSpc>
              <a:spcBef>
                <a:spcPts val="600"/>
              </a:spcBef>
              <a:buFont typeface="Comic Sans MS" pitchFamily="66"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dirty="0">
                <a:solidFill>
                  <a:srgbClr val="000000"/>
                </a:solidFill>
                <a:latin typeface="Candara" pitchFamily="34" charset="0"/>
              </a:rPr>
              <a:t>What happened to “diminishing marginal productivity”?</a:t>
            </a:r>
          </a:p>
        </p:txBody>
      </p:sp>
    </p:spTree>
    <p:extLst>
      <p:ext uri="{BB962C8B-B14F-4D97-AF65-F5344CB8AC3E}">
        <p14:creationId xmlns:p14="http://schemas.microsoft.com/office/powerpoint/2010/main" val="139414989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wipe(up)">
                                      <p:cBhvr>
                                        <p:cTn id="12" dur="500"/>
                                        <p:tgtEl>
                                          <p:spTgt spid="512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02">
                                            <p:txEl>
                                              <p:pRg st="1" end="1"/>
                                            </p:txEl>
                                          </p:spTgt>
                                        </p:tgtEl>
                                        <p:attrNameLst>
                                          <p:attrName>style.visibility</p:attrName>
                                        </p:attrNameLst>
                                      </p:cBhvr>
                                      <p:to>
                                        <p:strVal val="visible"/>
                                      </p:to>
                                    </p:set>
                                    <p:animEffect transition="in" filter="wipe(up)">
                                      <p:cBhvr>
                                        <p:cTn id="17" dur="500"/>
                                        <p:tgtEl>
                                          <p:spTgt spid="5120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1202">
                                            <p:txEl>
                                              <p:pRg st="2" end="2"/>
                                            </p:txEl>
                                          </p:spTgt>
                                        </p:tgtEl>
                                        <p:attrNameLst>
                                          <p:attrName>style.visibility</p:attrName>
                                        </p:attrNameLst>
                                      </p:cBhvr>
                                      <p:to>
                                        <p:strVal val="visible"/>
                                      </p:to>
                                    </p:set>
                                    <p:animEffect transition="in" filter="wipe(up)">
                                      <p:cBhvr>
                                        <p:cTn id="22" dur="500"/>
                                        <p:tgtEl>
                                          <p:spTgt spid="5120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1202">
                                            <p:txEl>
                                              <p:pRg st="3" end="3"/>
                                            </p:txEl>
                                          </p:spTgt>
                                        </p:tgtEl>
                                        <p:attrNameLst>
                                          <p:attrName>style.visibility</p:attrName>
                                        </p:attrNameLst>
                                      </p:cBhvr>
                                      <p:to>
                                        <p:strVal val="visible"/>
                                      </p:to>
                                    </p:set>
                                    <p:animEffect transition="in" filter="wipe(up)">
                                      <p:cBhvr>
                                        <p:cTn id="27" dur="500"/>
                                        <p:tgtEl>
                                          <p:spTgt spid="5120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1202">
                                            <p:txEl>
                                              <p:pRg st="4" end="4"/>
                                            </p:txEl>
                                          </p:spTgt>
                                        </p:tgtEl>
                                        <p:attrNameLst>
                                          <p:attrName>style.visibility</p:attrName>
                                        </p:attrNameLst>
                                      </p:cBhvr>
                                      <p:to>
                                        <p:strVal val="visible"/>
                                      </p:to>
                                    </p:set>
                                    <p:animEffect transition="in" filter="wipe(up)">
                                      <p:cBhvr>
                                        <p:cTn id="32" dur="500"/>
                                        <p:tgtEl>
                                          <p:spTgt spid="5120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1203"/>
                                        </p:tgtEl>
                                        <p:attrNameLst>
                                          <p:attrName>style.visibility</p:attrName>
                                        </p:attrNameLst>
                                      </p:cBhvr>
                                      <p:to>
                                        <p:strVal val="visible"/>
                                      </p:to>
                                    </p:set>
                                    <p:animEffect transition="in" filter="wipe(up)">
                                      <p:cBhvr>
                                        <p:cTn id="37" dur="500"/>
                                        <p:tgtEl>
                                          <p:spTgt spid="5120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1204"/>
                                        </p:tgtEl>
                                        <p:attrNameLst>
                                          <p:attrName>style.visibility</p:attrName>
                                        </p:attrNameLst>
                                      </p:cBhvr>
                                      <p:to>
                                        <p:strVal val="visible"/>
                                      </p:to>
                                    </p:set>
                                    <p:animEffect transition="in" filter="wipe(left)">
                                      <p:cBhvr>
                                        <p:cTn id="42"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51202" grpId="0" build="p" bldLvl="5"/>
      <p:bldP spid="512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AU" altLang="en-US" smtClean="0"/>
              <a:t>Modern industrial production</a:t>
            </a:r>
          </a:p>
        </p:txBody>
      </p:sp>
      <p:sp>
        <p:nvSpPr>
          <p:cNvPr id="31747" name="Content Placeholder 2"/>
          <p:cNvSpPr>
            <a:spLocks noGrp="1"/>
          </p:cNvSpPr>
          <p:nvPr>
            <p:ph idx="1"/>
          </p:nvPr>
        </p:nvSpPr>
        <p:spPr/>
        <p:txBody>
          <a:bodyPr/>
          <a:lstStyle/>
          <a:p>
            <a:r>
              <a:rPr lang="en-AU" altLang="en-US" dirty="0" smtClean="0"/>
              <a:t>Modern factories &amp; absence of diminishing returns:</a:t>
            </a:r>
          </a:p>
          <a:p>
            <a:r>
              <a:rPr lang="en-AU" altLang="en-US" dirty="0" smtClean="0"/>
              <a:t>Engineers design factories</a:t>
            </a:r>
          </a:p>
          <a:p>
            <a:pPr lvl="1"/>
            <a:r>
              <a:rPr lang="en-AU" altLang="en-US" dirty="0" smtClean="0"/>
              <a:t>“so as to cause the variable factor to be used most efficiently when the plant is operated close to capacity.</a:t>
            </a:r>
          </a:p>
          <a:p>
            <a:pPr lvl="1"/>
            <a:r>
              <a:rPr lang="en-AU" altLang="en-US" dirty="0" smtClean="0"/>
              <a:t>Under such conditions an average variable cost curve declines steadily until the point of capacity output is reached.</a:t>
            </a:r>
          </a:p>
          <a:p>
            <a:pPr lvl="1"/>
            <a:r>
              <a:rPr lang="en-AU" altLang="en-US" dirty="0" smtClean="0"/>
              <a:t>A marginal cost curve derived from such an average cost curve lies below the average cost curve at all scales of operation short of capacity,</a:t>
            </a:r>
          </a:p>
          <a:p>
            <a:pPr lvl="1"/>
            <a:r>
              <a:rPr lang="en-AU" altLang="en-US" b="1" i="1" dirty="0" smtClean="0"/>
              <a:t>a fact that makes it physically impossible for an enterprise to determine a scale of operations by equating marginal cost and marginal revenues.</a:t>
            </a:r>
            <a:r>
              <a:rPr lang="en-AU" altLang="en-US" dirty="0" smtClean="0"/>
              <a:t>” (</a:t>
            </a:r>
            <a:r>
              <a:rPr lang="en-AU" altLang="en-US" dirty="0" err="1" smtClean="0"/>
              <a:t>Eiteman</a:t>
            </a:r>
            <a:r>
              <a:rPr lang="en-AU" altLang="en-US" dirty="0" smtClean="0"/>
              <a:t> 1947)</a:t>
            </a:r>
          </a:p>
          <a:p>
            <a:endParaRPr lang="en-AU" altLang="en-US" dirty="0" smtClean="0"/>
          </a:p>
          <a:p>
            <a:endParaRPr lang="en-AU" altLang="en-US" dirty="0" smtClean="0"/>
          </a:p>
        </p:txBody>
      </p:sp>
    </p:spTree>
    <p:extLst>
      <p:ext uri="{BB962C8B-B14F-4D97-AF65-F5344CB8AC3E}">
        <p14:creationId xmlns:p14="http://schemas.microsoft.com/office/powerpoint/2010/main" val="2393225013"/>
      </p:ext>
    </p:extLst>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AU" altLang="en-US" smtClean="0"/>
              <a:t>Modern industrial production</a:t>
            </a:r>
          </a:p>
        </p:txBody>
      </p:sp>
      <p:sp>
        <p:nvSpPr>
          <p:cNvPr id="32771" name="Content Placeholder 2"/>
          <p:cNvSpPr>
            <a:spLocks noGrp="1"/>
          </p:cNvSpPr>
          <p:nvPr>
            <p:ph idx="1"/>
          </p:nvPr>
        </p:nvSpPr>
        <p:spPr/>
        <p:txBody>
          <a:bodyPr/>
          <a:lstStyle/>
          <a:p>
            <a:r>
              <a:rPr lang="en-AU" altLang="en-US" dirty="0" smtClean="0"/>
              <a:t>As some of </a:t>
            </a:r>
            <a:r>
              <a:rPr lang="en-AU" altLang="en-US" dirty="0" err="1" smtClean="0"/>
              <a:t>Eiteman’s</a:t>
            </a:r>
            <a:r>
              <a:rPr lang="en-AU" altLang="en-US" dirty="0" smtClean="0"/>
              <a:t> survey respondents put it:</a:t>
            </a:r>
          </a:p>
          <a:p>
            <a:pPr lvl="1"/>
            <a:r>
              <a:rPr lang="en-AU" altLang="en-US" dirty="0" smtClean="0"/>
              <a:t>“The amazing thing is that any sane economist could consider No. 3, No. 4 and No. 5 as representing business thinking.</a:t>
            </a:r>
          </a:p>
          <a:p>
            <a:pPr lvl="1"/>
            <a:r>
              <a:rPr lang="en-AU" altLang="en-US" dirty="0" smtClean="0"/>
              <a:t>It looks as if some economists, assuming a premise that business is not progressive, are trying to prove the premise by suggesting curves like Nos. 3, 4 &amp; 5.</a:t>
            </a:r>
          </a:p>
          <a:p>
            <a:pPr lvl="1"/>
            <a:r>
              <a:rPr lang="en-AU" altLang="en-US" dirty="0" smtClean="0"/>
              <a:t>Even with the low efficiency and premium pay of overtime work, our unit costs would still decline with increased production since the absorption of fixed expenses would more than offset the added direct expenses incurred.”</a:t>
            </a:r>
          </a:p>
          <a:p>
            <a:r>
              <a:rPr lang="en-AU" altLang="en-US" dirty="0" smtClean="0"/>
              <a:t>Many more critiques than this</a:t>
            </a:r>
          </a:p>
          <a:p>
            <a:pPr lvl="1"/>
            <a:r>
              <a:rPr lang="en-AU" altLang="en-US" dirty="0" smtClean="0"/>
              <a:t>Indicative of Neoclassical “simplifying assumptions” contradicting reality</a:t>
            </a:r>
          </a:p>
          <a:p>
            <a:pPr lvl="1"/>
            <a:r>
              <a:rPr lang="en-AU" altLang="en-US" dirty="0" smtClean="0"/>
              <a:t>Post Keynesian economists insist on realism rather than fantasy</a:t>
            </a:r>
          </a:p>
          <a:p>
            <a:r>
              <a:rPr lang="en-AU" altLang="en-US" dirty="0" smtClean="0"/>
              <a:t>Makes their modelling harder to do, but </a:t>
            </a:r>
            <a:r>
              <a:rPr lang="en-AU" altLang="en-US" smtClean="0"/>
              <a:t>more realistic…</a:t>
            </a:r>
            <a:endParaRPr lang="en-AU" altLang="en-US" dirty="0" smtClean="0"/>
          </a:p>
        </p:txBody>
      </p:sp>
    </p:spTree>
    <p:extLst>
      <p:ext uri="{BB962C8B-B14F-4D97-AF65-F5344CB8AC3E}">
        <p14:creationId xmlns:p14="http://schemas.microsoft.com/office/powerpoint/2010/main" val="3481285428"/>
      </p:ext>
    </p:extLst>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Post Keynesian Economics: the </a:t>
            </a:r>
            <a:r>
              <a:rPr lang="en-AU" smtClean="0"/>
              <a:t>alternatives</a:t>
            </a:r>
            <a:endParaRPr lang="en-US"/>
          </a:p>
        </p:txBody>
      </p:sp>
      <p:sp>
        <p:nvSpPr>
          <p:cNvPr id="3" name="Content Placeholder 2"/>
          <p:cNvSpPr>
            <a:spLocks noGrp="1"/>
          </p:cNvSpPr>
          <p:nvPr>
            <p:ph idx="1"/>
          </p:nvPr>
        </p:nvSpPr>
        <p:spPr/>
        <p:txBody>
          <a:bodyPr/>
          <a:lstStyle/>
          <a:p>
            <a:r>
              <a:rPr lang="en-AU" dirty="0" smtClean="0"/>
              <a:t>Many </a:t>
            </a:r>
            <a:r>
              <a:rPr lang="en-AU" dirty="0"/>
              <a:t>alternatives </a:t>
            </a:r>
            <a:r>
              <a:rPr lang="en-AU" dirty="0" smtClean="0"/>
              <a:t>strands within broad “Post Keynesian” school</a:t>
            </a:r>
          </a:p>
          <a:p>
            <a:pPr lvl="1"/>
            <a:r>
              <a:rPr lang="en-AU" dirty="0" err="1" smtClean="0"/>
              <a:t>Sraffian</a:t>
            </a:r>
            <a:r>
              <a:rPr lang="en-AU" dirty="0" smtClean="0"/>
              <a:t> economics (derived from </a:t>
            </a:r>
            <a:r>
              <a:rPr lang="en-AU" dirty="0" err="1" smtClean="0"/>
              <a:t>Sraffa</a:t>
            </a:r>
            <a:r>
              <a:rPr lang="en-AU" dirty="0" smtClean="0"/>
              <a:t> 1960)</a:t>
            </a:r>
          </a:p>
          <a:p>
            <a:pPr lvl="2"/>
            <a:r>
              <a:rPr lang="en-AU" dirty="0" smtClean="0"/>
              <a:t>Input-output focus (</a:t>
            </a:r>
            <a:r>
              <a:rPr lang="en-AU" dirty="0" err="1" smtClean="0"/>
              <a:t>Steedman</a:t>
            </a:r>
            <a:r>
              <a:rPr lang="en-AU" dirty="0" smtClean="0"/>
              <a:t>)</a:t>
            </a:r>
          </a:p>
          <a:p>
            <a:pPr lvl="1"/>
            <a:r>
              <a:rPr lang="en-AU" dirty="0" err="1" smtClean="0"/>
              <a:t>Kaleckian</a:t>
            </a:r>
            <a:r>
              <a:rPr lang="en-AU" dirty="0" smtClean="0"/>
              <a:t> economics</a:t>
            </a:r>
          </a:p>
          <a:p>
            <a:pPr lvl="2"/>
            <a:r>
              <a:rPr lang="en-AU" dirty="0" smtClean="0"/>
              <a:t>Cyclical growth focus</a:t>
            </a:r>
          </a:p>
          <a:p>
            <a:pPr lvl="1"/>
            <a:r>
              <a:rPr lang="en-AU" dirty="0" smtClean="0"/>
              <a:t>Stock-Flow Consistent Approach (SCFA)</a:t>
            </a:r>
          </a:p>
          <a:p>
            <a:pPr lvl="2"/>
            <a:r>
              <a:rPr lang="en-AU" dirty="0" smtClean="0"/>
              <a:t>Strict accounting for monetary stocks &amp; flows (Godley, Lavoie)</a:t>
            </a:r>
          </a:p>
          <a:p>
            <a:pPr lvl="1"/>
            <a:r>
              <a:rPr lang="en-AU" dirty="0" smtClean="0"/>
              <a:t>Modern Monetary Theory (MMT)</a:t>
            </a:r>
          </a:p>
          <a:p>
            <a:pPr lvl="2"/>
            <a:r>
              <a:rPr lang="en-AU" dirty="0" smtClean="0"/>
              <a:t>Capacity for fiat money creation to overcome recessions</a:t>
            </a:r>
            <a:endParaRPr lang="en-AU" dirty="0"/>
          </a:p>
          <a:p>
            <a:pPr lvl="1"/>
            <a:r>
              <a:rPr lang="en-AU" dirty="0" err="1" smtClean="0"/>
              <a:t>Minskian</a:t>
            </a:r>
            <a:r>
              <a:rPr lang="en-AU" dirty="0" smtClean="0"/>
              <a:t> economics</a:t>
            </a:r>
          </a:p>
          <a:p>
            <a:pPr lvl="2"/>
            <a:r>
              <a:rPr lang="en-AU" dirty="0" smtClean="0"/>
              <a:t>Monetary explanation for </a:t>
            </a:r>
            <a:r>
              <a:rPr lang="en-AU" dirty="0"/>
              <a:t>dynamic instability </a:t>
            </a:r>
            <a:r>
              <a:rPr lang="en-AU" dirty="0" smtClean="0"/>
              <a:t>&amp; crises</a:t>
            </a:r>
          </a:p>
          <a:p>
            <a:r>
              <a:rPr lang="en-AU" dirty="0" smtClean="0"/>
              <a:t>My approach just one of many</a:t>
            </a:r>
          </a:p>
          <a:p>
            <a:pPr lvl="1"/>
            <a:r>
              <a:rPr lang="en-AU" dirty="0" smtClean="0"/>
              <a:t>Attempting to blend all above, and to incorporate</a:t>
            </a:r>
          </a:p>
          <a:p>
            <a:pPr lvl="2"/>
            <a:r>
              <a:rPr lang="en-AU" dirty="0" smtClean="0"/>
              <a:t>Energy/entropy/ecology analysis (Ayres)</a:t>
            </a:r>
            <a:endParaRPr lang="en-US" dirty="0" smtClean="0"/>
          </a:p>
          <a:p>
            <a:pPr lvl="2"/>
            <a:r>
              <a:rPr lang="en-AU" dirty="0" smtClean="0"/>
              <a:t>Evolutionary dynamics (Schumpeter)</a:t>
            </a:r>
          </a:p>
          <a:p>
            <a:r>
              <a:rPr lang="en-AU" dirty="0" smtClean="0"/>
              <a:t>Major focus: incorporating banks, debt &amp; money into macroeconomics</a:t>
            </a:r>
          </a:p>
        </p:txBody>
      </p:sp>
    </p:spTree>
    <p:extLst>
      <p:ext uri="{BB962C8B-B14F-4D97-AF65-F5344CB8AC3E}">
        <p14:creationId xmlns:p14="http://schemas.microsoft.com/office/powerpoint/2010/main" val="4082817959"/>
      </p:ext>
    </p:extLst>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Macroeconomics with banks</a:t>
            </a:r>
            <a:r>
              <a:rPr lang="en-AU" dirty="0"/>
              <a:t>, debt &amp; </a:t>
            </a:r>
            <a:r>
              <a:rPr lang="en-AU" dirty="0" smtClean="0"/>
              <a:t>money</a:t>
            </a:r>
            <a:endParaRPr lang="en-US" dirty="0"/>
          </a:p>
        </p:txBody>
      </p:sp>
      <p:sp>
        <p:nvSpPr>
          <p:cNvPr id="3" name="Content Placeholder 2"/>
          <p:cNvSpPr>
            <a:spLocks noGrp="1"/>
          </p:cNvSpPr>
          <p:nvPr>
            <p:ph idx="1"/>
          </p:nvPr>
        </p:nvSpPr>
        <p:spPr/>
        <p:txBody>
          <a:bodyPr/>
          <a:lstStyle/>
          <a:p>
            <a:r>
              <a:rPr lang="en-AU" dirty="0" smtClean="0"/>
              <a:t>Neoclassical mainstream ignores banks in macroeconomics</a:t>
            </a:r>
          </a:p>
          <a:p>
            <a:pPr lvl="1"/>
            <a:r>
              <a:rPr lang="en-AU" dirty="0" smtClean="0"/>
              <a:t>“</a:t>
            </a:r>
            <a:r>
              <a:rPr lang="en-AU" dirty="0"/>
              <a:t>In particular, he [Keen] asserts that putting banks in the story is essential.</a:t>
            </a:r>
          </a:p>
          <a:p>
            <a:pPr lvl="1"/>
            <a:r>
              <a:rPr lang="en-AU" dirty="0"/>
              <a:t>Now, I'm all for including the banking sector in stories where it's relevant; but why is it so crucial to a story about debt and leverage?</a:t>
            </a:r>
            <a:endParaRPr lang="en-US" dirty="0"/>
          </a:p>
          <a:p>
            <a:pPr lvl="1"/>
            <a:r>
              <a:rPr lang="en-AU"/>
              <a:t>Keen says that it's because once you include banks, lending increases the money supply. </a:t>
            </a:r>
            <a:r>
              <a:rPr lang="en-AU" dirty="0"/>
              <a:t>OK, but why does that matter?</a:t>
            </a:r>
          </a:p>
          <a:p>
            <a:pPr lvl="1"/>
            <a:r>
              <a:rPr lang="en-AU" dirty="0"/>
              <a:t>He seems to assume that aggregate demand can't increase unless the money supply rises,</a:t>
            </a:r>
          </a:p>
          <a:p>
            <a:pPr lvl="1"/>
            <a:r>
              <a:rPr lang="en-AU" dirty="0"/>
              <a:t>but that's only true if the velocity of money is fixed;</a:t>
            </a:r>
          </a:p>
          <a:p>
            <a:pPr lvl="1"/>
            <a:r>
              <a:rPr lang="en-AU" dirty="0"/>
              <a:t>so have we suddenly become strict monetarists while I wasn't looking?</a:t>
            </a:r>
          </a:p>
          <a:p>
            <a:pPr lvl="1"/>
            <a:r>
              <a:rPr lang="en-AU" dirty="0"/>
              <a:t>In the kind of model </a:t>
            </a:r>
            <a:r>
              <a:rPr lang="en-AU" dirty="0" err="1"/>
              <a:t>Gauti</a:t>
            </a:r>
            <a:r>
              <a:rPr lang="en-AU" dirty="0"/>
              <a:t> and I use, lending very much can and does increase aggregate demand, so what is the problem?” (</a:t>
            </a:r>
            <a:r>
              <a:rPr lang="en-AU" dirty="0">
                <a:hlinkClick r:id="rId2"/>
              </a:rPr>
              <a:t>Krugman March 2012</a:t>
            </a:r>
            <a:r>
              <a:rPr lang="en-AU" dirty="0"/>
              <a:t>)</a:t>
            </a:r>
            <a:endParaRPr lang="en-US"/>
          </a:p>
          <a:p>
            <a:endParaRPr lang="en-US" dirty="0"/>
          </a:p>
        </p:txBody>
      </p:sp>
    </p:spTree>
    <p:extLst>
      <p:ext uri="{BB962C8B-B14F-4D97-AF65-F5344CB8AC3E}">
        <p14:creationId xmlns:p14="http://schemas.microsoft.com/office/powerpoint/2010/main" val="4075416580"/>
      </p:ext>
    </p:extLst>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Macroeconomics with banks, debt &amp; money</a:t>
            </a:r>
            <a:endParaRPr lang="en-US"/>
          </a:p>
        </p:txBody>
      </p:sp>
      <p:sp>
        <p:nvSpPr>
          <p:cNvPr id="3" name="Content Placeholder 2"/>
          <p:cNvSpPr>
            <a:spLocks noGrp="1"/>
          </p:cNvSpPr>
          <p:nvPr>
            <p:ph idx="1"/>
          </p:nvPr>
        </p:nvSpPr>
        <p:spPr/>
        <p:txBody>
          <a:bodyPr/>
          <a:lstStyle/>
          <a:p>
            <a:r>
              <a:rPr lang="en-AU" dirty="0" err="1"/>
              <a:t>Eggertsson</a:t>
            </a:r>
            <a:r>
              <a:rPr lang="en-AU" dirty="0"/>
              <a:t>-Krugman appendix has model with a bank!</a:t>
            </a:r>
          </a:p>
          <a:p>
            <a:pPr lvl="1"/>
            <a:r>
              <a:rPr lang="en-AU" dirty="0" smtClean="0"/>
              <a:t>Almost unheard </a:t>
            </a:r>
            <a:r>
              <a:rPr lang="en-AU" dirty="0"/>
              <a:t>of in mainstream economics:</a:t>
            </a:r>
          </a:p>
          <a:p>
            <a:r>
              <a:rPr lang="en-AU" dirty="0"/>
              <a:t>Model has lending between “patient” &amp; “impatient” agents</a:t>
            </a:r>
          </a:p>
          <a:p>
            <a:r>
              <a:rPr lang="en-AU" dirty="0"/>
              <a:t>Bank acts as intermediary:</a:t>
            </a:r>
          </a:p>
          <a:p>
            <a:pPr lvl="1"/>
            <a:r>
              <a:rPr lang="en-AU" dirty="0"/>
              <a:t>Facilitates loan, charges intermediation fee</a:t>
            </a:r>
          </a:p>
          <a:p>
            <a:pPr lvl="1"/>
            <a:r>
              <a:rPr lang="en-AU" dirty="0"/>
              <a:t>Replicated in </a:t>
            </a:r>
            <a:r>
              <a:rPr lang="en-AU" dirty="0">
                <a:hlinkClick r:id="rId2" action="ppaction://hlinkfile"/>
              </a:rPr>
              <a:t>Minsky</a:t>
            </a:r>
            <a:endParaRPr lang="en-AU" dirty="0"/>
          </a:p>
          <a:p>
            <a:pPr lvl="1"/>
            <a:r>
              <a:rPr lang="en-AU" dirty="0"/>
              <a:t>Other “New Keynesian” elements deliberately </a:t>
            </a:r>
            <a:r>
              <a:rPr lang="en-AU" b="1" dirty="0"/>
              <a:t>not </a:t>
            </a:r>
            <a:r>
              <a:rPr lang="en-AU" dirty="0"/>
              <a:t>modelled</a:t>
            </a:r>
          </a:p>
          <a:p>
            <a:pPr lvl="2"/>
            <a:r>
              <a:rPr lang="en-AU" dirty="0"/>
              <a:t>Hybrid worker-capitalists so wage-profit distribution ignored</a:t>
            </a:r>
          </a:p>
          <a:p>
            <a:pPr lvl="2"/>
            <a:r>
              <a:rPr lang="en-AU" dirty="0"/>
              <a:t>Endowed with </a:t>
            </a:r>
            <a:r>
              <a:rPr lang="en-AU" dirty="0">
                <a:hlinkClick r:id="rId3"/>
              </a:rPr>
              <a:t>Prophetic Expectations</a:t>
            </a:r>
            <a:r>
              <a:rPr lang="en-AU" dirty="0"/>
              <a:t>…</a:t>
            </a:r>
          </a:p>
          <a:p>
            <a:pPr lvl="1"/>
            <a:r>
              <a:rPr lang="en-AU" dirty="0"/>
              <a:t>instead</a:t>
            </a:r>
          </a:p>
          <a:p>
            <a:pPr lvl="2"/>
            <a:r>
              <a:rPr lang="en-AU" dirty="0"/>
              <a:t>Both “Patient” &amp; “Impatient” are capitalists</a:t>
            </a:r>
          </a:p>
          <a:p>
            <a:pPr lvl="2"/>
            <a:r>
              <a:rPr lang="en-AU" dirty="0"/>
              <a:t>“Patient” produces consumption good (as in E-K model)</a:t>
            </a:r>
          </a:p>
          <a:p>
            <a:pPr lvl="2"/>
            <a:r>
              <a:rPr lang="en-AU" dirty="0"/>
              <a:t>“Impatient” borrows &amp; produces investment good (as in E-K)</a:t>
            </a:r>
          </a:p>
          <a:p>
            <a:pPr lvl="2"/>
            <a:r>
              <a:rPr lang="en-AU" dirty="0"/>
              <a:t>Both hire workers, produce output, sell to each other, workers, and banker</a:t>
            </a:r>
            <a:r>
              <a:rPr lang="en-AU" dirty="0" smtClean="0"/>
              <a:t>…</a:t>
            </a:r>
            <a:endParaRPr lang="en-AU" dirty="0"/>
          </a:p>
        </p:txBody>
      </p:sp>
    </p:spTree>
    <p:extLst>
      <p:ext uri="{BB962C8B-B14F-4D97-AF65-F5344CB8AC3E}">
        <p14:creationId xmlns:p14="http://schemas.microsoft.com/office/powerpoint/2010/main" val="3644638377"/>
      </p:ext>
    </p:extLst>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a:p>
        </p:txBody>
      </p:sp>
      <p:sp>
        <p:nvSpPr>
          <p:cNvPr id="3" name="Content Placeholder 2"/>
          <p:cNvSpPr>
            <a:spLocks noGrp="1"/>
          </p:cNvSpPr>
          <p:nvPr>
            <p:ph idx="1"/>
          </p:nvPr>
        </p:nvSpPr>
        <p:spPr/>
        <p:txBody>
          <a:bodyPr/>
          <a:lstStyle/>
          <a:p>
            <a:r>
              <a:rPr lang="en-AU" dirty="0" smtClean="0"/>
              <a:t>Using Minsky to model Krugman’s conventional vision of lending:</a:t>
            </a:r>
          </a:p>
          <a:p>
            <a:pPr lvl="1"/>
            <a:r>
              <a:rPr lang="en-AU" dirty="0" smtClean="0"/>
              <a:t>“Patient people” lend to “impatient people”</a:t>
            </a:r>
          </a:p>
          <a:p>
            <a:pPr lvl="1"/>
            <a:r>
              <a:rPr lang="en-AU" dirty="0" smtClean="0"/>
              <a:t>Banks just “intermediate” between the two groups</a:t>
            </a:r>
          </a:p>
          <a:p>
            <a:pPr lvl="1"/>
            <a:r>
              <a:rPr lang="en-AU" b="1" i="1" dirty="0" smtClean="0"/>
              <a:t>Therefore </a:t>
            </a:r>
            <a:r>
              <a:rPr lang="en-AU" dirty="0" smtClean="0"/>
              <a:t>lending doesn’t change demand…</a:t>
            </a:r>
          </a:p>
          <a:p>
            <a:r>
              <a:rPr lang="en-US" dirty="0"/>
              <a:t>“Keen then goes on to assert that lending is, by definition (at least as I understand it), an addition to aggregate demand</a:t>
            </a:r>
            <a:r>
              <a:rPr lang="en-US" dirty="0" smtClean="0"/>
              <a:t>. I </a:t>
            </a:r>
            <a:r>
              <a:rPr lang="en-US" dirty="0"/>
              <a:t>guess I </a:t>
            </a:r>
            <a:r>
              <a:rPr lang="en-US" dirty="0" smtClean="0"/>
              <a:t>don’t </a:t>
            </a:r>
            <a:r>
              <a:rPr lang="en-US" dirty="0"/>
              <a:t>get that at all.</a:t>
            </a:r>
          </a:p>
          <a:p>
            <a:r>
              <a:rPr lang="en-US" dirty="0"/>
              <a:t>If I decide to cut back on my spending and stash the funds in a </a:t>
            </a:r>
            <a:r>
              <a:rPr lang="en-US" dirty="0" smtClean="0"/>
              <a:t>bank,</a:t>
            </a:r>
          </a:p>
          <a:p>
            <a:pPr lvl="1"/>
            <a:r>
              <a:rPr lang="en-US" dirty="0" smtClean="0"/>
              <a:t>which </a:t>
            </a:r>
            <a:r>
              <a:rPr lang="en-US" dirty="0"/>
              <a:t>lends them out to someone </a:t>
            </a:r>
            <a:r>
              <a:rPr lang="en-US" dirty="0" smtClean="0"/>
              <a:t>else,</a:t>
            </a:r>
          </a:p>
          <a:p>
            <a:pPr lvl="1"/>
            <a:r>
              <a:rPr lang="en-US" dirty="0" smtClean="0"/>
              <a:t>this </a:t>
            </a:r>
            <a:r>
              <a:rPr lang="en-US" dirty="0"/>
              <a:t>doesn't have to represent a net increase in demand.</a:t>
            </a:r>
          </a:p>
          <a:p>
            <a:r>
              <a:rPr lang="en-US" dirty="0"/>
              <a:t>Yes, in some (many) cases lending is associated with higher demand, because resources are being transferred to people with a higher propensity to spend;</a:t>
            </a:r>
          </a:p>
          <a:p>
            <a:r>
              <a:rPr lang="en-US" dirty="0"/>
              <a:t>but Keen seems to be saying something else, and I'm not sure what.</a:t>
            </a:r>
          </a:p>
          <a:p>
            <a:r>
              <a:rPr lang="en-US" dirty="0"/>
              <a:t>I think it has something to do with the notion that creating money = creating demand, but again </a:t>
            </a:r>
            <a:r>
              <a:rPr lang="en-US" b="1" i="1" dirty="0"/>
              <a:t>that </a:t>
            </a:r>
            <a:r>
              <a:rPr lang="en-US" b="1" i="1" dirty="0" smtClean="0"/>
              <a:t>isn’t </a:t>
            </a:r>
            <a:r>
              <a:rPr lang="en-US" b="1" i="1" dirty="0"/>
              <a:t>right in any model I understand</a:t>
            </a:r>
            <a:r>
              <a:rPr lang="en-US" dirty="0"/>
              <a:t>.”</a:t>
            </a:r>
          </a:p>
          <a:p>
            <a:endParaRPr lang="en-US" dirty="0"/>
          </a:p>
          <a:p>
            <a:endParaRPr lang="en-US" dirty="0"/>
          </a:p>
        </p:txBody>
      </p:sp>
    </p:spTree>
    <p:extLst>
      <p:ext uri="{BB962C8B-B14F-4D97-AF65-F5344CB8AC3E}">
        <p14:creationId xmlns:p14="http://schemas.microsoft.com/office/powerpoint/2010/main" val="2931257828"/>
      </p:ext>
    </p:extLst>
  </p:cSld>
  <p:clrMapOvr>
    <a:masterClrMapping/>
  </p:clrMapOvr>
  <p:transition>
    <p:pull dir="rd"/>
  </p:transition>
  <p:timing>
    <p:tnLst>
      <p:par>
        <p:cTn id="1" dur="indefinite" restart="never" nodeType="tmRoot"/>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a:p>
        </p:txBody>
      </p:sp>
      <p:sp>
        <p:nvSpPr>
          <p:cNvPr id="3" name="Content Placeholder 2"/>
          <p:cNvSpPr>
            <a:spLocks noGrp="1"/>
          </p:cNvSpPr>
          <p:nvPr>
            <p:ph idx="1"/>
          </p:nvPr>
        </p:nvSpPr>
        <p:spPr/>
        <p:txBody>
          <a:bodyPr/>
          <a:lstStyle/>
          <a:p>
            <a:r>
              <a:rPr lang="en-AU" dirty="0" smtClean="0"/>
              <a:t>Using Minsky to model Krugman’s conventional vision of lending:</a:t>
            </a:r>
          </a:p>
          <a:p>
            <a:pPr lvl="1"/>
            <a:r>
              <a:rPr lang="en-AU" dirty="0" smtClean="0"/>
              <a:t>“Patient people” lend to “impatient people”</a:t>
            </a:r>
          </a:p>
          <a:p>
            <a:pPr lvl="1"/>
            <a:r>
              <a:rPr lang="en-AU" dirty="0" smtClean="0"/>
              <a:t>Banks just “intermediate” between the two groups</a:t>
            </a:r>
          </a:p>
          <a:p>
            <a:pPr lvl="1"/>
            <a:r>
              <a:rPr lang="en-AU" b="1" i="1" dirty="0" smtClean="0"/>
              <a:t>Therefore </a:t>
            </a:r>
            <a:r>
              <a:rPr lang="en-AU" dirty="0" smtClean="0"/>
              <a:t>lending doesn’t change demand…</a:t>
            </a:r>
          </a:p>
          <a:p>
            <a:r>
              <a:rPr lang="en-US" dirty="0"/>
              <a:t>“Keen then goes on to assert that lending is, by definition (at least as I understand it), an addition to aggregate demand</a:t>
            </a:r>
            <a:r>
              <a:rPr lang="en-US" dirty="0" smtClean="0"/>
              <a:t>. I </a:t>
            </a:r>
            <a:r>
              <a:rPr lang="en-US" dirty="0"/>
              <a:t>guess I </a:t>
            </a:r>
            <a:r>
              <a:rPr lang="en-US" dirty="0" smtClean="0"/>
              <a:t>don’t </a:t>
            </a:r>
            <a:r>
              <a:rPr lang="en-US" dirty="0"/>
              <a:t>get that at all.</a:t>
            </a:r>
          </a:p>
          <a:p>
            <a:r>
              <a:rPr lang="en-US" dirty="0"/>
              <a:t>If I decide to cut back on my spending and stash the funds in a </a:t>
            </a:r>
            <a:r>
              <a:rPr lang="en-US" dirty="0" smtClean="0"/>
              <a:t>bank,</a:t>
            </a:r>
          </a:p>
          <a:p>
            <a:pPr lvl="1"/>
            <a:r>
              <a:rPr lang="en-US" dirty="0" smtClean="0"/>
              <a:t>which </a:t>
            </a:r>
            <a:r>
              <a:rPr lang="en-US" dirty="0"/>
              <a:t>lends them out to someone </a:t>
            </a:r>
            <a:r>
              <a:rPr lang="en-US" dirty="0" smtClean="0"/>
              <a:t>else,</a:t>
            </a:r>
          </a:p>
          <a:p>
            <a:pPr lvl="1"/>
            <a:r>
              <a:rPr lang="en-US" dirty="0" smtClean="0"/>
              <a:t>this </a:t>
            </a:r>
            <a:r>
              <a:rPr lang="en-US" dirty="0"/>
              <a:t>doesn't have to represent a net increase in demand.</a:t>
            </a:r>
          </a:p>
          <a:p>
            <a:r>
              <a:rPr lang="en-US" dirty="0"/>
              <a:t>Yes, in some (many) cases lending is associated with higher demand, because resources are being transferred to people with a higher propensity to spend;</a:t>
            </a:r>
          </a:p>
          <a:p>
            <a:r>
              <a:rPr lang="en-US" dirty="0"/>
              <a:t>but Keen seems to be saying something else, and I'm not sure what.</a:t>
            </a:r>
          </a:p>
          <a:p>
            <a:r>
              <a:rPr lang="en-US" dirty="0"/>
              <a:t>I think it has something to do with the notion that creating money = creating demand, but again </a:t>
            </a:r>
            <a:r>
              <a:rPr lang="en-US" b="1" i="1" dirty="0"/>
              <a:t>that </a:t>
            </a:r>
            <a:r>
              <a:rPr lang="en-US" b="1" i="1" dirty="0" smtClean="0"/>
              <a:t>isn’t </a:t>
            </a:r>
            <a:r>
              <a:rPr lang="en-US" b="1" i="1" dirty="0"/>
              <a:t>right in any model I understand</a:t>
            </a:r>
            <a:r>
              <a:rPr lang="en-US" dirty="0"/>
              <a:t>.”</a:t>
            </a:r>
          </a:p>
          <a:p>
            <a:endParaRPr lang="en-US" dirty="0"/>
          </a:p>
          <a:p>
            <a:endParaRPr lang="en-US" dirty="0"/>
          </a:p>
        </p:txBody>
      </p:sp>
    </p:spTree>
    <p:extLst>
      <p:ext uri="{BB962C8B-B14F-4D97-AF65-F5344CB8AC3E}">
        <p14:creationId xmlns:p14="http://schemas.microsoft.com/office/powerpoint/2010/main" val="2437631946"/>
      </p:ext>
    </p:extLst>
  </p:cSld>
  <p:clrMapOvr>
    <a:masterClrMapping/>
  </p:clrMapOvr>
  <p:transition>
    <p:pull dir="rd"/>
  </p:transition>
  <p:timing>
    <p:tnLst>
      <p:par>
        <p:cTn id="1" dur="indefinite" restart="never" nodeType="tmRoot"/>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a:p>
        </p:txBody>
      </p:sp>
      <p:sp>
        <p:nvSpPr>
          <p:cNvPr id="3" name="Content Placeholder 2"/>
          <p:cNvSpPr>
            <a:spLocks noGrp="1"/>
          </p:cNvSpPr>
          <p:nvPr>
            <p:ph idx="1"/>
          </p:nvPr>
        </p:nvSpPr>
        <p:spPr>
          <a:xfrm>
            <a:off x="228600" y="689113"/>
            <a:ext cx="8686800" cy="457200"/>
          </a:xfrm>
        </p:spPr>
        <p:txBody>
          <a:bodyPr/>
          <a:lstStyle/>
          <a:p>
            <a:r>
              <a:rPr lang="en-AU" dirty="0" err="1" smtClean="0"/>
              <a:t>Modeling</a:t>
            </a:r>
            <a:r>
              <a:rPr lang="en-AU" dirty="0" smtClean="0"/>
              <a:t> “patient lends to impatient” in Minsky</a:t>
            </a:r>
            <a:endParaRPr lang="en-US" dirty="0"/>
          </a:p>
        </p:txBody>
      </p:sp>
      <p:pic>
        <p:nvPicPr>
          <p:cNvPr id="4" name="Picture 3"/>
          <p:cNvPicPr>
            <a:picLocks noChangeAspect="1"/>
          </p:cNvPicPr>
          <p:nvPr/>
        </p:nvPicPr>
        <p:blipFill>
          <a:blip r:embed="rId2"/>
          <a:stretch>
            <a:fillRect/>
          </a:stretch>
        </p:blipFill>
        <p:spPr>
          <a:xfrm>
            <a:off x="2816199" y="1232451"/>
            <a:ext cx="6269269" cy="5625549"/>
          </a:xfrm>
          <a:prstGeom prst="rect">
            <a:avLst/>
          </a:prstGeom>
        </p:spPr>
      </p:pic>
      <p:sp>
        <p:nvSpPr>
          <p:cNvPr id="5" name="Curved Down Arrow 4"/>
          <p:cNvSpPr/>
          <p:nvPr/>
        </p:nvSpPr>
        <p:spPr bwMode="auto">
          <a:xfrm>
            <a:off x="6096000" y="1809240"/>
            <a:ext cx="1066800" cy="457200"/>
          </a:xfrm>
          <a:prstGeom prst="curvedDown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Content Placeholder 2"/>
          <p:cNvSpPr txBox="1">
            <a:spLocks/>
          </p:cNvSpPr>
          <p:nvPr/>
        </p:nvSpPr>
        <p:spPr bwMode="auto">
          <a:xfrm>
            <a:off x="228600" y="1066800"/>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smtClean="0">
                <a:effectLst/>
              </a:rPr>
              <a:t>Lending from one deposit account (“Patient”) to another (“Impatient)</a:t>
            </a:r>
            <a:endParaRPr lang="en-US" kern="0">
              <a:effectLst/>
            </a:endParaRPr>
          </a:p>
        </p:txBody>
      </p:sp>
      <p:sp>
        <p:nvSpPr>
          <p:cNvPr id="7" name="Content Placeholder 2"/>
          <p:cNvSpPr txBox="1">
            <a:spLocks/>
          </p:cNvSpPr>
          <p:nvPr/>
        </p:nvSpPr>
        <p:spPr bwMode="auto">
          <a:xfrm>
            <a:off x="228599" y="2819400"/>
            <a:ext cx="258759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smtClean="0">
                <a:effectLst/>
              </a:rPr>
              <a:t>Shown as “Crediting” Patient &amp; “Debiting” Impatient because Deposits are liabilities of bank</a:t>
            </a:r>
            <a:endParaRPr lang="en-US" kern="0" smtClean="0">
              <a:effectLst/>
            </a:endParaRPr>
          </a:p>
          <a:p>
            <a:r>
              <a:rPr lang="en-AU" kern="0" smtClean="0">
                <a:effectLst/>
              </a:rPr>
              <a:t>Can also use + and – (which I prefer)</a:t>
            </a:r>
          </a:p>
        </p:txBody>
      </p:sp>
      <p:sp>
        <p:nvSpPr>
          <p:cNvPr id="8" name="Double Wave 7">
            <a:hlinkClick r:id="rId3"/>
          </p:cNvPr>
          <p:cNvSpPr/>
          <p:nvPr/>
        </p:nvSpPr>
        <p:spPr bwMode="auto">
          <a:xfrm>
            <a:off x="5257800" y="4876800"/>
            <a:ext cx="3200400" cy="1600200"/>
          </a:xfrm>
          <a:prstGeom prst="doubleWave">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rPr>
              <a:t>Click here to download latest</a:t>
            </a:r>
            <a:r>
              <a:rPr kumimoji="0" lang="en-AU" sz="2800" b="1" i="0" u="none" strike="noStrike" cap="none" normalizeH="0" dirty="0" smtClean="0">
                <a:ln>
                  <a:noFill/>
                </a:ln>
                <a:solidFill>
                  <a:srgbClr val="FF0000"/>
                </a:solidFill>
                <a:effectLst>
                  <a:outerShdw blurRad="38100" dist="38100" dir="2700000" algn="tl">
                    <a:srgbClr val="000000">
                      <a:alpha val="43137"/>
                    </a:srgbClr>
                  </a:outerShdw>
                </a:effectLst>
                <a:latin typeface="Candara" panose="020E0502030303020204" pitchFamily="34" charset="0"/>
              </a:rPr>
              <a:t> version of Minsky</a:t>
            </a:r>
            <a:endPar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80629390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ppt_w/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up)">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5" grpId="0" animBg="1"/>
      <p:bldP spid="6" grpId="0"/>
      <p:bldP spid="7" grpId="0" build="p" bldLvl="4"/>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dirty="0"/>
          </a:p>
        </p:txBody>
      </p:sp>
      <p:sp>
        <p:nvSpPr>
          <p:cNvPr id="3" name="Content Placeholder 2"/>
          <p:cNvSpPr>
            <a:spLocks noGrp="1"/>
          </p:cNvSpPr>
          <p:nvPr>
            <p:ph idx="1"/>
          </p:nvPr>
        </p:nvSpPr>
        <p:spPr>
          <a:xfrm>
            <a:off x="228600" y="685800"/>
            <a:ext cx="8763000" cy="1143000"/>
          </a:xfrm>
        </p:spPr>
        <p:txBody>
          <a:bodyPr/>
          <a:lstStyle/>
          <a:p>
            <a:r>
              <a:rPr lang="en-AU" smtClean="0"/>
              <a:t>Full model: Bank arranges loan </a:t>
            </a:r>
            <a:r>
              <a:rPr lang="en-AU" dirty="0" smtClean="0"/>
              <a:t>from Consumer </a:t>
            </a:r>
            <a:r>
              <a:rPr lang="en-AU" smtClean="0"/>
              <a:t>sector (Patient) to investment (Impatient) sector &amp; charges intermediation fee</a:t>
            </a:r>
          </a:p>
          <a:p>
            <a:r>
              <a:rPr lang="en-AU" smtClean="0"/>
              <a:t>Workers hired, output produced &amp; sold, investment…</a:t>
            </a:r>
            <a:endParaRPr lang="en-US" dirty="0"/>
          </a:p>
        </p:txBody>
      </p:sp>
      <p:graphicFrame>
        <p:nvGraphicFramePr>
          <p:cNvPr id="4" name="Table 3"/>
          <p:cNvGraphicFramePr>
            <a:graphicFrameLocks noGrp="1"/>
          </p:cNvGraphicFramePr>
          <p:nvPr>
            <p:extLst/>
          </p:nvPr>
        </p:nvGraphicFramePr>
        <p:xfrm>
          <a:off x="152400" y="1752600"/>
          <a:ext cx="8763000" cy="4565904"/>
        </p:xfrm>
        <a:graphic>
          <a:graphicData uri="http://schemas.openxmlformats.org/drawingml/2006/table">
            <a:tbl>
              <a:tblPr firstRow="1" firstCol="1" bandRow="1">
                <a:tableStyleId>{5C22544A-7EE6-4342-B048-85BDC9FD1C3A}</a:tableStyleId>
              </a:tblPr>
              <a:tblGrid>
                <a:gridCol w="2819400"/>
                <a:gridCol w="1295400"/>
                <a:gridCol w="1066800"/>
                <a:gridCol w="1219200"/>
                <a:gridCol w="1143000"/>
                <a:gridCol w="1219200"/>
              </a:tblGrid>
              <a:tr h="0">
                <a:tc>
                  <a:txBody>
                    <a:bodyPr/>
                    <a:lstStyle/>
                    <a:p>
                      <a:pPr>
                        <a:lnSpc>
                          <a:spcPct val="107000"/>
                        </a:lnSpc>
                        <a:spcAft>
                          <a:spcPts val="0"/>
                        </a:spcAft>
                      </a:pPr>
                      <a:r>
                        <a:rPr lang="en-US" sz="2000" dirty="0">
                          <a:effectLst/>
                          <a:latin typeface="Candara" panose="020E0502030303020204" pitchFamily="34" charset="0"/>
                        </a:rPr>
                        <a:t> </a:t>
                      </a:r>
                      <a:r>
                        <a:rPr lang="en-US" sz="2000" b="1" i="1" dirty="0" smtClean="0">
                          <a:effectLst>
                            <a:outerShdw blurRad="38100" dist="38100" dir="2700000" algn="tl">
                              <a:srgbClr val="000000">
                                <a:alpha val="43137"/>
                              </a:srgbClr>
                            </a:outerShdw>
                          </a:effectLst>
                          <a:latin typeface="Candara" panose="020E0502030303020204" pitchFamily="34" charset="0"/>
                        </a:rPr>
                        <a:t>Bank Balance</a:t>
                      </a:r>
                      <a:r>
                        <a:rPr lang="en-US" sz="2000" b="1" i="1" baseline="0" dirty="0" smtClean="0">
                          <a:effectLst>
                            <a:outerShdw blurRad="38100" dist="38100" dir="2700000" algn="tl">
                              <a:srgbClr val="000000">
                                <a:alpha val="43137"/>
                              </a:srgbClr>
                            </a:outerShdw>
                          </a:effectLst>
                          <a:latin typeface="Candara" panose="020E0502030303020204" pitchFamily="34" charset="0"/>
                        </a:rPr>
                        <a:t> Sheet</a:t>
                      </a:r>
                      <a:endParaRPr lang="en-US" sz="2000" b="1" i="1" dirty="0">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Assets</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US" sz="2000" dirty="0">
                          <a:effectLst/>
                          <a:latin typeface="Candara" panose="020E0502030303020204" pitchFamily="34" charset="0"/>
                        </a:rPr>
                        <a:t>Liabilities</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n-US" sz="2000">
                          <a:effectLst/>
                          <a:latin typeface="Candara" panose="020E0502030303020204" pitchFamily="34" charset="0"/>
                        </a:rPr>
                        <a:t>Equity</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Flows\Stocks</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Reserves</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I</a:t>
                      </a:r>
                      <a:r>
                        <a:rPr lang="en-US" sz="2000" baseline="-25000">
                          <a:effectLst/>
                          <a:latin typeface="Candara" panose="020E0502030303020204" pitchFamily="34" charset="0"/>
                        </a:rPr>
                        <a:t>D</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C</a:t>
                      </a:r>
                      <a:r>
                        <a:rPr lang="en-US" sz="2000" baseline="-25000">
                          <a:effectLst/>
                          <a:latin typeface="Candara" panose="020E0502030303020204" pitchFamily="34" charset="0"/>
                        </a:rPr>
                        <a:t>D</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W</a:t>
                      </a:r>
                      <a:r>
                        <a:rPr lang="en-US" sz="2000" baseline="-25000">
                          <a:effectLst/>
                          <a:latin typeface="Candara" panose="020E0502030303020204" pitchFamily="34" charset="0"/>
                        </a:rPr>
                        <a:t>D</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B</a:t>
                      </a:r>
                      <a:r>
                        <a:rPr lang="en-US" sz="2000" baseline="-25000">
                          <a:effectLst/>
                          <a:latin typeface="Candara" panose="020E0502030303020204" pitchFamily="34" charset="0"/>
                        </a:rPr>
                        <a:t>E</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Initial Conditions</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100</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-20</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-60</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-15</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-5</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dirty="0">
                          <a:effectLst/>
                          <a:latin typeface="Candara" panose="020E0502030303020204" pitchFamily="34" charset="0"/>
                        </a:rPr>
                        <a:t>Lending</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-Lend</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Lend</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Debt Repayment</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Repay</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-Repay</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Interest Payments</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int</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a:t>
                      </a:r>
                      <a:r>
                        <a:rPr lang="en-US" sz="2000" dirty="0" err="1">
                          <a:effectLst/>
                          <a:latin typeface="Candara" panose="020E0502030303020204" pitchFamily="34" charset="0"/>
                        </a:rPr>
                        <a:t>int</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Bank Fee</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Fee</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-Fee</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Hire Workers (C)</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W</a:t>
                      </a:r>
                      <a:r>
                        <a:rPr lang="en-US" sz="2000" baseline="-25000">
                          <a:effectLst/>
                          <a:latin typeface="Candara" panose="020E0502030303020204" pitchFamily="34" charset="0"/>
                        </a:rPr>
                        <a:t>C</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-W</a:t>
                      </a:r>
                      <a:r>
                        <a:rPr lang="en-US" sz="2000" baseline="-25000" dirty="0">
                          <a:effectLst/>
                          <a:latin typeface="Candara" panose="020E0502030303020204" pitchFamily="34" charset="0"/>
                        </a:rPr>
                        <a:t>C</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Hire Workers (I)</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W</a:t>
                      </a:r>
                      <a:r>
                        <a:rPr lang="en-US" sz="2000" baseline="-25000">
                          <a:effectLst/>
                          <a:latin typeface="Candara" panose="020E0502030303020204" pitchFamily="34" charset="0"/>
                        </a:rPr>
                        <a:t>I</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-W</a:t>
                      </a:r>
                      <a:r>
                        <a:rPr lang="en-US" sz="2000" baseline="-25000" dirty="0">
                          <a:effectLst/>
                          <a:latin typeface="Candara" panose="020E0502030303020204" pitchFamily="34" charset="0"/>
                        </a:rPr>
                        <a:t>I</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Purchases (I)</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I</a:t>
                      </a:r>
                      <a:r>
                        <a:rPr lang="en-US" sz="2000" baseline="-25000">
                          <a:effectLst/>
                          <a:latin typeface="Candara" panose="020E0502030303020204" pitchFamily="34" charset="0"/>
                        </a:rPr>
                        <a:t>C</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-I</a:t>
                      </a:r>
                      <a:r>
                        <a:rPr lang="en-US" sz="2000" baseline="-25000" dirty="0">
                          <a:effectLst/>
                          <a:latin typeface="Candara" panose="020E0502030303020204" pitchFamily="34" charset="0"/>
                        </a:rPr>
                        <a:t>C</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Purchases (C)</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-C</a:t>
                      </a:r>
                      <a:r>
                        <a:rPr lang="en-US" sz="2000" baseline="-25000" dirty="0">
                          <a:solidFill>
                            <a:srgbClr val="FF0000"/>
                          </a:solidFill>
                          <a:effectLst/>
                          <a:latin typeface="Candara" panose="020E0502030303020204" pitchFamily="34" charset="0"/>
                        </a:rPr>
                        <a:t>I</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C</a:t>
                      </a:r>
                      <a:r>
                        <a:rPr lang="en-US" sz="2000" baseline="-25000" dirty="0">
                          <a:effectLst/>
                          <a:latin typeface="Candara" panose="020E0502030303020204" pitchFamily="34" charset="0"/>
                        </a:rPr>
                        <a:t>I</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Workers Consumption</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-C</a:t>
                      </a:r>
                      <a:r>
                        <a:rPr lang="en-US" sz="2000" baseline="-25000" dirty="0">
                          <a:solidFill>
                            <a:srgbClr val="FF0000"/>
                          </a:solidFill>
                          <a:effectLst/>
                          <a:latin typeface="Candara" panose="020E0502030303020204" pitchFamily="34" charset="0"/>
                        </a:rPr>
                        <a:t>W</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C</a:t>
                      </a:r>
                      <a:r>
                        <a:rPr lang="en-US" sz="2000" baseline="-25000">
                          <a:effectLst/>
                          <a:latin typeface="Candara" panose="020E0502030303020204" pitchFamily="34" charset="0"/>
                        </a:rPr>
                        <a:t>W</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Candara" panose="020E0502030303020204" pitchFamily="34" charset="0"/>
                        </a:rPr>
                        <a:t>Bankers Consumption</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solidFill>
                            <a:srgbClr val="FF0000"/>
                          </a:solidFill>
                          <a:effectLst/>
                          <a:latin typeface="Candara" panose="020E0502030303020204" pitchFamily="34" charset="0"/>
                        </a:rPr>
                        <a:t>-C</a:t>
                      </a:r>
                      <a:r>
                        <a:rPr lang="en-US" sz="2000" baseline="-25000" dirty="0">
                          <a:solidFill>
                            <a:srgbClr val="FF0000"/>
                          </a:solidFill>
                          <a:effectLst/>
                          <a:latin typeface="Candara" panose="020E0502030303020204" pitchFamily="34" charset="0"/>
                        </a:rPr>
                        <a:t>B</a:t>
                      </a:r>
                      <a:endParaRPr lang="en-US" sz="20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C</a:t>
                      </a:r>
                      <a:r>
                        <a:rPr lang="en-US" sz="2000" baseline="-25000" dirty="0">
                          <a:effectLst/>
                          <a:latin typeface="Candara" panose="020E0502030303020204" pitchFamily="34" charset="0"/>
                        </a:rPr>
                        <a:t>B</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dirty="0">
                          <a:effectLst/>
                          <a:latin typeface="Candara" panose="020E0502030303020204" pitchFamily="34" charset="0"/>
                        </a:rPr>
                        <a:t>Bankers Investment</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-I</a:t>
                      </a:r>
                      <a:r>
                        <a:rPr lang="en-US" sz="2000" baseline="-25000" dirty="0">
                          <a:effectLst/>
                          <a:latin typeface="Candara" panose="020E0502030303020204" pitchFamily="34" charset="0"/>
                        </a:rPr>
                        <a:t>B</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 </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latin typeface="Candara" panose="020E0502030303020204" pitchFamily="34" charset="0"/>
                        </a:rPr>
                        <a:t> </a:t>
                      </a:r>
                      <a:endParaRPr lang="en-US"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latin typeface="Candara" panose="020E0502030303020204" pitchFamily="34" charset="0"/>
                        </a:rPr>
                        <a:t>I</a:t>
                      </a:r>
                      <a:r>
                        <a:rPr lang="en-US" sz="2000" baseline="-25000" dirty="0">
                          <a:effectLst/>
                          <a:latin typeface="Candara" panose="020E0502030303020204" pitchFamily="34" charset="0"/>
                        </a:rPr>
                        <a:t>B</a:t>
                      </a:r>
                      <a:endParaRPr lang="en-US"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urved Down Arrow 6"/>
          <p:cNvSpPr/>
          <p:nvPr/>
        </p:nvSpPr>
        <p:spPr bwMode="auto">
          <a:xfrm flipH="1">
            <a:off x="4648200" y="2057400"/>
            <a:ext cx="1371600" cy="685800"/>
          </a:xfrm>
          <a:prstGeom prst="curvedDown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Content Placeholder 2"/>
          <p:cNvSpPr txBox="1">
            <a:spLocks/>
          </p:cNvSpPr>
          <p:nvPr/>
        </p:nvSpPr>
        <p:spPr bwMode="auto">
          <a:xfrm>
            <a:off x="228600" y="6324600"/>
            <a:ext cx="8763000" cy="4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Debt doesn’t appear here: Asset of Consumer Sector…</a:t>
            </a:r>
            <a:endParaRPr lang="en-US" kern="0" dirty="0">
              <a:effectLst/>
            </a:endParaRPr>
          </a:p>
        </p:txBody>
      </p:sp>
    </p:spTree>
    <p:extLst>
      <p:ext uri="{BB962C8B-B14F-4D97-AF65-F5344CB8AC3E}">
        <p14:creationId xmlns:p14="http://schemas.microsoft.com/office/powerpoint/2010/main" val="406431751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6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ppt_w/2"/>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7" grpId="0" animBg="1"/>
      <p:bldP spid="8"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Post Keynesian Economics?</a:t>
            </a:r>
            <a:endParaRPr lang="en-US" dirty="0"/>
          </a:p>
        </p:txBody>
      </p:sp>
      <p:sp>
        <p:nvSpPr>
          <p:cNvPr id="3" name="Content Placeholder 2"/>
          <p:cNvSpPr>
            <a:spLocks noGrp="1"/>
          </p:cNvSpPr>
          <p:nvPr>
            <p:ph idx="1"/>
          </p:nvPr>
        </p:nvSpPr>
        <p:spPr>
          <a:xfrm>
            <a:off x="228600" y="685800"/>
            <a:ext cx="8763000" cy="381000"/>
          </a:xfrm>
        </p:spPr>
        <p:txBody>
          <a:bodyPr/>
          <a:lstStyle/>
          <a:p>
            <a:r>
              <a:rPr lang="en-AU" dirty="0" smtClean="0"/>
              <a:t>Were the 1930s so different to today?</a:t>
            </a:r>
            <a:endParaRPr lang="en-US" dirty="0"/>
          </a:p>
          <a:p>
            <a:endParaRPr lang="en-US" dirty="0"/>
          </a:p>
        </p:txBody>
      </p:sp>
      <p:pic>
        <p:nvPicPr>
          <p:cNvPr id="4" name="Picture 3"/>
          <p:cNvPicPr>
            <a:picLocks noChangeAspect="1"/>
          </p:cNvPicPr>
          <p:nvPr/>
        </p:nvPicPr>
        <p:blipFill>
          <a:blip r:embed="rId2"/>
          <a:stretch>
            <a:fillRect/>
          </a:stretch>
        </p:blipFill>
        <p:spPr>
          <a:xfrm>
            <a:off x="208277" y="990600"/>
            <a:ext cx="8478523" cy="5762993"/>
          </a:xfrm>
          <a:prstGeom prst="rect">
            <a:avLst/>
          </a:prstGeom>
        </p:spPr>
      </p:pic>
    </p:spTree>
    <p:extLst>
      <p:ext uri="{BB962C8B-B14F-4D97-AF65-F5344CB8AC3E}">
        <p14:creationId xmlns:p14="http://schemas.microsoft.com/office/powerpoint/2010/main" val="85861284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conventional “veil over barter” vision of money</a:t>
            </a:r>
            <a:endParaRPr lang="en-US" dirty="0"/>
          </a:p>
        </p:txBody>
      </p:sp>
      <p:sp>
        <p:nvSpPr>
          <p:cNvPr id="3" name="Content Placeholder 2"/>
          <p:cNvSpPr>
            <a:spLocks noGrp="1"/>
          </p:cNvSpPr>
          <p:nvPr>
            <p:ph idx="1"/>
          </p:nvPr>
        </p:nvSpPr>
        <p:spPr>
          <a:xfrm>
            <a:off x="228600" y="685800"/>
            <a:ext cx="8763000" cy="381000"/>
          </a:xfrm>
        </p:spPr>
        <p:txBody>
          <a:bodyPr/>
          <a:lstStyle/>
          <a:p>
            <a:r>
              <a:rPr lang="en-AU" dirty="0" smtClean="0"/>
              <a:t>Consumer Sector “Godley Table”</a:t>
            </a:r>
            <a:endParaRPr lang="en-US" dirty="0"/>
          </a:p>
        </p:txBody>
      </p:sp>
      <p:graphicFrame>
        <p:nvGraphicFramePr>
          <p:cNvPr id="5" name="Table 4"/>
          <p:cNvGraphicFramePr>
            <a:graphicFrameLocks noGrp="1"/>
          </p:cNvGraphicFramePr>
          <p:nvPr>
            <p:extLst/>
          </p:nvPr>
        </p:nvGraphicFramePr>
        <p:xfrm>
          <a:off x="228600" y="1143000"/>
          <a:ext cx="8763000" cy="4305300"/>
        </p:xfrm>
        <a:graphic>
          <a:graphicData uri="http://schemas.openxmlformats.org/drawingml/2006/table">
            <a:tbl>
              <a:tblPr firstRow="1" firstCol="1" bandRow="1">
                <a:tableStyleId>{5C22544A-7EE6-4342-B048-85BDC9FD1C3A}</a:tableStyleId>
              </a:tblPr>
              <a:tblGrid>
                <a:gridCol w="4419600"/>
                <a:gridCol w="1447800"/>
                <a:gridCol w="1295400"/>
                <a:gridCol w="1600200"/>
              </a:tblGrid>
              <a:tr h="0">
                <a:tc>
                  <a:txBody>
                    <a:bodyPr/>
                    <a:lstStyle/>
                    <a:p>
                      <a:pPr>
                        <a:lnSpc>
                          <a:spcPct val="107000"/>
                        </a:lnSpc>
                        <a:spcAft>
                          <a:spcPts val="0"/>
                        </a:spcAft>
                      </a:pPr>
                      <a:r>
                        <a:rPr lang="en-US" sz="2200" dirty="0">
                          <a:effectLst/>
                          <a:latin typeface="Candara" panose="020E0502030303020204" pitchFamily="34" charset="0"/>
                        </a:rPr>
                        <a:t> </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US" sz="2200" dirty="0">
                          <a:effectLst/>
                          <a:latin typeface="Candara" panose="020E0502030303020204" pitchFamily="34" charset="0"/>
                        </a:rPr>
                        <a:t>Assets</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ct val="107000"/>
                        </a:lnSpc>
                        <a:spcAft>
                          <a:spcPts val="0"/>
                        </a:spcAft>
                      </a:pPr>
                      <a:r>
                        <a:rPr lang="en-US" sz="2200">
                          <a:effectLst/>
                          <a:latin typeface="Candara" panose="020E0502030303020204" pitchFamily="34" charset="0"/>
                        </a:rPr>
                        <a:t>Equity</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Flows\Stocks</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C</a:t>
                      </a:r>
                      <a:r>
                        <a:rPr lang="en-US" sz="2200" baseline="-25000" dirty="0">
                          <a:effectLst/>
                          <a:latin typeface="Candara" panose="020E0502030303020204" pitchFamily="34" charset="0"/>
                        </a:rPr>
                        <a:t>D</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D</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C</a:t>
                      </a:r>
                      <a:r>
                        <a:rPr lang="en-US" sz="2200" baseline="-25000">
                          <a:effectLst/>
                          <a:latin typeface="Candara" panose="020E0502030303020204" pitchFamily="34" charset="0"/>
                        </a:rPr>
                        <a:t>NW</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Initial Conditions</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60</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10</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-70</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Lending</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solidFill>
                            <a:srgbClr val="FF0000"/>
                          </a:solidFill>
                          <a:effectLst/>
                          <a:latin typeface="Candara" panose="020E0502030303020204" pitchFamily="34" charset="0"/>
                        </a:rPr>
                        <a:t>-Lend</a:t>
                      </a:r>
                      <a:endParaRPr lang="en-US" sz="2200" dirty="0">
                        <a:solidFill>
                          <a:srgbClr val="FF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Lend</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 </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Debt Repayment</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Repay</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-Repay</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Interest Payments</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err="1">
                          <a:effectLst/>
                          <a:latin typeface="Candara" panose="020E0502030303020204" pitchFamily="34" charset="0"/>
                        </a:rPr>
                        <a:t>int</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-int</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Bank Fee</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-Fee</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Fee</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Hire Workers (C)</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-W</a:t>
                      </a:r>
                      <a:r>
                        <a:rPr lang="en-US" sz="2200" baseline="-25000" dirty="0">
                          <a:effectLst/>
                          <a:latin typeface="Candara" panose="020E0502030303020204" pitchFamily="34" charset="0"/>
                        </a:rPr>
                        <a:t>C</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W</a:t>
                      </a:r>
                      <a:r>
                        <a:rPr lang="en-US" sz="2200" baseline="-25000">
                          <a:effectLst/>
                          <a:latin typeface="Candara" panose="020E0502030303020204" pitchFamily="34" charset="0"/>
                        </a:rPr>
                        <a:t>C</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Bankers Consumption</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C</a:t>
                      </a:r>
                      <a:r>
                        <a:rPr lang="en-US" sz="2200" baseline="-25000" dirty="0">
                          <a:effectLst/>
                          <a:latin typeface="Candara" panose="020E0502030303020204" pitchFamily="34" charset="0"/>
                        </a:rPr>
                        <a:t>B</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-C</a:t>
                      </a:r>
                      <a:r>
                        <a:rPr lang="en-US" sz="2200" baseline="-25000">
                          <a:effectLst/>
                          <a:latin typeface="Candara" panose="020E0502030303020204" pitchFamily="34" charset="0"/>
                        </a:rPr>
                        <a:t>B</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Purchases (I)</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C</a:t>
                      </a:r>
                      <a:r>
                        <a:rPr lang="en-US" sz="2200" baseline="-25000" dirty="0">
                          <a:effectLst/>
                          <a:latin typeface="Candara" panose="020E0502030303020204" pitchFamily="34" charset="0"/>
                        </a:rPr>
                        <a:t>I</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 </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-C</a:t>
                      </a:r>
                      <a:r>
                        <a:rPr lang="en-US" sz="2200" baseline="-25000">
                          <a:effectLst/>
                          <a:latin typeface="Candara" panose="020E0502030303020204" pitchFamily="34" charset="0"/>
                        </a:rPr>
                        <a:t>I</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a:effectLst/>
                          <a:latin typeface="Candara" panose="020E0502030303020204" pitchFamily="34" charset="0"/>
                        </a:rPr>
                        <a:t>Workers Consumption</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C</a:t>
                      </a:r>
                      <a:r>
                        <a:rPr lang="en-US" sz="2200" baseline="-25000" dirty="0">
                          <a:effectLst/>
                          <a:latin typeface="Candara" panose="020E0502030303020204" pitchFamily="34" charset="0"/>
                        </a:rPr>
                        <a:t>W</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 </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a:effectLst/>
                          <a:latin typeface="Candara" panose="020E0502030303020204" pitchFamily="34" charset="0"/>
                        </a:rPr>
                        <a:t>-C</a:t>
                      </a:r>
                      <a:r>
                        <a:rPr lang="en-US" sz="2200" baseline="-25000">
                          <a:effectLst/>
                          <a:latin typeface="Candara" panose="020E0502030303020204" pitchFamily="34" charset="0"/>
                        </a:rPr>
                        <a:t>W</a:t>
                      </a:r>
                      <a:endParaRPr lang="en-US" sz="2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200" dirty="0">
                          <a:effectLst/>
                          <a:latin typeface="Candara" panose="020E0502030303020204" pitchFamily="34" charset="0"/>
                        </a:rPr>
                        <a:t>Purchases (C)</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-I</a:t>
                      </a:r>
                      <a:r>
                        <a:rPr lang="en-US" sz="2200" baseline="-25000" dirty="0">
                          <a:effectLst/>
                          <a:latin typeface="Candara" panose="020E0502030303020204" pitchFamily="34" charset="0"/>
                        </a:rPr>
                        <a:t>C</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 </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200" dirty="0">
                          <a:effectLst/>
                          <a:latin typeface="Candara" panose="020E0502030303020204" pitchFamily="34" charset="0"/>
                        </a:rPr>
                        <a:t>I</a:t>
                      </a:r>
                      <a:r>
                        <a:rPr lang="en-US" sz="2200" baseline="-25000" dirty="0">
                          <a:effectLst/>
                          <a:latin typeface="Candara" panose="020E0502030303020204" pitchFamily="34" charset="0"/>
                        </a:rPr>
                        <a:t>C</a:t>
                      </a:r>
                      <a:endParaRPr lang="en-US" sz="2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Content Placeholder 2"/>
          <p:cNvSpPr txBox="1">
            <a:spLocks/>
          </p:cNvSpPr>
          <p:nvPr/>
        </p:nvSpPr>
        <p:spPr bwMode="auto">
          <a:xfrm>
            <a:off x="228600" y="54102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Lending reduces Consumer Sector’s Asset of Cash at the Bank</a:t>
            </a:r>
            <a:endParaRPr lang="en-US" kern="0" dirty="0">
              <a:effectLst/>
            </a:endParaRPr>
          </a:p>
        </p:txBody>
      </p:sp>
      <p:sp>
        <p:nvSpPr>
          <p:cNvPr id="7" name="Rounded Rectangle 6"/>
          <p:cNvSpPr/>
          <p:nvPr/>
        </p:nvSpPr>
        <p:spPr bwMode="auto">
          <a:xfrm>
            <a:off x="4876800" y="2133600"/>
            <a:ext cx="990600" cy="4572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Content Placeholder 2"/>
          <p:cNvSpPr txBox="1">
            <a:spLocks/>
          </p:cNvSpPr>
          <p:nvPr/>
        </p:nvSpPr>
        <p:spPr bwMode="auto">
          <a:xfrm>
            <a:off x="228600" y="57912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Increases Consumer Sector’s Asset of Loan to Investment Sector</a:t>
            </a:r>
            <a:endParaRPr lang="en-US" kern="0" dirty="0">
              <a:effectLst/>
            </a:endParaRPr>
          </a:p>
        </p:txBody>
      </p:sp>
      <p:sp>
        <p:nvSpPr>
          <p:cNvPr id="9" name="Rounded Rectangle 8"/>
          <p:cNvSpPr/>
          <p:nvPr/>
        </p:nvSpPr>
        <p:spPr bwMode="auto">
          <a:xfrm>
            <a:off x="6248400" y="2133600"/>
            <a:ext cx="990600" cy="4572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Content Placeholder 2"/>
          <p:cNvSpPr txBox="1">
            <a:spLocks/>
          </p:cNvSpPr>
          <p:nvPr/>
        </p:nvSpPr>
        <p:spPr bwMode="auto">
          <a:xfrm>
            <a:off x="228600" y="61722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Consumer Sector’s does without Cash for duration of Loan</a:t>
            </a:r>
            <a:endParaRPr lang="en-US" kern="0" dirty="0">
              <a:effectLst/>
            </a:endParaRPr>
          </a:p>
        </p:txBody>
      </p:sp>
    </p:spTree>
    <p:extLst>
      <p:ext uri="{BB962C8B-B14F-4D97-AF65-F5344CB8AC3E}">
        <p14:creationId xmlns:p14="http://schemas.microsoft.com/office/powerpoint/2010/main" val="134490483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6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wipe(up)">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wipe(up)">
                                      <p:cBhvr>
                                        <p:cTn id="5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6" grpId="0" build="p" bldLvl="3"/>
      <p:bldP spid="7" grpId="0" animBg="1"/>
      <p:bldP spid="8" grpId="0" build="p" bldLvl="3"/>
      <p:bldP spid="9" grpId="0" animBg="1"/>
      <p:bldP spid="11"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1156988"/>
            <a:ext cx="8610599" cy="5105697"/>
          </a:xfrm>
          <a:prstGeom prst="rect">
            <a:avLst/>
          </a:prstGeom>
        </p:spPr>
      </p:pic>
      <p:sp>
        <p:nvSpPr>
          <p:cNvPr id="2" name="Title 1"/>
          <p:cNvSpPr>
            <a:spLocks noGrp="1"/>
          </p:cNvSpPr>
          <p:nvPr>
            <p:ph type="title"/>
          </p:nvPr>
        </p:nvSpPr>
        <p:spPr/>
        <p:txBody>
          <a:bodyPr/>
          <a:lstStyle/>
          <a:p>
            <a:r>
              <a:rPr lang="en-AU" dirty="0"/>
              <a:t>The conventional </a:t>
            </a:r>
            <a:r>
              <a:rPr lang="en-AU" dirty="0" smtClean="0"/>
              <a:t>“Loanable Funds” </a:t>
            </a:r>
            <a:r>
              <a:rPr lang="en-AU" dirty="0"/>
              <a:t>vision of money</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Simulated, Krugman/Bernanke correct: debt doesn’t matter…</a:t>
            </a:r>
            <a:endParaRPr lang="en-US" dirty="0"/>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744712045"/>
              </p:ext>
            </p:extLst>
          </p:nvPr>
        </p:nvGraphicFramePr>
        <p:xfrm>
          <a:off x="381000" y="5181600"/>
          <a:ext cx="1631728" cy="685800"/>
        </p:xfrm>
        <a:graphic>
          <a:graphicData uri="http://schemas.openxmlformats.org/presentationml/2006/ole">
            <mc:AlternateContent xmlns:mc="http://schemas.openxmlformats.org/markup-compatibility/2006">
              <mc:Choice xmlns:v="urn:schemas-microsoft-com:vml" Requires="v">
                <p:oleObj spid="_x0000_s51244" name="Packager Shell Object" showAsIcon="1" r:id="rId4" imgW="766800" imgH="322200" progId="Package">
                  <p:embed/>
                </p:oleObj>
              </mc:Choice>
              <mc:Fallback>
                <p:oleObj name="Packager Shell Object" showAsIcon="1" r:id="rId4" imgW="766800" imgH="322200" progId="Package">
                  <p:embed/>
                  <p:pic>
                    <p:nvPicPr>
                      <p:cNvPr id="0" name=""/>
                      <p:cNvPicPr/>
                      <p:nvPr/>
                    </p:nvPicPr>
                    <p:blipFill>
                      <a:blip r:embed="rId5"/>
                      <a:stretch>
                        <a:fillRect/>
                      </a:stretch>
                    </p:blipFill>
                    <p:spPr>
                      <a:xfrm>
                        <a:off x="381000" y="5181600"/>
                        <a:ext cx="1631728" cy="685800"/>
                      </a:xfrm>
                      <a:prstGeom prst="rect">
                        <a:avLst/>
                      </a:prstGeom>
                    </p:spPr>
                  </p:pic>
                </p:oleObj>
              </mc:Fallback>
            </mc:AlternateContent>
          </a:graphicData>
        </a:graphic>
      </p:graphicFrame>
    </p:spTree>
    <p:extLst>
      <p:ext uri="{BB962C8B-B14F-4D97-AF65-F5344CB8AC3E}">
        <p14:creationId xmlns:p14="http://schemas.microsoft.com/office/powerpoint/2010/main" val="8554130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6"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80">
                                          <p:stCondLst>
                                            <p:cond delay="0"/>
                                          </p:stCondLst>
                                        </p:cTn>
                                        <p:tgtEl>
                                          <p:spTgt spid="6"/>
                                        </p:tgtEl>
                                      </p:cBhvr>
                                    </p:animEffect>
                                    <p:anim calcmode="lin" valueType="num">
                                      <p:cBhvr>
                                        <p:cTn id="1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 dur="26">
                                          <p:stCondLst>
                                            <p:cond delay="650"/>
                                          </p:stCondLst>
                                        </p:cTn>
                                        <p:tgtEl>
                                          <p:spTgt spid="6"/>
                                        </p:tgtEl>
                                      </p:cBhvr>
                                      <p:to x="100000" y="60000"/>
                                    </p:animScale>
                                    <p:animScale>
                                      <p:cBhvr>
                                        <p:cTn id="17" dur="166" decel="50000">
                                          <p:stCondLst>
                                            <p:cond delay="676"/>
                                          </p:stCondLst>
                                        </p:cTn>
                                        <p:tgtEl>
                                          <p:spTgt spid="6"/>
                                        </p:tgtEl>
                                      </p:cBhvr>
                                      <p:to x="100000" y="100000"/>
                                    </p:animScale>
                                    <p:animScale>
                                      <p:cBhvr>
                                        <p:cTn id="18" dur="26">
                                          <p:stCondLst>
                                            <p:cond delay="1312"/>
                                          </p:stCondLst>
                                        </p:cTn>
                                        <p:tgtEl>
                                          <p:spTgt spid="6"/>
                                        </p:tgtEl>
                                      </p:cBhvr>
                                      <p:to x="100000" y="80000"/>
                                    </p:animScale>
                                    <p:animScale>
                                      <p:cBhvr>
                                        <p:cTn id="19" dur="166" decel="50000">
                                          <p:stCondLst>
                                            <p:cond delay="1338"/>
                                          </p:stCondLst>
                                        </p:cTn>
                                        <p:tgtEl>
                                          <p:spTgt spid="6"/>
                                        </p:tgtEl>
                                      </p:cBhvr>
                                      <p:to x="100000" y="100000"/>
                                    </p:animScale>
                                    <p:animScale>
                                      <p:cBhvr>
                                        <p:cTn id="20" dur="26">
                                          <p:stCondLst>
                                            <p:cond delay="1642"/>
                                          </p:stCondLst>
                                        </p:cTn>
                                        <p:tgtEl>
                                          <p:spTgt spid="6"/>
                                        </p:tgtEl>
                                      </p:cBhvr>
                                      <p:to x="100000" y="90000"/>
                                    </p:animScale>
                                    <p:animScale>
                                      <p:cBhvr>
                                        <p:cTn id="21" dur="166" decel="50000">
                                          <p:stCondLst>
                                            <p:cond delay="1668"/>
                                          </p:stCondLst>
                                        </p:cTn>
                                        <p:tgtEl>
                                          <p:spTgt spid="6"/>
                                        </p:tgtEl>
                                      </p:cBhvr>
                                      <p:to x="100000" y="100000"/>
                                    </p:animScale>
                                    <p:animScale>
                                      <p:cBhvr>
                                        <p:cTn id="22" dur="26">
                                          <p:stCondLst>
                                            <p:cond delay="1808"/>
                                          </p:stCondLst>
                                        </p:cTn>
                                        <p:tgtEl>
                                          <p:spTgt spid="6"/>
                                        </p:tgtEl>
                                      </p:cBhvr>
                                      <p:to x="100000" y="95000"/>
                                    </p:animScale>
                                    <p:animScale>
                                      <p:cBhvr>
                                        <p:cTn id="2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Eggertsson</a:t>
            </a:r>
            <a:r>
              <a:rPr lang="en-AU" dirty="0"/>
              <a:t>-Krugman bank model in Minsky…</a:t>
            </a:r>
            <a:endParaRPr lang="en-US" dirty="0"/>
          </a:p>
        </p:txBody>
      </p:sp>
      <p:sp>
        <p:nvSpPr>
          <p:cNvPr id="3" name="Content Placeholder 2"/>
          <p:cNvSpPr>
            <a:spLocks noGrp="1"/>
          </p:cNvSpPr>
          <p:nvPr>
            <p:ph idx="1"/>
          </p:nvPr>
        </p:nvSpPr>
        <p:spPr>
          <a:xfrm>
            <a:off x="228600" y="685800"/>
            <a:ext cx="8763000" cy="1143000"/>
          </a:xfrm>
        </p:spPr>
        <p:txBody>
          <a:bodyPr/>
          <a:lstStyle/>
          <a:p>
            <a:r>
              <a:rPr lang="en-AU" dirty="0" smtClean="0"/>
              <a:t>But what if banks lend money, rather than “patient agents”?</a:t>
            </a:r>
          </a:p>
          <a:p>
            <a:r>
              <a:rPr lang="en-AU" dirty="0" smtClean="0"/>
              <a:t>Modify Minsky to model bank lending</a:t>
            </a:r>
          </a:p>
          <a:p>
            <a:r>
              <a:rPr lang="en-AU" dirty="0" smtClean="0"/>
              <a:t>Model currently shows Loans as asset of “patient” Consumer Agent…</a:t>
            </a:r>
            <a:endParaRPr lang="en-US" dirty="0"/>
          </a:p>
        </p:txBody>
      </p:sp>
      <p:pic>
        <p:nvPicPr>
          <p:cNvPr id="4" name="Picture 3"/>
          <p:cNvPicPr>
            <a:picLocks noChangeAspect="1"/>
          </p:cNvPicPr>
          <p:nvPr/>
        </p:nvPicPr>
        <p:blipFill>
          <a:blip r:embed="rId2"/>
          <a:stretch>
            <a:fillRect/>
          </a:stretch>
        </p:blipFill>
        <p:spPr>
          <a:xfrm>
            <a:off x="304800" y="1828800"/>
            <a:ext cx="8534400" cy="3772180"/>
          </a:xfrm>
          <a:prstGeom prst="rect">
            <a:avLst/>
          </a:prstGeom>
        </p:spPr>
      </p:pic>
      <p:sp>
        <p:nvSpPr>
          <p:cNvPr id="5" name="Rounded Rectangle 4"/>
          <p:cNvSpPr/>
          <p:nvPr/>
        </p:nvSpPr>
        <p:spPr bwMode="auto">
          <a:xfrm>
            <a:off x="4953000" y="2428874"/>
            <a:ext cx="1219200" cy="2447926"/>
          </a:xfrm>
          <a:prstGeom prst="roundRect">
            <a:avLst/>
          </a:prstGeom>
          <a:gradFill rotWithShape="0">
            <a:gsLst>
              <a:gs pos="87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Content Placeholder 2"/>
          <p:cNvSpPr txBox="1">
            <a:spLocks/>
          </p:cNvSpPr>
          <p:nvPr/>
        </p:nvSpPr>
        <p:spPr bwMode="auto">
          <a:xfrm>
            <a:off x="228600" y="56388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Let’s make it an Asset of the Bank instead…</a:t>
            </a:r>
            <a:endParaRPr lang="en-US" kern="0" dirty="0">
              <a:effectLst/>
            </a:endParaRPr>
          </a:p>
        </p:txBody>
      </p:sp>
    </p:spTree>
    <p:extLst>
      <p:ext uri="{BB962C8B-B14F-4D97-AF65-F5344CB8AC3E}">
        <p14:creationId xmlns:p14="http://schemas.microsoft.com/office/powerpoint/2010/main" val="114147852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Varying lending &amp; repayment in Endogenous Money</a:t>
            </a:r>
            <a:endParaRPr lang="en-US" dirty="0"/>
          </a:p>
        </p:txBody>
      </p:sp>
      <p:sp>
        <p:nvSpPr>
          <p:cNvPr id="3" name="Content Placeholder 2"/>
          <p:cNvSpPr>
            <a:spLocks noGrp="1"/>
          </p:cNvSpPr>
          <p:nvPr>
            <p:ph idx="1"/>
          </p:nvPr>
        </p:nvSpPr>
        <p:spPr>
          <a:xfrm>
            <a:off x="228600" y="685800"/>
            <a:ext cx="8763000" cy="405063"/>
          </a:xfrm>
        </p:spPr>
        <p:txBody>
          <a:bodyPr/>
          <a:lstStyle/>
          <a:p>
            <a:r>
              <a:rPr lang="en-AU" dirty="0" smtClean="0"/>
              <a:t>Changing debt matters: change in money supply causes change in GDP</a:t>
            </a:r>
            <a:endParaRPr lang="en-US" dirty="0"/>
          </a:p>
        </p:txBody>
      </p:sp>
      <p:pic>
        <p:nvPicPr>
          <p:cNvPr id="5" name="Picture 4"/>
          <p:cNvPicPr>
            <a:picLocks noChangeAspect="1"/>
          </p:cNvPicPr>
          <p:nvPr/>
        </p:nvPicPr>
        <p:blipFill>
          <a:blip r:embed="rId3"/>
          <a:stretch>
            <a:fillRect/>
          </a:stretch>
        </p:blipFill>
        <p:spPr>
          <a:xfrm>
            <a:off x="304800" y="1065463"/>
            <a:ext cx="8686800" cy="5123245"/>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708334675"/>
              </p:ext>
            </p:extLst>
          </p:nvPr>
        </p:nvGraphicFramePr>
        <p:xfrm>
          <a:off x="351660" y="5228460"/>
          <a:ext cx="1866071" cy="638808"/>
        </p:xfrm>
        <a:graphic>
          <a:graphicData uri="http://schemas.openxmlformats.org/presentationml/2006/ole">
            <mc:AlternateContent xmlns:mc="http://schemas.openxmlformats.org/markup-compatibility/2006">
              <mc:Choice xmlns:v="urn:schemas-microsoft-com:vml" Requires="v">
                <p:oleObj spid="_x0000_s59398" name="Packager Shell Object" showAsIcon="1" r:id="rId4" imgW="942120" imgH="322200" progId="Package">
                  <p:embed/>
                </p:oleObj>
              </mc:Choice>
              <mc:Fallback>
                <p:oleObj name="Packager Shell Object" showAsIcon="1" r:id="rId4" imgW="942120" imgH="322200" progId="Package">
                  <p:embed/>
                  <p:pic>
                    <p:nvPicPr>
                      <p:cNvPr id="0" name=""/>
                      <p:cNvPicPr/>
                      <p:nvPr/>
                    </p:nvPicPr>
                    <p:blipFill>
                      <a:blip r:embed="rId5"/>
                      <a:stretch>
                        <a:fillRect/>
                      </a:stretch>
                    </p:blipFill>
                    <p:spPr>
                      <a:xfrm>
                        <a:off x="351660" y="5228460"/>
                        <a:ext cx="1866071" cy="638808"/>
                      </a:xfrm>
                      <a:prstGeom prst="rect">
                        <a:avLst/>
                      </a:prstGeom>
                    </p:spPr>
                  </p:pic>
                </p:oleObj>
              </mc:Fallback>
            </mc:AlternateContent>
          </a:graphicData>
        </a:graphic>
      </p:graphicFrame>
    </p:spTree>
    <p:extLst>
      <p:ext uri="{BB962C8B-B14F-4D97-AF65-F5344CB8AC3E}">
        <p14:creationId xmlns:p14="http://schemas.microsoft.com/office/powerpoint/2010/main" val="108126240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6"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80">
                                          <p:stCondLst>
                                            <p:cond delay="0"/>
                                          </p:stCondLst>
                                        </p:cTn>
                                        <p:tgtEl>
                                          <p:spTgt spid="7"/>
                                        </p:tgtEl>
                                      </p:cBhvr>
                                    </p:animEffect>
                                    <p:anim calcmode="lin" valueType="num">
                                      <p:cBhvr>
                                        <p:cTn id="1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6" dur="26">
                                          <p:stCondLst>
                                            <p:cond delay="650"/>
                                          </p:stCondLst>
                                        </p:cTn>
                                        <p:tgtEl>
                                          <p:spTgt spid="7"/>
                                        </p:tgtEl>
                                      </p:cBhvr>
                                      <p:to x="100000" y="60000"/>
                                    </p:animScale>
                                    <p:animScale>
                                      <p:cBhvr>
                                        <p:cTn id="17" dur="166" decel="50000">
                                          <p:stCondLst>
                                            <p:cond delay="676"/>
                                          </p:stCondLst>
                                        </p:cTn>
                                        <p:tgtEl>
                                          <p:spTgt spid="7"/>
                                        </p:tgtEl>
                                      </p:cBhvr>
                                      <p:to x="100000" y="100000"/>
                                    </p:animScale>
                                    <p:animScale>
                                      <p:cBhvr>
                                        <p:cTn id="18" dur="26">
                                          <p:stCondLst>
                                            <p:cond delay="1312"/>
                                          </p:stCondLst>
                                        </p:cTn>
                                        <p:tgtEl>
                                          <p:spTgt spid="7"/>
                                        </p:tgtEl>
                                      </p:cBhvr>
                                      <p:to x="100000" y="80000"/>
                                    </p:animScale>
                                    <p:animScale>
                                      <p:cBhvr>
                                        <p:cTn id="19" dur="166" decel="50000">
                                          <p:stCondLst>
                                            <p:cond delay="1338"/>
                                          </p:stCondLst>
                                        </p:cTn>
                                        <p:tgtEl>
                                          <p:spTgt spid="7"/>
                                        </p:tgtEl>
                                      </p:cBhvr>
                                      <p:to x="100000" y="100000"/>
                                    </p:animScale>
                                    <p:animScale>
                                      <p:cBhvr>
                                        <p:cTn id="20" dur="26">
                                          <p:stCondLst>
                                            <p:cond delay="1642"/>
                                          </p:stCondLst>
                                        </p:cTn>
                                        <p:tgtEl>
                                          <p:spTgt spid="7"/>
                                        </p:tgtEl>
                                      </p:cBhvr>
                                      <p:to x="100000" y="90000"/>
                                    </p:animScale>
                                    <p:animScale>
                                      <p:cBhvr>
                                        <p:cTn id="21" dur="166" decel="50000">
                                          <p:stCondLst>
                                            <p:cond delay="1668"/>
                                          </p:stCondLst>
                                        </p:cTn>
                                        <p:tgtEl>
                                          <p:spTgt spid="7"/>
                                        </p:tgtEl>
                                      </p:cBhvr>
                                      <p:to x="100000" y="100000"/>
                                    </p:animScale>
                                    <p:animScale>
                                      <p:cBhvr>
                                        <p:cTn id="22" dur="26">
                                          <p:stCondLst>
                                            <p:cond delay="1808"/>
                                          </p:stCondLst>
                                        </p:cTn>
                                        <p:tgtEl>
                                          <p:spTgt spid="7"/>
                                        </p:tgtEl>
                                      </p:cBhvr>
                                      <p:to x="100000" y="95000"/>
                                    </p:animScale>
                                    <p:animScale>
                                      <p:cBhvr>
                                        <p:cTn id="2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Basic economic modelling: Goodwin’s growth cycle</a:t>
            </a:r>
            <a:endParaRPr lang="en-US" dirty="0"/>
          </a:p>
        </p:txBody>
      </p:sp>
      <p:sp>
        <p:nvSpPr>
          <p:cNvPr id="3" name="Content Placeholder 2"/>
          <p:cNvSpPr>
            <a:spLocks noGrp="1"/>
          </p:cNvSpPr>
          <p:nvPr>
            <p:ph idx="1"/>
          </p:nvPr>
        </p:nvSpPr>
        <p:spPr>
          <a:xfrm>
            <a:off x="228600" y="685800"/>
            <a:ext cx="8763000" cy="3291722"/>
          </a:xfrm>
        </p:spPr>
        <p:txBody>
          <a:bodyPr/>
          <a:lstStyle/>
          <a:p>
            <a:r>
              <a:rPr lang="en-AU" dirty="0" smtClean="0"/>
              <a:t>In 1967, Richard Goodwin put this in mathematical form.</a:t>
            </a:r>
          </a:p>
          <a:p>
            <a:r>
              <a:rPr lang="en-AU" dirty="0" smtClean="0"/>
              <a:t>Goodwin’s </a:t>
            </a:r>
            <a:r>
              <a:rPr lang="en-AU" dirty="0"/>
              <a:t>simple cyclical growth model</a:t>
            </a:r>
          </a:p>
          <a:p>
            <a:pPr lvl="1"/>
            <a:r>
              <a:rPr lang="en-AU" dirty="0"/>
              <a:t>Capital determines output</a:t>
            </a:r>
          </a:p>
          <a:p>
            <a:pPr lvl="1"/>
            <a:r>
              <a:rPr lang="en-AU" dirty="0"/>
              <a:t>Output determines employment</a:t>
            </a:r>
          </a:p>
          <a:p>
            <a:pPr lvl="1"/>
            <a:r>
              <a:rPr lang="en-AU" dirty="0"/>
              <a:t>Employment </a:t>
            </a:r>
            <a:r>
              <a:rPr lang="en-AU" dirty="0" smtClean="0"/>
              <a:t>rate determines </a:t>
            </a:r>
            <a:r>
              <a:rPr lang="en-AU" i="1" dirty="0"/>
              <a:t>rate of change</a:t>
            </a:r>
            <a:r>
              <a:rPr lang="en-AU" dirty="0"/>
              <a:t> of wages</a:t>
            </a:r>
          </a:p>
          <a:p>
            <a:pPr lvl="1"/>
            <a:r>
              <a:rPr lang="en-AU" dirty="0"/>
              <a:t>Wages determine Profits</a:t>
            </a:r>
          </a:p>
          <a:p>
            <a:pPr lvl="1"/>
            <a:r>
              <a:rPr lang="en-AU" dirty="0"/>
              <a:t>Profits determine Investment</a:t>
            </a:r>
          </a:p>
          <a:p>
            <a:pPr lvl="1"/>
            <a:r>
              <a:rPr lang="en-AU" dirty="0"/>
              <a:t>Investment is the </a:t>
            </a:r>
            <a:r>
              <a:rPr lang="en-AU" i="1" dirty="0"/>
              <a:t>rate of change</a:t>
            </a:r>
            <a:r>
              <a:rPr lang="en-AU" dirty="0"/>
              <a:t> of Capital</a:t>
            </a:r>
          </a:p>
          <a:p>
            <a:pPr lvl="1"/>
            <a:r>
              <a:rPr lang="en-AU" dirty="0"/>
              <a:t>Generates cyclical </a:t>
            </a:r>
            <a:r>
              <a:rPr lang="en-AU" dirty="0" smtClean="0"/>
              <a:t>growth…</a:t>
            </a:r>
            <a:endParaRPr lang="en-US" dirty="0"/>
          </a:p>
          <a:p>
            <a:endParaRPr lang="en-US" dirty="0"/>
          </a:p>
        </p:txBody>
      </p:sp>
      <p:graphicFrame>
        <p:nvGraphicFramePr>
          <p:cNvPr id="10" name="Object 9"/>
          <p:cNvGraphicFramePr>
            <a:graphicFrameLocks noChangeAspect="1"/>
          </p:cNvGraphicFramePr>
          <p:nvPr>
            <p:extLst/>
          </p:nvPr>
        </p:nvGraphicFramePr>
        <p:xfrm>
          <a:off x="4760004" y="1369227"/>
          <a:ext cx="784225" cy="608013"/>
        </p:xfrm>
        <a:graphic>
          <a:graphicData uri="http://schemas.openxmlformats.org/presentationml/2006/ole">
            <mc:AlternateContent xmlns:mc="http://schemas.openxmlformats.org/markup-compatibility/2006">
              <mc:Choice xmlns:v="urn:schemas-microsoft-com:vml" Requires="v">
                <p:oleObj spid="_x0000_s52595" name="Equation" r:id="rId3" imgW="507960" imgH="393480" progId="Equation.DSMT4">
                  <p:embed/>
                </p:oleObj>
              </mc:Choice>
              <mc:Fallback>
                <p:oleObj name="Equation" r:id="rId3" imgW="507960" imgH="393480" progId="Equation.DSMT4">
                  <p:embed/>
                  <p:pic>
                    <p:nvPicPr>
                      <p:cNvPr id="0" name=""/>
                      <p:cNvPicPr/>
                      <p:nvPr/>
                    </p:nvPicPr>
                    <p:blipFill>
                      <a:blip r:embed="rId4"/>
                      <a:stretch>
                        <a:fillRect/>
                      </a:stretch>
                    </p:blipFill>
                    <p:spPr>
                      <a:xfrm>
                        <a:off x="4760004" y="1369227"/>
                        <a:ext cx="784225" cy="60801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544229" y="1695054"/>
          <a:ext cx="725487" cy="606425"/>
        </p:xfrm>
        <a:graphic>
          <a:graphicData uri="http://schemas.openxmlformats.org/presentationml/2006/ole">
            <mc:AlternateContent xmlns:mc="http://schemas.openxmlformats.org/markup-compatibility/2006">
              <mc:Choice xmlns:v="urn:schemas-microsoft-com:vml" Requires="v">
                <p:oleObj spid="_x0000_s52596" name="Equation" r:id="rId5" imgW="469800" imgH="393480" progId="Equation.DSMT4">
                  <p:embed/>
                </p:oleObj>
              </mc:Choice>
              <mc:Fallback>
                <p:oleObj name="Equation" r:id="rId5" imgW="469800" imgH="393480" progId="Equation.DSMT4">
                  <p:embed/>
                  <p:pic>
                    <p:nvPicPr>
                      <p:cNvPr id="0" name=""/>
                      <p:cNvPicPr/>
                      <p:nvPr/>
                    </p:nvPicPr>
                    <p:blipFill>
                      <a:blip r:embed="rId6"/>
                      <a:stretch>
                        <a:fillRect/>
                      </a:stretch>
                    </p:blipFill>
                    <p:spPr>
                      <a:xfrm>
                        <a:off x="5544229" y="1695054"/>
                        <a:ext cx="725487" cy="606425"/>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6400800" y="1661558"/>
          <a:ext cx="784225" cy="606425"/>
        </p:xfrm>
        <a:graphic>
          <a:graphicData uri="http://schemas.openxmlformats.org/presentationml/2006/ole">
            <mc:AlternateContent xmlns:mc="http://schemas.openxmlformats.org/markup-compatibility/2006">
              <mc:Choice xmlns:v="urn:schemas-microsoft-com:vml" Requires="v">
                <p:oleObj spid="_x0000_s52597" name="Equation" r:id="rId7" imgW="507960" imgH="393480" progId="Equation.DSMT4">
                  <p:embed/>
                </p:oleObj>
              </mc:Choice>
              <mc:Fallback>
                <p:oleObj name="Equation" r:id="rId7" imgW="507960" imgH="393480" progId="Equation.DSMT4">
                  <p:embed/>
                  <p:pic>
                    <p:nvPicPr>
                      <p:cNvPr id="0" name=""/>
                      <p:cNvPicPr/>
                      <p:nvPr/>
                    </p:nvPicPr>
                    <p:blipFill>
                      <a:blip r:embed="rId8"/>
                      <a:stretch>
                        <a:fillRect/>
                      </a:stretch>
                    </p:blipFill>
                    <p:spPr>
                      <a:xfrm>
                        <a:off x="6400800" y="1661558"/>
                        <a:ext cx="784225" cy="606425"/>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6979105" y="1334701"/>
          <a:ext cx="2078037" cy="392112"/>
        </p:xfrm>
        <a:graphic>
          <a:graphicData uri="http://schemas.openxmlformats.org/presentationml/2006/ole">
            <mc:AlternateContent xmlns:mc="http://schemas.openxmlformats.org/markup-compatibility/2006">
              <mc:Choice xmlns:v="urn:schemas-microsoft-com:vml" Requires="v">
                <p:oleObj spid="_x0000_s52598" name="Equation" r:id="rId9" imgW="1346040" imgH="253800" progId="Equation.DSMT4">
                  <p:embed/>
                </p:oleObj>
              </mc:Choice>
              <mc:Fallback>
                <p:oleObj name="Equation" r:id="rId9" imgW="1346040" imgH="253800" progId="Equation.DSMT4">
                  <p:embed/>
                  <p:pic>
                    <p:nvPicPr>
                      <p:cNvPr id="0" name=""/>
                      <p:cNvPicPr/>
                      <p:nvPr/>
                    </p:nvPicPr>
                    <p:blipFill>
                      <a:blip r:embed="rId10"/>
                      <a:stretch>
                        <a:fillRect/>
                      </a:stretch>
                    </p:blipFill>
                    <p:spPr>
                      <a:xfrm>
                        <a:off x="6979105" y="1334701"/>
                        <a:ext cx="2078037" cy="392112"/>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7353598" y="2039153"/>
          <a:ext cx="1568450" cy="608012"/>
        </p:xfrm>
        <a:graphic>
          <a:graphicData uri="http://schemas.openxmlformats.org/presentationml/2006/ole">
            <mc:AlternateContent xmlns:mc="http://schemas.openxmlformats.org/markup-compatibility/2006">
              <mc:Choice xmlns:v="urn:schemas-microsoft-com:vml" Requires="v">
                <p:oleObj spid="_x0000_s52599" name="Equation" r:id="rId11" imgW="1015920" imgH="393480" progId="Equation.DSMT4">
                  <p:embed/>
                </p:oleObj>
              </mc:Choice>
              <mc:Fallback>
                <p:oleObj name="Equation" r:id="rId11" imgW="1015920" imgH="393480" progId="Equation.DSMT4">
                  <p:embed/>
                  <p:pic>
                    <p:nvPicPr>
                      <p:cNvPr id="0" name=""/>
                      <p:cNvPicPr/>
                      <p:nvPr/>
                    </p:nvPicPr>
                    <p:blipFill>
                      <a:blip r:embed="rId12"/>
                      <a:stretch>
                        <a:fillRect/>
                      </a:stretch>
                    </p:blipFill>
                    <p:spPr>
                      <a:xfrm>
                        <a:off x="7353598" y="2039153"/>
                        <a:ext cx="1568450" cy="608012"/>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4247356" y="2577217"/>
          <a:ext cx="1176337" cy="352425"/>
        </p:xfrm>
        <a:graphic>
          <a:graphicData uri="http://schemas.openxmlformats.org/presentationml/2006/ole">
            <mc:AlternateContent xmlns:mc="http://schemas.openxmlformats.org/markup-compatibility/2006">
              <mc:Choice xmlns:v="urn:schemas-microsoft-com:vml" Requires="v">
                <p:oleObj spid="_x0000_s52600" name="Equation" r:id="rId13" imgW="761760" imgH="228600" progId="Equation.DSMT4">
                  <p:embed/>
                </p:oleObj>
              </mc:Choice>
              <mc:Fallback>
                <p:oleObj name="Equation" r:id="rId13" imgW="761760" imgH="228600" progId="Equation.DSMT4">
                  <p:embed/>
                  <p:pic>
                    <p:nvPicPr>
                      <p:cNvPr id="0" name=""/>
                      <p:cNvPicPr/>
                      <p:nvPr/>
                    </p:nvPicPr>
                    <p:blipFill>
                      <a:blip r:embed="rId14"/>
                      <a:stretch>
                        <a:fillRect/>
                      </a:stretch>
                    </p:blipFill>
                    <p:spPr>
                      <a:xfrm>
                        <a:off x="4247356" y="2577217"/>
                        <a:ext cx="1176337" cy="352425"/>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5691072" y="2626122"/>
          <a:ext cx="1157287" cy="274638"/>
        </p:xfrm>
        <a:graphic>
          <a:graphicData uri="http://schemas.openxmlformats.org/presentationml/2006/ole">
            <mc:AlternateContent xmlns:mc="http://schemas.openxmlformats.org/markup-compatibility/2006">
              <mc:Choice xmlns:v="urn:schemas-microsoft-com:vml" Requires="v">
                <p:oleObj spid="_x0000_s52601" name="Equation" r:id="rId15" imgW="749160" imgH="177480" progId="Equation.DSMT4">
                  <p:embed/>
                </p:oleObj>
              </mc:Choice>
              <mc:Fallback>
                <p:oleObj name="Equation" r:id="rId15" imgW="749160" imgH="177480" progId="Equation.DSMT4">
                  <p:embed/>
                  <p:pic>
                    <p:nvPicPr>
                      <p:cNvPr id="0" name=""/>
                      <p:cNvPicPr/>
                      <p:nvPr/>
                    </p:nvPicPr>
                    <p:blipFill>
                      <a:blip r:embed="rId16"/>
                      <a:stretch>
                        <a:fillRect/>
                      </a:stretch>
                    </p:blipFill>
                    <p:spPr>
                      <a:xfrm>
                        <a:off x="5691072" y="2626122"/>
                        <a:ext cx="1157287" cy="274638"/>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5691072" y="2965151"/>
          <a:ext cx="706437" cy="274638"/>
        </p:xfrm>
        <a:graphic>
          <a:graphicData uri="http://schemas.openxmlformats.org/presentationml/2006/ole">
            <mc:AlternateContent xmlns:mc="http://schemas.openxmlformats.org/markup-compatibility/2006">
              <mc:Choice xmlns:v="urn:schemas-microsoft-com:vml" Requires="v">
                <p:oleObj spid="_x0000_s52602" name="Equation" r:id="rId17" imgW="457200" imgH="177480" progId="Equation.DSMT4">
                  <p:embed/>
                </p:oleObj>
              </mc:Choice>
              <mc:Fallback>
                <p:oleObj name="Equation" r:id="rId17" imgW="457200" imgH="177480" progId="Equation.DSMT4">
                  <p:embed/>
                  <p:pic>
                    <p:nvPicPr>
                      <p:cNvPr id="0" name=""/>
                      <p:cNvPicPr/>
                      <p:nvPr/>
                    </p:nvPicPr>
                    <p:blipFill>
                      <a:blip r:embed="rId18"/>
                      <a:stretch>
                        <a:fillRect/>
                      </a:stretch>
                    </p:blipFill>
                    <p:spPr>
                      <a:xfrm>
                        <a:off x="5691072" y="2965151"/>
                        <a:ext cx="706437" cy="274638"/>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6207125" y="3200400"/>
          <a:ext cx="2098675" cy="609600"/>
        </p:xfrm>
        <a:graphic>
          <a:graphicData uri="http://schemas.openxmlformats.org/presentationml/2006/ole">
            <mc:AlternateContent xmlns:mc="http://schemas.openxmlformats.org/markup-compatibility/2006">
              <mc:Choice xmlns:v="urn:schemas-microsoft-com:vml" Requires="v">
                <p:oleObj spid="_x0000_s52603" name="Equation" r:id="rId19" imgW="1358640" imgH="393480" progId="Equation.DSMT4">
                  <p:embed/>
                </p:oleObj>
              </mc:Choice>
              <mc:Fallback>
                <p:oleObj name="Equation" r:id="rId19" imgW="1358640" imgH="393480" progId="Equation.DSMT4">
                  <p:embed/>
                  <p:pic>
                    <p:nvPicPr>
                      <p:cNvPr id="0" name=""/>
                      <p:cNvPicPr/>
                      <p:nvPr/>
                    </p:nvPicPr>
                    <p:blipFill>
                      <a:blip r:embed="rId20"/>
                      <a:stretch>
                        <a:fillRect/>
                      </a:stretch>
                    </p:blipFill>
                    <p:spPr>
                      <a:xfrm>
                        <a:off x="6207125" y="3200400"/>
                        <a:ext cx="2098675" cy="609600"/>
                      </a:xfrm>
                      <a:prstGeom prst="rect">
                        <a:avLst/>
                      </a:prstGeom>
                    </p:spPr>
                  </p:pic>
                </p:oleObj>
              </mc:Fallback>
            </mc:AlternateContent>
          </a:graphicData>
        </a:graphic>
      </p:graphicFrame>
      <p:sp>
        <p:nvSpPr>
          <p:cNvPr id="26" name="TextBox 25"/>
          <p:cNvSpPr txBox="1"/>
          <p:nvPr/>
        </p:nvSpPr>
        <p:spPr>
          <a:xfrm>
            <a:off x="381000" y="3898880"/>
            <a:ext cx="4191000" cy="3416320"/>
          </a:xfrm>
          <a:prstGeom prst="rect">
            <a:avLst/>
          </a:prstGeom>
          <a:noFill/>
        </p:spPr>
        <p:txBody>
          <a:bodyPr wrap="square" rtlCol="0">
            <a:spAutoFit/>
          </a:bodyPr>
          <a:lstStyle/>
          <a:p>
            <a:pPr marL="342900" indent="-342900" algn="l">
              <a:buFont typeface="Arial" panose="020B0604020202020204" pitchFamily="34" charset="0"/>
              <a:buChar char="•"/>
            </a:pPr>
            <a:r>
              <a:rPr lang="en-AU" dirty="0" smtClean="0">
                <a:effectLst/>
                <a:latin typeface="Candara" panose="020E0502030303020204" pitchFamily="34" charset="0"/>
              </a:rPr>
              <a:t>Building this in Minsky</a:t>
            </a:r>
          </a:p>
          <a:p>
            <a:pPr marL="342900" indent="-342900" algn="l">
              <a:buFont typeface="Arial" panose="020B0604020202020204" pitchFamily="34" charset="0"/>
              <a:buChar char="•"/>
            </a:pPr>
            <a:r>
              <a:rPr lang="en-AU" dirty="0" smtClean="0">
                <a:effectLst/>
                <a:latin typeface="Candara" panose="020E0502030303020204" pitchFamily="34" charset="0"/>
              </a:rPr>
              <a:t>Using parameter values:</a:t>
            </a:r>
          </a:p>
          <a:p>
            <a:pPr marL="800100" lvl="1" indent="-342900" algn="l">
              <a:buFont typeface="Arial" panose="020B0604020202020204" pitchFamily="34" charset="0"/>
              <a:buChar char="•"/>
            </a:pPr>
            <a:r>
              <a:rPr lang="en-AU" dirty="0" smtClean="0">
                <a:effectLst/>
                <a:latin typeface="Candara" panose="020E0502030303020204" pitchFamily="34" charset="0"/>
              </a:rPr>
              <a:t>v = 3</a:t>
            </a:r>
          </a:p>
          <a:p>
            <a:pPr marL="800100" lvl="1" indent="-342900" algn="l">
              <a:buFont typeface="Arial" panose="020B0604020202020204" pitchFamily="34" charset="0"/>
              <a:buChar char="•"/>
            </a:pPr>
            <a:r>
              <a:rPr lang="en-AU" dirty="0" smtClean="0">
                <a:effectLst/>
                <a:latin typeface="Candara" panose="020E0502030303020204" pitchFamily="34" charset="0"/>
              </a:rPr>
              <a:t>a = 1</a:t>
            </a:r>
          </a:p>
          <a:p>
            <a:pPr marL="800100" lvl="1" indent="-342900" algn="l">
              <a:buFont typeface="Arial" panose="020B0604020202020204" pitchFamily="34" charset="0"/>
              <a:buChar char="•"/>
            </a:pPr>
            <a:r>
              <a:rPr lang="en-AU" dirty="0" smtClean="0">
                <a:effectLst/>
                <a:latin typeface="Symbol" panose="05050102010706020507" pitchFamily="18" charset="2"/>
              </a:rPr>
              <a:t>l</a:t>
            </a:r>
            <a:r>
              <a:rPr lang="en-AU" baseline="-25000" dirty="0" smtClean="0">
                <a:effectLst/>
                <a:latin typeface="Candara" panose="020E0502030303020204" pitchFamily="34" charset="0"/>
              </a:rPr>
              <a:t>s</a:t>
            </a:r>
            <a:r>
              <a:rPr lang="en-AU" dirty="0" smtClean="0">
                <a:effectLst/>
                <a:latin typeface="Candara" panose="020E0502030303020204" pitchFamily="34" charset="0"/>
              </a:rPr>
              <a:t> = 10</a:t>
            </a:r>
          </a:p>
          <a:p>
            <a:pPr marL="800100" lvl="1" indent="-342900" algn="l">
              <a:buFont typeface="Arial" panose="020B0604020202020204" pitchFamily="34" charset="0"/>
              <a:buChar char="•"/>
            </a:pPr>
            <a:r>
              <a:rPr lang="en-AU" dirty="0" smtClean="0">
                <a:effectLst/>
                <a:latin typeface="Symbol" panose="05050102010706020507" pitchFamily="18" charset="2"/>
              </a:rPr>
              <a:t>l</a:t>
            </a:r>
            <a:r>
              <a:rPr lang="en-AU" baseline="-25000" dirty="0" smtClean="0">
                <a:effectLst/>
                <a:latin typeface="Candara" panose="020E0502030303020204" pitchFamily="34" charset="0"/>
              </a:rPr>
              <a:t>0</a:t>
            </a:r>
            <a:r>
              <a:rPr lang="en-AU" dirty="0" smtClean="0">
                <a:effectLst/>
                <a:latin typeface="Candara" panose="020E0502030303020204" pitchFamily="34" charset="0"/>
              </a:rPr>
              <a:t> </a:t>
            </a:r>
            <a:r>
              <a:rPr lang="en-AU" dirty="0">
                <a:effectLst/>
                <a:latin typeface="Candara" panose="020E0502030303020204" pitchFamily="34" charset="0"/>
              </a:rPr>
              <a:t>= </a:t>
            </a:r>
            <a:r>
              <a:rPr lang="en-AU" dirty="0" smtClean="0">
                <a:effectLst/>
                <a:latin typeface="Candara" panose="020E0502030303020204" pitchFamily="34" charset="0"/>
              </a:rPr>
              <a:t>0.9</a:t>
            </a:r>
            <a:endParaRPr lang="en-AU" dirty="0">
              <a:effectLst/>
              <a:latin typeface="Candara" panose="020E0502030303020204" pitchFamily="34" charset="0"/>
            </a:endParaRPr>
          </a:p>
          <a:p>
            <a:pPr marL="800100" lvl="1" indent="-342900" algn="l">
              <a:buFont typeface="Arial" panose="020B0604020202020204" pitchFamily="34" charset="0"/>
              <a:buChar char="•"/>
            </a:pPr>
            <a:r>
              <a:rPr lang="en-AU" dirty="0" smtClean="0">
                <a:effectLst/>
                <a:latin typeface="Symbol" panose="05050102010706020507" pitchFamily="18" charset="2"/>
              </a:rPr>
              <a:t>d</a:t>
            </a:r>
            <a:r>
              <a:rPr lang="en-AU" dirty="0" smtClean="0">
                <a:effectLst/>
                <a:latin typeface="Candara" panose="020E0502030303020204" pitchFamily="34" charset="0"/>
              </a:rPr>
              <a:t> </a:t>
            </a:r>
            <a:r>
              <a:rPr lang="en-AU" dirty="0">
                <a:effectLst/>
                <a:latin typeface="Candara" panose="020E0502030303020204" pitchFamily="34" charset="0"/>
              </a:rPr>
              <a:t>= </a:t>
            </a:r>
            <a:r>
              <a:rPr lang="en-AU" dirty="0" smtClean="0">
                <a:effectLst/>
                <a:latin typeface="Candara" panose="020E0502030303020204" pitchFamily="34" charset="0"/>
              </a:rPr>
              <a:t>0.1</a:t>
            </a:r>
          </a:p>
          <a:p>
            <a:pPr marL="800100" lvl="1" indent="-342900" algn="l">
              <a:buFont typeface="Arial" panose="020B0604020202020204" pitchFamily="34" charset="0"/>
              <a:buChar char="•"/>
            </a:pPr>
            <a:r>
              <a:rPr lang="en-AU" dirty="0">
                <a:effectLst/>
                <a:latin typeface="Candara" panose="020E0502030303020204" pitchFamily="34" charset="0"/>
              </a:rPr>
              <a:t>N  = </a:t>
            </a:r>
            <a:r>
              <a:rPr lang="en-AU" dirty="0" smtClean="0">
                <a:effectLst/>
                <a:latin typeface="Candara" panose="020E0502030303020204" pitchFamily="34" charset="0"/>
              </a:rPr>
              <a:t>120</a:t>
            </a:r>
            <a:endParaRPr lang="en-AU" dirty="0">
              <a:effectLst/>
              <a:latin typeface="Candara" panose="020E0502030303020204" pitchFamily="34" charset="0"/>
            </a:endParaRPr>
          </a:p>
          <a:p>
            <a:pPr marL="800100" lvl="1" indent="-342900" algn="l">
              <a:buFont typeface="Arial" panose="020B0604020202020204" pitchFamily="34" charset="0"/>
              <a:buChar char="•"/>
            </a:pPr>
            <a:endParaRPr lang="en-AU" dirty="0">
              <a:effectLst/>
              <a:latin typeface="Candara" panose="020E0502030303020204" pitchFamily="34" charset="0"/>
            </a:endParaRPr>
          </a:p>
        </p:txBody>
      </p:sp>
      <p:sp>
        <p:nvSpPr>
          <p:cNvPr id="29" name="TextBox 28"/>
          <p:cNvSpPr txBox="1"/>
          <p:nvPr/>
        </p:nvSpPr>
        <p:spPr>
          <a:xfrm>
            <a:off x="4572000" y="4015264"/>
            <a:ext cx="4191000" cy="1200329"/>
          </a:xfrm>
          <a:prstGeom prst="rect">
            <a:avLst/>
          </a:prstGeom>
          <a:noFill/>
        </p:spPr>
        <p:txBody>
          <a:bodyPr wrap="square" rtlCol="0">
            <a:spAutoFit/>
          </a:bodyPr>
          <a:lstStyle/>
          <a:p>
            <a:pPr marL="342900" indent="-342900" algn="l">
              <a:buFont typeface="Arial" panose="020B0604020202020204" pitchFamily="34" charset="0"/>
              <a:buChar char="•"/>
            </a:pPr>
            <a:r>
              <a:rPr lang="en-AU" dirty="0" smtClean="0">
                <a:effectLst/>
                <a:latin typeface="Candara" panose="020E0502030303020204" pitchFamily="34" charset="0"/>
              </a:rPr>
              <a:t>Initial conditions</a:t>
            </a:r>
          </a:p>
          <a:p>
            <a:pPr marL="800100" lvl="1" indent="-342900" algn="l">
              <a:buFont typeface="Arial" panose="020B0604020202020204" pitchFamily="34" charset="0"/>
              <a:buChar char="•"/>
            </a:pPr>
            <a:r>
              <a:rPr lang="en-AU" dirty="0" smtClean="0">
                <a:effectLst/>
                <a:latin typeface="Candara" panose="020E0502030303020204" pitchFamily="34" charset="0"/>
              </a:rPr>
              <a:t>K(0) = 300</a:t>
            </a:r>
          </a:p>
          <a:p>
            <a:pPr marL="800100" lvl="1" indent="-342900" algn="l">
              <a:buFont typeface="Arial" panose="020B0604020202020204" pitchFamily="34" charset="0"/>
              <a:buChar char="•"/>
            </a:pPr>
            <a:r>
              <a:rPr lang="en-AU" dirty="0" smtClean="0">
                <a:effectLst/>
                <a:latin typeface="Candara" panose="020E0502030303020204" pitchFamily="34" charset="0"/>
              </a:rPr>
              <a:t>w</a:t>
            </a:r>
            <a:r>
              <a:rPr lang="en-AU" baseline="-25000" dirty="0" smtClean="0">
                <a:effectLst/>
                <a:latin typeface="Candara" panose="020E0502030303020204" pitchFamily="34" charset="0"/>
              </a:rPr>
              <a:t>r</a:t>
            </a:r>
            <a:r>
              <a:rPr lang="en-AU" dirty="0" smtClean="0">
                <a:effectLst/>
                <a:latin typeface="Candara" panose="020E0502030303020204" pitchFamily="34" charset="0"/>
              </a:rPr>
              <a:t>(0)=0.8</a:t>
            </a:r>
          </a:p>
        </p:txBody>
      </p:sp>
      <p:sp>
        <p:nvSpPr>
          <p:cNvPr id="30" name="TextBox 29"/>
          <p:cNvSpPr txBox="1"/>
          <p:nvPr/>
        </p:nvSpPr>
        <p:spPr>
          <a:xfrm>
            <a:off x="4572000" y="5253335"/>
            <a:ext cx="4191000" cy="461665"/>
          </a:xfrm>
          <a:prstGeom prst="rect">
            <a:avLst/>
          </a:prstGeom>
          <a:noFill/>
        </p:spPr>
        <p:txBody>
          <a:bodyPr wrap="square" rtlCol="0">
            <a:spAutoFit/>
          </a:bodyPr>
          <a:lstStyle/>
          <a:p>
            <a:pPr marL="342900" indent="-342900" algn="l">
              <a:buFont typeface="Arial" panose="020B0604020202020204" pitchFamily="34" charset="0"/>
              <a:buChar char="•"/>
            </a:pPr>
            <a:r>
              <a:rPr lang="en-AU" dirty="0" smtClean="0">
                <a:effectLst/>
                <a:latin typeface="Candara" panose="020E0502030303020204" pitchFamily="34" charset="0"/>
              </a:rPr>
              <a:t>Add plots to illustrate…</a:t>
            </a:r>
          </a:p>
        </p:txBody>
      </p:sp>
    </p:spTree>
    <p:extLst>
      <p:ext uri="{BB962C8B-B14F-4D97-AF65-F5344CB8AC3E}">
        <p14:creationId xmlns:p14="http://schemas.microsoft.com/office/powerpoint/2010/main" val="200809850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wipe(up)">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wipe(up)">
                                      <p:cBhvr>
                                        <p:cTn id="57" dur="500"/>
                                        <p:tgtEl>
                                          <p:spTgt spid="2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6">
                                            <p:txEl>
                                              <p:pRg st="2" end="2"/>
                                            </p:txEl>
                                          </p:spTgt>
                                        </p:tgtEl>
                                        <p:attrNameLst>
                                          <p:attrName>style.visibility</p:attrName>
                                        </p:attrNameLst>
                                      </p:cBhvr>
                                      <p:to>
                                        <p:strVal val="visible"/>
                                      </p:to>
                                    </p:set>
                                    <p:animEffect transition="in" filter="wipe(up)">
                                      <p:cBhvr>
                                        <p:cTn id="62" dur="500"/>
                                        <p:tgtEl>
                                          <p:spTgt spid="2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6">
                                            <p:txEl>
                                              <p:pRg st="3" end="3"/>
                                            </p:txEl>
                                          </p:spTgt>
                                        </p:tgtEl>
                                        <p:attrNameLst>
                                          <p:attrName>style.visibility</p:attrName>
                                        </p:attrNameLst>
                                      </p:cBhvr>
                                      <p:to>
                                        <p:strVal val="visible"/>
                                      </p:to>
                                    </p:set>
                                    <p:animEffect transition="in" filter="wipe(up)">
                                      <p:cBhvr>
                                        <p:cTn id="67" dur="500"/>
                                        <p:tgtEl>
                                          <p:spTgt spid="2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6">
                                            <p:txEl>
                                              <p:pRg st="4" end="4"/>
                                            </p:txEl>
                                          </p:spTgt>
                                        </p:tgtEl>
                                        <p:attrNameLst>
                                          <p:attrName>style.visibility</p:attrName>
                                        </p:attrNameLst>
                                      </p:cBhvr>
                                      <p:to>
                                        <p:strVal val="visible"/>
                                      </p:to>
                                    </p:set>
                                    <p:animEffect transition="in" filter="wipe(up)">
                                      <p:cBhvr>
                                        <p:cTn id="72" dur="500"/>
                                        <p:tgtEl>
                                          <p:spTgt spid="2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6">
                                            <p:txEl>
                                              <p:pRg st="5" end="5"/>
                                            </p:txEl>
                                          </p:spTgt>
                                        </p:tgtEl>
                                        <p:attrNameLst>
                                          <p:attrName>style.visibility</p:attrName>
                                        </p:attrNameLst>
                                      </p:cBhvr>
                                      <p:to>
                                        <p:strVal val="visible"/>
                                      </p:to>
                                    </p:set>
                                    <p:animEffect transition="in" filter="wipe(up)">
                                      <p:cBhvr>
                                        <p:cTn id="77" dur="500"/>
                                        <p:tgtEl>
                                          <p:spTgt spid="26">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6">
                                            <p:txEl>
                                              <p:pRg st="6" end="6"/>
                                            </p:txEl>
                                          </p:spTgt>
                                        </p:tgtEl>
                                        <p:attrNameLst>
                                          <p:attrName>style.visibility</p:attrName>
                                        </p:attrNameLst>
                                      </p:cBhvr>
                                      <p:to>
                                        <p:strVal val="visible"/>
                                      </p:to>
                                    </p:set>
                                    <p:animEffect transition="in" filter="wipe(up)">
                                      <p:cBhvr>
                                        <p:cTn id="82" dur="500"/>
                                        <p:tgtEl>
                                          <p:spTgt spid="26">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6">
                                            <p:txEl>
                                              <p:pRg st="7" end="7"/>
                                            </p:txEl>
                                          </p:spTgt>
                                        </p:tgtEl>
                                        <p:attrNameLst>
                                          <p:attrName>style.visibility</p:attrName>
                                        </p:attrNameLst>
                                      </p:cBhvr>
                                      <p:to>
                                        <p:strVal val="visible"/>
                                      </p:to>
                                    </p:set>
                                    <p:animEffect transition="in" filter="wipe(up)">
                                      <p:cBhvr>
                                        <p:cTn id="87" dur="500"/>
                                        <p:tgtEl>
                                          <p:spTgt spid="26">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9">
                                            <p:txEl>
                                              <p:pRg st="0" end="0"/>
                                            </p:txEl>
                                          </p:spTgt>
                                        </p:tgtEl>
                                        <p:attrNameLst>
                                          <p:attrName>style.visibility</p:attrName>
                                        </p:attrNameLst>
                                      </p:cBhvr>
                                      <p:to>
                                        <p:strVal val="visible"/>
                                      </p:to>
                                    </p:set>
                                    <p:animEffect transition="in" filter="wipe(up)">
                                      <p:cBhvr>
                                        <p:cTn id="92" dur="500"/>
                                        <p:tgtEl>
                                          <p:spTgt spid="29">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9">
                                            <p:txEl>
                                              <p:pRg st="1" end="1"/>
                                            </p:txEl>
                                          </p:spTgt>
                                        </p:tgtEl>
                                        <p:attrNameLst>
                                          <p:attrName>style.visibility</p:attrName>
                                        </p:attrNameLst>
                                      </p:cBhvr>
                                      <p:to>
                                        <p:strVal val="visible"/>
                                      </p:to>
                                    </p:set>
                                    <p:animEffect transition="in" filter="wipe(up)">
                                      <p:cBhvr>
                                        <p:cTn id="97" dur="500"/>
                                        <p:tgtEl>
                                          <p:spTgt spid="29">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29">
                                            <p:txEl>
                                              <p:pRg st="2" end="2"/>
                                            </p:txEl>
                                          </p:spTgt>
                                        </p:tgtEl>
                                        <p:attrNameLst>
                                          <p:attrName>style.visibility</p:attrName>
                                        </p:attrNameLst>
                                      </p:cBhvr>
                                      <p:to>
                                        <p:strVal val="visible"/>
                                      </p:to>
                                    </p:set>
                                    <p:animEffect transition="in" filter="wipe(up)">
                                      <p:cBhvr>
                                        <p:cTn id="102" dur="500"/>
                                        <p:tgtEl>
                                          <p:spTgt spid="29">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0">
                                            <p:txEl>
                                              <p:pRg st="0" end="0"/>
                                            </p:txEl>
                                          </p:spTgt>
                                        </p:tgtEl>
                                        <p:attrNameLst>
                                          <p:attrName>style.visibility</p:attrName>
                                        </p:attrNameLst>
                                      </p:cBhvr>
                                      <p:to>
                                        <p:strVal val="visible"/>
                                      </p:to>
                                    </p:set>
                                    <p:animEffect transition="in" filter="wipe(up)">
                                      <p:cBhvr>
                                        <p:cTn id="10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26" grpId="0" build="p" bldLvl="5"/>
      <p:bldP spid="29" grpId="0" build="p" bldLvl="5"/>
      <p:bldP spid="30"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Basic economic modelling: Goodwin’s growth cycle</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Generates a cyclical model</a:t>
            </a:r>
            <a:endParaRPr lang="en-US"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994503172"/>
              </p:ext>
            </p:extLst>
          </p:nvPr>
        </p:nvGraphicFramePr>
        <p:xfrm>
          <a:off x="7284733" y="1143000"/>
          <a:ext cx="1630667" cy="636589"/>
        </p:xfrm>
        <a:graphic>
          <a:graphicData uri="http://schemas.openxmlformats.org/presentationml/2006/ole">
            <mc:AlternateContent xmlns:mc="http://schemas.openxmlformats.org/markup-compatibility/2006">
              <mc:Choice xmlns:v="urn:schemas-microsoft-com:vml" Requires="v">
                <p:oleObj spid="_x0000_s53291" name="Packager Shell Object" showAsIcon="1" r:id="rId3" imgW="825120" imgH="322200" progId="Package">
                  <p:embed/>
                </p:oleObj>
              </mc:Choice>
              <mc:Fallback>
                <p:oleObj name="Packager Shell Object" showAsIcon="1" r:id="rId3" imgW="825120" imgH="322200" progId="Package">
                  <p:embed/>
                  <p:pic>
                    <p:nvPicPr>
                      <p:cNvPr id="0" name=""/>
                      <p:cNvPicPr/>
                      <p:nvPr/>
                    </p:nvPicPr>
                    <p:blipFill>
                      <a:blip r:embed="rId4"/>
                      <a:stretch>
                        <a:fillRect/>
                      </a:stretch>
                    </p:blipFill>
                    <p:spPr>
                      <a:xfrm>
                        <a:off x="7284733" y="1143000"/>
                        <a:ext cx="1630667" cy="636589"/>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304800" y="1117600"/>
            <a:ext cx="6979933" cy="5558656"/>
          </a:xfrm>
          <a:prstGeom prst="rect">
            <a:avLst/>
          </a:prstGeom>
        </p:spPr>
      </p:pic>
    </p:spTree>
    <p:extLst>
      <p:ext uri="{BB962C8B-B14F-4D97-AF65-F5344CB8AC3E}">
        <p14:creationId xmlns:p14="http://schemas.microsoft.com/office/powerpoint/2010/main" val="109078849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Basic economic modelling: Goodwin’s growth cycle</a:t>
            </a:r>
            <a:endParaRPr lang="en-US" dirty="0"/>
          </a:p>
        </p:txBody>
      </p:sp>
      <p:sp>
        <p:nvSpPr>
          <p:cNvPr id="3" name="Content Placeholder 2"/>
          <p:cNvSpPr>
            <a:spLocks noGrp="1"/>
          </p:cNvSpPr>
          <p:nvPr>
            <p:ph idx="1"/>
          </p:nvPr>
        </p:nvSpPr>
        <p:spPr>
          <a:xfrm>
            <a:off x="228600" y="685800"/>
            <a:ext cx="8763000" cy="1828800"/>
          </a:xfrm>
        </p:spPr>
        <p:txBody>
          <a:bodyPr/>
          <a:lstStyle/>
          <a:p>
            <a:r>
              <a:rPr lang="en-AU" dirty="0" smtClean="0"/>
              <a:t>Now add realism</a:t>
            </a:r>
          </a:p>
          <a:p>
            <a:pPr lvl="1"/>
            <a:r>
              <a:rPr lang="en-AU" dirty="0" smtClean="0"/>
              <a:t>Capitalists don’t invest all their profits</a:t>
            </a:r>
          </a:p>
          <a:p>
            <a:pPr lvl="2"/>
            <a:r>
              <a:rPr lang="en-AU" dirty="0" smtClean="0"/>
              <a:t>More during boom</a:t>
            </a:r>
          </a:p>
          <a:p>
            <a:pPr lvl="2"/>
            <a:r>
              <a:rPr lang="en-AU" dirty="0" smtClean="0"/>
              <a:t>Less during slump</a:t>
            </a:r>
          </a:p>
          <a:p>
            <a:pPr lvl="1"/>
            <a:r>
              <a:rPr lang="en-AU" dirty="0" smtClean="0"/>
              <a:t>Use linear investment function:</a:t>
            </a:r>
            <a:endParaRPr lang="en-US" dirty="0"/>
          </a:p>
        </p:txBody>
      </p:sp>
      <p:graphicFrame>
        <p:nvGraphicFramePr>
          <p:cNvPr id="4" name="Object 3"/>
          <p:cNvGraphicFramePr>
            <a:graphicFrameLocks noChangeAspect="1"/>
          </p:cNvGraphicFramePr>
          <p:nvPr>
            <p:extLst/>
          </p:nvPr>
        </p:nvGraphicFramePr>
        <p:xfrm>
          <a:off x="1531938" y="2667000"/>
          <a:ext cx="1589087" cy="608013"/>
        </p:xfrm>
        <a:graphic>
          <a:graphicData uri="http://schemas.openxmlformats.org/presentationml/2006/ole">
            <mc:AlternateContent xmlns:mc="http://schemas.openxmlformats.org/markup-compatibility/2006">
              <mc:Choice xmlns:v="urn:schemas-microsoft-com:vml" Requires="v">
                <p:oleObj spid="_x0000_s54356" name="Equation" r:id="rId3" imgW="1028520" imgH="393480" progId="Equation.DSMT4">
                  <p:embed/>
                </p:oleObj>
              </mc:Choice>
              <mc:Fallback>
                <p:oleObj name="Equation" r:id="rId3" imgW="1028520" imgH="393480" progId="Equation.DSMT4">
                  <p:embed/>
                  <p:pic>
                    <p:nvPicPr>
                      <p:cNvPr id="0" name=""/>
                      <p:cNvPicPr/>
                      <p:nvPr/>
                    </p:nvPicPr>
                    <p:blipFill>
                      <a:blip r:embed="rId4"/>
                      <a:stretch>
                        <a:fillRect/>
                      </a:stretch>
                    </p:blipFill>
                    <p:spPr>
                      <a:xfrm>
                        <a:off x="1531938" y="2667000"/>
                        <a:ext cx="1589087" cy="608013"/>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1505980" y="3398942"/>
          <a:ext cx="2266635" cy="487257"/>
        </p:xfrm>
        <a:graphic>
          <a:graphicData uri="http://schemas.openxmlformats.org/presentationml/2006/ole">
            <mc:AlternateContent xmlns:mc="http://schemas.openxmlformats.org/markup-compatibility/2006">
              <mc:Choice xmlns:v="urn:schemas-microsoft-com:vml" Requires="v">
                <p:oleObj spid="_x0000_s54357" name="Equation" r:id="rId5" imgW="1180800" imgH="253800" progId="Equation.DSMT4">
                  <p:embed/>
                </p:oleObj>
              </mc:Choice>
              <mc:Fallback>
                <p:oleObj name="Equation" r:id="rId5" imgW="1180800" imgH="253800" progId="Equation.DSMT4">
                  <p:embed/>
                  <p:pic>
                    <p:nvPicPr>
                      <p:cNvPr id="0" name=""/>
                      <p:cNvPicPr/>
                      <p:nvPr/>
                    </p:nvPicPr>
                    <p:blipFill>
                      <a:blip r:embed="rId6"/>
                      <a:stretch>
                        <a:fillRect/>
                      </a:stretch>
                    </p:blipFill>
                    <p:spPr>
                      <a:xfrm>
                        <a:off x="1505980" y="3398942"/>
                        <a:ext cx="2266635" cy="487257"/>
                      </a:xfrm>
                      <a:prstGeom prst="rect">
                        <a:avLst/>
                      </a:prstGeom>
                    </p:spPr>
                  </p:pic>
                </p:oleObj>
              </mc:Fallback>
            </mc:AlternateContent>
          </a:graphicData>
        </a:graphic>
      </p:graphicFrame>
      <p:sp>
        <p:nvSpPr>
          <p:cNvPr id="6" name="TextBox 5"/>
          <p:cNvSpPr txBox="1"/>
          <p:nvPr/>
        </p:nvSpPr>
        <p:spPr>
          <a:xfrm>
            <a:off x="3962400" y="2743200"/>
            <a:ext cx="3505200" cy="461665"/>
          </a:xfrm>
          <a:prstGeom prst="rect">
            <a:avLst/>
          </a:prstGeom>
          <a:noFill/>
        </p:spPr>
        <p:txBody>
          <a:bodyPr wrap="square" rtlCol="0">
            <a:spAutoFit/>
          </a:bodyPr>
          <a:lstStyle/>
          <a:p>
            <a:pPr marL="342900" indent="-342900" algn="l">
              <a:buFont typeface="Arial" panose="020B0604020202020204" pitchFamily="34" charset="0"/>
              <a:buChar char="•"/>
            </a:pPr>
            <a:r>
              <a:rPr lang="en-AU" dirty="0" smtClean="0">
                <a:effectLst/>
                <a:latin typeface="Candara" panose="020E0502030303020204" pitchFamily="34" charset="0"/>
              </a:rPr>
              <a:t>Rate of profit</a:t>
            </a:r>
          </a:p>
        </p:txBody>
      </p:sp>
      <p:sp>
        <p:nvSpPr>
          <p:cNvPr id="7" name="TextBox 6"/>
          <p:cNvSpPr txBox="1"/>
          <p:nvPr/>
        </p:nvSpPr>
        <p:spPr>
          <a:xfrm>
            <a:off x="3962400" y="3424535"/>
            <a:ext cx="3505200" cy="461665"/>
          </a:xfrm>
          <a:prstGeom prst="rect">
            <a:avLst/>
          </a:prstGeom>
          <a:noFill/>
        </p:spPr>
        <p:txBody>
          <a:bodyPr wrap="square" rtlCol="0">
            <a:spAutoFit/>
          </a:bodyPr>
          <a:lstStyle/>
          <a:p>
            <a:pPr marL="342900" indent="-342900" algn="l">
              <a:buFont typeface="Arial" panose="020B0604020202020204" pitchFamily="34" charset="0"/>
              <a:buChar char="•"/>
            </a:pPr>
            <a:r>
              <a:rPr lang="en-AU" dirty="0" smtClean="0">
                <a:effectLst/>
                <a:latin typeface="Candara" panose="020E0502030303020204" pitchFamily="34" charset="0"/>
              </a:rPr>
              <a:t>Investment function</a:t>
            </a:r>
          </a:p>
        </p:txBody>
      </p:sp>
      <p:sp>
        <p:nvSpPr>
          <p:cNvPr id="8" name="Content Placeholder 2"/>
          <p:cNvSpPr txBox="1">
            <a:spLocks/>
          </p:cNvSpPr>
          <p:nvPr/>
        </p:nvSpPr>
        <p:spPr bwMode="auto">
          <a:xfrm>
            <a:off x="228600" y="4010128"/>
            <a:ext cx="8763000" cy="223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Ignoring (for now)</a:t>
            </a:r>
          </a:p>
          <a:p>
            <a:pPr lvl="1"/>
            <a:r>
              <a:rPr lang="en-AU" kern="0" dirty="0" smtClean="0">
                <a:effectLst/>
              </a:rPr>
              <a:t>where capitalists get funds &gt; profit</a:t>
            </a:r>
          </a:p>
          <a:p>
            <a:pPr lvl="1"/>
            <a:r>
              <a:rPr lang="en-AU" kern="0" dirty="0" smtClean="0">
                <a:effectLst/>
              </a:rPr>
              <a:t>where they store surplus when investment &lt; profit</a:t>
            </a:r>
          </a:p>
          <a:p>
            <a:r>
              <a:rPr lang="en-AU" kern="0" dirty="0" smtClean="0">
                <a:effectLst/>
              </a:rPr>
              <a:t>Using parameter values</a:t>
            </a:r>
          </a:p>
          <a:p>
            <a:pPr lvl="1"/>
            <a:r>
              <a:rPr lang="en-AU" kern="0" dirty="0" smtClean="0">
                <a:effectLst/>
              </a:rPr>
              <a:t> </a:t>
            </a:r>
            <a:r>
              <a:rPr lang="en-AU" kern="0" dirty="0" smtClean="0">
                <a:effectLst/>
                <a:latin typeface="Symbol" panose="05050102010706020507" pitchFamily="18" charset="2"/>
              </a:rPr>
              <a:t>p</a:t>
            </a:r>
            <a:r>
              <a:rPr lang="en-AU" kern="0" baseline="-25000" dirty="0" smtClean="0">
                <a:effectLst/>
              </a:rPr>
              <a:t>E</a:t>
            </a:r>
            <a:r>
              <a:rPr lang="en-US" kern="0" baseline="-25000" dirty="0" smtClean="0">
                <a:effectLst/>
              </a:rPr>
              <a:t> </a:t>
            </a:r>
            <a:r>
              <a:rPr lang="en-AU" kern="0" dirty="0" smtClean="0">
                <a:effectLst/>
              </a:rPr>
              <a:t>= 0.03</a:t>
            </a:r>
          </a:p>
          <a:p>
            <a:pPr lvl="1"/>
            <a:r>
              <a:rPr lang="en-AU" kern="0" dirty="0">
                <a:effectLst/>
              </a:rPr>
              <a:t> </a:t>
            </a:r>
            <a:r>
              <a:rPr lang="en-AU" kern="0" dirty="0" err="1" smtClean="0">
                <a:effectLst/>
                <a:latin typeface="Symbol" panose="05050102010706020507" pitchFamily="18" charset="2"/>
              </a:rPr>
              <a:t>p</a:t>
            </a:r>
            <a:r>
              <a:rPr lang="en-AU" kern="0" baseline="-25000" dirty="0" err="1" smtClean="0">
                <a:effectLst/>
              </a:rPr>
              <a:t>S</a:t>
            </a:r>
            <a:r>
              <a:rPr lang="en-US" kern="0" baseline="-25000" dirty="0" smtClean="0">
                <a:effectLst/>
              </a:rPr>
              <a:t> </a:t>
            </a:r>
            <a:r>
              <a:rPr lang="en-AU" kern="0" dirty="0">
                <a:effectLst/>
              </a:rPr>
              <a:t>= </a:t>
            </a:r>
            <a:r>
              <a:rPr lang="en-AU" kern="0" dirty="0" smtClean="0">
                <a:effectLst/>
              </a:rPr>
              <a:t>10</a:t>
            </a:r>
            <a:endParaRPr lang="en-AU" kern="0" dirty="0">
              <a:effectLst/>
            </a:endParaRPr>
          </a:p>
        </p:txBody>
      </p:sp>
    </p:spTree>
    <p:extLst>
      <p:ext uri="{BB962C8B-B14F-4D97-AF65-F5344CB8AC3E}">
        <p14:creationId xmlns:p14="http://schemas.microsoft.com/office/powerpoint/2010/main" val="421787101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up)">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up)">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up)">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wipe(up)">
                                      <p:cBhvr>
                                        <p:cTn id="36" dur="500"/>
                                        <p:tgtEl>
                                          <p:spTgt spid="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wipe(up)">
                                      <p:cBhvr>
                                        <p:cTn id="41" dur="500"/>
                                        <p:tgtEl>
                                          <p:spTgt spid="8">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txEl>
                                              <p:pRg st="4" end="4"/>
                                            </p:txEl>
                                          </p:spTgt>
                                        </p:tgtEl>
                                        <p:attrNameLst>
                                          <p:attrName>style.visibility</p:attrName>
                                        </p:attrNameLst>
                                      </p:cBhvr>
                                      <p:to>
                                        <p:strVal val="visible"/>
                                      </p:to>
                                    </p:set>
                                    <p:animEffect transition="in" filter="wipe(up)">
                                      <p:cBhvr>
                                        <p:cTn id="46" dur="500"/>
                                        <p:tgtEl>
                                          <p:spTgt spid="8">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Effect transition="in" filter="wipe(up)">
                                      <p:cBhvr>
                                        <p:cTn id="5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6" grpId="0" build="p" bldLvl="5"/>
      <p:bldP spid="7" grpId="0" build="p" bldLvl="5"/>
      <p:bldP spid="8" grpId="0" build="p" bldLvl="4"/>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Extending Goodwin: adding debt</a:t>
            </a:r>
            <a:endParaRPr lang="en-US" dirty="0"/>
          </a:p>
        </p:txBody>
      </p:sp>
      <p:sp>
        <p:nvSpPr>
          <p:cNvPr id="3" name="Content Placeholder 2"/>
          <p:cNvSpPr>
            <a:spLocks noGrp="1"/>
          </p:cNvSpPr>
          <p:nvPr>
            <p:ph idx="1"/>
          </p:nvPr>
        </p:nvSpPr>
        <p:spPr>
          <a:xfrm>
            <a:off x="228600" y="685800"/>
            <a:ext cx="8763000" cy="533400"/>
          </a:xfrm>
        </p:spPr>
        <p:txBody>
          <a:bodyPr/>
          <a:lstStyle/>
          <a:p>
            <a:r>
              <a:rPr lang="en-AU" dirty="0" smtClean="0"/>
              <a:t>Generates same basic outcome: sustained nonlinear cycles</a:t>
            </a:r>
            <a:endParaRPr lang="en-US" dirty="0"/>
          </a:p>
        </p:txBody>
      </p:sp>
      <p:pic>
        <p:nvPicPr>
          <p:cNvPr id="4" name="Picture 3"/>
          <p:cNvPicPr>
            <a:picLocks noChangeAspect="1"/>
          </p:cNvPicPr>
          <p:nvPr/>
        </p:nvPicPr>
        <p:blipFill>
          <a:blip r:embed="rId3"/>
          <a:stretch>
            <a:fillRect/>
          </a:stretch>
        </p:blipFill>
        <p:spPr>
          <a:xfrm>
            <a:off x="304800" y="1219200"/>
            <a:ext cx="5504344" cy="5358319"/>
          </a:xfrm>
          <a:prstGeom prst="rect">
            <a:avLst/>
          </a:prstGeom>
        </p:spPr>
      </p:pic>
      <p:sp>
        <p:nvSpPr>
          <p:cNvPr id="6" name="Content Placeholder 2"/>
          <p:cNvSpPr txBox="1">
            <a:spLocks/>
          </p:cNvSpPr>
          <p:nvPr/>
        </p:nvSpPr>
        <p:spPr bwMode="auto">
          <a:xfrm>
            <a:off x="5809144" y="1219200"/>
            <a:ext cx="3182456"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Now more realism:</a:t>
            </a:r>
          </a:p>
          <a:p>
            <a:r>
              <a:rPr lang="en-AU" kern="0" dirty="0" smtClean="0">
                <a:effectLst/>
              </a:rPr>
              <a:t>Capitalists borrow from banks when desired investment exceeds profits</a:t>
            </a:r>
          </a:p>
          <a:p>
            <a:r>
              <a:rPr lang="en-AU" kern="0" dirty="0" smtClean="0">
                <a:effectLst/>
              </a:rPr>
              <a:t>Banks charge interest on outstanding debt</a:t>
            </a:r>
          </a:p>
          <a:p>
            <a:r>
              <a:rPr lang="en-AU" kern="0" dirty="0" smtClean="0">
                <a:effectLst/>
              </a:rPr>
              <a:t>Adds these equations:</a:t>
            </a:r>
            <a:endParaRPr lang="en-AU" kern="0" dirty="0">
              <a:effectLst/>
            </a:endParaRPr>
          </a:p>
        </p:txBody>
      </p:sp>
      <p:graphicFrame>
        <p:nvGraphicFramePr>
          <p:cNvPr id="7" name="Object 6"/>
          <p:cNvGraphicFramePr>
            <a:graphicFrameLocks noChangeAspect="1"/>
          </p:cNvGraphicFramePr>
          <p:nvPr>
            <p:extLst/>
          </p:nvPr>
        </p:nvGraphicFramePr>
        <p:xfrm>
          <a:off x="6013450" y="4038600"/>
          <a:ext cx="2825750" cy="608013"/>
        </p:xfrm>
        <a:graphic>
          <a:graphicData uri="http://schemas.openxmlformats.org/presentationml/2006/ole">
            <mc:AlternateContent xmlns:mc="http://schemas.openxmlformats.org/markup-compatibility/2006">
              <mc:Choice xmlns:v="urn:schemas-microsoft-com:vml" Requires="v">
                <p:oleObj spid="_x0000_s55421" name="Equation" r:id="rId4" imgW="1828800" imgH="393480" progId="Equation.DSMT4">
                  <p:embed/>
                </p:oleObj>
              </mc:Choice>
              <mc:Fallback>
                <p:oleObj name="Equation" r:id="rId4" imgW="1828800" imgH="393480" progId="Equation.DSMT4">
                  <p:embed/>
                  <p:pic>
                    <p:nvPicPr>
                      <p:cNvPr id="0" name=""/>
                      <p:cNvPicPr/>
                      <p:nvPr/>
                    </p:nvPicPr>
                    <p:blipFill>
                      <a:blip r:embed="rId5"/>
                      <a:stretch>
                        <a:fillRect/>
                      </a:stretch>
                    </p:blipFill>
                    <p:spPr>
                      <a:xfrm>
                        <a:off x="6013450" y="4038600"/>
                        <a:ext cx="2825750" cy="60801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6019800" y="4724400"/>
          <a:ext cx="1235075" cy="606425"/>
        </p:xfrm>
        <a:graphic>
          <a:graphicData uri="http://schemas.openxmlformats.org/presentationml/2006/ole">
            <mc:AlternateContent xmlns:mc="http://schemas.openxmlformats.org/markup-compatibility/2006">
              <mc:Choice xmlns:v="urn:schemas-microsoft-com:vml" Requires="v">
                <p:oleObj spid="_x0000_s55422" name="Equation" r:id="rId6" imgW="799920" imgH="393480" progId="Equation.DSMT4">
                  <p:embed/>
                </p:oleObj>
              </mc:Choice>
              <mc:Fallback>
                <p:oleObj name="Equation" r:id="rId6" imgW="799920" imgH="393480" progId="Equation.DSMT4">
                  <p:embed/>
                  <p:pic>
                    <p:nvPicPr>
                      <p:cNvPr id="0" name=""/>
                      <p:cNvPicPr/>
                      <p:nvPr/>
                    </p:nvPicPr>
                    <p:blipFill>
                      <a:blip r:embed="rId7"/>
                      <a:stretch>
                        <a:fillRect/>
                      </a:stretch>
                    </p:blipFill>
                    <p:spPr>
                      <a:xfrm>
                        <a:off x="6019800" y="4724400"/>
                        <a:ext cx="1235075" cy="606425"/>
                      </a:xfrm>
                      <a:prstGeom prst="rect">
                        <a:avLst/>
                      </a:prstGeom>
                    </p:spPr>
                  </p:pic>
                </p:oleObj>
              </mc:Fallback>
            </mc:AlternateContent>
          </a:graphicData>
        </a:graphic>
      </p:graphicFrame>
      <p:sp>
        <p:nvSpPr>
          <p:cNvPr id="9" name="Content Placeholder 2"/>
          <p:cNvSpPr txBox="1">
            <a:spLocks/>
          </p:cNvSpPr>
          <p:nvPr/>
        </p:nvSpPr>
        <p:spPr bwMode="auto">
          <a:xfrm>
            <a:off x="5809144" y="5330824"/>
            <a:ext cx="3182456" cy="124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Using parameter value</a:t>
            </a:r>
          </a:p>
          <a:p>
            <a:pPr lvl="1"/>
            <a:r>
              <a:rPr lang="en-AU" kern="0" dirty="0" smtClean="0">
                <a:effectLst/>
              </a:rPr>
              <a:t>r</a:t>
            </a:r>
            <a:r>
              <a:rPr lang="en-AU" kern="0" baseline="-25000" dirty="0" smtClean="0">
                <a:effectLst/>
              </a:rPr>
              <a:t>L</a:t>
            </a:r>
            <a:r>
              <a:rPr lang="en-US" kern="0" baseline="-25000" dirty="0" smtClean="0">
                <a:effectLst/>
              </a:rPr>
              <a:t> </a:t>
            </a:r>
            <a:r>
              <a:rPr lang="en-AU" kern="0" dirty="0" smtClean="0">
                <a:effectLst/>
              </a:rPr>
              <a:t>= 0.05</a:t>
            </a:r>
          </a:p>
          <a:p>
            <a:r>
              <a:rPr lang="en-AU" kern="0" dirty="0" smtClean="0">
                <a:effectLst/>
              </a:rPr>
              <a:t>Adding graph for D/Y</a:t>
            </a: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383792709"/>
              </p:ext>
            </p:extLst>
          </p:nvPr>
        </p:nvGraphicFramePr>
        <p:xfrm>
          <a:off x="6410778" y="102776"/>
          <a:ext cx="2204239" cy="547688"/>
        </p:xfrm>
        <a:graphic>
          <a:graphicData uri="http://schemas.openxmlformats.org/presentationml/2006/ole">
            <mc:AlternateContent xmlns:mc="http://schemas.openxmlformats.org/markup-compatibility/2006">
              <mc:Choice xmlns:v="urn:schemas-microsoft-com:vml" Requires="v">
                <p:oleObj spid="_x0000_s55423" name="Packager Shell Object" showAsIcon="1" r:id="rId8" imgW="1296360" imgH="322200" progId="Package">
                  <p:embed/>
                </p:oleObj>
              </mc:Choice>
              <mc:Fallback>
                <p:oleObj name="Packager Shell Object" showAsIcon="1" r:id="rId8" imgW="1296360" imgH="322200" progId="Package">
                  <p:embed/>
                  <p:pic>
                    <p:nvPicPr>
                      <p:cNvPr id="0" name=""/>
                      <p:cNvPicPr/>
                      <p:nvPr/>
                    </p:nvPicPr>
                    <p:blipFill>
                      <a:blip r:embed="rId9"/>
                      <a:stretch>
                        <a:fillRect/>
                      </a:stretch>
                    </p:blipFill>
                    <p:spPr>
                      <a:xfrm>
                        <a:off x="6410778" y="102776"/>
                        <a:ext cx="2204239" cy="547688"/>
                      </a:xfrm>
                      <a:prstGeom prst="rect">
                        <a:avLst/>
                      </a:prstGeom>
                    </p:spPr>
                  </p:pic>
                </p:oleObj>
              </mc:Fallback>
            </mc:AlternateContent>
          </a:graphicData>
        </a:graphic>
      </p:graphicFrame>
    </p:spTree>
    <p:extLst>
      <p:ext uri="{BB962C8B-B14F-4D97-AF65-F5344CB8AC3E}">
        <p14:creationId xmlns:p14="http://schemas.microsoft.com/office/powerpoint/2010/main" val="393516444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up)">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up)">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up)">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up)">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wipe(up)">
                                      <p:cBhvr>
                                        <p:cTn id="59" dur="500"/>
                                        <p:tgtEl>
                                          <p:spTgt spid="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9">
                                            <p:txEl>
                                              <p:pRg st="1" end="1"/>
                                            </p:txEl>
                                          </p:spTgt>
                                        </p:tgtEl>
                                        <p:attrNameLst>
                                          <p:attrName>style.visibility</p:attrName>
                                        </p:attrNameLst>
                                      </p:cBhvr>
                                      <p:to>
                                        <p:strVal val="visible"/>
                                      </p:to>
                                    </p:set>
                                    <p:animEffect transition="in" filter="wipe(up)">
                                      <p:cBhvr>
                                        <p:cTn id="64" dur="500"/>
                                        <p:tgtEl>
                                          <p:spTgt spid="9">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9">
                                            <p:txEl>
                                              <p:pRg st="2" end="2"/>
                                            </p:txEl>
                                          </p:spTgt>
                                        </p:tgtEl>
                                        <p:attrNameLst>
                                          <p:attrName>style.visibility</p:attrName>
                                        </p:attrNameLst>
                                      </p:cBhvr>
                                      <p:to>
                                        <p:strVal val="visible"/>
                                      </p:to>
                                    </p:set>
                                    <p:animEffect transition="in" filter="wipe(up)">
                                      <p:cBhvr>
                                        <p:cTn id="6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6" grpId="0" build="p" bldLvl="5"/>
      <p:bldP spid="9" grpId="0" build="p" bldLvl="4"/>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Extending Goodwin: adding debt</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Generates complex system</a:t>
            </a:r>
            <a:endParaRPr lang="en-US" dirty="0"/>
          </a:p>
        </p:txBody>
      </p:sp>
      <p:sp>
        <p:nvSpPr>
          <p:cNvPr id="5" name="Content Placeholder 2"/>
          <p:cNvSpPr txBox="1">
            <a:spLocks/>
          </p:cNvSpPr>
          <p:nvPr/>
        </p:nvSpPr>
        <p:spPr bwMode="auto">
          <a:xfrm>
            <a:off x="5932204" y="762000"/>
            <a:ext cx="318245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3</a:t>
            </a:r>
            <a:r>
              <a:rPr lang="en-AU" kern="0" baseline="30000" dirty="0" smtClean="0">
                <a:effectLst/>
              </a:rPr>
              <a:t>rd</a:t>
            </a:r>
            <a:r>
              <a:rPr lang="en-AU" kern="0" dirty="0" smtClean="0">
                <a:effectLst/>
              </a:rPr>
              <a:t> dimension introduces possibility of complex behaviour</a:t>
            </a:r>
          </a:p>
          <a:p>
            <a:r>
              <a:rPr lang="en-AU" kern="0" dirty="0" smtClean="0">
                <a:effectLst/>
              </a:rPr>
              <a:t>Actual dynamics bear qualitative similarity to recent economic history</a:t>
            </a:r>
          </a:p>
          <a:p>
            <a:r>
              <a:rPr lang="en-AU" kern="0" dirty="0" smtClean="0">
                <a:effectLst/>
              </a:rPr>
              <a:t>Period of apparent declining volatility…</a:t>
            </a:r>
          </a:p>
        </p:txBody>
      </p:sp>
      <p:pic>
        <p:nvPicPr>
          <p:cNvPr id="6" name="Picture 5"/>
          <p:cNvPicPr>
            <a:picLocks noChangeAspect="1"/>
          </p:cNvPicPr>
          <p:nvPr/>
        </p:nvPicPr>
        <p:blipFill>
          <a:blip r:embed="rId3"/>
          <a:stretch>
            <a:fillRect/>
          </a:stretch>
        </p:blipFill>
        <p:spPr>
          <a:xfrm>
            <a:off x="311285" y="1143001"/>
            <a:ext cx="5586717" cy="5105400"/>
          </a:xfrm>
          <a:prstGeom prst="rect">
            <a:avLst/>
          </a:prstGeom>
        </p:spPr>
      </p:pic>
      <p:sp>
        <p:nvSpPr>
          <p:cNvPr id="7" name="Right Arrow 6"/>
          <p:cNvSpPr/>
          <p:nvPr/>
        </p:nvSpPr>
        <p:spPr bwMode="auto">
          <a:xfrm rot="20899652">
            <a:off x="1133098" y="3605217"/>
            <a:ext cx="533400" cy="152400"/>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Content Placeholder 2"/>
          <p:cNvSpPr txBox="1">
            <a:spLocks/>
          </p:cNvSpPr>
          <p:nvPr/>
        </p:nvSpPr>
        <p:spPr bwMode="auto">
          <a:xfrm>
            <a:off x="5928930" y="3886200"/>
            <a:ext cx="318245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Followed by rising volatility and breakdown…</a:t>
            </a:r>
          </a:p>
        </p:txBody>
      </p:sp>
      <p:sp>
        <p:nvSpPr>
          <p:cNvPr id="9" name="Right Arrow 8"/>
          <p:cNvSpPr/>
          <p:nvPr/>
        </p:nvSpPr>
        <p:spPr bwMode="auto">
          <a:xfrm rot="1278024">
            <a:off x="1686537" y="3636825"/>
            <a:ext cx="533400" cy="152400"/>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Content Placeholder 2"/>
          <p:cNvSpPr txBox="1">
            <a:spLocks/>
          </p:cNvSpPr>
          <p:nvPr/>
        </p:nvSpPr>
        <p:spPr bwMode="auto">
          <a:xfrm>
            <a:off x="5914260" y="4876800"/>
            <a:ext cx="31824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With rising private debt to GDP ratio</a:t>
            </a:r>
          </a:p>
        </p:txBody>
      </p:sp>
      <p:sp>
        <p:nvSpPr>
          <p:cNvPr id="11" name="Right Arrow 10"/>
          <p:cNvSpPr/>
          <p:nvPr/>
        </p:nvSpPr>
        <p:spPr bwMode="auto">
          <a:xfrm rot="20112128">
            <a:off x="3725493" y="4860243"/>
            <a:ext cx="672861" cy="114129"/>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Content Placeholder 2"/>
          <p:cNvSpPr txBox="1">
            <a:spLocks/>
          </p:cNvSpPr>
          <p:nvPr/>
        </p:nvSpPr>
        <p:spPr bwMode="auto">
          <a:xfrm>
            <a:off x="5932204" y="5562600"/>
            <a:ext cx="31824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And declining workers’ share of output (rising inequality)</a:t>
            </a:r>
          </a:p>
        </p:txBody>
      </p:sp>
      <p:sp>
        <p:nvSpPr>
          <p:cNvPr id="13" name="Content Placeholder 2"/>
          <p:cNvSpPr txBox="1">
            <a:spLocks/>
          </p:cNvSpPr>
          <p:nvPr/>
        </p:nvSpPr>
        <p:spPr bwMode="auto">
          <a:xfrm>
            <a:off x="228600" y="6248400"/>
            <a:ext cx="570033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All without nonlinear functions or growth…</a:t>
            </a:r>
          </a:p>
        </p:txBody>
      </p:sp>
      <p:sp>
        <p:nvSpPr>
          <p:cNvPr id="14" name="Right Arrow 13"/>
          <p:cNvSpPr/>
          <p:nvPr/>
        </p:nvSpPr>
        <p:spPr bwMode="auto">
          <a:xfrm rot="657825">
            <a:off x="1037300" y="4841241"/>
            <a:ext cx="1013242" cy="169351"/>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1638409822"/>
              </p:ext>
            </p:extLst>
          </p:nvPr>
        </p:nvGraphicFramePr>
        <p:xfrm>
          <a:off x="6781800" y="112486"/>
          <a:ext cx="1600200" cy="568897"/>
        </p:xfrm>
        <a:graphic>
          <a:graphicData uri="http://schemas.openxmlformats.org/presentationml/2006/ole">
            <mc:AlternateContent xmlns:mc="http://schemas.openxmlformats.org/markup-compatibility/2006">
              <mc:Choice xmlns:v="urn:schemas-microsoft-com:vml" Requires="v">
                <p:oleObj spid="_x0000_s56363" name="Packager Shell Object" showAsIcon="1" r:id="rId4" imgW="906840" imgH="322200" progId="Package">
                  <p:embed/>
                </p:oleObj>
              </mc:Choice>
              <mc:Fallback>
                <p:oleObj name="Packager Shell Object" showAsIcon="1" r:id="rId4" imgW="906840" imgH="322200" progId="Package">
                  <p:embed/>
                  <p:pic>
                    <p:nvPicPr>
                      <p:cNvPr id="0" name=""/>
                      <p:cNvPicPr/>
                      <p:nvPr/>
                    </p:nvPicPr>
                    <p:blipFill>
                      <a:blip r:embed="rId5"/>
                      <a:stretch>
                        <a:fillRect/>
                      </a:stretch>
                    </p:blipFill>
                    <p:spPr>
                      <a:xfrm>
                        <a:off x="6781800" y="112486"/>
                        <a:ext cx="1600200" cy="568897"/>
                      </a:xfrm>
                      <a:prstGeom prst="rect">
                        <a:avLst/>
                      </a:prstGeom>
                    </p:spPr>
                  </p:pic>
                </p:oleObj>
              </mc:Fallback>
            </mc:AlternateContent>
          </a:graphicData>
        </a:graphic>
      </p:graphicFrame>
    </p:spTree>
    <p:extLst>
      <p:ext uri="{BB962C8B-B14F-4D97-AF65-F5344CB8AC3E}">
        <p14:creationId xmlns:p14="http://schemas.microsoft.com/office/powerpoint/2010/main" val="333306072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up)">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up)">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up)">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75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up)">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75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0">
                                            <p:txEl>
                                              <p:pRg st="0" end="0"/>
                                            </p:txEl>
                                          </p:spTgt>
                                        </p:tgtEl>
                                        <p:attrNameLst>
                                          <p:attrName>style.visibility</p:attrName>
                                        </p:attrNameLst>
                                      </p:cBhvr>
                                      <p:to>
                                        <p:strVal val="visible"/>
                                      </p:to>
                                    </p:set>
                                    <p:animEffect transition="in" filter="wipe(up)">
                                      <p:cBhvr>
                                        <p:cTn id="60" dur="500"/>
                                        <p:tgtEl>
                                          <p:spTgt spid="1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75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Effect transition="in" filter="wipe(up)">
                                      <p:cBhvr>
                                        <p:cTn id="70" dur="500"/>
                                        <p:tgtEl>
                                          <p:spTgt spid="12">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75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13">
                                            <p:txEl>
                                              <p:pRg st="0" end="0"/>
                                            </p:txEl>
                                          </p:spTgt>
                                        </p:tgtEl>
                                        <p:attrNameLst>
                                          <p:attrName>style.visibility</p:attrName>
                                        </p:attrNameLst>
                                      </p:cBhvr>
                                      <p:to>
                                        <p:strVal val="visible"/>
                                      </p:to>
                                    </p:set>
                                    <p:animEffect transition="in" filter="wipe(up)">
                                      <p:cBhvr>
                                        <p:cTn id="8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5" grpId="0" build="p" bldLvl="5"/>
      <p:bldP spid="7" grpId="0" animBg="1"/>
      <p:bldP spid="8" grpId="0" build="p" bldLvl="5"/>
      <p:bldP spid="9" grpId="0" animBg="1"/>
      <p:bldP spid="10" grpId="0" build="p" bldLvl="5"/>
      <p:bldP spid="11" grpId="0" animBg="1"/>
      <p:bldP spid="12" grpId="0" build="p" bldLvl="5"/>
      <p:bldP spid="13" grpId="0" build="p" bldLvl="5"/>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Extending Goodwin: adding </a:t>
            </a:r>
            <a:r>
              <a:rPr lang="en-AU" dirty="0" smtClean="0"/>
              <a:t>government</a:t>
            </a:r>
            <a:endParaRPr lang="en-US" dirty="0"/>
          </a:p>
        </p:txBody>
      </p:sp>
      <p:sp>
        <p:nvSpPr>
          <p:cNvPr id="3" name="Content Placeholder 2"/>
          <p:cNvSpPr>
            <a:spLocks noGrp="1"/>
          </p:cNvSpPr>
          <p:nvPr>
            <p:ph idx="1"/>
          </p:nvPr>
        </p:nvSpPr>
        <p:spPr>
          <a:xfrm>
            <a:off x="228600" y="685800"/>
            <a:ext cx="8763000" cy="457200"/>
          </a:xfrm>
        </p:spPr>
        <p:txBody>
          <a:bodyPr/>
          <a:lstStyle/>
          <a:p>
            <a:r>
              <a:rPr lang="en-AU" dirty="0" smtClean="0"/>
              <a:t>Government subsidies to firms (G</a:t>
            </a:r>
            <a:r>
              <a:rPr lang="en-AU" baseline="-25000" dirty="0" smtClean="0"/>
              <a:t>S</a:t>
            </a:r>
            <a:r>
              <a:rPr lang="en-AU" dirty="0" smtClean="0"/>
              <a:t>) a function of employment rate:</a:t>
            </a:r>
            <a:endParaRPr lang="en-US" dirty="0"/>
          </a:p>
        </p:txBody>
      </p:sp>
      <p:graphicFrame>
        <p:nvGraphicFramePr>
          <p:cNvPr id="4" name="Object 3"/>
          <p:cNvGraphicFramePr>
            <a:graphicFrameLocks noChangeAspect="1"/>
          </p:cNvGraphicFramePr>
          <p:nvPr>
            <p:extLst/>
          </p:nvPr>
        </p:nvGraphicFramePr>
        <p:xfrm>
          <a:off x="565150" y="1143000"/>
          <a:ext cx="1689100" cy="688975"/>
        </p:xfrm>
        <a:graphic>
          <a:graphicData uri="http://schemas.openxmlformats.org/presentationml/2006/ole">
            <mc:AlternateContent xmlns:mc="http://schemas.openxmlformats.org/markup-compatibility/2006">
              <mc:Choice xmlns:v="urn:schemas-microsoft-com:vml" Requires="v">
                <p:oleObj spid="_x0000_s57469" name="Equation" r:id="rId3" imgW="965160" imgH="393480" progId="Equation.DSMT4">
                  <p:embed/>
                </p:oleObj>
              </mc:Choice>
              <mc:Fallback>
                <p:oleObj name="Equation" r:id="rId3" imgW="965160" imgH="393480" progId="Equation.DSMT4">
                  <p:embed/>
                  <p:pic>
                    <p:nvPicPr>
                      <p:cNvPr id="0" name=""/>
                      <p:cNvPicPr/>
                      <p:nvPr/>
                    </p:nvPicPr>
                    <p:blipFill>
                      <a:blip r:embed="rId4"/>
                      <a:stretch>
                        <a:fillRect/>
                      </a:stretch>
                    </p:blipFill>
                    <p:spPr>
                      <a:xfrm>
                        <a:off x="565150" y="1143000"/>
                        <a:ext cx="1689100" cy="688975"/>
                      </a:xfrm>
                      <a:prstGeom prst="rect">
                        <a:avLst/>
                      </a:prstGeom>
                    </p:spPr>
                  </p:pic>
                </p:oleObj>
              </mc:Fallback>
            </mc:AlternateContent>
          </a:graphicData>
        </a:graphic>
      </p:graphicFrame>
      <p:sp>
        <p:nvSpPr>
          <p:cNvPr id="6" name="Content Placeholder 2"/>
          <p:cNvSpPr txBox="1">
            <a:spLocks/>
          </p:cNvSpPr>
          <p:nvPr/>
        </p:nvSpPr>
        <p:spPr bwMode="auto">
          <a:xfrm>
            <a:off x="228600" y="1828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Net profit now includes government subsidy </a:t>
            </a:r>
            <a:endParaRPr lang="en-US" kern="0" dirty="0">
              <a:effectLst/>
            </a:endParaRPr>
          </a:p>
        </p:txBody>
      </p:sp>
      <p:graphicFrame>
        <p:nvGraphicFramePr>
          <p:cNvPr id="10" name="Object 9"/>
          <p:cNvGraphicFramePr>
            <a:graphicFrameLocks noChangeAspect="1"/>
          </p:cNvGraphicFramePr>
          <p:nvPr>
            <p:extLst/>
          </p:nvPr>
        </p:nvGraphicFramePr>
        <p:xfrm>
          <a:off x="609600" y="2286000"/>
          <a:ext cx="3297238" cy="608012"/>
        </p:xfrm>
        <a:graphic>
          <a:graphicData uri="http://schemas.openxmlformats.org/presentationml/2006/ole">
            <mc:AlternateContent xmlns:mc="http://schemas.openxmlformats.org/markup-compatibility/2006">
              <mc:Choice xmlns:v="urn:schemas-microsoft-com:vml" Requires="v">
                <p:oleObj spid="_x0000_s57470" name="Equation" r:id="rId5" imgW="2133360" imgH="393480" progId="Equation.DSMT4">
                  <p:embed/>
                </p:oleObj>
              </mc:Choice>
              <mc:Fallback>
                <p:oleObj name="Equation" r:id="rId5" imgW="2133360" imgH="393480" progId="Equation.DSMT4">
                  <p:embed/>
                  <p:pic>
                    <p:nvPicPr>
                      <p:cNvPr id="0" name=""/>
                      <p:cNvPicPr/>
                      <p:nvPr/>
                    </p:nvPicPr>
                    <p:blipFill>
                      <a:blip r:embed="rId6"/>
                      <a:stretch>
                        <a:fillRect/>
                      </a:stretch>
                    </p:blipFill>
                    <p:spPr>
                      <a:xfrm>
                        <a:off x="609600" y="2286000"/>
                        <a:ext cx="3297238" cy="608012"/>
                      </a:xfrm>
                      <a:prstGeom prst="rect">
                        <a:avLst/>
                      </a:prstGeom>
                    </p:spPr>
                  </p:pic>
                </p:oleObj>
              </mc:Fallback>
            </mc:AlternateContent>
          </a:graphicData>
        </a:graphic>
      </p:graphicFrame>
      <p:sp>
        <p:nvSpPr>
          <p:cNvPr id="11" name="Content Placeholder 2"/>
          <p:cNvSpPr txBox="1">
            <a:spLocks/>
          </p:cNvSpPr>
          <p:nvPr/>
        </p:nvSpPr>
        <p:spPr bwMode="auto">
          <a:xfrm>
            <a:off x="228600" y="28956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Replacing unrealistic linear functions with more realistic nonlinear ones</a:t>
            </a:r>
          </a:p>
          <a:p>
            <a:pPr lvl="1"/>
            <a:r>
              <a:rPr lang="en-AU" kern="0" dirty="0" smtClean="0">
                <a:effectLst/>
              </a:rPr>
              <a:t>Generalized exponential function with parameters minimum,  x-y coordinate &amp; slope at (</a:t>
            </a:r>
            <a:r>
              <a:rPr lang="en-AU" kern="0" dirty="0" err="1" smtClean="0">
                <a:effectLst/>
              </a:rPr>
              <a:t>x,y</a:t>
            </a:r>
            <a:r>
              <a:rPr lang="en-AU" kern="0" dirty="0" smtClean="0">
                <a:effectLst/>
              </a:rPr>
              <a:t>) point:</a:t>
            </a:r>
            <a:endParaRPr lang="en-US" kern="0" dirty="0">
              <a:effectLst/>
            </a:endParaRPr>
          </a:p>
        </p:txBody>
      </p:sp>
      <p:graphicFrame>
        <p:nvGraphicFramePr>
          <p:cNvPr id="8" name="Object 7"/>
          <p:cNvGraphicFramePr>
            <a:graphicFrameLocks noChangeAspect="1"/>
          </p:cNvGraphicFramePr>
          <p:nvPr>
            <p:extLst/>
          </p:nvPr>
        </p:nvGraphicFramePr>
        <p:xfrm>
          <a:off x="990599" y="3962400"/>
          <a:ext cx="6022361" cy="2514600"/>
        </p:xfrm>
        <a:graphic>
          <a:graphicData uri="http://schemas.openxmlformats.org/presentationml/2006/ole">
            <mc:AlternateContent xmlns:mc="http://schemas.openxmlformats.org/markup-compatibility/2006">
              <mc:Choice xmlns:v="urn:schemas-microsoft-com:vml" Requires="v">
                <p:oleObj spid="_x0000_s57471" name="Equation" r:id="rId7" imgW="3619440" imgH="1511280" progId="Equation.DSMT4">
                  <p:embed/>
                </p:oleObj>
              </mc:Choice>
              <mc:Fallback>
                <p:oleObj name="Equation" r:id="rId7" imgW="3619440" imgH="1511280" progId="Equation.DSMT4">
                  <p:embed/>
                  <p:pic>
                    <p:nvPicPr>
                      <p:cNvPr id="0" name=""/>
                      <p:cNvPicPr/>
                      <p:nvPr/>
                    </p:nvPicPr>
                    <p:blipFill>
                      <a:blip r:embed="rId8"/>
                      <a:stretch>
                        <a:fillRect/>
                      </a:stretch>
                    </p:blipFill>
                    <p:spPr>
                      <a:xfrm>
                        <a:off x="990599" y="3962400"/>
                        <a:ext cx="6022361" cy="2514600"/>
                      </a:xfrm>
                      <a:prstGeom prst="rect">
                        <a:avLst/>
                      </a:prstGeom>
                    </p:spPr>
                  </p:pic>
                </p:oleObj>
              </mc:Fallback>
            </mc:AlternateContent>
          </a:graphicData>
        </a:graphic>
      </p:graphicFrame>
    </p:spTree>
    <p:extLst>
      <p:ext uri="{BB962C8B-B14F-4D97-AF65-F5344CB8AC3E}">
        <p14:creationId xmlns:p14="http://schemas.microsoft.com/office/powerpoint/2010/main" val="427533003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28600" y="1031535"/>
            <a:ext cx="8534400" cy="5670826"/>
          </a:xfrm>
          <a:prstGeom prst="rect">
            <a:avLst/>
          </a:prstGeom>
        </p:spPr>
      </p:pic>
      <p:sp>
        <p:nvSpPr>
          <p:cNvPr id="2" name="Title 1"/>
          <p:cNvSpPr>
            <a:spLocks noGrp="1"/>
          </p:cNvSpPr>
          <p:nvPr>
            <p:ph type="title"/>
          </p:nvPr>
        </p:nvSpPr>
        <p:spPr/>
        <p:txBody>
          <a:bodyPr/>
          <a:lstStyle/>
          <a:p>
            <a:r>
              <a:rPr lang="en-AU" dirty="0"/>
              <a:t>What is Post Keynesian Economics?</a:t>
            </a:r>
            <a:endParaRPr lang="en-US" dirty="0"/>
          </a:p>
        </p:txBody>
      </p:sp>
      <p:sp>
        <p:nvSpPr>
          <p:cNvPr id="3" name="Content Placeholder 2"/>
          <p:cNvSpPr>
            <a:spLocks noGrp="1"/>
          </p:cNvSpPr>
          <p:nvPr>
            <p:ph idx="1"/>
          </p:nvPr>
        </p:nvSpPr>
        <p:spPr>
          <a:xfrm>
            <a:off x="228600" y="685800"/>
            <a:ext cx="8839200" cy="457200"/>
          </a:xfrm>
        </p:spPr>
        <p:txBody>
          <a:bodyPr/>
          <a:lstStyle/>
          <a:p>
            <a:r>
              <a:rPr lang="en-AU" dirty="0" smtClean="0"/>
              <a:t>Why might people have debated economics in the 1930s as well as now?</a:t>
            </a:r>
            <a:endParaRPr lang="en-US" dirty="0"/>
          </a:p>
        </p:txBody>
      </p:sp>
      <p:sp>
        <p:nvSpPr>
          <p:cNvPr id="7" name="Right Arrow 6"/>
          <p:cNvSpPr/>
          <p:nvPr/>
        </p:nvSpPr>
        <p:spPr bwMode="auto">
          <a:xfrm rot="597810">
            <a:off x="1423544" y="5532159"/>
            <a:ext cx="2971800" cy="539417"/>
          </a:xfrm>
          <a:prstGeom prst="rightArrow">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ndara" panose="020E0502030303020204" pitchFamily="34" charset="0"/>
              </a:rPr>
              <a:t>“Great Moderation”</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ndara" panose="020E0502030303020204" pitchFamily="34" charset="0"/>
            </a:endParaRPr>
          </a:p>
        </p:txBody>
      </p:sp>
      <p:sp>
        <p:nvSpPr>
          <p:cNvPr id="8" name="Right Arrow 7"/>
          <p:cNvSpPr/>
          <p:nvPr/>
        </p:nvSpPr>
        <p:spPr bwMode="auto">
          <a:xfrm rot="16896111">
            <a:off x="3826879" y="4082233"/>
            <a:ext cx="2872159" cy="644430"/>
          </a:xfrm>
          <a:prstGeom prst="rightArrow">
            <a:avLst/>
          </a:prstGeom>
          <a:gradFill rotWithShape="0">
            <a:gsLst>
              <a:gs pos="0">
                <a:srgbClr val="CC3300"/>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ndara" panose="020E0502030303020204" pitchFamily="34" charset="0"/>
              </a:rPr>
              <a:t>Breakdown!</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78410476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500"/>
                                        <p:tgtEl>
                                          <p:spTgt spid="7"/>
                                        </p:tgtEl>
                                      </p:cBhvr>
                                    </p:animEffect>
                                  </p:childTnLst>
                                </p:cTn>
                              </p:par>
                              <p:par>
                                <p:cTn id="11" presetID="22" presetClass="entr" presetSubtype="4" fill="hold" grpId="0" nodeType="withEffect">
                                  <p:stCondLst>
                                    <p:cond delay="2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Extending Goodwin: adding government</a:t>
            </a:r>
            <a:endParaRPr lang="en-US" dirty="0"/>
          </a:p>
        </p:txBody>
      </p:sp>
      <p:sp>
        <p:nvSpPr>
          <p:cNvPr id="3" name="Content Placeholder 2"/>
          <p:cNvSpPr>
            <a:spLocks noGrp="1"/>
          </p:cNvSpPr>
          <p:nvPr>
            <p:ph idx="1"/>
          </p:nvPr>
        </p:nvSpPr>
        <p:spPr>
          <a:xfrm>
            <a:off x="228600" y="685799"/>
            <a:ext cx="8763000" cy="665557"/>
          </a:xfrm>
        </p:spPr>
        <p:txBody>
          <a:bodyPr/>
          <a:lstStyle/>
          <a:p>
            <a:r>
              <a:rPr lang="en-AU" b="1" i="1" dirty="0" smtClean="0"/>
              <a:t>Resolute </a:t>
            </a:r>
            <a:r>
              <a:rPr lang="en-AU" dirty="0" smtClean="0"/>
              <a:t>counter-cyclical government behaviour prevents breakdown, but cycles remain…</a:t>
            </a:r>
            <a:endParaRPr lang="en-US" dirty="0"/>
          </a:p>
        </p:txBody>
      </p:sp>
      <p:pic>
        <p:nvPicPr>
          <p:cNvPr id="4" name="Picture 3"/>
          <p:cNvPicPr>
            <a:picLocks noChangeAspect="1"/>
          </p:cNvPicPr>
          <p:nvPr/>
        </p:nvPicPr>
        <p:blipFill>
          <a:blip r:embed="rId3"/>
          <a:stretch>
            <a:fillRect/>
          </a:stretch>
        </p:blipFill>
        <p:spPr>
          <a:xfrm>
            <a:off x="24450" y="1586362"/>
            <a:ext cx="7165382" cy="5261858"/>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339794265"/>
              </p:ext>
            </p:extLst>
          </p:nvPr>
        </p:nvGraphicFramePr>
        <p:xfrm>
          <a:off x="6324600" y="76200"/>
          <a:ext cx="2427290" cy="635794"/>
        </p:xfrm>
        <a:graphic>
          <a:graphicData uri="http://schemas.openxmlformats.org/presentationml/2006/ole">
            <mc:AlternateContent xmlns:mc="http://schemas.openxmlformats.org/markup-compatibility/2006">
              <mc:Choice xmlns:v="urn:schemas-microsoft-com:vml" Requires="v">
                <p:oleObj spid="_x0000_s58411" name="Packager Shell Object" showAsIcon="1" r:id="rId4" imgW="1230120" imgH="322200" progId="Package">
                  <p:embed/>
                </p:oleObj>
              </mc:Choice>
              <mc:Fallback>
                <p:oleObj name="Packager Shell Object" showAsIcon="1" r:id="rId4" imgW="1230120" imgH="322200" progId="Package">
                  <p:embed/>
                  <p:pic>
                    <p:nvPicPr>
                      <p:cNvPr id="0" name=""/>
                      <p:cNvPicPr/>
                      <p:nvPr/>
                    </p:nvPicPr>
                    <p:blipFill>
                      <a:blip r:embed="rId5"/>
                      <a:stretch>
                        <a:fillRect/>
                      </a:stretch>
                    </p:blipFill>
                    <p:spPr>
                      <a:xfrm>
                        <a:off x="6324600" y="76200"/>
                        <a:ext cx="2427290" cy="635794"/>
                      </a:xfrm>
                      <a:prstGeom prst="rect">
                        <a:avLst/>
                      </a:prstGeom>
                    </p:spPr>
                  </p:pic>
                </p:oleObj>
              </mc:Fallback>
            </mc:AlternateContent>
          </a:graphicData>
        </a:graphic>
      </p:graphicFrame>
      <p:sp>
        <p:nvSpPr>
          <p:cNvPr id="6" name="Content Placeholder 2"/>
          <p:cNvSpPr txBox="1">
            <a:spLocks/>
          </p:cNvSpPr>
          <p:nvPr/>
        </p:nvSpPr>
        <p:spPr bwMode="auto">
          <a:xfrm>
            <a:off x="6858000" y="1061911"/>
            <a:ext cx="227010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AU" kern="0" dirty="0" smtClean="0">
                <a:effectLst/>
              </a:rPr>
              <a:t>More stable than actual economy because actual governments have tolerated rising unemployment since 1970s</a:t>
            </a:r>
            <a:endParaRPr lang="en-US" kern="0" dirty="0">
              <a:effectLst/>
            </a:endParaRPr>
          </a:p>
        </p:txBody>
      </p:sp>
    </p:spTree>
    <p:extLst>
      <p:ext uri="{BB962C8B-B14F-4D97-AF65-F5344CB8AC3E}">
        <p14:creationId xmlns:p14="http://schemas.microsoft.com/office/powerpoint/2010/main" val="394464133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Conclusion</a:t>
            </a:r>
            <a:endParaRPr lang="en-US"/>
          </a:p>
        </p:txBody>
      </p:sp>
      <p:sp>
        <p:nvSpPr>
          <p:cNvPr id="3" name="Content Placeholder 2"/>
          <p:cNvSpPr>
            <a:spLocks noGrp="1"/>
          </p:cNvSpPr>
          <p:nvPr>
            <p:ph idx="1"/>
          </p:nvPr>
        </p:nvSpPr>
        <p:spPr>
          <a:xfrm>
            <a:off x="228600" y="685800"/>
            <a:ext cx="8763000" cy="2971800"/>
          </a:xfrm>
        </p:spPr>
        <p:txBody>
          <a:bodyPr/>
          <a:lstStyle/>
          <a:p>
            <a:r>
              <a:rPr lang="en-AU" dirty="0" smtClean="0"/>
              <a:t>Much more to Post Keynesian economics than I’ve shown here</a:t>
            </a:r>
          </a:p>
          <a:p>
            <a:pPr lvl="1"/>
            <a:r>
              <a:rPr lang="en-AU" dirty="0" smtClean="0"/>
              <a:t>Consult King (2012) for a complete survey</a:t>
            </a:r>
          </a:p>
          <a:p>
            <a:r>
              <a:rPr lang="en-AU" dirty="0" smtClean="0"/>
              <a:t>Many other Schools of Thought—Austrian, Evolutionary, Ecological, Feminist, Marxist, Institutional, </a:t>
            </a:r>
            <a:r>
              <a:rPr lang="en-AU" dirty="0" err="1" smtClean="0"/>
              <a:t>Econophysics</a:t>
            </a:r>
            <a:endParaRPr lang="en-AU" dirty="0" smtClean="0"/>
          </a:p>
          <a:p>
            <a:r>
              <a:rPr lang="en-AU" dirty="0" smtClean="0"/>
              <a:t>Given failure of Neoclassical paradigm, pluralism should rule</a:t>
            </a:r>
          </a:p>
          <a:p>
            <a:pPr lvl="1"/>
            <a:r>
              <a:rPr lang="en-AU" dirty="0" smtClean="0"/>
              <a:t>Teach all current approaches</a:t>
            </a:r>
          </a:p>
          <a:p>
            <a:pPr lvl="1"/>
            <a:r>
              <a:rPr lang="en-AU" dirty="0" smtClean="0"/>
              <a:t>Attempt to evolve new realistic paradigm over time</a:t>
            </a:r>
          </a:p>
          <a:p>
            <a:r>
              <a:rPr lang="en-AU" smtClean="0"/>
              <a:t>And if </a:t>
            </a:r>
            <a:r>
              <a:rPr lang="en-AU" dirty="0" smtClean="0"/>
              <a:t>your University doesn’t teach alternative approaches, then…</a:t>
            </a:r>
            <a:endParaRPr lang="en-US"/>
          </a:p>
        </p:txBody>
      </p:sp>
      <p:sp>
        <p:nvSpPr>
          <p:cNvPr id="4" name="Rectangle 3"/>
          <p:cNvSpPr/>
          <p:nvPr/>
        </p:nvSpPr>
        <p:spPr>
          <a:xfrm>
            <a:off x="533400" y="3411141"/>
            <a:ext cx="6858000" cy="1846659"/>
          </a:xfrm>
          <a:prstGeom prst="rect">
            <a:avLst/>
          </a:prstGeom>
          <a:noFill/>
        </p:spPr>
        <p:txBody>
          <a:bodyPr wrap="square" lIns="216000" tIns="45720" rIns="36000" bIns="45720">
            <a:spAutoFit/>
          </a:bodyPr>
          <a:lstStyle/>
          <a:p>
            <a:r>
              <a:rPr lang="en-US"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For a pluralist education in economics</a:t>
            </a:r>
          </a:p>
          <a:p>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Come to Kingston</a:t>
            </a: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
            </a:r>
            <a:b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b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School of Economics, History &amp; </a:t>
            </a: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Politics</a:t>
            </a:r>
            <a:endPar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endParaRPr>
          </a:p>
        </p:txBody>
      </p:sp>
      <p:sp>
        <p:nvSpPr>
          <p:cNvPr id="5" name="Rectangle 4"/>
          <p:cNvSpPr/>
          <p:nvPr/>
        </p:nvSpPr>
        <p:spPr>
          <a:xfrm>
            <a:off x="2971800" y="5254110"/>
            <a:ext cx="2438400" cy="1527690"/>
          </a:xfrm>
          <a:prstGeom prst="rect">
            <a:avLst/>
          </a:prstGeom>
          <a:solidFill>
            <a:schemeClr val="bg1">
              <a:lumMod val="50000"/>
            </a:schemeClr>
          </a:solidFill>
        </p:spPr>
        <p:txBody>
          <a:bodyPr wrap="none" lIns="91440" tIns="0" rIns="91440" bIns="45720">
            <a:normAutofit/>
          </a:bodyPr>
          <a:lstStyle/>
          <a:p>
            <a:pPr algn="l"/>
            <a:r>
              <a:rPr lang="en-US" sz="3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rPr>
              <a:t>Kingston</a:t>
            </a:r>
          </a:p>
          <a:p>
            <a:pPr algn="l">
              <a:lnSpc>
                <a:spcPts val="3000"/>
              </a:lnSpc>
            </a:pPr>
            <a:r>
              <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rPr>
              <a:t>University</a:t>
            </a:r>
          </a:p>
          <a:p>
            <a:pPr algn="l">
              <a:lnSpc>
                <a:spcPts val="3000"/>
              </a:lnSpc>
            </a:pPr>
            <a:r>
              <a:rPr lang="en-US"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rPr>
              <a:t>London</a:t>
            </a:r>
            <a:endPar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08593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 small selection of Post Keynesian papers</a:t>
            </a:r>
            <a:endParaRPr lang="en-US" dirty="0"/>
          </a:p>
        </p:txBody>
      </p:sp>
      <p:sp>
        <p:nvSpPr>
          <p:cNvPr id="3" name="Content Placeholder 2"/>
          <p:cNvSpPr>
            <a:spLocks noGrp="1"/>
          </p:cNvSpPr>
          <p:nvPr>
            <p:ph idx="1"/>
          </p:nvPr>
        </p:nvSpPr>
        <p:spPr/>
        <p:txBody>
          <a:bodyPr/>
          <a:lstStyle/>
          <a:p>
            <a:r>
              <a:rPr lang="en-US" sz="1800" dirty="0"/>
              <a:t>Ayres, R. U. (1978). Application of physical principles to economics. </a:t>
            </a:r>
            <a:r>
              <a:rPr lang="en-US" sz="1800" u="sng" dirty="0"/>
              <a:t>Resources, environment, and economics: applications of the materials/energy balance principle</a:t>
            </a:r>
            <a:r>
              <a:rPr lang="en-US" sz="1800" dirty="0"/>
              <a:t>. R. U. Ayers</a:t>
            </a:r>
            <a:r>
              <a:rPr lang="en-US" sz="1800" b="1" dirty="0"/>
              <a:t>: </a:t>
            </a:r>
            <a:r>
              <a:rPr lang="en-US" sz="1800" dirty="0"/>
              <a:t>Chapter 3.</a:t>
            </a:r>
          </a:p>
          <a:p>
            <a:r>
              <a:rPr lang="en-US" sz="1800" dirty="0"/>
              <a:t>Ayres, R. U. (1995). "Thermodynamics and Process Analysis for Future Economic Scenarios." </a:t>
            </a:r>
            <a:r>
              <a:rPr lang="en-US" sz="1800" u="sng" dirty="0"/>
              <a:t>Environmental and Resource Economics</a:t>
            </a:r>
            <a:r>
              <a:rPr lang="en-US" sz="1800" dirty="0"/>
              <a:t> </a:t>
            </a:r>
            <a:r>
              <a:rPr lang="en-US" sz="1800" b="1" dirty="0"/>
              <a:t>6</a:t>
            </a:r>
            <a:r>
              <a:rPr lang="en-US" sz="1800" dirty="0"/>
              <a:t>(3): 207-230.</a:t>
            </a:r>
          </a:p>
          <a:p>
            <a:r>
              <a:rPr lang="en-US" sz="1800" dirty="0"/>
              <a:t>Ayres, R. U. (1999). "The Second Law, the Fourth Law, Recycling and Limits to Growth." </a:t>
            </a:r>
            <a:r>
              <a:rPr lang="en-US" sz="1800" u="sng" dirty="0"/>
              <a:t>Ecological Economics</a:t>
            </a:r>
            <a:r>
              <a:rPr lang="en-US" sz="1800" dirty="0"/>
              <a:t> </a:t>
            </a:r>
            <a:r>
              <a:rPr lang="en-US" sz="1800" b="1" dirty="0"/>
              <a:t>29</a:t>
            </a:r>
            <a:r>
              <a:rPr lang="en-US" sz="1800" dirty="0"/>
              <a:t>(3): 473-483</a:t>
            </a:r>
            <a:r>
              <a:rPr lang="en-US" sz="1800" dirty="0" smtClean="0"/>
              <a:t>.</a:t>
            </a:r>
          </a:p>
          <a:p>
            <a:r>
              <a:rPr lang="en-US" sz="1800" dirty="0"/>
              <a:t>Bernanke, B. S. (2002). Remarks by Governor Ben S. Bernanke At the Conference to Honor Milton Friedman. </a:t>
            </a:r>
            <a:r>
              <a:rPr lang="en-US" sz="1800" u="sng" dirty="0"/>
              <a:t>Conference to Honor Milton Friedman. University of Chicago, Chicago, Illinois</a:t>
            </a:r>
            <a:r>
              <a:rPr lang="en-US" sz="1800" u="sng" dirty="0" smtClean="0"/>
              <a:t>.</a:t>
            </a:r>
          </a:p>
          <a:p>
            <a:pPr lvl="1"/>
            <a:r>
              <a:rPr lang="en-AU" sz="1800" b="1" i="1" dirty="0"/>
              <a:t>NOT a </a:t>
            </a:r>
            <a:r>
              <a:rPr lang="en-AU" sz="1800" b="1" i="1" dirty="0" smtClean="0"/>
              <a:t>Post-Keynesian!</a:t>
            </a:r>
            <a:endParaRPr lang="en-US" sz="1800" dirty="0" smtClean="0"/>
          </a:p>
          <a:p>
            <a:r>
              <a:rPr lang="en-US" sz="1800" dirty="0" smtClean="0"/>
              <a:t>Blinder</a:t>
            </a:r>
            <a:r>
              <a:rPr lang="en-US" sz="1800" dirty="0"/>
              <a:t>, A. S. (1998). </a:t>
            </a:r>
            <a:r>
              <a:rPr lang="en-US" sz="1800" u="sng" dirty="0"/>
              <a:t>Asking about prices: a new approach to understanding price stickiness</a:t>
            </a:r>
            <a:r>
              <a:rPr lang="en-US" sz="1800" dirty="0"/>
              <a:t>. New York, Russell Sage Foundation</a:t>
            </a:r>
            <a:r>
              <a:rPr lang="en-US" sz="1800" dirty="0" smtClean="0"/>
              <a:t>.</a:t>
            </a:r>
          </a:p>
          <a:p>
            <a:pPr lvl="1"/>
            <a:r>
              <a:rPr lang="en-AU" sz="1800" b="1" i="1" dirty="0" smtClean="0"/>
              <a:t>NOT a Post-Keynesian, but his survey work on cost functions contradicted Neoclassical theory</a:t>
            </a:r>
            <a:endParaRPr lang="en-US" sz="1800" b="1" i="1" dirty="0" smtClean="0"/>
          </a:p>
          <a:p>
            <a:r>
              <a:rPr lang="en-US" sz="1800" dirty="0" err="1" smtClean="0"/>
              <a:t>Eiteman</a:t>
            </a:r>
            <a:r>
              <a:rPr lang="en-US" sz="1800" dirty="0"/>
              <a:t>, W. J. (1945). "The Equilibrium of the Firm in Multi-Process Industries." </a:t>
            </a:r>
            <a:r>
              <a:rPr lang="en-US" sz="1800" u="sng" dirty="0"/>
              <a:t>THE QUARTERLY JOURNAL OF ECONOMICS</a:t>
            </a:r>
            <a:r>
              <a:rPr lang="en-US" sz="1800" dirty="0"/>
              <a:t> </a:t>
            </a:r>
            <a:r>
              <a:rPr lang="en-US" sz="1800" b="1" dirty="0"/>
              <a:t>59</a:t>
            </a:r>
            <a:r>
              <a:rPr lang="en-US" sz="1800" dirty="0"/>
              <a:t>(2): 280-286.</a:t>
            </a:r>
          </a:p>
          <a:p>
            <a:r>
              <a:rPr lang="en-US" sz="1800" dirty="0" err="1"/>
              <a:t>Eiteman</a:t>
            </a:r>
            <a:r>
              <a:rPr lang="en-US" sz="1800" dirty="0"/>
              <a:t>, W. J. (1947). "Factors Determining the Location of the Least Cost Point." </a:t>
            </a:r>
            <a:r>
              <a:rPr lang="en-US" sz="1800" u="sng" dirty="0"/>
              <a:t>The American Economic Review</a:t>
            </a:r>
            <a:r>
              <a:rPr lang="en-US" sz="1800" dirty="0"/>
              <a:t> </a:t>
            </a:r>
            <a:r>
              <a:rPr lang="en-US" sz="1800" b="1" dirty="0"/>
              <a:t>37</a:t>
            </a:r>
            <a:r>
              <a:rPr lang="en-US" sz="1800" dirty="0"/>
              <a:t>(5): 910-918</a:t>
            </a:r>
            <a:r>
              <a:rPr lang="en-US" sz="1800" dirty="0" smtClean="0"/>
              <a:t>.</a:t>
            </a:r>
            <a:endParaRPr lang="en-US" sz="1800" dirty="0"/>
          </a:p>
        </p:txBody>
      </p:sp>
    </p:spTree>
    <p:extLst>
      <p:ext uri="{BB962C8B-B14F-4D97-AF65-F5344CB8AC3E}">
        <p14:creationId xmlns:p14="http://schemas.microsoft.com/office/powerpoint/2010/main" val="2065745353"/>
      </p:ext>
    </p:extLst>
  </p:cSld>
  <p:clrMapOvr>
    <a:masterClrMapping/>
  </p:clrMapOvr>
  <p:transition>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 small selection of Post Keynesian papers</a:t>
            </a:r>
            <a:endParaRPr lang="en-US" dirty="0"/>
          </a:p>
        </p:txBody>
      </p:sp>
      <p:sp>
        <p:nvSpPr>
          <p:cNvPr id="3" name="Content Placeholder 2"/>
          <p:cNvSpPr>
            <a:spLocks noGrp="1"/>
          </p:cNvSpPr>
          <p:nvPr>
            <p:ph idx="1"/>
          </p:nvPr>
        </p:nvSpPr>
        <p:spPr/>
        <p:txBody>
          <a:bodyPr/>
          <a:lstStyle/>
          <a:p>
            <a:r>
              <a:rPr lang="en-US" sz="1800" dirty="0" err="1"/>
              <a:t>Eiteman</a:t>
            </a:r>
            <a:r>
              <a:rPr lang="en-US" sz="1800" dirty="0"/>
              <a:t>, W. J. (1948). "The Least Cost Point, Capacity, and Marginal Analysis: A Rejoinder." </a:t>
            </a:r>
            <a:r>
              <a:rPr lang="en-US" sz="1800" u="sng" dirty="0"/>
              <a:t>The American Economic Review</a:t>
            </a:r>
            <a:r>
              <a:rPr lang="en-US" sz="1800" dirty="0"/>
              <a:t> </a:t>
            </a:r>
            <a:r>
              <a:rPr lang="en-US" sz="1800" b="1" dirty="0"/>
              <a:t>38</a:t>
            </a:r>
            <a:r>
              <a:rPr lang="en-US" sz="1800" dirty="0"/>
              <a:t>(5): 899-904.</a:t>
            </a:r>
          </a:p>
          <a:p>
            <a:r>
              <a:rPr lang="en-US" sz="1800" dirty="0" err="1"/>
              <a:t>Eiteman</a:t>
            </a:r>
            <a:r>
              <a:rPr lang="en-US" sz="1800" dirty="0"/>
              <a:t>, W. J. (1953). "The Shape of the Average Cost Curve: Rejoinder." </a:t>
            </a:r>
            <a:r>
              <a:rPr lang="en-US" sz="1800" u="sng" dirty="0"/>
              <a:t>The American Economic Review</a:t>
            </a:r>
            <a:r>
              <a:rPr lang="en-US" sz="1800" dirty="0"/>
              <a:t> </a:t>
            </a:r>
            <a:r>
              <a:rPr lang="en-US" sz="1800" b="1" dirty="0"/>
              <a:t>43</a:t>
            </a:r>
            <a:r>
              <a:rPr lang="en-US" sz="1800" dirty="0"/>
              <a:t>(4): 628-630.</a:t>
            </a:r>
          </a:p>
          <a:p>
            <a:r>
              <a:rPr lang="en-US" sz="1800" dirty="0" err="1"/>
              <a:t>Eiteman</a:t>
            </a:r>
            <a:r>
              <a:rPr lang="en-US" sz="1800" dirty="0"/>
              <a:t>, W. J. and G. E. Guthrie (1952). "The Shape of the Average Cost Curve." </a:t>
            </a:r>
            <a:r>
              <a:rPr lang="en-US" sz="1800" u="sng" dirty="0"/>
              <a:t>The American Economic Review</a:t>
            </a:r>
            <a:r>
              <a:rPr lang="en-US" sz="1800" dirty="0"/>
              <a:t> </a:t>
            </a:r>
            <a:r>
              <a:rPr lang="en-US" sz="1800" b="1" dirty="0"/>
              <a:t>42</a:t>
            </a:r>
            <a:r>
              <a:rPr lang="en-US" sz="1800" dirty="0"/>
              <a:t>(5): 832-838.</a:t>
            </a:r>
          </a:p>
          <a:p>
            <a:r>
              <a:rPr lang="en-US" sz="1800" dirty="0" smtClean="0"/>
              <a:t>Fisher</a:t>
            </a:r>
            <a:r>
              <a:rPr lang="en-US" sz="1800" dirty="0"/>
              <a:t>, I. (1932). </a:t>
            </a:r>
            <a:r>
              <a:rPr lang="en-US" sz="1800" u="sng" dirty="0"/>
              <a:t>Booms and Depressions: Some First Principles</a:t>
            </a:r>
            <a:r>
              <a:rPr lang="en-US" sz="1800" dirty="0"/>
              <a:t>. New York, Adelphi.</a:t>
            </a:r>
          </a:p>
          <a:p>
            <a:r>
              <a:rPr lang="en-US" sz="1800" dirty="0"/>
              <a:t>Fisher, I. (1933). "The Debt-Deflation Theory of Great Depressions." </a:t>
            </a:r>
            <a:r>
              <a:rPr lang="en-US" sz="1800" u="sng" dirty="0" err="1"/>
              <a:t>Econometrica</a:t>
            </a:r>
            <a:r>
              <a:rPr lang="en-US" sz="1800" dirty="0"/>
              <a:t> </a:t>
            </a:r>
            <a:r>
              <a:rPr lang="en-US" sz="1800" b="1" dirty="0"/>
              <a:t>1</a:t>
            </a:r>
            <a:r>
              <a:rPr lang="en-US" sz="1800" dirty="0"/>
              <a:t>(4): 337-357.</a:t>
            </a:r>
          </a:p>
          <a:p>
            <a:r>
              <a:rPr lang="en-US" sz="1800" dirty="0"/>
              <a:t>Godley, W. (1992). "Maastricht and All That." </a:t>
            </a:r>
            <a:r>
              <a:rPr lang="en-US" sz="1800" u="sng" dirty="0"/>
              <a:t>London Review of Books</a:t>
            </a:r>
            <a:r>
              <a:rPr lang="en-US" sz="1800" dirty="0"/>
              <a:t> </a:t>
            </a:r>
            <a:r>
              <a:rPr lang="en-US" sz="1800" b="1" dirty="0"/>
              <a:t>14</a:t>
            </a:r>
            <a:r>
              <a:rPr lang="en-US" sz="1800" dirty="0"/>
              <a:t>(19): 3-4.</a:t>
            </a:r>
          </a:p>
          <a:p>
            <a:r>
              <a:rPr lang="en-US" sz="1800" dirty="0"/>
              <a:t>Godley, W. (1999). "Money and Credit in a Keynesian Model of Income Determination." </a:t>
            </a:r>
            <a:r>
              <a:rPr lang="en-US" sz="1800" u="sng" dirty="0"/>
              <a:t>Cambridge Journal of Economics</a:t>
            </a:r>
            <a:r>
              <a:rPr lang="en-US" sz="1800" dirty="0"/>
              <a:t> </a:t>
            </a:r>
            <a:r>
              <a:rPr lang="en-US" sz="1800" b="1" dirty="0"/>
              <a:t>23</a:t>
            </a:r>
            <a:r>
              <a:rPr lang="en-US" sz="1800" dirty="0"/>
              <a:t>(4): 393-411.</a:t>
            </a:r>
          </a:p>
          <a:p>
            <a:r>
              <a:rPr lang="en-US" sz="1800" dirty="0"/>
              <a:t>Godley, W. (2001). "The Developing Recession in the United States." </a:t>
            </a:r>
            <a:r>
              <a:rPr lang="en-US" sz="1800" u="sng" dirty="0" err="1"/>
              <a:t>Banca</a:t>
            </a:r>
            <a:r>
              <a:rPr lang="en-US" sz="1800" u="sng" dirty="0"/>
              <a:t> </a:t>
            </a:r>
            <a:r>
              <a:rPr lang="en-US" sz="1800" u="sng" dirty="0" err="1"/>
              <a:t>Nazionale</a:t>
            </a:r>
            <a:r>
              <a:rPr lang="en-US" sz="1800" u="sng" dirty="0"/>
              <a:t> del </a:t>
            </a:r>
            <a:r>
              <a:rPr lang="en-US" sz="1800" u="sng" dirty="0" err="1"/>
              <a:t>Lavoro</a:t>
            </a:r>
            <a:r>
              <a:rPr lang="en-US" sz="1800" u="sng" dirty="0"/>
              <a:t> Quarterly Review</a:t>
            </a:r>
            <a:r>
              <a:rPr lang="en-US" sz="1800" dirty="0"/>
              <a:t> </a:t>
            </a:r>
            <a:r>
              <a:rPr lang="en-US" sz="1800" b="1" dirty="0"/>
              <a:t>54</a:t>
            </a:r>
            <a:r>
              <a:rPr lang="en-US" sz="1800" dirty="0"/>
              <a:t>(219): 417-425.</a:t>
            </a:r>
          </a:p>
          <a:p>
            <a:r>
              <a:rPr lang="en-US" sz="1800" dirty="0"/>
              <a:t>Godley, W. (2004). "Money and Credit in a Keynesian Model of Income Determination: Corrigenda." </a:t>
            </a:r>
            <a:r>
              <a:rPr lang="en-US" sz="1800" u="sng" dirty="0"/>
              <a:t>Cambridge Journal of Economics</a:t>
            </a:r>
            <a:r>
              <a:rPr lang="en-US" sz="1800" dirty="0"/>
              <a:t> </a:t>
            </a:r>
            <a:r>
              <a:rPr lang="en-US" sz="1800" b="1" dirty="0"/>
              <a:t>28</a:t>
            </a:r>
            <a:r>
              <a:rPr lang="en-US" sz="1800" dirty="0"/>
              <a:t>(3): 469-469.</a:t>
            </a:r>
          </a:p>
          <a:p>
            <a:r>
              <a:rPr lang="en-US" sz="1800" dirty="0"/>
              <a:t>Godley, W. and A. </a:t>
            </a:r>
            <a:r>
              <a:rPr lang="en-US" sz="1800" dirty="0" err="1"/>
              <a:t>Izurieta</a:t>
            </a:r>
            <a:r>
              <a:rPr lang="en-US" sz="1800" dirty="0"/>
              <a:t> (2002). "The Case for a Severe Recession." </a:t>
            </a:r>
            <a:r>
              <a:rPr lang="en-US" sz="1800" u="sng" dirty="0"/>
              <a:t>Challenge</a:t>
            </a:r>
            <a:r>
              <a:rPr lang="en-US" sz="1800" dirty="0"/>
              <a:t> </a:t>
            </a:r>
            <a:r>
              <a:rPr lang="en-US" sz="1800" b="1" dirty="0"/>
              <a:t>45</a:t>
            </a:r>
            <a:r>
              <a:rPr lang="en-US" sz="1800" dirty="0"/>
              <a:t>(2): 27-51</a:t>
            </a:r>
            <a:r>
              <a:rPr lang="en-US" sz="1800" dirty="0" smtClean="0"/>
              <a:t>.</a:t>
            </a:r>
            <a:endParaRPr lang="en-US" sz="1800" dirty="0"/>
          </a:p>
        </p:txBody>
      </p:sp>
    </p:spTree>
    <p:extLst>
      <p:ext uri="{BB962C8B-B14F-4D97-AF65-F5344CB8AC3E}">
        <p14:creationId xmlns:p14="http://schemas.microsoft.com/office/powerpoint/2010/main" val="4189376387"/>
      </p:ext>
    </p:extLst>
  </p:cSld>
  <p:clrMapOvr>
    <a:masterClrMapping/>
  </p:clrMapOvr>
  <p:transition>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 small selection of Post Keynesian papers</a:t>
            </a:r>
            <a:endParaRPr lang="en-US" dirty="0"/>
          </a:p>
        </p:txBody>
      </p:sp>
      <p:sp>
        <p:nvSpPr>
          <p:cNvPr id="3" name="Content Placeholder 2"/>
          <p:cNvSpPr>
            <a:spLocks noGrp="1"/>
          </p:cNvSpPr>
          <p:nvPr>
            <p:ph idx="1"/>
          </p:nvPr>
        </p:nvSpPr>
        <p:spPr/>
        <p:txBody>
          <a:bodyPr/>
          <a:lstStyle/>
          <a:p>
            <a:r>
              <a:rPr lang="en-US" sz="1800" dirty="0"/>
              <a:t>Godley, W. and M. Lavoie (2005). "Comprehensive Accounting in Simple Open Economy Macroeconomics with Endogenous Sterilization or Flexible Exchange Rates." </a:t>
            </a:r>
            <a:r>
              <a:rPr lang="en-US" sz="1800" u="sng" dirty="0"/>
              <a:t>Journal of Post Keynesian Economics</a:t>
            </a:r>
            <a:r>
              <a:rPr lang="en-US" sz="1800" dirty="0"/>
              <a:t> </a:t>
            </a:r>
            <a:r>
              <a:rPr lang="en-US" sz="1800" b="1" dirty="0"/>
              <a:t>28</a:t>
            </a:r>
            <a:r>
              <a:rPr lang="en-US" sz="1800" dirty="0"/>
              <a:t>(2): 241-276.</a:t>
            </a:r>
          </a:p>
          <a:p>
            <a:r>
              <a:rPr lang="en-US" sz="1800" dirty="0"/>
              <a:t>Godley, W. and M. Lavoie (2007). "Fiscal Policy in a Stock-Flow Consistent (SFC) Model." </a:t>
            </a:r>
            <a:r>
              <a:rPr lang="en-US" sz="1800" u="sng" dirty="0"/>
              <a:t>Journal of Post Keynesian Economics</a:t>
            </a:r>
            <a:r>
              <a:rPr lang="en-US" sz="1800" dirty="0"/>
              <a:t> </a:t>
            </a:r>
            <a:r>
              <a:rPr lang="en-US" sz="1800" b="1" dirty="0"/>
              <a:t>30</a:t>
            </a:r>
            <a:r>
              <a:rPr lang="en-US" sz="1800" dirty="0"/>
              <a:t>(1): 79-100.</a:t>
            </a:r>
          </a:p>
          <a:p>
            <a:r>
              <a:rPr lang="en-US" sz="1800" dirty="0"/>
              <a:t>Godley, W. and M. Lavoie (2007). </a:t>
            </a:r>
            <a:r>
              <a:rPr lang="en-US" sz="1800" u="sng" dirty="0"/>
              <a:t>Monetary Economics: An Integrated Approach to Credit, Money, Income, Production and Wealth</a:t>
            </a:r>
            <a:r>
              <a:rPr lang="en-US" sz="1800" dirty="0"/>
              <a:t>. New York, Palgrave </a:t>
            </a:r>
            <a:r>
              <a:rPr lang="en-US" sz="1800" dirty="0" smtClean="0"/>
              <a:t>Macmillan.</a:t>
            </a:r>
          </a:p>
          <a:p>
            <a:r>
              <a:rPr lang="en-US" sz="1800" dirty="0" smtClean="0"/>
              <a:t>Goodwin</a:t>
            </a:r>
            <a:r>
              <a:rPr lang="en-US" sz="1800" dirty="0"/>
              <a:t>, R. (1946). "Innovations and the Irregularity of Economic Cycles." </a:t>
            </a:r>
            <a:r>
              <a:rPr lang="en-US" sz="1800" u="sng" dirty="0"/>
              <a:t>The Review of Economics and Statistics</a:t>
            </a:r>
            <a:r>
              <a:rPr lang="en-US" sz="1800" dirty="0"/>
              <a:t> </a:t>
            </a:r>
            <a:r>
              <a:rPr lang="en-US" sz="1800" b="1" dirty="0"/>
              <a:t>28</a:t>
            </a:r>
            <a:r>
              <a:rPr lang="en-US" sz="1800" dirty="0"/>
              <a:t>(2): 95-104.</a:t>
            </a:r>
          </a:p>
          <a:p>
            <a:r>
              <a:rPr lang="en-US" sz="1800" dirty="0"/>
              <a:t>Goodwin, R. M. (1967). A growth cycle. </a:t>
            </a:r>
            <a:r>
              <a:rPr lang="en-US" sz="1800" u="sng" dirty="0"/>
              <a:t>Socialism, Capitalism and Economic Growth</a:t>
            </a:r>
            <a:r>
              <a:rPr lang="en-US" sz="1800" dirty="0"/>
              <a:t>. C. H. Feinstein. Cambridge, Cambridge University Press</a:t>
            </a:r>
            <a:r>
              <a:rPr lang="en-US" sz="1800" b="1" dirty="0"/>
              <a:t>: </a:t>
            </a:r>
            <a:r>
              <a:rPr lang="en-US" sz="1800" dirty="0"/>
              <a:t>54-58.</a:t>
            </a:r>
          </a:p>
          <a:p>
            <a:r>
              <a:rPr lang="en-US" sz="1800" dirty="0"/>
              <a:t>Goodwin, R. M. (1985). "A Personal Perspective on Mathematical Economics." </a:t>
            </a:r>
            <a:r>
              <a:rPr lang="en-US" sz="1800" u="sng" dirty="0" err="1"/>
              <a:t>Banca</a:t>
            </a:r>
            <a:r>
              <a:rPr lang="en-US" sz="1800" u="sng" dirty="0"/>
              <a:t> </a:t>
            </a:r>
            <a:r>
              <a:rPr lang="en-US" sz="1800" u="sng" dirty="0" err="1"/>
              <a:t>Nazionale</a:t>
            </a:r>
            <a:r>
              <a:rPr lang="en-US" sz="1800" u="sng" dirty="0"/>
              <a:t> del </a:t>
            </a:r>
            <a:r>
              <a:rPr lang="en-US" sz="1800" u="sng" dirty="0" err="1"/>
              <a:t>Lavoro</a:t>
            </a:r>
            <a:r>
              <a:rPr lang="en-US" sz="1800" u="sng" dirty="0"/>
              <a:t> Quarterly Review</a:t>
            </a:r>
            <a:r>
              <a:rPr lang="en-US" sz="1800" dirty="0"/>
              <a:t>(152): 3-13.</a:t>
            </a:r>
          </a:p>
          <a:p>
            <a:r>
              <a:rPr lang="en-US" sz="1800" dirty="0"/>
              <a:t>Goodwin, R. M. (1986). "The Economy as an Evolutionary </a:t>
            </a:r>
            <a:r>
              <a:rPr lang="en-US" sz="1800" dirty="0" err="1"/>
              <a:t>Pulsator</a:t>
            </a:r>
            <a:r>
              <a:rPr lang="en-US" sz="1800" dirty="0"/>
              <a:t>." </a:t>
            </a:r>
            <a:r>
              <a:rPr lang="en-US" sz="1800" u="sng" dirty="0"/>
              <a:t>Journal of Economic Behavior and Organization</a:t>
            </a:r>
            <a:r>
              <a:rPr lang="en-US" sz="1800" dirty="0"/>
              <a:t> </a:t>
            </a:r>
            <a:r>
              <a:rPr lang="en-US" sz="1800" b="1" dirty="0"/>
              <a:t>7</a:t>
            </a:r>
            <a:r>
              <a:rPr lang="en-US" sz="1800" dirty="0"/>
              <a:t>(4): 341-349.</a:t>
            </a:r>
          </a:p>
          <a:p>
            <a:r>
              <a:rPr lang="en-US" sz="1800" dirty="0"/>
              <a:t>Goodwin, R. M. (1986). "Swinging along the Turnpike with von Neumann and </a:t>
            </a:r>
            <a:r>
              <a:rPr lang="en-US" sz="1800" dirty="0" err="1"/>
              <a:t>Sraffa</a:t>
            </a:r>
            <a:r>
              <a:rPr lang="en-US" sz="1800" dirty="0"/>
              <a:t>." </a:t>
            </a:r>
            <a:r>
              <a:rPr lang="en-US" sz="1800" u="sng" dirty="0"/>
              <a:t>Cambridge Journal of Economics</a:t>
            </a:r>
            <a:r>
              <a:rPr lang="en-US" sz="1800" dirty="0"/>
              <a:t> </a:t>
            </a:r>
            <a:r>
              <a:rPr lang="en-US" sz="1800" b="1" dirty="0"/>
              <a:t>10</a:t>
            </a:r>
            <a:r>
              <a:rPr lang="en-US" sz="1800" dirty="0"/>
              <a:t>(3): 203-210.</a:t>
            </a:r>
          </a:p>
          <a:p>
            <a:r>
              <a:rPr lang="en-US" sz="1800" dirty="0"/>
              <a:t>Goodwin, R. M. (1990). </a:t>
            </a:r>
            <a:r>
              <a:rPr lang="en-US" sz="1800" u="sng" dirty="0"/>
              <a:t>Chaotic economic dynamics</a:t>
            </a:r>
            <a:r>
              <a:rPr lang="en-US" sz="1800" dirty="0"/>
              <a:t>. Oxford, Oxford University Press.</a:t>
            </a:r>
          </a:p>
          <a:p>
            <a:r>
              <a:rPr lang="en-US" sz="1800" dirty="0"/>
              <a:t>Goodwin, R. M. (1990). "The Complex Dynamics of Innovation, Output, and Employment." </a:t>
            </a:r>
            <a:r>
              <a:rPr lang="en-US" sz="1800" u="sng" dirty="0"/>
              <a:t>Structural Change and Economic Dynamics</a:t>
            </a:r>
            <a:r>
              <a:rPr lang="en-US" sz="1800" dirty="0"/>
              <a:t> </a:t>
            </a:r>
            <a:r>
              <a:rPr lang="en-US" sz="1800" b="1" dirty="0"/>
              <a:t>1</a:t>
            </a:r>
            <a:r>
              <a:rPr lang="en-US" sz="1800" dirty="0"/>
              <a:t>(1): 119-131</a:t>
            </a:r>
            <a:r>
              <a:rPr lang="en-US" sz="1800" dirty="0" smtClean="0"/>
              <a:t>.</a:t>
            </a:r>
            <a:endParaRPr lang="en-US" sz="1800" dirty="0"/>
          </a:p>
        </p:txBody>
      </p:sp>
    </p:spTree>
    <p:extLst>
      <p:ext uri="{BB962C8B-B14F-4D97-AF65-F5344CB8AC3E}">
        <p14:creationId xmlns:p14="http://schemas.microsoft.com/office/powerpoint/2010/main" val="3228898378"/>
      </p:ext>
    </p:extLst>
  </p:cSld>
  <p:clrMapOvr>
    <a:masterClrMapping/>
  </p:clrMapOvr>
  <p:transition>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 small selection of Post Keynesian papers</a:t>
            </a:r>
            <a:endParaRPr lang="en-US" dirty="0"/>
          </a:p>
        </p:txBody>
      </p:sp>
      <p:sp>
        <p:nvSpPr>
          <p:cNvPr id="3" name="Content Placeholder 2"/>
          <p:cNvSpPr>
            <a:spLocks noGrp="1"/>
          </p:cNvSpPr>
          <p:nvPr>
            <p:ph idx="1"/>
          </p:nvPr>
        </p:nvSpPr>
        <p:spPr/>
        <p:txBody>
          <a:bodyPr/>
          <a:lstStyle/>
          <a:p>
            <a:r>
              <a:rPr lang="en-US" sz="1800" dirty="0"/>
              <a:t>Goodwin, R. M. (1991). "New Results in Non-linear Economic Dynamics." </a:t>
            </a:r>
            <a:r>
              <a:rPr lang="en-US" sz="1800" u="sng" dirty="0"/>
              <a:t>Economic Systems Research</a:t>
            </a:r>
            <a:r>
              <a:rPr lang="en-US" sz="1800" dirty="0"/>
              <a:t> </a:t>
            </a:r>
            <a:r>
              <a:rPr lang="en-US" sz="1800" b="1" dirty="0"/>
              <a:t>3</a:t>
            </a:r>
            <a:r>
              <a:rPr lang="en-US" sz="1800" dirty="0"/>
              <a:t>(4): 426-427.</a:t>
            </a:r>
          </a:p>
          <a:p>
            <a:r>
              <a:rPr lang="en-US" sz="1800" dirty="0"/>
              <a:t>Goodwin, R. M. (1993). Schumpeter and Keynes. </a:t>
            </a:r>
            <a:r>
              <a:rPr lang="en-US" sz="1800" u="sng" dirty="0"/>
              <a:t>Market and institutions in economic development: Essays in </a:t>
            </a:r>
            <a:r>
              <a:rPr lang="en-US" sz="1800" u="sng" dirty="0" err="1"/>
              <a:t>honour</a:t>
            </a:r>
            <a:r>
              <a:rPr lang="en-US" sz="1800" u="sng" dirty="0"/>
              <a:t> of Paolo </a:t>
            </a:r>
            <a:r>
              <a:rPr lang="en-US" sz="1800" u="sng" dirty="0" err="1"/>
              <a:t>Sylos</a:t>
            </a:r>
            <a:r>
              <a:rPr lang="en-US" sz="1800" u="sng" dirty="0"/>
              <a:t> </a:t>
            </a:r>
            <a:r>
              <a:rPr lang="en-US" sz="1800" u="sng" dirty="0" err="1"/>
              <a:t>Labini</a:t>
            </a:r>
            <a:r>
              <a:rPr lang="en-US" sz="1800" dirty="0"/>
              <a:t>. S. </a:t>
            </a:r>
            <a:r>
              <a:rPr lang="en-US" sz="1800" dirty="0" err="1"/>
              <a:t>Biasco</a:t>
            </a:r>
            <a:r>
              <a:rPr lang="en-US" sz="1800" dirty="0"/>
              <a:t>, A. </a:t>
            </a:r>
            <a:r>
              <a:rPr lang="en-US" sz="1800" dirty="0" err="1"/>
              <a:t>Roncaglia</a:t>
            </a:r>
            <a:r>
              <a:rPr lang="en-US" sz="1800" dirty="0"/>
              <a:t> and M. </a:t>
            </a:r>
            <a:r>
              <a:rPr lang="en-US" sz="1800" dirty="0" err="1"/>
              <a:t>Salvati</a:t>
            </a:r>
            <a:r>
              <a:rPr lang="en-US" sz="1800" dirty="0"/>
              <a:t>. New York, St. Martin's Press</a:t>
            </a:r>
            <a:r>
              <a:rPr lang="en-US" sz="1800" b="1" dirty="0"/>
              <a:t>: </a:t>
            </a:r>
            <a:r>
              <a:rPr lang="en-US" sz="1800" dirty="0"/>
              <a:t>83-85.</a:t>
            </a:r>
          </a:p>
          <a:p>
            <a:r>
              <a:rPr lang="en-US" sz="1800" dirty="0" smtClean="0"/>
              <a:t>Goodwin</a:t>
            </a:r>
            <a:r>
              <a:rPr lang="en-US" sz="1800" dirty="0"/>
              <a:t>, R. M. (1996). Structural Change and Macroeconomic Stability in Disaggregated Models. </a:t>
            </a:r>
            <a:r>
              <a:rPr lang="en-US" sz="1800" u="sng" dirty="0"/>
              <a:t>Production and economic dynamics</a:t>
            </a:r>
            <a:r>
              <a:rPr lang="en-US" sz="1800" dirty="0"/>
              <a:t>. M. </a:t>
            </a:r>
            <a:r>
              <a:rPr lang="en-US" sz="1800" dirty="0" err="1"/>
              <a:t>Landesmann</a:t>
            </a:r>
            <a:r>
              <a:rPr lang="en-US" sz="1800" dirty="0"/>
              <a:t> and R. </a:t>
            </a:r>
            <a:r>
              <a:rPr lang="en-US" sz="1800" dirty="0" err="1"/>
              <a:t>Scazzieri</a:t>
            </a:r>
            <a:r>
              <a:rPr lang="en-US" sz="1800" dirty="0"/>
              <a:t>. Cambridge, Cambridge University Press</a:t>
            </a:r>
            <a:r>
              <a:rPr lang="en-US" sz="1800" b="1" dirty="0"/>
              <a:t>: </a:t>
            </a:r>
            <a:r>
              <a:rPr lang="en-US" sz="1800" dirty="0"/>
              <a:t>167-187.</a:t>
            </a:r>
          </a:p>
          <a:p>
            <a:r>
              <a:rPr lang="en-US" sz="1800" dirty="0"/>
              <a:t>Goodwin, R. M., R. H. Day and P. Chen (1993). A Marx-Keynes-Schumpeter Model of Economic Growth and Fluctuation. </a:t>
            </a:r>
            <a:r>
              <a:rPr lang="en-US" sz="1800" u="sng" dirty="0"/>
              <a:t>Nonlinear dynamics and evolutionary economics</a:t>
            </a:r>
            <a:r>
              <a:rPr lang="en-US" sz="1800" dirty="0"/>
              <a:t>. Oxford, Oxford University Press</a:t>
            </a:r>
            <a:r>
              <a:rPr lang="en-US" sz="1800" b="1" dirty="0"/>
              <a:t>: </a:t>
            </a:r>
            <a:r>
              <a:rPr lang="en-US" sz="1800" dirty="0"/>
              <a:t>45-57.</a:t>
            </a:r>
          </a:p>
          <a:p>
            <a:r>
              <a:rPr lang="en-US" sz="1800" dirty="0" smtClean="0"/>
              <a:t>Goodwin</a:t>
            </a:r>
            <a:r>
              <a:rPr lang="en-US" sz="1800" dirty="0"/>
              <a:t>, R. M., G. Gandolfo and F. </a:t>
            </a:r>
            <a:r>
              <a:rPr lang="en-US" sz="1800" dirty="0" err="1"/>
              <a:t>Marzano</a:t>
            </a:r>
            <a:r>
              <a:rPr lang="en-US" sz="1800" dirty="0"/>
              <a:t> (1987). The Nonlinear Theory of the Cycle Revisited. </a:t>
            </a:r>
            <a:r>
              <a:rPr lang="en-US" sz="1800" u="sng" dirty="0"/>
              <a:t>Keynesian theory, planning models and quantitative economics: Essays in memory of Vittorio </a:t>
            </a:r>
            <a:r>
              <a:rPr lang="en-US" sz="1800" u="sng" dirty="0" err="1"/>
              <a:t>Marrama</a:t>
            </a:r>
            <a:r>
              <a:rPr lang="en-US" sz="1800" u="sng" dirty="0"/>
              <a:t>. Volume 1</a:t>
            </a:r>
            <a:r>
              <a:rPr lang="en-US" sz="1800" dirty="0"/>
              <a:t>, </a:t>
            </a:r>
            <a:r>
              <a:rPr lang="en-US" sz="1800" dirty="0" err="1"/>
              <a:t>Universita</a:t>
            </a:r>
            <a:r>
              <a:rPr lang="en-US" sz="1800" dirty="0"/>
              <a:t> </a:t>
            </a:r>
            <a:r>
              <a:rPr lang="en-US" sz="1800" dirty="0" err="1"/>
              <a:t>degli</a:t>
            </a:r>
            <a:r>
              <a:rPr lang="en-US" sz="1800" dirty="0"/>
              <a:t> </a:t>
            </a:r>
            <a:r>
              <a:rPr lang="en-US" sz="1800" dirty="0" err="1"/>
              <a:t>Studi</a:t>
            </a:r>
            <a:r>
              <a:rPr lang="en-US" sz="1800" dirty="0"/>
              <a:t> di Roma 'La </a:t>
            </a:r>
            <a:r>
              <a:rPr lang="en-US" sz="1800" dirty="0" err="1"/>
              <a:t>Sapienza</a:t>
            </a:r>
            <a:r>
              <a:rPr lang="en-US" sz="1800" dirty="0"/>
              <a:t>' series, no. 44, 1</a:t>
            </a:r>
          </a:p>
          <a:p>
            <a:r>
              <a:rPr lang="en-US" sz="1800" dirty="0"/>
              <a:t>Goodwin, R. M., G. M. Hodgson and E. </a:t>
            </a:r>
            <a:r>
              <a:rPr lang="en-US" sz="1800" dirty="0" err="1"/>
              <a:t>Screpanti</a:t>
            </a:r>
            <a:r>
              <a:rPr lang="en-US" sz="1800" dirty="0"/>
              <a:t> (1991). Economic Evolution, Chaotic Dynamics and the Marx-Keynes-Schumpeter System. </a:t>
            </a:r>
            <a:r>
              <a:rPr lang="en-US" sz="1800" u="sng" dirty="0"/>
              <a:t>Rethinking economics: Markets, technology and economic evolution</a:t>
            </a:r>
            <a:r>
              <a:rPr lang="en-US" sz="1800" dirty="0"/>
              <a:t>, </a:t>
            </a:r>
            <a:r>
              <a:rPr lang="en-US" sz="1800" dirty="0" err="1"/>
              <a:t>Aldershot</a:t>
            </a:r>
            <a:r>
              <a:rPr lang="en-US" sz="1800" dirty="0"/>
              <a:t>, U.K</a:t>
            </a:r>
            <a:r>
              <a:rPr lang="en-US" sz="1800" dirty="0" smtClean="0"/>
              <a:t>.</a:t>
            </a:r>
          </a:p>
          <a:p>
            <a:r>
              <a:rPr lang="en-US" sz="1800" dirty="0"/>
              <a:t>Hicks, J. R. (1937). "Mr. Keynes and the "Classics"; A Suggested Interpretation." </a:t>
            </a:r>
            <a:r>
              <a:rPr lang="en-US" sz="1800" u="sng" dirty="0" err="1"/>
              <a:t>Econometrica</a:t>
            </a:r>
            <a:r>
              <a:rPr lang="en-US" sz="1800" u="sng" dirty="0"/>
              <a:t> </a:t>
            </a:r>
            <a:r>
              <a:rPr lang="en-US" sz="1800" b="1" u="sng" dirty="0"/>
              <a:t>5</a:t>
            </a:r>
            <a:r>
              <a:rPr lang="en-US" sz="1800" u="sng" dirty="0"/>
              <a:t>(2): 147-159</a:t>
            </a:r>
            <a:r>
              <a:rPr lang="en-US" sz="1800" u="sng" dirty="0" smtClean="0"/>
              <a:t>.</a:t>
            </a:r>
          </a:p>
          <a:p>
            <a:pPr lvl="1"/>
            <a:r>
              <a:rPr lang="en-AU" sz="1800" b="1" dirty="0" smtClean="0"/>
              <a:t>Before he became a Post Keynesian—in the late 1970s</a:t>
            </a:r>
            <a:endParaRPr lang="en-US" sz="1800" b="1" dirty="0"/>
          </a:p>
        </p:txBody>
      </p:sp>
    </p:spTree>
    <p:extLst>
      <p:ext uri="{BB962C8B-B14F-4D97-AF65-F5344CB8AC3E}">
        <p14:creationId xmlns:p14="http://schemas.microsoft.com/office/powerpoint/2010/main" val="1714952448"/>
      </p:ext>
    </p:extLst>
  </p:cSld>
  <p:clrMapOvr>
    <a:masterClrMapping/>
  </p:clrMapOvr>
  <p:transition>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 small selection of Post Keynesian papers</a:t>
            </a:r>
            <a:endParaRPr lang="en-US" dirty="0"/>
          </a:p>
        </p:txBody>
      </p:sp>
      <p:sp>
        <p:nvSpPr>
          <p:cNvPr id="3" name="Content Placeholder 2"/>
          <p:cNvSpPr>
            <a:spLocks noGrp="1"/>
          </p:cNvSpPr>
          <p:nvPr>
            <p:ph idx="1"/>
          </p:nvPr>
        </p:nvSpPr>
        <p:spPr/>
        <p:txBody>
          <a:bodyPr/>
          <a:lstStyle/>
          <a:p>
            <a:r>
              <a:rPr lang="en-US" sz="1800" dirty="0"/>
              <a:t>Hicks, J. (1979). "On </a:t>
            </a:r>
            <a:r>
              <a:rPr lang="en-US" sz="1800" dirty="0" err="1"/>
              <a:t>Coddington's</a:t>
            </a:r>
            <a:r>
              <a:rPr lang="en-US" sz="1800" dirty="0"/>
              <a:t> Interpretation: A Reply." </a:t>
            </a:r>
            <a:r>
              <a:rPr lang="en-US" sz="1800" u="sng" dirty="0"/>
              <a:t>Journal of Economic Literature</a:t>
            </a:r>
            <a:r>
              <a:rPr lang="en-US" sz="1800" dirty="0"/>
              <a:t> </a:t>
            </a:r>
            <a:r>
              <a:rPr lang="en-US" sz="1800" b="1" dirty="0"/>
              <a:t>17</a:t>
            </a:r>
            <a:r>
              <a:rPr lang="en-US" sz="1800" dirty="0"/>
              <a:t>(3): 989-995</a:t>
            </a:r>
            <a:r>
              <a:rPr lang="en-US" sz="1800" dirty="0" smtClean="0"/>
              <a:t>.</a:t>
            </a:r>
          </a:p>
          <a:p>
            <a:r>
              <a:rPr lang="en-US" sz="1800" dirty="0" smtClean="0"/>
              <a:t>Hicks</a:t>
            </a:r>
            <a:r>
              <a:rPr lang="en-US" sz="1800" dirty="0"/>
              <a:t>, J. (1981). "IS-LM: An Explanation." </a:t>
            </a:r>
            <a:r>
              <a:rPr lang="en-US" sz="1800" u="sng" dirty="0"/>
              <a:t>Journal of Post Keynesian Economics</a:t>
            </a:r>
            <a:r>
              <a:rPr lang="en-US" sz="1800" dirty="0"/>
              <a:t> </a:t>
            </a:r>
            <a:r>
              <a:rPr lang="en-US" sz="1800" b="1" dirty="0"/>
              <a:t>3</a:t>
            </a:r>
            <a:r>
              <a:rPr lang="en-US" sz="1800" dirty="0"/>
              <a:t>(2): 139-154.</a:t>
            </a:r>
          </a:p>
          <a:p>
            <a:r>
              <a:rPr lang="en-US" sz="1800" dirty="0"/>
              <a:t>Hicks, J. (1984). "The 'New Causality': An Explanation." </a:t>
            </a:r>
            <a:r>
              <a:rPr lang="en-US" sz="1800" u="sng" dirty="0"/>
              <a:t>Oxford Economic Papers</a:t>
            </a:r>
            <a:r>
              <a:rPr lang="en-US" sz="1800" dirty="0"/>
              <a:t> </a:t>
            </a:r>
            <a:r>
              <a:rPr lang="en-US" sz="1800" b="1" dirty="0"/>
              <a:t>36</a:t>
            </a:r>
            <a:r>
              <a:rPr lang="en-US" sz="1800" dirty="0"/>
              <a:t>(1): 12-15.</a:t>
            </a:r>
          </a:p>
          <a:p>
            <a:r>
              <a:rPr lang="en-US" sz="1800" dirty="0" err="1" smtClean="0"/>
              <a:t>Kalecki</a:t>
            </a:r>
            <a:r>
              <a:rPr lang="en-US" sz="1800" dirty="0"/>
              <a:t>, M. (1937). "The Principle of Increasing Risk." </a:t>
            </a:r>
            <a:r>
              <a:rPr lang="en-US" sz="1800" u="sng" dirty="0" err="1"/>
              <a:t>Economica</a:t>
            </a:r>
            <a:r>
              <a:rPr lang="en-US" sz="1800" dirty="0"/>
              <a:t> </a:t>
            </a:r>
            <a:r>
              <a:rPr lang="en-US" sz="1800" b="1" dirty="0"/>
              <a:t>4</a:t>
            </a:r>
            <a:r>
              <a:rPr lang="en-US" sz="1800" dirty="0"/>
              <a:t>(16): 440-447.</a:t>
            </a:r>
          </a:p>
          <a:p>
            <a:r>
              <a:rPr lang="en-US" sz="1800" dirty="0" err="1"/>
              <a:t>Kalecki</a:t>
            </a:r>
            <a:r>
              <a:rPr lang="en-US" sz="1800" dirty="0"/>
              <a:t>, M. (1937). "A Theory of the Business Cycle." </a:t>
            </a:r>
            <a:r>
              <a:rPr lang="en-US" sz="1800" u="sng" dirty="0"/>
              <a:t>The Review of Economic Studies</a:t>
            </a:r>
            <a:r>
              <a:rPr lang="en-US" sz="1800" dirty="0"/>
              <a:t> </a:t>
            </a:r>
            <a:r>
              <a:rPr lang="en-US" sz="1800" b="1" dirty="0"/>
              <a:t>4</a:t>
            </a:r>
            <a:r>
              <a:rPr lang="en-US" sz="1800" dirty="0"/>
              <a:t>(2): 77-97.</a:t>
            </a:r>
          </a:p>
          <a:p>
            <a:r>
              <a:rPr lang="en-US" sz="1800" dirty="0" err="1"/>
              <a:t>Kalecki</a:t>
            </a:r>
            <a:r>
              <a:rPr lang="en-US" sz="1800" dirty="0"/>
              <a:t>, M. (1938). "The Determinants of Distribution of the National Income." </a:t>
            </a:r>
            <a:r>
              <a:rPr lang="en-US" sz="1800" u="sng" dirty="0" err="1"/>
              <a:t>Econometrica</a:t>
            </a:r>
            <a:r>
              <a:rPr lang="en-US" sz="1800" dirty="0"/>
              <a:t> </a:t>
            </a:r>
            <a:r>
              <a:rPr lang="en-US" sz="1800" b="1" dirty="0"/>
              <a:t>6</a:t>
            </a:r>
            <a:r>
              <a:rPr lang="en-US" sz="1800" dirty="0"/>
              <a:t>(2): 97-112.</a:t>
            </a:r>
          </a:p>
          <a:p>
            <a:r>
              <a:rPr lang="en-US" sz="1800" dirty="0" err="1"/>
              <a:t>Kalecki</a:t>
            </a:r>
            <a:r>
              <a:rPr lang="en-US" sz="1800" dirty="0"/>
              <a:t>, M. (1942). "A Theory of Profits." </a:t>
            </a:r>
            <a:r>
              <a:rPr lang="en-US" sz="1800" u="sng" dirty="0"/>
              <a:t>The Economic Journal</a:t>
            </a:r>
            <a:r>
              <a:rPr lang="en-US" sz="1800" dirty="0"/>
              <a:t> </a:t>
            </a:r>
            <a:r>
              <a:rPr lang="en-US" sz="1800" b="1" dirty="0"/>
              <a:t>52 </a:t>
            </a:r>
            <a:r>
              <a:rPr lang="en-US" sz="1800" dirty="0"/>
              <a:t>(206/207): 258-267.</a:t>
            </a:r>
          </a:p>
          <a:p>
            <a:r>
              <a:rPr lang="en-US" sz="1800" dirty="0" err="1"/>
              <a:t>Kalecki</a:t>
            </a:r>
            <a:r>
              <a:rPr lang="en-US" sz="1800" dirty="0"/>
              <a:t>, M. (1946). "A Comment on "Monetary Policy"." </a:t>
            </a:r>
            <a:r>
              <a:rPr lang="en-US" sz="1800" u="sng" dirty="0"/>
              <a:t>The Review of Economics and Statistics</a:t>
            </a:r>
            <a:r>
              <a:rPr lang="en-US" sz="1800" dirty="0"/>
              <a:t> </a:t>
            </a:r>
            <a:r>
              <a:rPr lang="en-US" sz="1800" b="1" dirty="0"/>
              <a:t>28</a:t>
            </a:r>
            <a:r>
              <a:rPr lang="en-US" sz="1800" dirty="0"/>
              <a:t>(2): 81-84.</a:t>
            </a:r>
          </a:p>
          <a:p>
            <a:r>
              <a:rPr lang="en-US" sz="1800" dirty="0" err="1"/>
              <a:t>Kalecki</a:t>
            </a:r>
            <a:r>
              <a:rPr lang="en-US" sz="1800" dirty="0"/>
              <a:t>, M. (1949). "A New Approach to the Problem of Business Cycles." </a:t>
            </a:r>
            <a:r>
              <a:rPr lang="en-US" sz="1800" u="sng" dirty="0"/>
              <a:t>The Review of Economic Studies</a:t>
            </a:r>
            <a:r>
              <a:rPr lang="en-US" sz="1800" dirty="0"/>
              <a:t> </a:t>
            </a:r>
            <a:r>
              <a:rPr lang="en-US" sz="1800" b="1" dirty="0"/>
              <a:t>16</a:t>
            </a:r>
            <a:r>
              <a:rPr lang="en-US" sz="1800" dirty="0"/>
              <a:t>(2): 57-64.</a:t>
            </a:r>
          </a:p>
          <a:p>
            <a:r>
              <a:rPr lang="en-US" sz="1800" dirty="0" err="1"/>
              <a:t>Kalecki</a:t>
            </a:r>
            <a:r>
              <a:rPr lang="en-US" sz="1800" dirty="0"/>
              <a:t>, M. (1962). "Observations on the Theory of Growth." </a:t>
            </a:r>
            <a:r>
              <a:rPr lang="en-US" sz="1800" u="sng" dirty="0"/>
              <a:t>The Economic Journal</a:t>
            </a:r>
            <a:r>
              <a:rPr lang="en-US" sz="1800" dirty="0"/>
              <a:t> </a:t>
            </a:r>
            <a:r>
              <a:rPr lang="en-US" sz="1800" b="1" dirty="0"/>
              <a:t>72</a:t>
            </a:r>
            <a:r>
              <a:rPr lang="en-US" sz="1800" dirty="0"/>
              <a:t>(285): 134-153.</a:t>
            </a:r>
          </a:p>
          <a:p>
            <a:r>
              <a:rPr lang="en-US" sz="1800" dirty="0" err="1"/>
              <a:t>Kalecki</a:t>
            </a:r>
            <a:r>
              <a:rPr lang="en-US" sz="1800" dirty="0"/>
              <a:t>, M. (1968). "Trend and Business Cycles Reconsidered." </a:t>
            </a:r>
            <a:r>
              <a:rPr lang="en-US" sz="1800" u="sng" dirty="0"/>
              <a:t>The Economic Journal</a:t>
            </a:r>
            <a:r>
              <a:rPr lang="en-US" sz="1800" dirty="0"/>
              <a:t> </a:t>
            </a:r>
            <a:r>
              <a:rPr lang="en-US" sz="1800" b="1" dirty="0"/>
              <a:t>78</a:t>
            </a:r>
            <a:r>
              <a:rPr lang="en-US" sz="1800" dirty="0"/>
              <a:t>(310): 263-276</a:t>
            </a:r>
            <a:r>
              <a:rPr lang="en-US" sz="1800" dirty="0" smtClean="0"/>
              <a:t>.</a:t>
            </a:r>
            <a:endParaRPr lang="en-US" sz="1800" dirty="0"/>
          </a:p>
        </p:txBody>
      </p:sp>
    </p:spTree>
    <p:extLst>
      <p:ext uri="{BB962C8B-B14F-4D97-AF65-F5344CB8AC3E}">
        <p14:creationId xmlns:p14="http://schemas.microsoft.com/office/powerpoint/2010/main" val="34535762"/>
      </p:ext>
    </p:extLst>
  </p:cSld>
  <p:clrMapOvr>
    <a:masterClrMapping/>
  </p:clrMapOvr>
  <p:transition>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 small selection of Post Keynesian papers</a:t>
            </a:r>
            <a:endParaRPr lang="en-US" dirty="0"/>
          </a:p>
        </p:txBody>
      </p:sp>
      <p:sp>
        <p:nvSpPr>
          <p:cNvPr id="3" name="Content Placeholder 2"/>
          <p:cNvSpPr>
            <a:spLocks noGrp="1"/>
          </p:cNvSpPr>
          <p:nvPr>
            <p:ph idx="1"/>
          </p:nvPr>
        </p:nvSpPr>
        <p:spPr/>
        <p:txBody>
          <a:bodyPr/>
          <a:lstStyle/>
          <a:p>
            <a:r>
              <a:rPr lang="en-US" sz="1800" dirty="0" err="1"/>
              <a:t>Kalecki</a:t>
            </a:r>
            <a:r>
              <a:rPr lang="en-US" sz="1800" dirty="0"/>
              <a:t>, M. (1971). "Class Struggle and the Distribution of National Income." </a:t>
            </a:r>
            <a:r>
              <a:rPr lang="en-US" sz="1800" u="sng" dirty="0" err="1"/>
              <a:t>Kyklos</a:t>
            </a:r>
            <a:r>
              <a:rPr lang="en-US" sz="1800" dirty="0"/>
              <a:t> </a:t>
            </a:r>
            <a:r>
              <a:rPr lang="en-US" sz="1800" b="1" dirty="0"/>
              <a:t>24</a:t>
            </a:r>
            <a:r>
              <a:rPr lang="en-US" sz="1800" dirty="0"/>
              <a:t>(1): 1-9.</a:t>
            </a:r>
          </a:p>
          <a:p>
            <a:r>
              <a:rPr lang="en-US" sz="1800" dirty="0" smtClean="0"/>
              <a:t>Keynes</a:t>
            </a:r>
            <a:r>
              <a:rPr lang="en-US" sz="1800" dirty="0"/>
              <a:t>, J. M. (1937). "The General Theory of Employment." </a:t>
            </a:r>
            <a:r>
              <a:rPr lang="en-US" sz="1800" u="sng" dirty="0"/>
              <a:t>The Quarterly Journal of Economics </a:t>
            </a:r>
            <a:r>
              <a:rPr lang="en-US" sz="1800" b="1" u="sng" dirty="0"/>
              <a:t>51</a:t>
            </a:r>
            <a:r>
              <a:rPr lang="en-US" sz="1800" u="sng" dirty="0"/>
              <a:t>(2): </a:t>
            </a:r>
            <a:r>
              <a:rPr lang="en-US" sz="1800" u="sng" dirty="0" smtClean="0"/>
              <a:t>209-223.</a:t>
            </a:r>
          </a:p>
          <a:p>
            <a:r>
              <a:rPr lang="en-US" sz="1800" dirty="0"/>
              <a:t>Keen, S. (1995). "Finance and Economic Breakdown: Modeling Minsky's 'Financial Instability Hypothesis.'." </a:t>
            </a:r>
            <a:r>
              <a:rPr lang="en-US" sz="1800" u="sng" dirty="0"/>
              <a:t>Journal of Post Keynesian Economics </a:t>
            </a:r>
            <a:r>
              <a:rPr lang="en-US" sz="1800" b="1" u="sng" dirty="0"/>
              <a:t>17</a:t>
            </a:r>
            <a:r>
              <a:rPr lang="en-US" sz="1800" u="sng" dirty="0"/>
              <a:t>(4): 607-635</a:t>
            </a:r>
            <a:r>
              <a:rPr lang="en-US" sz="1800" u="sng" dirty="0" smtClean="0"/>
              <a:t>.</a:t>
            </a:r>
          </a:p>
          <a:p>
            <a:r>
              <a:rPr lang="en-US" sz="1800" dirty="0"/>
              <a:t>Keen, S. and R. Standish (2010). "Debunking the theory of the firm—a chronology." </a:t>
            </a:r>
            <a:r>
              <a:rPr lang="en-US" sz="1800" u="sng" dirty="0"/>
              <a:t>Real World Economics Review </a:t>
            </a:r>
            <a:r>
              <a:rPr lang="en-US" sz="1800" b="1" u="sng" dirty="0"/>
              <a:t>54</a:t>
            </a:r>
            <a:r>
              <a:rPr lang="en-US" sz="1800" u="sng" dirty="0"/>
              <a:t>(54): 56-94</a:t>
            </a:r>
            <a:r>
              <a:rPr lang="en-US" sz="1800" u="sng" dirty="0" smtClean="0"/>
              <a:t>.</a:t>
            </a:r>
            <a:endParaRPr lang="en-US" sz="1800" dirty="0" smtClean="0"/>
          </a:p>
          <a:p>
            <a:r>
              <a:rPr lang="en-US" sz="1800" dirty="0"/>
              <a:t>Keen, S. (2013). "A monetary Minsky model of the Great Moderation and the Great Recession." </a:t>
            </a:r>
            <a:r>
              <a:rPr lang="en-US" sz="1800" u="sng" dirty="0"/>
              <a:t>Journal of Economic Behavior &amp; Organization </a:t>
            </a:r>
            <a:r>
              <a:rPr lang="en-US" sz="1800" b="1" u="sng" dirty="0"/>
              <a:t>86</a:t>
            </a:r>
            <a:r>
              <a:rPr lang="en-US" sz="1800" u="sng" dirty="0"/>
              <a:t>(0): 221-235.</a:t>
            </a:r>
          </a:p>
          <a:p>
            <a:r>
              <a:rPr lang="en-US" sz="1800" dirty="0" smtClean="0"/>
              <a:t>King</a:t>
            </a:r>
            <a:r>
              <a:rPr lang="en-US" sz="1800" dirty="0"/>
              <a:t>, J. E. (2003). </a:t>
            </a:r>
            <a:r>
              <a:rPr lang="en-US" sz="1800" u="sng" dirty="0"/>
              <a:t>A History Of Post Keynesian Economics Since 1936. </a:t>
            </a:r>
            <a:r>
              <a:rPr lang="en-US" sz="1800" u="sng" dirty="0" err="1"/>
              <a:t>Aldershot</a:t>
            </a:r>
            <a:r>
              <a:rPr lang="en-US" sz="1800" u="sng" dirty="0"/>
              <a:t>, Edward Elgar.</a:t>
            </a:r>
          </a:p>
          <a:p>
            <a:r>
              <a:rPr lang="en-US" sz="1800" dirty="0"/>
              <a:t>King, J. E., Ed. (2012). </a:t>
            </a:r>
            <a:r>
              <a:rPr lang="en-US" sz="1800" u="sng" dirty="0"/>
              <a:t>The Elgar Companion To Post Keynesian Economics. </a:t>
            </a:r>
            <a:r>
              <a:rPr lang="en-US" sz="1800" u="sng" dirty="0" err="1"/>
              <a:t>Aldershot</a:t>
            </a:r>
            <a:r>
              <a:rPr lang="en-US" sz="1800" u="sng" dirty="0"/>
              <a:t>, Edward Elgar.</a:t>
            </a:r>
          </a:p>
          <a:p>
            <a:r>
              <a:rPr lang="en-US" sz="1800" dirty="0" err="1"/>
              <a:t>Kümmel</a:t>
            </a:r>
            <a:r>
              <a:rPr lang="en-US" sz="1800" dirty="0"/>
              <a:t>, R., R. U. Ayres and D. </a:t>
            </a:r>
            <a:r>
              <a:rPr lang="en-US" sz="1800" dirty="0" err="1"/>
              <a:t>Lindenberger</a:t>
            </a:r>
            <a:r>
              <a:rPr lang="en-US" sz="1800" dirty="0"/>
              <a:t> (2010). "Thermodynamic laws, economic methods and the productive power of energy." </a:t>
            </a:r>
            <a:r>
              <a:rPr lang="en-US" sz="1800" u="sng" dirty="0"/>
              <a:t>Journal of Non-Equilibrium Thermodynamics</a:t>
            </a:r>
            <a:r>
              <a:rPr lang="en-US" sz="1800" dirty="0"/>
              <a:t> </a:t>
            </a:r>
            <a:r>
              <a:rPr lang="en-US" sz="1800" b="1" dirty="0"/>
              <a:t>35</a:t>
            </a:r>
            <a:r>
              <a:rPr lang="en-US" sz="1800" dirty="0"/>
              <a:t>: 145-179</a:t>
            </a:r>
            <a:r>
              <a:rPr lang="en-US" sz="1800" dirty="0" smtClean="0"/>
              <a:t>.</a:t>
            </a:r>
          </a:p>
          <a:p>
            <a:r>
              <a:rPr lang="en-US" sz="1800" dirty="0"/>
              <a:t>Lavoie, M. (2008). "</a:t>
            </a:r>
            <a:r>
              <a:rPr lang="en-US" sz="1800" dirty="0" err="1"/>
              <a:t>Financialisation</a:t>
            </a:r>
            <a:r>
              <a:rPr lang="en-US" sz="1800" dirty="0"/>
              <a:t> Issues in a Post-Keynesian Stock-Flow Consistent Model." </a:t>
            </a:r>
            <a:r>
              <a:rPr lang="en-US" sz="1800" u="sng" dirty="0"/>
              <a:t>Intervention: European Journal of Economics and Economic Policies </a:t>
            </a:r>
            <a:r>
              <a:rPr lang="en-US" sz="1800" b="1" u="sng" dirty="0"/>
              <a:t>5</a:t>
            </a:r>
            <a:r>
              <a:rPr lang="en-US" sz="1800" u="sng" dirty="0"/>
              <a:t>(2): 331-356</a:t>
            </a:r>
            <a:r>
              <a:rPr lang="en-US" sz="1800" u="sng" dirty="0" smtClean="0"/>
              <a:t>.</a:t>
            </a:r>
            <a:endParaRPr lang="en-US" sz="1800" u="sng" dirty="0"/>
          </a:p>
        </p:txBody>
      </p:sp>
    </p:spTree>
    <p:extLst>
      <p:ext uri="{BB962C8B-B14F-4D97-AF65-F5344CB8AC3E}">
        <p14:creationId xmlns:p14="http://schemas.microsoft.com/office/powerpoint/2010/main" val="407654904"/>
      </p:ext>
    </p:extLst>
  </p:cSld>
  <p:clrMapOvr>
    <a:masterClrMapping/>
  </p:clrMapOvr>
  <p:transition>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 small selection of Post Keynesian papers</a:t>
            </a:r>
            <a:endParaRPr lang="en-US" dirty="0"/>
          </a:p>
        </p:txBody>
      </p:sp>
      <p:sp>
        <p:nvSpPr>
          <p:cNvPr id="3" name="Content Placeholder 2"/>
          <p:cNvSpPr>
            <a:spLocks noGrp="1"/>
          </p:cNvSpPr>
          <p:nvPr>
            <p:ph idx="1"/>
          </p:nvPr>
        </p:nvSpPr>
        <p:spPr/>
        <p:txBody>
          <a:bodyPr/>
          <a:lstStyle/>
          <a:p>
            <a:r>
              <a:rPr lang="en-US" sz="1800" dirty="0"/>
              <a:t>Lee, F. S. (1981). "The Oxford Challenge to </a:t>
            </a:r>
            <a:r>
              <a:rPr lang="en-US" sz="1800" dirty="0" err="1"/>
              <a:t>Marshallian</a:t>
            </a:r>
            <a:r>
              <a:rPr lang="en-US" sz="1800" dirty="0"/>
              <a:t> Supply and Demand: The History of the Oxford Economists' Research Group." </a:t>
            </a:r>
            <a:r>
              <a:rPr lang="en-US" sz="1800" u="sng" dirty="0"/>
              <a:t>Oxford Economic Papers</a:t>
            </a:r>
            <a:r>
              <a:rPr lang="en-US" sz="1800" dirty="0"/>
              <a:t> </a:t>
            </a:r>
            <a:r>
              <a:rPr lang="en-US" sz="1800" b="1" dirty="0"/>
              <a:t>33</a:t>
            </a:r>
            <a:r>
              <a:rPr lang="en-US" sz="1800" dirty="0"/>
              <a:t>(3): 339-351.</a:t>
            </a:r>
          </a:p>
          <a:p>
            <a:r>
              <a:rPr lang="en-US" sz="1800" dirty="0"/>
              <a:t>Lee, F. S. (1998). </a:t>
            </a:r>
            <a:r>
              <a:rPr lang="en-US" sz="1800" u="sng" dirty="0"/>
              <a:t>Post Keynesian price theory</a:t>
            </a:r>
            <a:r>
              <a:rPr lang="en-US" sz="1800" dirty="0"/>
              <a:t>. Cambridge, Cambridge University Press.</a:t>
            </a:r>
          </a:p>
          <a:p>
            <a:r>
              <a:rPr lang="en-US" sz="1800" dirty="0"/>
              <a:t>Lee, F. S. (2011). "Modeling the Economy as a Whole: An Integrative Approach." </a:t>
            </a:r>
            <a:r>
              <a:rPr lang="en-US" sz="1800" u="sng" dirty="0"/>
              <a:t>American Journal of Economics and Sociology</a:t>
            </a:r>
            <a:r>
              <a:rPr lang="en-US" sz="1800" dirty="0"/>
              <a:t> </a:t>
            </a:r>
            <a:r>
              <a:rPr lang="en-US" sz="1800" b="1" dirty="0"/>
              <a:t>70</a:t>
            </a:r>
            <a:r>
              <a:rPr lang="en-US" sz="1800" dirty="0"/>
              <a:t>(5): 1282-1314.</a:t>
            </a:r>
          </a:p>
          <a:p>
            <a:r>
              <a:rPr lang="en-US" sz="1800" dirty="0"/>
              <a:t>Lee, F. S. and P. Downward (1999). "Retesting Gardiner </a:t>
            </a:r>
            <a:r>
              <a:rPr lang="en-US" sz="1800" dirty="0" err="1"/>
              <a:t>Means's</a:t>
            </a:r>
            <a:r>
              <a:rPr lang="en-US" sz="1800" dirty="0"/>
              <a:t> Evidence on Administered Prices." </a:t>
            </a:r>
            <a:r>
              <a:rPr lang="en-US" sz="1800" u="sng" dirty="0"/>
              <a:t>Journal of Economic Issues</a:t>
            </a:r>
            <a:r>
              <a:rPr lang="en-US" sz="1800" dirty="0"/>
              <a:t> </a:t>
            </a:r>
            <a:r>
              <a:rPr lang="en-US" sz="1800" b="1" dirty="0"/>
              <a:t>33</a:t>
            </a:r>
            <a:r>
              <a:rPr lang="en-US" sz="1800" dirty="0"/>
              <a:t>(4): 861-886.</a:t>
            </a:r>
          </a:p>
          <a:p>
            <a:r>
              <a:rPr lang="en-US" sz="1800" dirty="0"/>
              <a:t>Lee, F. S. and S. Keen (2004). "The Incoherent Emperor: A Heterodox Critique of Neoclassical Microeconomic Theory." </a:t>
            </a:r>
            <a:r>
              <a:rPr lang="en-US" sz="1800" u="sng" dirty="0"/>
              <a:t>Review of Social Economy</a:t>
            </a:r>
            <a:r>
              <a:rPr lang="en-US" sz="1800" dirty="0"/>
              <a:t> </a:t>
            </a:r>
            <a:r>
              <a:rPr lang="en-US" sz="1800" b="1" dirty="0"/>
              <a:t>62</a:t>
            </a:r>
            <a:r>
              <a:rPr lang="en-US" sz="1800" dirty="0"/>
              <a:t>(2): 169-199.</a:t>
            </a:r>
          </a:p>
          <a:p>
            <a:r>
              <a:rPr lang="en-US" sz="1800" dirty="0" smtClean="0"/>
              <a:t>Means</a:t>
            </a:r>
            <a:r>
              <a:rPr lang="en-US" sz="1800" dirty="0"/>
              <a:t>, G. C. (1935). "Price Inflexibility and the Requirements of a Stabilizing Monetary Policy." </a:t>
            </a:r>
            <a:r>
              <a:rPr lang="en-US" sz="1800" u="sng" dirty="0"/>
              <a:t>Journal of the American Statistical Association</a:t>
            </a:r>
            <a:r>
              <a:rPr lang="en-US" sz="1800" dirty="0"/>
              <a:t> </a:t>
            </a:r>
            <a:r>
              <a:rPr lang="en-US" sz="1800" b="1" dirty="0"/>
              <a:t>30</a:t>
            </a:r>
            <a:r>
              <a:rPr lang="en-US" sz="1800" dirty="0"/>
              <a:t>(190): 401-413.</a:t>
            </a:r>
          </a:p>
          <a:p>
            <a:r>
              <a:rPr lang="en-US" sz="1800" dirty="0" smtClean="0"/>
              <a:t>Means</a:t>
            </a:r>
            <a:r>
              <a:rPr lang="en-US" sz="1800" dirty="0"/>
              <a:t>, G. C. (1936). "Notes on Inflexible Prices." </a:t>
            </a:r>
            <a:r>
              <a:rPr lang="en-US" sz="1800" u="sng" dirty="0"/>
              <a:t>The American Economic Review</a:t>
            </a:r>
            <a:r>
              <a:rPr lang="en-US" sz="1800" dirty="0"/>
              <a:t> </a:t>
            </a:r>
            <a:r>
              <a:rPr lang="en-US" sz="1800" b="1" dirty="0"/>
              <a:t>26</a:t>
            </a:r>
            <a:r>
              <a:rPr lang="en-US" sz="1800" dirty="0"/>
              <a:t>(1): </a:t>
            </a:r>
            <a:r>
              <a:rPr lang="en-US" sz="1800" dirty="0" smtClean="0"/>
              <a:t>23-35.</a:t>
            </a:r>
          </a:p>
          <a:p>
            <a:r>
              <a:rPr lang="en-US" sz="1800" dirty="0" smtClean="0"/>
              <a:t>Means</a:t>
            </a:r>
            <a:r>
              <a:rPr lang="en-US" sz="1800" dirty="0"/>
              <a:t>, G. C. (1972). "The Administered-Price Thesis Reconfirmed." </a:t>
            </a:r>
            <a:r>
              <a:rPr lang="en-US" sz="1800" u="sng" dirty="0"/>
              <a:t>The American Economic Review</a:t>
            </a:r>
            <a:r>
              <a:rPr lang="en-US" sz="1800" dirty="0"/>
              <a:t> </a:t>
            </a:r>
            <a:r>
              <a:rPr lang="en-US" sz="1800" b="1" dirty="0"/>
              <a:t>62</a:t>
            </a:r>
            <a:r>
              <a:rPr lang="en-US" sz="1800" dirty="0"/>
              <a:t>(3): 292-306.</a:t>
            </a:r>
            <a:endParaRPr lang="en-US" sz="1800" u="sng" dirty="0"/>
          </a:p>
          <a:p>
            <a:r>
              <a:rPr lang="en-US" sz="1800" dirty="0"/>
              <a:t>Minsky, H. P. (1975). </a:t>
            </a:r>
            <a:r>
              <a:rPr lang="en-US" sz="1800" u="sng" dirty="0"/>
              <a:t>John Maynard Keynes. New York, Columbia University Press.</a:t>
            </a:r>
          </a:p>
          <a:p>
            <a:r>
              <a:rPr lang="en-US" sz="1800" dirty="0"/>
              <a:t>Schumpeter, J. (1927). "The Explanation of the Business Cycle." </a:t>
            </a:r>
            <a:r>
              <a:rPr lang="en-US" sz="1800" u="sng" dirty="0" err="1"/>
              <a:t>Economica</a:t>
            </a:r>
            <a:r>
              <a:rPr lang="en-US" sz="1800" dirty="0"/>
              <a:t>(21): 286-311</a:t>
            </a:r>
            <a:r>
              <a:rPr lang="en-US" sz="1800" dirty="0" smtClean="0"/>
              <a:t>.</a:t>
            </a:r>
          </a:p>
          <a:p>
            <a:r>
              <a:rPr lang="en-US" sz="1800" dirty="0"/>
              <a:t>Schumpeter, J. (1928). "The Instability of Capitalism." </a:t>
            </a:r>
            <a:r>
              <a:rPr lang="en-US" sz="1800" u="sng" dirty="0"/>
              <a:t>The Economic Journal</a:t>
            </a:r>
            <a:r>
              <a:rPr lang="en-US" sz="1800" dirty="0"/>
              <a:t> </a:t>
            </a:r>
            <a:r>
              <a:rPr lang="en-US" sz="1800" b="1" dirty="0"/>
              <a:t>38</a:t>
            </a:r>
            <a:r>
              <a:rPr lang="en-US" sz="1800" dirty="0"/>
              <a:t>(151): 361-386</a:t>
            </a:r>
            <a:r>
              <a:rPr lang="en-US" sz="1800" dirty="0" smtClean="0"/>
              <a:t>.</a:t>
            </a:r>
            <a:endParaRPr lang="en-US" sz="1800" dirty="0"/>
          </a:p>
        </p:txBody>
      </p:sp>
    </p:spTree>
    <p:extLst>
      <p:ext uri="{BB962C8B-B14F-4D97-AF65-F5344CB8AC3E}">
        <p14:creationId xmlns:p14="http://schemas.microsoft.com/office/powerpoint/2010/main" val="2310535511"/>
      </p:ext>
    </p:extLst>
  </p:cSld>
  <p:clrMapOvr>
    <a:masterClrMapping/>
  </p:clrMapOvr>
  <p:transition>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 small selection of Post Keynesian papers</a:t>
            </a:r>
            <a:endParaRPr lang="en-US" dirty="0"/>
          </a:p>
        </p:txBody>
      </p:sp>
      <p:sp>
        <p:nvSpPr>
          <p:cNvPr id="3" name="Content Placeholder 2"/>
          <p:cNvSpPr>
            <a:spLocks noGrp="1"/>
          </p:cNvSpPr>
          <p:nvPr>
            <p:ph idx="1"/>
          </p:nvPr>
        </p:nvSpPr>
        <p:spPr/>
        <p:txBody>
          <a:bodyPr/>
          <a:lstStyle/>
          <a:p>
            <a:r>
              <a:rPr lang="en-US" sz="1800" dirty="0" smtClean="0"/>
              <a:t>Schumpeter</a:t>
            </a:r>
            <a:r>
              <a:rPr lang="en-US" sz="1800" dirty="0"/>
              <a:t>, J. A. (1934). </a:t>
            </a:r>
            <a:r>
              <a:rPr lang="en-US" sz="1800" u="sng" dirty="0"/>
              <a:t>The theory of economic development : an inquiry into profits, capital, credit, interest and the business cycle</a:t>
            </a:r>
            <a:r>
              <a:rPr lang="en-US" sz="1800" dirty="0"/>
              <a:t>. Cambridge, Massachusetts, Harvard University Press.</a:t>
            </a:r>
          </a:p>
          <a:p>
            <a:r>
              <a:rPr lang="en-US" sz="1800" dirty="0"/>
              <a:t>Schumpeter, J. A. (1935). "The Analysis of Economic Change." </a:t>
            </a:r>
            <a:r>
              <a:rPr lang="en-US" sz="1800" u="sng" dirty="0"/>
              <a:t>The Review of Economics and Statistics</a:t>
            </a:r>
            <a:r>
              <a:rPr lang="en-US" sz="1800" dirty="0"/>
              <a:t> </a:t>
            </a:r>
            <a:r>
              <a:rPr lang="en-US" sz="1800" b="1" dirty="0"/>
              <a:t>17</a:t>
            </a:r>
            <a:r>
              <a:rPr lang="en-US" sz="1800" dirty="0"/>
              <a:t>(4): 2-10.</a:t>
            </a:r>
            <a:endParaRPr lang="en-US" sz="1800" u="sng" dirty="0"/>
          </a:p>
          <a:p>
            <a:r>
              <a:rPr lang="en-US" sz="1800" dirty="0" err="1"/>
              <a:t>Sraffa</a:t>
            </a:r>
            <a:r>
              <a:rPr lang="en-US" sz="1800" dirty="0"/>
              <a:t>, P. (1960). </a:t>
            </a:r>
            <a:r>
              <a:rPr lang="en-US" sz="1800" u="sng" dirty="0"/>
              <a:t>Production of commodities by means of commodities: prelude to a critique of economic theory. Cambridge, Cambridge University Press</a:t>
            </a:r>
            <a:r>
              <a:rPr lang="en-US" sz="1800" u="sng" dirty="0" smtClean="0"/>
              <a:t>.</a:t>
            </a:r>
            <a:endParaRPr lang="en-US" sz="1800" dirty="0" smtClean="0"/>
          </a:p>
          <a:p>
            <a:r>
              <a:rPr lang="en-US" sz="1800" dirty="0" err="1" smtClean="0"/>
              <a:t>Steedman</a:t>
            </a:r>
            <a:r>
              <a:rPr lang="en-US" sz="1800" dirty="0"/>
              <a:t>, I. (1977). </a:t>
            </a:r>
            <a:r>
              <a:rPr lang="en-US" sz="1800" u="sng" dirty="0"/>
              <a:t>Marx after </a:t>
            </a:r>
            <a:r>
              <a:rPr lang="en-US" sz="1800" u="sng" dirty="0" err="1"/>
              <a:t>Sraffa</a:t>
            </a:r>
            <a:r>
              <a:rPr lang="en-US" sz="1800" dirty="0"/>
              <a:t>. London, NLB.</a:t>
            </a:r>
          </a:p>
          <a:p>
            <a:r>
              <a:rPr lang="en-US" sz="1800" dirty="0" err="1"/>
              <a:t>Steedman</a:t>
            </a:r>
            <a:r>
              <a:rPr lang="en-US" sz="1800" dirty="0"/>
              <a:t>, I. (1992). "Questions for </a:t>
            </a:r>
            <a:r>
              <a:rPr lang="en-US" sz="1800" dirty="0" err="1"/>
              <a:t>Kaleckians</a:t>
            </a:r>
            <a:r>
              <a:rPr lang="en-US" sz="1800" dirty="0"/>
              <a:t>." </a:t>
            </a:r>
            <a:r>
              <a:rPr lang="en-US" sz="1800" u="sng" dirty="0"/>
              <a:t>Review of Political Economy</a:t>
            </a:r>
            <a:r>
              <a:rPr lang="en-US" sz="1800" dirty="0"/>
              <a:t> </a:t>
            </a:r>
            <a:r>
              <a:rPr lang="en-US" sz="1800" b="1" dirty="0"/>
              <a:t>4</a:t>
            </a:r>
            <a:r>
              <a:rPr lang="en-US" sz="1800" dirty="0"/>
              <a:t>(2): 125-151.</a:t>
            </a:r>
          </a:p>
          <a:p>
            <a:r>
              <a:rPr lang="en-US" sz="1800" dirty="0"/>
              <a:t>Veblen, T. (1898). "Why is Economics not an Evolutionary Science?" </a:t>
            </a:r>
            <a:r>
              <a:rPr lang="en-US" sz="1800" u="sng" dirty="0"/>
              <a:t>THE QUARTERLY JOURNAL OF ECONOMICS </a:t>
            </a:r>
            <a:r>
              <a:rPr lang="en-US" sz="1800" b="1" u="sng" dirty="0"/>
              <a:t>12</a:t>
            </a:r>
            <a:r>
              <a:rPr lang="en-US" sz="1800" u="sng" dirty="0"/>
              <a:t>(4): 373-397.</a:t>
            </a:r>
          </a:p>
          <a:p>
            <a:r>
              <a:rPr lang="en-US" sz="1800" dirty="0"/>
              <a:t>Wray, L. R. (2003). "The Perfect Fiscal Storm." </a:t>
            </a:r>
            <a:r>
              <a:rPr lang="en-US" sz="1800" u="sng" dirty="0"/>
              <a:t>Challenge </a:t>
            </a:r>
            <a:r>
              <a:rPr lang="en-US" sz="1800" b="1" u="sng" dirty="0"/>
              <a:t>46</a:t>
            </a:r>
            <a:r>
              <a:rPr lang="en-US" sz="1800" u="sng" dirty="0"/>
              <a:t>(1): 55-78.</a:t>
            </a:r>
          </a:p>
          <a:p>
            <a:r>
              <a:rPr lang="en-US" sz="1800" dirty="0"/>
              <a:t>Wray, L. R. (2007). "A Post Keynesian View of Central Bank Independence, Policy Targets, and the Rules versus Discretion Debate." </a:t>
            </a:r>
            <a:r>
              <a:rPr lang="en-US" sz="1800" u="sng" dirty="0"/>
              <a:t>Journal of Post Keynesian Economics </a:t>
            </a:r>
            <a:r>
              <a:rPr lang="en-US" sz="1800" b="1" u="sng" dirty="0"/>
              <a:t>30</a:t>
            </a:r>
            <a:r>
              <a:rPr lang="en-US" sz="1800" u="sng" dirty="0"/>
              <a:t>(1): 119-141.</a:t>
            </a:r>
          </a:p>
          <a:p>
            <a:r>
              <a:rPr lang="en-US" sz="1800" dirty="0"/>
              <a:t>Wray, L. R. (2011). "Minsky's Money Manager Capitalism and the Global Financial Crisis." </a:t>
            </a:r>
            <a:r>
              <a:rPr lang="en-US" sz="1800" u="sng" dirty="0"/>
              <a:t>International Journal of Political Economy </a:t>
            </a:r>
            <a:r>
              <a:rPr lang="en-US" sz="1800" b="1" u="sng" dirty="0"/>
              <a:t>40</a:t>
            </a:r>
            <a:r>
              <a:rPr lang="en-US" sz="1800" u="sng" dirty="0"/>
              <a:t>(2): 5-20.</a:t>
            </a:r>
          </a:p>
          <a:p>
            <a:endParaRPr lang="en-US" sz="1800" dirty="0"/>
          </a:p>
        </p:txBody>
      </p:sp>
    </p:spTree>
    <p:extLst>
      <p:ext uri="{BB962C8B-B14F-4D97-AF65-F5344CB8AC3E}">
        <p14:creationId xmlns:p14="http://schemas.microsoft.com/office/powerpoint/2010/main" val="4027726674"/>
      </p:ext>
    </p:extLst>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What is Post Keynesian Economics?</a:t>
            </a:r>
            <a:endParaRPr lang="en-US"/>
          </a:p>
        </p:txBody>
      </p:sp>
      <p:sp>
        <p:nvSpPr>
          <p:cNvPr id="3" name="Content Placeholder 2"/>
          <p:cNvSpPr>
            <a:spLocks noGrp="1"/>
          </p:cNvSpPr>
          <p:nvPr>
            <p:ph idx="1"/>
          </p:nvPr>
        </p:nvSpPr>
        <p:spPr>
          <a:xfrm>
            <a:off x="228600" y="685800"/>
            <a:ext cx="8763000" cy="381000"/>
          </a:xfrm>
        </p:spPr>
        <p:txBody>
          <a:bodyPr/>
          <a:lstStyle/>
          <a:p>
            <a:r>
              <a:rPr lang="en-AU" smtClean="0"/>
              <a:t>Were the causes of the two crises entirely different?</a:t>
            </a:r>
            <a:endParaRPr lang="en-US"/>
          </a:p>
        </p:txBody>
      </p:sp>
      <p:pic>
        <p:nvPicPr>
          <p:cNvPr id="4" name="Picture 3"/>
          <p:cNvPicPr>
            <a:picLocks noChangeAspect="1"/>
          </p:cNvPicPr>
          <p:nvPr/>
        </p:nvPicPr>
        <p:blipFill>
          <a:blip r:embed="rId2"/>
          <a:stretch>
            <a:fillRect/>
          </a:stretch>
        </p:blipFill>
        <p:spPr>
          <a:xfrm>
            <a:off x="152400" y="914400"/>
            <a:ext cx="8686800" cy="5523787"/>
          </a:xfrm>
          <a:prstGeom prst="rect">
            <a:avLst/>
          </a:prstGeom>
        </p:spPr>
      </p:pic>
      <p:pic>
        <p:nvPicPr>
          <p:cNvPr id="5" name="Picture 4"/>
          <p:cNvPicPr>
            <a:picLocks noChangeAspect="1"/>
          </p:cNvPicPr>
          <p:nvPr/>
        </p:nvPicPr>
        <p:blipFill>
          <a:blip r:embed="rId3"/>
          <a:stretch>
            <a:fillRect/>
          </a:stretch>
        </p:blipFill>
        <p:spPr>
          <a:xfrm>
            <a:off x="250685" y="923234"/>
            <a:ext cx="8386395" cy="5531681"/>
          </a:xfrm>
          <a:prstGeom prst="rect">
            <a:avLst/>
          </a:prstGeom>
        </p:spPr>
      </p:pic>
    </p:spTree>
    <p:extLst>
      <p:ext uri="{BB962C8B-B14F-4D97-AF65-F5344CB8AC3E}">
        <p14:creationId xmlns:p14="http://schemas.microsoft.com/office/powerpoint/2010/main" val="227904612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0"/>
                                        <p:tgtEl>
                                          <p:spTgt spid="4"/>
                                        </p:tgtEl>
                                      </p:cBhvr>
                                    </p:animEffect>
                                    <p:set>
                                      <p:cBhvr>
                                        <p:cTn id="12" dur="1" fill="hold">
                                          <p:stCondLst>
                                            <p:cond delay="4999"/>
                                          </p:stCondLst>
                                        </p:cTn>
                                        <p:tgtEl>
                                          <p:spTgt spid="4"/>
                                        </p:tgtEl>
                                        <p:attrNameLst>
                                          <p:attrName>style.visibility</p:attrName>
                                        </p:attrNameLst>
                                      </p:cBhvr>
                                      <p:to>
                                        <p:strVal val="hidden"/>
                                      </p:to>
                                    </p:se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What is Post Keynesian Economics?</a:t>
            </a:r>
            <a:endParaRPr lang="en-US"/>
          </a:p>
        </p:txBody>
      </p:sp>
      <p:sp>
        <p:nvSpPr>
          <p:cNvPr id="3" name="Content Placeholder 2"/>
          <p:cNvSpPr>
            <a:spLocks noGrp="1"/>
          </p:cNvSpPr>
          <p:nvPr>
            <p:ph idx="1"/>
          </p:nvPr>
        </p:nvSpPr>
        <p:spPr/>
        <p:txBody>
          <a:bodyPr/>
          <a:lstStyle/>
          <a:p>
            <a:r>
              <a:rPr lang="en-AU" dirty="0" smtClean="0"/>
              <a:t>Does mainstream economics have a sound explanation for either crisis?</a:t>
            </a:r>
          </a:p>
          <a:p>
            <a:pPr lvl="1"/>
            <a:r>
              <a:rPr lang="en-US" dirty="0" smtClean="0"/>
              <a:t>“there is now overwhelming evidence that the main factor depressing aggregate demand was a worldwide contraction in world money supplies.”</a:t>
            </a:r>
          </a:p>
          <a:p>
            <a:pPr lvl="1"/>
            <a:r>
              <a:rPr lang="en-US" dirty="0" smtClean="0"/>
              <a:t>“The </a:t>
            </a:r>
            <a:r>
              <a:rPr lang="en-US" dirty="0"/>
              <a:t>monetary data for the United States are quite remarkable, and tend to underscore the stinging critique of the Fed’s policy choices by Friedman and </a:t>
            </a:r>
            <a:r>
              <a:rPr lang="en-US" dirty="0" smtClean="0"/>
              <a:t>Schwartz…”</a:t>
            </a:r>
          </a:p>
          <a:p>
            <a:pPr lvl="1"/>
            <a:r>
              <a:rPr lang="en-US" dirty="0" smtClean="0"/>
              <a:t>“Let </a:t>
            </a:r>
            <a:r>
              <a:rPr lang="en-US" dirty="0"/>
              <a:t>me end my talk by abusing slightly my status as an official representative of the Federal Reserve. I would like to say to Milton and </a:t>
            </a:r>
            <a:r>
              <a:rPr lang="en-US" dirty="0" smtClean="0"/>
              <a:t>Anna:</a:t>
            </a:r>
          </a:p>
          <a:p>
            <a:pPr lvl="2"/>
            <a:r>
              <a:rPr lang="en-US" dirty="0" smtClean="0"/>
              <a:t>Regarding </a:t>
            </a:r>
            <a:r>
              <a:rPr lang="en-US" dirty="0"/>
              <a:t>the Great </a:t>
            </a:r>
            <a:r>
              <a:rPr lang="en-US" dirty="0" smtClean="0"/>
              <a:t>Depression.</a:t>
            </a:r>
          </a:p>
          <a:p>
            <a:pPr lvl="2"/>
            <a:r>
              <a:rPr lang="en-US" dirty="0" smtClean="0"/>
              <a:t>You're </a:t>
            </a:r>
            <a:r>
              <a:rPr lang="en-US" dirty="0"/>
              <a:t>right, we did </a:t>
            </a:r>
            <a:r>
              <a:rPr lang="en-US" dirty="0" smtClean="0"/>
              <a:t>it.</a:t>
            </a:r>
          </a:p>
          <a:p>
            <a:pPr lvl="2"/>
            <a:r>
              <a:rPr lang="en-US" dirty="0" smtClean="0"/>
              <a:t>We're </a:t>
            </a:r>
            <a:r>
              <a:rPr lang="en-US" dirty="0"/>
              <a:t>very </a:t>
            </a:r>
            <a:r>
              <a:rPr lang="en-US" dirty="0" smtClean="0"/>
              <a:t>sorry.</a:t>
            </a:r>
          </a:p>
          <a:p>
            <a:pPr lvl="2"/>
            <a:r>
              <a:rPr lang="en-US" dirty="0" smtClean="0"/>
              <a:t>But </a:t>
            </a:r>
            <a:r>
              <a:rPr lang="en-US" dirty="0"/>
              <a:t>thanks to you, </a:t>
            </a:r>
            <a:r>
              <a:rPr lang="en-US" b="1" i="1" dirty="0"/>
              <a:t>we won't do it again</a:t>
            </a:r>
            <a:r>
              <a:rPr lang="en-US" dirty="0" smtClean="0"/>
              <a:t>.” </a:t>
            </a:r>
            <a:r>
              <a:rPr lang="en-US" dirty="0"/>
              <a:t>(</a:t>
            </a:r>
            <a:r>
              <a:rPr lang="en-US" dirty="0">
                <a:hlinkClick r:id="rId2"/>
              </a:rPr>
              <a:t>Bernanke 2002</a:t>
            </a:r>
            <a:r>
              <a:rPr lang="en-US" dirty="0" smtClean="0"/>
              <a:t>)</a:t>
            </a:r>
          </a:p>
          <a:p>
            <a:r>
              <a:rPr lang="en-AU" dirty="0" smtClean="0"/>
              <a:t>Whoops…</a:t>
            </a:r>
            <a:endParaRPr lang="en-US" dirty="0"/>
          </a:p>
          <a:p>
            <a:pPr lvl="1"/>
            <a:endParaRPr lang="en-US" dirty="0"/>
          </a:p>
        </p:txBody>
      </p:sp>
    </p:spTree>
    <p:extLst>
      <p:ext uri="{BB962C8B-B14F-4D97-AF65-F5344CB8AC3E}">
        <p14:creationId xmlns:p14="http://schemas.microsoft.com/office/powerpoint/2010/main" val="1152186441"/>
      </p:ext>
    </p:extLst>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What is Post Keynesian Economics?</a:t>
            </a:r>
            <a:endParaRPr lang="en-US"/>
          </a:p>
        </p:txBody>
      </p:sp>
      <p:sp>
        <p:nvSpPr>
          <p:cNvPr id="3" name="Content Placeholder 2"/>
          <p:cNvSpPr>
            <a:spLocks noGrp="1"/>
          </p:cNvSpPr>
          <p:nvPr>
            <p:ph idx="1"/>
          </p:nvPr>
        </p:nvSpPr>
        <p:spPr>
          <a:xfrm>
            <a:off x="228600" y="685800"/>
            <a:ext cx="8763000" cy="6096000"/>
          </a:xfrm>
        </p:spPr>
        <p:txBody>
          <a:bodyPr/>
          <a:lstStyle/>
          <a:p>
            <a:r>
              <a:rPr lang="en-AU" dirty="0" smtClean="0"/>
              <a:t>Did </a:t>
            </a:r>
            <a:r>
              <a:rPr lang="en-AU" dirty="0"/>
              <a:t>mainstream </a:t>
            </a:r>
            <a:r>
              <a:rPr lang="en-AU" dirty="0" smtClean="0"/>
              <a:t>economics dispassionately consider other theories?</a:t>
            </a:r>
          </a:p>
          <a:p>
            <a:pPr lvl="1"/>
            <a:r>
              <a:rPr lang="en-AU" dirty="0" smtClean="0"/>
              <a:t>Bernanke before the 2007 crisis:</a:t>
            </a:r>
            <a:endParaRPr lang="en-US" dirty="0" smtClean="0"/>
          </a:p>
          <a:p>
            <a:pPr lvl="2"/>
            <a:r>
              <a:rPr lang="en-US" dirty="0" smtClean="0"/>
              <a:t>“Hyman </a:t>
            </a:r>
            <a:r>
              <a:rPr lang="en-US" dirty="0"/>
              <a:t>Minsky (1977) and Charles </a:t>
            </a:r>
            <a:r>
              <a:rPr lang="en-US" dirty="0" err="1"/>
              <a:t>Kindleberger</a:t>
            </a:r>
            <a:r>
              <a:rPr lang="en-US" dirty="0"/>
              <a:t> (1978) have in several places argued for the inherent instability of the financial </a:t>
            </a:r>
            <a:r>
              <a:rPr lang="en-US" dirty="0" smtClean="0"/>
              <a:t>system</a:t>
            </a:r>
          </a:p>
          <a:p>
            <a:pPr lvl="3"/>
            <a:r>
              <a:rPr lang="en-US" i="1" dirty="0" smtClean="0"/>
              <a:t>but </a:t>
            </a:r>
            <a:r>
              <a:rPr lang="en-US" i="1" dirty="0"/>
              <a:t>in doing so have had to depart from the assumption of rational economic </a:t>
            </a:r>
            <a:r>
              <a:rPr lang="en-US" i="1" dirty="0" smtClean="0"/>
              <a:t>behavior</a:t>
            </a:r>
            <a:r>
              <a:rPr lang="en-US" dirty="0" smtClean="0"/>
              <a:t>…</a:t>
            </a:r>
          </a:p>
          <a:p>
            <a:pPr lvl="2"/>
            <a:r>
              <a:rPr lang="en-US" dirty="0" smtClean="0"/>
              <a:t>I </a:t>
            </a:r>
            <a:r>
              <a:rPr lang="en-US" dirty="0"/>
              <a:t>do not deny the possible importance of irrationality in economic life; however </a:t>
            </a:r>
            <a:r>
              <a:rPr lang="en-US" b="1" i="1" dirty="0"/>
              <a:t>it seems that the best research strategy is to push the rationality postulate as far as it will go</a:t>
            </a:r>
            <a:r>
              <a:rPr lang="en-US" dirty="0" smtClean="0"/>
              <a:t>.” </a:t>
            </a:r>
            <a:r>
              <a:rPr lang="en-US" dirty="0"/>
              <a:t>(Bernanke </a:t>
            </a:r>
            <a:r>
              <a:rPr lang="en-US" dirty="0" smtClean="0"/>
              <a:t>2000, </a:t>
            </a:r>
            <a:r>
              <a:rPr lang="en-US" i="1" dirty="0" smtClean="0"/>
              <a:t>Essays on the Great Depression</a:t>
            </a:r>
            <a:r>
              <a:rPr lang="en-US" dirty="0" smtClean="0"/>
              <a:t>, </a:t>
            </a:r>
            <a:r>
              <a:rPr lang="en-US" dirty="0"/>
              <a:t>p. 43</a:t>
            </a:r>
            <a:r>
              <a:rPr lang="en-US" dirty="0" smtClean="0"/>
              <a:t>)</a:t>
            </a:r>
          </a:p>
          <a:p>
            <a:r>
              <a:rPr lang="en-AU" dirty="0" smtClean="0"/>
              <a:t>Ignore alternative views because they don’t fit your paradigm?</a:t>
            </a:r>
          </a:p>
          <a:p>
            <a:pPr lvl="1"/>
            <a:r>
              <a:rPr lang="en-AU" dirty="0" smtClean="0"/>
              <a:t>CORE curriculum does the same today </a:t>
            </a:r>
            <a:r>
              <a:rPr lang="en-AU" b="1" i="1" dirty="0" smtClean="0"/>
              <a:t>after the crisis</a:t>
            </a:r>
            <a:r>
              <a:rPr lang="en-AU" dirty="0" smtClean="0"/>
              <a:t>…</a:t>
            </a:r>
            <a:endParaRPr lang="en-US" dirty="0" smtClean="0"/>
          </a:p>
          <a:p>
            <a:r>
              <a:rPr lang="en-AU" dirty="0" smtClean="0"/>
              <a:t>Economics needs to learn some humility:</a:t>
            </a:r>
            <a:endParaRPr lang="en-US" dirty="0" smtClean="0"/>
          </a:p>
          <a:p>
            <a:pPr lvl="1"/>
            <a:r>
              <a:rPr lang="en-US" dirty="0" smtClean="0"/>
              <a:t>“There </a:t>
            </a:r>
            <a:r>
              <a:rPr lang="en-US" dirty="0"/>
              <a:t>are more things in heaven and earth, Horatio, </a:t>
            </a:r>
            <a:r>
              <a:rPr lang="en-US" dirty="0" smtClean="0"/>
              <a:t>Than </a:t>
            </a:r>
            <a:r>
              <a:rPr lang="en-US" dirty="0"/>
              <a:t>are dreamt of in your philosophy</a:t>
            </a:r>
            <a:r>
              <a:rPr lang="en-US" dirty="0" smtClean="0"/>
              <a:t>.” (</a:t>
            </a:r>
            <a:r>
              <a:rPr lang="en-US" i="1" dirty="0" smtClean="0"/>
              <a:t>Hamlet to Horatio in </a:t>
            </a:r>
            <a:r>
              <a:rPr lang="en-US" b="1" i="1" dirty="0" smtClean="0"/>
              <a:t>Hamlet</a:t>
            </a:r>
            <a:r>
              <a:rPr lang="en-US" dirty="0" smtClean="0"/>
              <a:t>)</a:t>
            </a:r>
          </a:p>
          <a:p>
            <a:pPr lvl="1"/>
            <a:r>
              <a:rPr lang="en-AU" b="1" i="1" dirty="0" smtClean="0"/>
              <a:t>You shouldn’t just ignore what you can’t explain</a:t>
            </a:r>
          </a:p>
          <a:p>
            <a:pPr lvl="1"/>
            <a:endParaRPr lang="en-AU" dirty="0"/>
          </a:p>
        </p:txBody>
      </p:sp>
    </p:spTree>
    <p:extLst>
      <p:ext uri="{BB962C8B-B14F-4D97-AF65-F5344CB8AC3E}">
        <p14:creationId xmlns:p14="http://schemas.microsoft.com/office/powerpoint/2010/main" val="2361897811"/>
      </p:ext>
    </p:extLst>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Post Keynesian Economics?</a:t>
            </a:r>
            <a:endParaRPr lang="en-US" dirty="0"/>
          </a:p>
        </p:txBody>
      </p:sp>
      <p:sp>
        <p:nvSpPr>
          <p:cNvPr id="3" name="Content Placeholder 2"/>
          <p:cNvSpPr>
            <a:spLocks noGrp="1"/>
          </p:cNvSpPr>
          <p:nvPr>
            <p:ph idx="1"/>
          </p:nvPr>
        </p:nvSpPr>
        <p:spPr>
          <a:xfrm>
            <a:off x="228600" y="685800"/>
            <a:ext cx="8763000" cy="6096000"/>
          </a:xfrm>
        </p:spPr>
        <p:txBody>
          <a:bodyPr/>
          <a:lstStyle/>
          <a:p>
            <a:r>
              <a:rPr lang="en-AU" dirty="0" smtClean="0"/>
              <a:t>So is Post-Keynesian economics…</a:t>
            </a:r>
          </a:p>
          <a:p>
            <a:pPr lvl="1"/>
            <a:r>
              <a:rPr lang="en-AU" dirty="0" smtClean="0"/>
              <a:t>“70 or 100 year old historical ways of thinking  about the economy when the economy has changed so much”</a:t>
            </a:r>
          </a:p>
          <a:p>
            <a:pPr lvl="1"/>
            <a:r>
              <a:rPr lang="en-AU" dirty="0" smtClean="0"/>
              <a:t>Or…</a:t>
            </a:r>
          </a:p>
          <a:p>
            <a:pPr lvl="1"/>
            <a:r>
              <a:rPr lang="en-AU" i="1" dirty="0" smtClean="0"/>
              <a:t>A different approach to economics inspired by a similar crisis </a:t>
            </a:r>
            <a:r>
              <a:rPr lang="en-AU" b="1" i="1" dirty="0" smtClean="0"/>
              <a:t>&amp; similar failure of mainstream economics</a:t>
            </a:r>
            <a:r>
              <a:rPr lang="en-AU" i="1" dirty="0" smtClean="0"/>
              <a:t> 80 years ago?</a:t>
            </a:r>
          </a:p>
          <a:p>
            <a:r>
              <a:rPr lang="en-AU" dirty="0" smtClean="0"/>
              <a:t>According to mainstream economists: the former</a:t>
            </a:r>
          </a:p>
          <a:p>
            <a:r>
              <a:rPr lang="en-AU" dirty="0" smtClean="0"/>
              <a:t>In reality: the latter</a:t>
            </a:r>
          </a:p>
          <a:p>
            <a:pPr lvl="1"/>
            <a:r>
              <a:rPr lang="en-AU" dirty="0" smtClean="0"/>
              <a:t>Many other Schools of Thought exist that CORE ignores…</a:t>
            </a:r>
          </a:p>
          <a:p>
            <a:pPr lvl="2"/>
            <a:r>
              <a:rPr lang="en-AU" dirty="0" smtClean="0"/>
              <a:t>Post Keynesian (see King 2003, 2012 for detailed history)</a:t>
            </a:r>
          </a:p>
          <a:p>
            <a:pPr lvl="2"/>
            <a:r>
              <a:rPr lang="en-AU" dirty="0" smtClean="0"/>
              <a:t>Ecological</a:t>
            </a:r>
          </a:p>
          <a:p>
            <a:pPr lvl="2"/>
            <a:r>
              <a:rPr lang="en-AU" dirty="0" smtClean="0"/>
              <a:t>Institutional</a:t>
            </a:r>
          </a:p>
          <a:p>
            <a:pPr lvl="2"/>
            <a:r>
              <a:rPr lang="en-AU" dirty="0" smtClean="0"/>
              <a:t>Austrian</a:t>
            </a:r>
          </a:p>
          <a:p>
            <a:pPr lvl="2"/>
            <a:r>
              <a:rPr lang="en-AU" dirty="0" smtClean="0"/>
              <a:t>Marxist…</a:t>
            </a:r>
          </a:p>
          <a:p>
            <a:pPr lvl="1"/>
            <a:r>
              <a:rPr lang="en-AU" dirty="0" smtClean="0"/>
              <a:t>Economists in these Schools do read Neoclassical economics</a:t>
            </a:r>
          </a:p>
          <a:p>
            <a:pPr lvl="1"/>
            <a:r>
              <a:rPr lang="en-AU" dirty="0" smtClean="0"/>
              <a:t>Neoclassical economists don’t read non-Neoclassical economics</a:t>
            </a:r>
          </a:p>
          <a:p>
            <a:pPr lvl="2"/>
            <a:r>
              <a:rPr lang="en-AU" dirty="0" smtClean="0"/>
              <a:t>So they barely even know we exist</a:t>
            </a:r>
            <a:endParaRPr lang="en-US" dirty="0" smtClean="0"/>
          </a:p>
          <a:p>
            <a:pPr lvl="1"/>
            <a:endParaRPr lang="en-AU" dirty="0" smtClean="0"/>
          </a:p>
        </p:txBody>
      </p:sp>
    </p:spTree>
    <p:extLst>
      <p:ext uri="{BB962C8B-B14F-4D97-AF65-F5344CB8AC3E}">
        <p14:creationId xmlns:p14="http://schemas.microsoft.com/office/powerpoint/2010/main" val="3988657880"/>
      </p:ext>
    </p:extLst>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Post Keynesian Economics?</a:t>
            </a:r>
            <a:endParaRPr lang="en-US" dirty="0"/>
          </a:p>
        </p:txBody>
      </p:sp>
      <p:sp>
        <p:nvSpPr>
          <p:cNvPr id="3" name="Content Placeholder 2"/>
          <p:cNvSpPr>
            <a:spLocks noGrp="1"/>
          </p:cNvSpPr>
          <p:nvPr>
            <p:ph idx="1"/>
          </p:nvPr>
        </p:nvSpPr>
        <p:spPr/>
        <p:txBody>
          <a:bodyPr/>
          <a:lstStyle/>
          <a:p>
            <a:r>
              <a:rPr lang="en-AU" dirty="0" smtClean="0"/>
              <a:t>Part critique of Neoclassical Economics</a:t>
            </a:r>
          </a:p>
          <a:p>
            <a:pPr lvl="1"/>
            <a:r>
              <a:rPr lang="en-AU" dirty="0" smtClean="0"/>
              <a:t>Dates from well before Keynes—see Veblen 1898 </a:t>
            </a:r>
            <a:r>
              <a:rPr lang="en-US" dirty="0" smtClean="0"/>
              <a:t>“Why </a:t>
            </a:r>
            <a:r>
              <a:rPr lang="en-US" dirty="0"/>
              <a:t>is Economics not an Evolutionary Science</a:t>
            </a:r>
            <a:r>
              <a:rPr lang="en-US" dirty="0" smtClean="0"/>
              <a:t>?”</a:t>
            </a:r>
          </a:p>
          <a:p>
            <a:pPr lvl="2"/>
            <a:r>
              <a:rPr lang="en-AU" dirty="0" smtClean="0"/>
              <a:t>Keynes simply break point at which PK diverged from </a:t>
            </a:r>
            <a:r>
              <a:rPr lang="en-AU" dirty="0" err="1" smtClean="0"/>
              <a:t>Hicksian</a:t>
            </a:r>
            <a:r>
              <a:rPr lang="en-AU" dirty="0" smtClean="0"/>
              <a:t> interpretation of Keynes (Hicks 1937 vs Keynes 1937)</a:t>
            </a:r>
            <a:endParaRPr lang="en-US" dirty="0" smtClean="0"/>
          </a:p>
          <a:p>
            <a:r>
              <a:rPr lang="en-AU" dirty="0" smtClean="0"/>
              <a:t>Part alternative approach based on realism rather than “simplifying assumption” fantasies</a:t>
            </a:r>
          </a:p>
          <a:p>
            <a:pPr lvl="1"/>
            <a:r>
              <a:rPr lang="en-AU" dirty="0" smtClean="0"/>
              <a:t>Uncertainty isn’t risk </a:t>
            </a:r>
            <a:r>
              <a:rPr lang="en-AU" dirty="0"/>
              <a:t>(Keynes </a:t>
            </a:r>
            <a:r>
              <a:rPr lang="en-AU" dirty="0" smtClean="0"/>
              <a:t>1937, </a:t>
            </a:r>
            <a:r>
              <a:rPr lang="en-AU" dirty="0" err="1" smtClean="0"/>
              <a:t>Kalecki</a:t>
            </a:r>
            <a:r>
              <a:rPr lang="en-AU" dirty="0" smtClean="0"/>
              <a:t> 1937)</a:t>
            </a:r>
          </a:p>
          <a:p>
            <a:pPr lvl="2"/>
            <a:r>
              <a:rPr lang="en-AU" dirty="0" smtClean="0"/>
              <a:t>“</a:t>
            </a:r>
            <a:r>
              <a:rPr lang="en-AU" strike="sngStrike" dirty="0" smtClean="0"/>
              <a:t>Rational</a:t>
            </a:r>
            <a:r>
              <a:rPr lang="en-AU" dirty="0" smtClean="0"/>
              <a:t> Prophetic Expectations” is a delusion</a:t>
            </a:r>
          </a:p>
          <a:p>
            <a:pPr lvl="1"/>
            <a:r>
              <a:rPr lang="en-AU" dirty="0" smtClean="0"/>
              <a:t>The economy is cyclical &amp; evolutionary (</a:t>
            </a:r>
            <a:r>
              <a:rPr lang="en-AU" dirty="0" err="1" smtClean="0"/>
              <a:t>Kalecki</a:t>
            </a:r>
            <a:r>
              <a:rPr lang="en-AU" dirty="0" smtClean="0"/>
              <a:t> 1968, Goodwin 1967)</a:t>
            </a:r>
          </a:p>
          <a:p>
            <a:pPr lvl="2"/>
            <a:r>
              <a:rPr lang="en-AU" dirty="0" smtClean="0"/>
              <a:t>Economy is never in equilibrium (Hicks 1981)</a:t>
            </a:r>
          </a:p>
          <a:p>
            <a:pPr lvl="2"/>
            <a:r>
              <a:rPr lang="en-AU" dirty="0" smtClean="0"/>
              <a:t>Evolution rather than than price competition (Schumpeter 1934)</a:t>
            </a:r>
          </a:p>
          <a:p>
            <a:pPr lvl="1"/>
            <a:r>
              <a:rPr lang="en-AU" dirty="0" smtClean="0"/>
              <a:t>Money, banks and debt matter (Fisher 1933, Minsky 1975)</a:t>
            </a:r>
          </a:p>
          <a:p>
            <a:pPr lvl="2"/>
            <a:r>
              <a:rPr lang="en-AU" dirty="0" smtClean="0"/>
              <a:t>Can’t model capitalism without money</a:t>
            </a:r>
          </a:p>
          <a:p>
            <a:pPr lvl="1"/>
            <a:r>
              <a:rPr lang="en-AU" dirty="0" smtClean="0"/>
              <a:t>Production is multi-sectoral (</a:t>
            </a:r>
            <a:r>
              <a:rPr lang="en-AU" dirty="0" err="1" smtClean="0"/>
              <a:t>Sraffa</a:t>
            </a:r>
            <a:r>
              <a:rPr lang="en-AU" dirty="0" smtClean="0"/>
              <a:t> 1960)</a:t>
            </a:r>
          </a:p>
          <a:p>
            <a:pPr lvl="2"/>
            <a:r>
              <a:rPr lang="en-AU" dirty="0" smtClean="0"/>
              <a:t>Input-output dynamics matter</a:t>
            </a:r>
          </a:p>
          <a:p>
            <a:pPr lvl="1"/>
            <a:r>
              <a:rPr lang="en-AU" dirty="0" smtClean="0"/>
              <a:t>And many other strands (see King for overview)</a:t>
            </a:r>
          </a:p>
          <a:p>
            <a:pPr lvl="1"/>
            <a:endParaRPr lang="en-US" dirty="0"/>
          </a:p>
        </p:txBody>
      </p:sp>
    </p:spTree>
    <p:extLst>
      <p:ext uri="{BB962C8B-B14F-4D97-AF65-F5344CB8AC3E}">
        <p14:creationId xmlns:p14="http://schemas.microsoft.com/office/powerpoint/2010/main" val="3343749984"/>
      </p:ext>
    </p:extLst>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66CCFF"/>
      </a:lt1>
      <a:dk2>
        <a:srgbClr val="CBCBCB"/>
      </a:dk2>
      <a:lt2>
        <a:srgbClr val="000000"/>
      </a:lt2>
      <a:accent1>
        <a:srgbClr val="009999"/>
      </a:accent1>
      <a:accent2>
        <a:srgbClr val="FF9933"/>
      </a:accent2>
      <a:accent3>
        <a:srgbClr val="B8E2FF"/>
      </a:accent3>
      <a:accent4>
        <a:srgbClr val="000000"/>
      </a:accent4>
      <a:accent5>
        <a:srgbClr val="AACACA"/>
      </a:accent5>
      <a:accent6>
        <a:srgbClr val="E78A2D"/>
      </a:accent6>
      <a:hlink>
        <a:srgbClr val="330099"/>
      </a:hlink>
      <a:folHlink>
        <a:srgbClr val="CBCBCB"/>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KeenGFCScaleCausesConsequences</Template>
  <TotalTime>47676</TotalTime>
  <Words>5824</Words>
  <Application>Microsoft Office PowerPoint</Application>
  <PresentationFormat>On-screen Show (4:3)</PresentationFormat>
  <Paragraphs>602</Paragraphs>
  <Slides>49</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1" baseType="lpstr">
      <vt:lpstr>Arial Unicode MS</vt:lpstr>
      <vt:lpstr>Arial</vt:lpstr>
      <vt:lpstr>Calibri</vt:lpstr>
      <vt:lpstr>Candara</vt:lpstr>
      <vt:lpstr>Comic Sans MS</vt:lpstr>
      <vt:lpstr>Consolas</vt:lpstr>
      <vt:lpstr>Symbol</vt:lpstr>
      <vt:lpstr>Times New Roman</vt:lpstr>
      <vt:lpstr>Blank Presentation</vt:lpstr>
      <vt:lpstr>Package</vt:lpstr>
      <vt:lpstr>Packager Shell Object</vt:lpstr>
      <vt:lpstr>Equation</vt:lpstr>
      <vt:lpstr>Post Keynesian Economics &amp; Modeling the Crash</vt:lpstr>
      <vt:lpstr>What is Post Keynesian Economics?</vt:lpstr>
      <vt:lpstr>What is Post Keynesian Economics?</vt:lpstr>
      <vt:lpstr>What is Post Keynesian Economics?</vt:lpstr>
      <vt:lpstr>What is Post Keynesian Economics?</vt:lpstr>
      <vt:lpstr>What is Post Keynesian Economics?</vt:lpstr>
      <vt:lpstr>What is Post Keynesian Economics?</vt:lpstr>
      <vt:lpstr>What is Post Keynesian Economics?</vt:lpstr>
      <vt:lpstr>What is Post Keynesian Economics?</vt:lpstr>
      <vt:lpstr>Post Keynesian Economics: the critiques</vt:lpstr>
      <vt:lpstr>Neoclassical theory of production: rising marginal cost</vt:lpstr>
      <vt:lpstr>Neoclassical theory of production: rising marginal cost</vt:lpstr>
      <vt:lpstr>Neoclassical theory of production: rising marginal cost</vt:lpstr>
      <vt:lpstr>Sraffa’s critique of “supply curve”</vt:lpstr>
      <vt:lpstr>Sraffa’s critique of “supply curve”</vt:lpstr>
      <vt:lpstr>Sraffa’s critique of “supply curve”</vt:lpstr>
      <vt:lpstr>From Fallacies to Reality</vt:lpstr>
      <vt:lpstr>Cost functions as seen by managers</vt:lpstr>
      <vt:lpstr>Cost functions as seen by managers</vt:lpstr>
      <vt:lpstr>Cost functions as seen by managers</vt:lpstr>
      <vt:lpstr>Modern industrial production</vt:lpstr>
      <vt:lpstr>Modern industrial production</vt:lpstr>
      <vt:lpstr>Post Keynesian Economics: the alternatives</vt:lpstr>
      <vt:lpstr>Macroeconomics with banks, debt &amp; money</vt:lpstr>
      <vt:lpstr>Macroeconomics with banks, debt &amp; money</vt:lpstr>
      <vt:lpstr>The conventional “veil over barter” vision of money</vt:lpstr>
      <vt:lpstr>The conventional “veil over barter” vision of money</vt:lpstr>
      <vt:lpstr>The conventional “veil over barter” vision of money</vt:lpstr>
      <vt:lpstr>The conventional “veil over barter” vision of money</vt:lpstr>
      <vt:lpstr>The conventional “veil over barter” vision of money</vt:lpstr>
      <vt:lpstr>The conventional “Loanable Funds” vision of money</vt:lpstr>
      <vt:lpstr>Eggertsson-Krugman bank model in Minsky…</vt:lpstr>
      <vt:lpstr>Varying lending &amp; repayment in Endogenous Money</vt:lpstr>
      <vt:lpstr>Basic economic modelling: Goodwin’s growth cycle</vt:lpstr>
      <vt:lpstr>Basic economic modelling: Goodwin’s growth cycle</vt:lpstr>
      <vt:lpstr>Basic economic modelling: Goodwin’s growth cycle</vt:lpstr>
      <vt:lpstr>Extending Goodwin: adding debt</vt:lpstr>
      <vt:lpstr>Extending Goodwin: adding debt</vt:lpstr>
      <vt:lpstr>Extending Goodwin: adding government</vt:lpstr>
      <vt:lpstr>Extending Goodwin: adding government</vt:lpstr>
      <vt:lpstr>Conclusion</vt:lpstr>
      <vt:lpstr>References: small selection of Post Keynesian papers</vt:lpstr>
      <vt:lpstr>References: small selection of Post Keynesian papers</vt:lpstr>
      <vt:lpstr>References: small selection of Post Keynesian papers</vt:lpstr>
      <vt:lpstr>References: small selection of Post Keynesian papers</vt:lpstr>
      <vt:lpstr>References: small selection of Post Keynesian papers</vt:lpstr>
      <vt:lpstr>References: small selection of Post Keynesian papers</vt:lpstr>
      <vt:lpstr>References: small selection of Post Keynesian papers</vt:lpstr>
      <vt:lpstr>References: small selection of Post Keynesian papers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SteveKeen</dc:creator>
  <cp:lastModifiedBy>Steve Keen</cp:lastModifiedBy>
  <cp:revision>2192</cp:revision>
  <cp:lastPrinted>1601-01-01T00:00:00Z</cp:lastPrinted>
  <dcterms:created xsi:type="dcterms:W3CDTF">1601-01-01T00:00:00Z</dcterms:created>
  <dcterms:modified xsi:type="dcterms:W3CDTF">2014-12-06T17:50:36Z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