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3"/>
  </p:notesMasterIdLst>
  <p:handoutMasterIdLst>
    <p:handoutMasterId r:id="rId64"/>
  </p:handoutMasterIdLst>
  <p:sldIdLst>
    <p:sldId id="256" r:id="rId2"/>
    <p:sldId id="539" r:id="rId3"/>
    <p:sldId id="514" r:id="rId4"/>
    <p:sldId id="540" r:id="rId5"/>
    <p:sldId id="427" r:id="rId6"/>
    <p:sldId id="426" r:id="rId7"/>
    <p:sldId id="455" r:id="rId8"/>
    <p:sldId id="457" r:id="rId9"/>
    <p:sldId id="518" r:id="rId10"/>
    <p:sldId id="519" r:id="rId11"/>
    <p:sldId id="458" r:id="rId12"/>
    <p:sldId id="460" r:id="rId13"/>
    <p:sldId id="428" r:id="rId14"/>
    <p:sldId id="429" r:id="rId15"/>
    <p:sldId id="430" r:id="rId16"/>
    <p:sldId id="431" r:id="rId17"/>
    <p:sldId id="432" r:id="rId18"/>
    <p:sldId id="433" r:id="rId19"/>
    <p:sldId id="434" r:id="rId20"/>
    <p:sldId id="531" r:id="rId21"/>
    <p:sldId id="436" r:id="rId22"/>
    <p:sldId id="437" r:id="rId23"/>
    <p:sldId id="534" r:id="rId24"/>
    <p:sldId id="535" r:id="rId25"/>
    <p:sldId id="536" r:id="rId26"/>
    <p:sldId id="537" r:id="rId27"/>
    <p:sldId id="538" r:id="rId28"/>
    <p:sldId id="438" r:id="rId29"/>
    <p:sldId id="439" r:id="rId30"/>
    <p:sldId id="441" r:id="rId31"/>
    <p:sldId id="440" r:id="rId32"/>
    <p:sldId id="442" r:id="rId33"/>
    <p:sldId id="541" r:id="rId34"/>
    <p:sldId id="444" r:id="rId35"/>
    <p:sldId id="445" r:id="rId36"/>
    <p:sldId id="446" r:id="rId37"/>
    <p:sldId id="447" r:id="rId38"/>
    <p:sldId id="448" r:id="rId39"/>
    <p:sldId id="449" r:id="rId40"/>
    <p:sldId id="450" r:id="rId41"/>
    <p:sldId id="521" r:id="rId42"/>
    <p:sldId id="522" r:id="rId43"/>
    <p:sldId id="532" r:id="rId44"/>
    <p:sldId id="524" r:id="rId45"/>
    <p:sldId id="525" r:id="rId46"/>
    <p:sldId id="526" r:id="rId47"/>
    <p:sldId id="527" r:id="rId48"/>
    <p:sldId id="528" r:id="rId49"/>
    <p:sldId id="529" r:id="rId50"/>
    <p:sldId id="462" r:id="rId51"/>
    <p:sldId id="453" r:id="rId52"/>
    <p:sldId id="548" r:id="rId53"/>
    <p:sldId id="542" r:id="rId54"/>
    <p:sldId id="549" r:id="rId55"/>
    <p:sldId id="543" r:id="rId56"/>
    <p:sldId id="544" r:id="rId57"/>
    <p:sldId id="545" r:id="rId58"/>
    <p:sldId id="546" r:id="rId59"/>
    <p:sldId id="424" r:id="rId60"/>
    <p:sldId id="454" r:id="rId61"/>
    <p:sldId id="530" r:id="rId62"/>
  </p:sldIdLst>
  <p:sldSz cx="9144000" cy="6858000" type="screen4x3"/>
  <p:notesSz cx="7102475" cy="10233025"/>
  <p:defaultTextStyle>
    <a:defPPr>
      <a:defRPr lang="en-US"/>
    </a:defPPr>
    <a:lvl1pPr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FFFFFF"/>
    <a:srgbClr val="0033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332" autoAdjust="0"/>
  </p:normalViewPr>
  <p:slideViewPr>
    <p:cSldViewPr>
      <p:cViewPr varScale="1">
        <p:scale>
          <a:sx n="130" d="100"/>
          <a:sy n="130" d="100"/>
        </p:scale>
        <p:origin x="1416" y="68"/>
      </p:cViewPr>
      <p:guideLst>
        <p:guide orient="horz" pos="2160"/>
        <p:guide pos="2880"/>
      </p:guideLst>
    </p:cSldViewPr>
  </p:slideViewPr>
  <p:outlineViewPr>
    <p:cViewPr>
      <p:scale>
        <a:sx n="33" d="100"/>
        <a:sy n="33" d="100"/>
      </p:scale>
      <p:origin x="0" y="13884"/>
    </p:cViewPr>
  </p:outlineViewPr>
  <p:notesTextViewPr>
    <p:cViewPr>
      <p:scale>
        <a:sx n="100" d="100"/>
        <a:sy n="100" d="100"/>
      </p:scale>
      <p:origin x="0" y="0"/>
    </p:cViewPr>
  </p:notesTextViewPr>
  <p:sorterViewPr>
    <p:cViewPr>
      <p:scale>
        <a:sx n="150" d="100"/>
        <a:sy n="150" d="100"/>
      </p:scale>
      <p:origin x="0" y="-174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12" Type="http://schemas.openxmlformats.org/officeDocument/2006/relationships/image" Target="../media/image30.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11" Type="http://schemas.openxmlformats.org/officeDocument/2006/relationships/image" Target="../media/image29.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l" defTabSz="990600" eaLnBrk="1" hangingPunct="1">
              <a:defRPr sz="1300">
                <a:effectLst/>
                <a:latin typeface="Arial" charset="0"/>
              </a:defRPr>
            </a:lvl1pPr>
          </a:lstStyle>
          <a:p>
            <a:pPr>
              <a:defRPr/>
            </a:pPr>
            <a:endParaRPr lang="en-US" dirty="0"/>
          </a:p>
        </p:txBody>
      </p:sp>
      <p:sp>
        <p:nvSpPr>
          <p:cNvPr id="80899" name="Rectangle 3"/>
          <p:cNvSpPr>
            <a:spLocks noGrp="1" noChangeArrowheads="1"/>
          </p:cNvSpPr>
          <p:nvPr>
            <p:ph type="dt" sz="quarter" idx="1"/>
          </p:nvPr>
        </p:nvSpPr>
        <p:spPr bwMode="auto">
          <a:xfrm>
            <a:off x="4022725"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r" defTabSz="990600" eaLnBrk="1" hangingPunct="1">
              <a:defRPr sz="1300">
                <a:effectLst/>
                <a:latin typeface="Arial" charset="0"/>
              </a:defRPr>
            </a:lvl1pPr>
          </a:lstStyle>
          <a:p>
            <a:pPr>
              <a:defRPr/>
            </a:pPr>
            <a:endParaRPr lang="en-US" dirty="0"/>
          </a:p>
        </p:txBody>
      </p:sp>
      <p:sp>
        <p:nvSpPr>
          <p:cNvPr id="80900" name="Rectangle 4"/>
          <p:cNvSpPr>
            <a:spLocks noGrp="1" noChangeArrowheads="1"/>
          </p:cNvSpPr>
          <p:nvPr>
            <p:ph type="ftr" sz="quarter" idx="2"/>
          </p:nvPr>
        </p:nvSpPr>
        <p:spPr bwMode="auto">
          <a:xfrm>
            <a:off x="0"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l" defTabSz="990600" eaLnBrk="1" hangingPunct="1">
              <a:defRPr sz="1300">
                <a:effectLst/>
                <a:latin typeface="Arial" charset="0"/>
              </a:defRPr>
            </a:lvl1pPr>
          </a:lstStyle>
          <a:p>
            <a:pPr>
              <a:defRPr/>
            </a:pPr>
            <a:endParaRPr lang="en-US" dirty="0"/>
          </a:p>
        </p:txBody>
      </p:sp>
      <p:sp>
        <p:nvSpPr>
          <p:cNvPr id="80901" name="Rectangle 5"/>
          <p:cNvSpPr>
            <a:spLocks noGrp="1" noChangeArrowheads="1"/>
          </p:cNvSpPr>
          <p:nvPr>
            <p:ph type="sldNum" sz="quarter" idx="3"/>
          </p:nvPr>
        </p:nvSpPr>
        <p:spPr bwMode="auto">
          <a:xfrm>
            <a:off x="4022725"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r" defTabSz="990600" eaLnBrk="1" hangingPunct="1">
              <a:defRPr sz="1300">
                <a:effectLst/>
                <a:latin typeface="Arial" charset="0"/>
              </a:defRPr>
            </a:lvl1pPr>
          </a:lstStyle>
          <a:p>
            <a:pPr>
              <a:defRPr/>
            </a:pPr>
            <a:fld id="{DCF68248-9CF8-4C97-85DE-A465E3059044}" type="slidenum">
              <a:rPr lang="en-US"/>
              <a:pPr>
                <a:defRPr/>
              </a:pPr>
              <a:t>‹#›</a:t>
            </a:fld>
            <a:endParaRPr lang="en-US" dirty="0"/>
          </a:p>
        </p:txBody>
      </p:sp>
    </p:spTree>
    <p:extLst>
      <p:ext uri="{BB962C8B-B14F-4D97-AF65-F5344CB8AC3E}">
        <p14:creationId xmlns:p14="http://schemas.microsoft.com/office/powerpoint/2010/main" val="4215174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pPr>
              <a:defRPr/>
            </a:pPr>
            <a:endParaRPr lang="en-AU" dirty="0"/>
          </a:p>
        </p:txBody>
      </p:sp>
      <p:sp>
        <p:nvSpPr>
          <p:cNvPr id="3" name="Date Placeholder 2"/>
          <p:cNvSpPr>
            <a:spLocks noGrp="1"/>
          </p:cNvSpPr>
          <p:nvPr>
            <p:ph type="dt" idx="1"/>
          </p:nvPr>
        </p:nvSpPr>
        <p:spPr>
          <a:xfrm>
            <a:off x="4022725" y="0"/>
            <a:ext cx="3078163" cy="511175"/>
          </a:xfrm>
          <a:prstGeom prst="rect">
            <a:avLst/>
          </a:prstGeom>
        </p:spPr>
        <p:txBody>
          <a:bodyPr vert="horz" lIns="91440" tIns="45720" rIns="91440" bIns="45720" rtlCol="0"/>
          <a:lstStyle>
            <a:lvl1pPr algn="r">
              <a:defRPr sz="1200"/>
            </a:lvl1pPr>
          </a:lstStyle>
          <a:p>
            <a:pPr>
              <a:defRPr/>
            </a:pPr>
            <a:fld id="{9E34526D-5DA6-4550-8B1E-86C3EBDC57B9}" type="datetimeFigureOut">
              <a:rPr lang="en-AU"/>
              <a:pPr>
                <a:defRPr/>
              </a:pPr>
              <a:t>20/09/2014</a:t>
            </a:fld>
            <a:endParaRPr lang="en-AU" dirty="0"/>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1440" tIns="45720" rIns="91440" bIns="45720" rtlCol="0" anchor="ctr"/>
          <a:lstStyle/>
          <a:p>
            <a:pPr lvl="0"/>
            <a:endParaRPr lang="en-AU" noProof="0" dirty="0" smtClean="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720263"/>
            <a:ext cx="3078163" cy="511175"/>
          </a:xfrm>
          <a:prstGeom prst="rect">
            <a:avLst/>
          </a:prstGeom>
        </p:spPr>
        <p:txBody>
          <a:bodyPr vert="horz" lIns="91440" tIns="45720" rIns="91440" bIns="45720" rtlCol="0" anchor="b"/>
          <a:lstStyle>
            <a:lvl1pPr algn="l">
              <a:defRPr sz="1200"/>
            </a:lvl1pPr>
          </a:lstStyle>
          <a:p>
            <a:pPr>
              <a:defRPr/>
            </a:pPr>
            <a:endParaRPr lang="en-AU" dirty="0"/>
          </a:p>
        </p:txBody>
      </p:sp>
      <p:sp>
        <p:nvSpPr>
          <p:cNvPr id="7" name="Slide Number Placeholder 6"/>
          <p:cNvSpPr>
            <a:spLocks noGrp="1"/>
          </p:cNvSpPr>
          <p:nvPr>
            <p:ph type="sldNum" sz="quarter" idx="5"/>
          </p:nvPr>
        </p:nvSpPr>
        <p:spPr>
          <a:xfrm>
            <a:off x="4022725" y="9720263"/>
            <a:ext cx="3078163" cy="511175"/>
          </a:xfrm>
          <a:prstGeom prst="rect">
            <a:avLst/>
          </a:prstGeom>
        </p:spPr>
        <p:txBody>
          <a:bodyPr vert="horz" lIns="91440" tIns="45720" rIns="91440" bIns="45720" rtlCol="0" anchor="b"/>
          <a:lstStyle>
            <a:lvl1pPr algn="r">
              <a:defRPr sz="1200"/>
            </a:lvl1pPr>
          </a:lstStyle>
          <a:p>
            <a:pPr>
              <a:defRPr/>
            </a:pPr>
            <a:fld id="{FE3429AE-B378-4A83-B84B-5F104916AE3D}" type="slidenum">
              <a:rPr lang="en-AU"/>
              <a:pPr>
                <a:defRPr/>
              </a:pPr>
              <a:t>‹#›</a:t>
            </a:fld>
            <a:endParaRPr lang="en-AU" dirty="0"/>
          </a:p>
        </p:txBody>
      </p:sp>
    </p:spTree>
    <p:extLst>
      <p:ext uri="{BB962C8B-B14F-4D97-AF65-F5344CB8AC3E}">
        <p14:creationId xmlns:p14="http://schemas.microsoft.com/office/powerpoint/2010/main" val="18258639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685800" y="6529388"/>
            <a:ext cx="3505200" cy="327025"/>
          </a:xfrm>
          <a:prstGeom prst="rect">
            <a:avLst/>
          </a:prstGeom>
          <a:solidFill>
            <a:schemeClr val="hlink"/>
          </a:solidFill>
          <a:ln w="9525">
            <a:noFill/>
            <a:miter lim="800000"/>
            <a:headEnd/>
            <a:tailEnd/>
          </a:ln>
          <a:effectLst/>
        </p:spPr>
        <p:txBody>
          <a:bodyPr/>
          <a:lstStyle/>
          <a:p>
            <a:pPr>
              <a:defRPr/>
            </a:pPr>
            <a:endParaRPr lang="en-AU" dirty="0"/>
          </a:p>
        </p:txBody>
      </p:sp>
      <p:sp>
        <p:nvSpPr>
          <p:cNvPr id="5" name="Rectangle 3"/>
          <p:cNvSpPr>
            <a:spLocks noChangeArrowheads="1"/>
          </p:cNvSpPr>
          <p:nvPr/>
        </p:nvSpPr>
        <p:spPr bwMode="invGray">
          <a:xfrm>
            <a:off x="685800" y="2311400"/>
            <a:ext cx="8456613" cy="1117600"/>
          </a:xfrm>
          <a:prstGeom prst="rect">
            <a:avLst/>
          </a:prstGeom>
          <a:solidFill>
            <a:schemeClr val="hlink"/>
          </a:solidFill>
          <a:ln w="9525">
            <a:noFill/>
            <a:miter lim="800000"/>
            <a:headEnd/>
            <a:tailEnd/>
          </a:ln>
          <a:effectLst/>
        </p:spPr>
        <p:txBody>
          <a:bodyPr/>
          <a:lstStyle/>
          <a:p>
            <a:pPr>
              <a:defRPr/>
            </a:pPr>
            <a:endParaRPr lang="en-AU" dirty="0">
              <a:latin typeface="Arial Unicode MS" pitchFamily="34" charset="-128"/>
              <a:ea typeface="Arial Unicode MS" pitchFamily="34" charset="-128"/>
              <a:cs typeface="Arial Unicode MS" pitchFamily="34" charset="-128"/>
            </a:endParaRPr>
          </a:p>
        </p:txBody>
      </p:sp>
      <p:sp>
        <p:nvSpPr>
          <p:cNvPr id="6" name="Oval 4"/>
          <p:cNvSpPr>
            <a:spLocks noChangeArrowheads="1"/>
          </p:cNvSpPr>
          <p:nvPr/>
        </p:nvSpPr>
        <p:spPr bwMode="invGray">
          <a:xfrm>
            <a:off x="881063" y="1190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7" name="Oval 5"/>
          <p:cNvSpPr>
            <a:spLocks noChangeArrowheads="1"/>
          </p:cNvSpPr>
          <p:nvPr/>
        </p:nvSpPr>
        <p:spPr bwMode="invGray">
          <a:xfrm>
            <a:off x="881063" y="3476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8" name="Oval 6"/>
          <p:cNvSpPr>
            <a:spLocks noChangeArrowheads="1"/>
          </p:cNvSpPr>
          <p:nvPr/>
        </p:nvSpPr>
        <p:spPr bwMode="invGray">
          <a:xfrm>
            <a:off x="881063" y="573088"/>
            <a:ext cx="66675" cy="66675"/>
          </a:xfrm>
          <a:prstGeom prst="ellipse">
            <a:avLst/>
          </a:prstGeom>
          <a:solidFill>
            <a:schemeClr val="tx2"/>
          </a:solidFill>
          <a:ln w="9525">
            <a:noFill/>
            <a:round/>
            <a:headEnd/>
            <a:tailEnd/>
          </a:ln>
          <a:effectLst/>
        </p:spPr>
        <p:txBody>
          <a:bodyPr/>
          <a:lstStyle/>
          <a:p>
            <a:pPr>
              <a:defRPr/>
            </a:pPr>
            <a:endParaRPr lang="en-AU" dirty="0"/>
          </a:p>
        </p:txBody>
      </p:sp>
      <p:sp>
        <p:nvSpPr>
          <p:cNvPr id="9" name="Oval 7"/>
          <p:cNvSpPr>
            <a:spLocks noChangeArrowheads="1"/>
          </p:cNvSpPr>
          <p:nvPr/>
        </p:nvSpPr>
        <p:spPr bwMode="invGray">
          <a:xfrm>
            <a:off x="881063" y="10334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0" name="Oval 8"/>
          <p:cNvSpPr>
            <a:spLocks noChangeArrowheads="1"/>
          </p:cNvSpPr>
          <p:nvPr/>
        </p:nvSpPr>
        <p:spPr bwMode="invGray">
          <a:xfrm>
            <a:off x="881063" y="12620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1" name="Oval 9"/>
          <p:cNvSpPr>
            <a:spLocks noChangeArrowheads="1"/>
          </p:cNvSpPr>
          <p:nvPr/>
        </p:nvSpPr>
        <p:spPr bwMode="invGray">
          <a:xfrm>
            <a:off x="881063" y="14906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2" name="Oval 10"/>
          <p:cNvSpPr>
            <a:spLocks noChangeArrowheads="1"/>
          </p:cNvSpPr>
          <p:nvPr/>
        </p:nvSpPr>
        <p:spPr bwMode="invGray">
          <a:xfrm>
            <a:off x="881063" y="1716088"/>
            <a:ext cx="66675" cy="66675"/>
          </a:xfrm>
          <a:prstGeom prst="ellipse">
            <a:avLst/>
          </a:prstGeom>
          <a:solidFill>
            <a:schemeClr val="tx2"/>
          </a:solidFill>
          <a:ln w="9525">
            <a:noFill/>
            <a:round/>
            <a:headEnd/>
            <a:tailEnd/>
          </a:ln>
          <a:effectLst/>
        </p:spPr>
        <p:txBody>
          <a:bodyPr/>
          <a:lstStyle/>
          <a:p>
            <a:pPr>
              <a:defRPr/>
            </a:pPr>
            <a:endParaRPr lang="en-AU" dirty="0"/>
          </a:p>
        </p:txBody>
      </p:sp>
      <p:sp>
        <p:nvSpPr>
          <p:cNvPr id="13" name="Oval 11"/>
          <p:cNvSpPr>
            <a:spLocks noChangeArrowheads="1"/>
          </p:cNvSpPr>
          <p:nvPr/>
        </p:nvSpPr>
        <p:spPr bwMode="invGray">
          <a:xfrm>
            <a:off x="881063" y="1947863"/>
            <a:ext cx="66675" cy="63500"/>
          </a:xfrm>
          <a:prstGeom prst="ellipse">
            <a:avLst/>
          </a:prstGeom>
          <a:solidFill>
            <a:schemeClr val="tx2"/>
          </a:solidFill>
          <a:ln w="9525">
            <a:noFill/>
            <a:round/>
            <a:headEnd/>
            <a:tailEnd/>
          </a:ln>
          <a:effectLst/>
        </p:spPr>
        <p:txBody>
          <a:bodyPr/>
          <a:lstStyle/>
          <a:p>
            <a:pPr>
              <a:defRPr/>
            </a:pPr>
            <a:endParaRPr lang="en-AU" dirty="0"/>
          </a:p>
        </p:txBody>
      </p:sp>
      <p:sp>
        <p:nvSpPr>
          <p:cNvPr id="14" name="Oval 12"/>
          <p:cNvSpPr>
            <a:spLocks noChangeArrowheads="1"/>
          </p:cNvSpPr>
          <p:nvPr/>
        </p:nvSpPr>
        <p:spPr bwMode="invGray">
          <a:xfrm>
            <a:off x="881063" y="2176463"/>
            <a:ext cx="66675" cy="65087"/>
          </a:xfrm>
          <a:prstGeom prst="ellipse">
            <a:avLst/>
          </a:prstGeom>
          <a:solidFill>
            <a:schemeClr val="tx2"/>
          </a:solidFill>
          <a:ln w="9525">
            <a:noFill/>
            <a:round/>
            <a:headEnd/>
            <a:tailEnd/>
          </a:ln>
          <a:effectLst/>
        </p:spPr>
        <p:txBody>
          <a:bodyPr/>
          <a:lstStyle/>
          <a:p>
            <a:pPr>
              <a:defRPr/>
            </a:pPr>
            <a:endParaRPr lang="en-AU" dirty="0"/>
          </a:p>
        </p:txBody>
      </p:sp>
      <p:grpSp>
        <p:nvGrpSpPr>
          <p:cNvPr id="15" name="Group 13"/>
          <p:cNvGrpSpPr>
            <a:grpSpLocks/>
          </p:cNvGrpSpPr>
          <p:nvPr/>
        </p:nvGrpSpPr>
        <p:grpSpPr bwMode="auto">
          <a:xfrm>
            <a:off x="4538663" y="6669088"/>
            <a:ext cx="4332287" cy="66675"/>
            <a:chOff x="2859" y="4202"/>
            <a:chExt cx="2729" cy="41"/>
          </a:xfrm>
        </p:grpSpPr>
        <p:sp>
          <p:nvSpPr>
            <p:cNvPr id="16" name="Oval 14"/>
            <p:cNvSpPr>
              <a:spLocks noChangeArrowheads="1"/>
            </p:cNvSpPr>
            <p:nvPr userDrawn="1"/>
          </p:nvSpPr>
          <p:spPr bwMode="invGray">
            <a:xfrm>
              <a:off x="2859"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17" name="Oval 15"/>
            <p:cNvSpPr>
              <a:spLocks noChangeArrowheads="1"/>
            </p:cNvSpPr>
            <p:nvPr userDrawn="1"/>
          </p:nvSpPr>
          <p:spPr bwMode="invGray">
            <a:xfrm>
              <a:off x="3243"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18" name="Oval 16"/>
            <p:cNvSpPr>
              <a:spLocks noChangeArrowheads="1"/>
            </p:cNvSpPr>
            <p:nvPr userDrawn="1"/>
          </p:nvSpPr>
          <p:spPr bwMode="invGray">
            <a:xfrm>
              <a:off x="3627" y="4202"/>
              <a:ext cx="41" cy="41"/>
            </a:xfrm>
            <a:prstGeom prst="ellipse">
              <a:avLst/>
            </a:prstGeom>
            <a:solidFill>
              <a:schemeClr val="tx2"/>
            </a:solidFill>
            <a:ln w="9525">
              <a:noFill/>
              <a:round/>
              <a:headEnd/>
              <a:tailEnd/>
            </a:ln>
            <a:effectLst/>
          </p:spPr>
          <p:txBody>
            <a:bodyPr/>
            <a:lstStyle/>
            <a:p>
              <a:pPr>
                <a:defRPr/>
              </a:pPr>
              <a:endParaRPr lang="en-AU" dirty="0"/>
            </a:p>
          </p:txBody>
        </p:sp>
        <p:sp>
          <p:nvSpPr>
            <p:cNvPr id="19" name="Oval 17"/>
            <p:cNvSpPr>
              <a:spLocks noChangeArrowheads="1"/>
            </p:cNvSpPr>
            <p:nvPr userDrawn="1"/>
          </p:nvSpPr>
          <p:spPr bwMode="invGray">
            <a:xfrm>
              <a:off x="4011" y="4202"/>
              <a:ext cx="41" cy="41"/>
            </a:xfrm>
            <a:prstGeom prst="ellipse">
              <a:avLst/>
            </a:prstGeom>
            <a:solidFill>
              <a:schemeClr val="tx2"/>
            </a:solidFill>
            <a:ln w="9525">
              <a:noFill/>
              <a:round/>
              <a:headEnd/>
              <a:tailEnd/>
            </a:ln>
            <a:effectLst/>
          </p:spPr>
          <p:txBody>
            <a:bodyPr/>
            <a:lstStyle/>
            <a:p>
              <a:pPr>
                <a:defRPr/>
              </a:pPr>
              <a:endParaRPr lang="en-AU" dirty="0"/>
            </a:p>
          </p:txBody>
        </p:sp>
        <p:sp>
          <p:nvSpPr>
            <p:cNvPr id="20" name="Oval 18"/>
            <p:cNvSpPr>
              <a:spLocks noChangeArrowheads="1"/>
            </p:cNvSpPr>
            <p:nvPr userDrawn="1"/>
          </p:nvSpPr>
          <p:spPr bwMode="invGray">
            <a:xfrm>
              <a:off x="4395"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1" name="Oval 19"/>
            <p:cNvSpPr>
              <a:spLocks noChangeArrowheads="1"/>
            </p:cNvSpPr>
            <p:nvPr userDrawn="1"/>
          </p:nvSpPr>
          <p:spPr bwMode="invGray">
            <a:xfrm>
              <a:off x="4779"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2" name="Oval 20"/>
            <p:cNvSpPr>
              <a:spLocks noChangeArrowheads="1"/>
            </p:cNvSpPr>
            <p:nvPr userDrawn="1"/>
          </p:nvSpPr>
          <p:spPr bwMode="invGray">
            <a:xfrm>
              <a:off x="5163"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3" name="Oval 21"/>
            <p:cNvSpPr>
              <a:spLocks noChangeArrowheads="1"/>
            </p:cNvSpPr>
            <p:nvPr userDrawn="1"/>
          </p:nvSpPr>
          <p:spPr bwMode="invGray">
            <a:xfrm>
              <a:off x="5547" y="4202"/>
              <a:ext cx="41" cy="41"/>
            </a:xfrm>
            <a:prstGeom prst="ellipse">
              <a:avLst/>
            </a:prstGeom>
            <a:solidFill>
              <a:schemeClr val="tx2"/>
            </a:solidFill>
            <a:ln w="9525">
              <a:noFill/>
              <a:round/>
              <a:headEnd/>
              <a:tailEnd/>
            </a:ln>
            <a:effectLst/>
          </p:spPr>
          <p:txBody>
            <a:bodyPr/>
            <a:lstStyle/>
            <a:p>
              <a:pPr>
                <a:defRPr/>
              </a:pPr>
              <a:endParaRPr lang="en-AU" dirty="0"/>
            </a:p>
          </p:txBody>
        </p:sp>
      </p:grpSp>
      <p:sp>
        <p:nvSpPr>
          <p:cNvPr id="24" name="Oval 22"/>
          <p:cNvSpPr>
            <a:spLocks noChangeArrowheads="1"/>
          </p:cNvSpPr>
          <p:nvPr/>
        </p:nvSpPr>
        <p:spPr bwMode="invGray">
          <a:xfrm>
            <a:off x="881063" y="804863"/>
            <a:ext cx="66675" cy="63500"/>
          </a:xfrm>
          <a:prstGeom prst="ellipse">
            <a:avLst/>
          </a:prstGeom>
          <a:solidFill>
            <a:schemeClr val="tx2"/>
          </a:solidFill>
          <a:ln w="9525">
            <a:noFill/>
            <a:round/>
            <a:headEnd/>
            <a:tailEnd/>
          </a:ln>
          <a:effectLst/>
        </p:spPr>
        <p:txBody>
          <a:bodyPr/>
          <a:lstStyle/>
          <a:p>
            <a:pPr>
              <a:defRPr/>
            </a:pPr>
            <a:endParaRPr lang="en-AU" dirty="0"/>
          </a:p>
        </p:txBody>
      </p:sp>
      <p:sp>
        <p:nvSpPr>
          <p:cNvPr id="7191" name="Rectangle 23"/>
          <p:cNvSpPr>
            <a:spLocks noGrp="1" noChangeArrowheads="1"/>
          </p:cNvSpPr>
          <p:nvPr>
            <p:ph type="ctrTitle" sz="quarter"/>
          </p:nvPr>
        </p:nvSpPr>
        <p:spPr>
          <a:xfrm>
            <a:off x="685800" y="2286000"/>
            <a:ext cx="7772400" cy="1143000"/>
          </a:xfrm>
          <a:noFill/>
          <a:ln w="9525">
            <a:noFill/>
          </a:ln>
        </p:spPr>
        <p:txBody>
          <a:bodyPr/>
          <a:lstStyle>
            <a:lvl1pPr>
              <a:defRPr b="1">
                <a:solidFill>
                  <a:srgbClr val="FF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7192" name="Rectangle 24"/>
          <p:cNvSpPr>
            <a:spLocks noGrp="1" noChangeArrowheads="1"/>
          </p:cNvSpPr>
          <p:nvPr>
            <p:ph type="subTitle" sz="quarter" idx="1"/>
          </p:nvPr>
        </p:nvSpPr>
        <p:spPr>
          <a:xfrm>
            <a:off x="2057400" y="4114800"/>
            <a:ext cx="6400800" cy="1752600"/>
          </a:xfrm>
        </p:spPr>
        <p:txBody>
          <a:bodyPr/>
          <a:lstStyle>
            <a:lvl1pPr marL="0" indent="0" algn="ctr">
              <a:buFontTx/>
              <a:buNone/>
              <a:defRPr sz="2800">
                <a:latin typeface="Arial Unicode MS" pitchFamily="34" charset="-128"/>
                <a:ea typeface="Arial Unicode MS" pitchFamily="34" charset="-128"/>
                <a:cs typeface="Arial Unicode MS" pitchFamily="34" charset="-128"/>
              </a:defRPr>
            </a:lvl1pPr>
          </a:lstStyle>
          <a:p>
            <a:r>
              <a:rPr lang="en-US" dirty="0"/>
              <a:t>Click to edit Master subtitle style</a:t>
            </a:r>
          </a:p>
        </p:txBody>
      </p:sp>
    </p:spTree>
    <p:extLst>
      <p:ext uri="{BB962C8B-B14F-4D97-AF65-F5344CB8AC3E}">
        <p14:creationId xmlns:p14="http://schemas.microsoft.com/office/powerpoint/2010/main" val="2469569719"/>
      </p:ext>
    </p:extLst>
  </p:cSld>
  <p:clrMapOvr>
    <a:masterClrMapping/>
  </p:clrMapOvr>
  <p:transition>
    <p:pull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CFCB1B64-DE18-4F2E-BD0B-C202039BBCB6}" type="slidenum">
              <a:rPr lang="en-US"/>
              <a:pPr>
                <a:defRPr/>
              </a:pPr>
              <a:t>‹#›</a:t>
            </a:fld>
            <a:endParaRPr lang="en-US" dirty="0"/>
          </a:p>
        </p:txBody>
      </p:sp>
    </p:spTree>
    <p:extLst>
      <p:ext uri="{BB962C8B-B14F-4D97-AF65-F5344CB8AC3E}">
        <p14:creationId xmlns:p14="http://schemas.microsoft.com/office/powerpoint/2010/main" val="3020360140"/>
      </p:ext>
    </p:extLst>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76200"/>
            <a:ext cx="2190750" cy="61722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28600" y="76200"/>
            <a:ext cx="64198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A510F18B-123F-470F-B612-B0610618A297}" type="slidenum">
              <a:rPr lang="en-US"/>
              <a:pPr>
                <a:defRPr/>
              </a:pPr>
              <a:t>‹#›</a:t>
            </a:fld>
            <a:endParaRPr lang="en-US" dirty="0"/>
          </a:p>
        </p:txBody>
      </p:sp>
    </p:spTree>
    <p:extLst>
      <p:ext uri="{BB962C8B-B14F-4D97-AF65-F5344CB8AC3E}">
        <p14:creationId xmlns:p14="http://schemas.microsoft.com/office/powerpoint/2010/main" val="3106967697"/>
      </p:ext>
    </p:extLst>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6096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228600" y="838200"/>
            <a:ext cx="8763000" cy="5410200"/>
          </a:xfrm>
        </p:spPr>
        <p:txBody>
          <a:bodyPr/>
          <a:lstStyle/>
          <a:p>
            <a:pPr lvl="0"/>
            <a:endParaRPr lang="en-AU" noProof="0" dirty="0" smtClean="0"/>
          </a:p>
        </p:txBody>
      </p:sp>
    </p:spTree>
    <p:extLst>
      <p:ext uri="{BB962C8B-B14F-4D97-AF65-F5344CB8AC3E}">
        <p14:creationId xmlns:p14="http://schemas.microsoft.com/office/powerpoint/2010/main" val="225790980"/>
      </p:ext>
    </p:extLst>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ndara" pitchFamily="34" charset="0"/>
                <a:ea typeface="Arial Unicode MS" pitchFamily="34" charset="-128"/>
                <a:cs typeface="Arial Unicode MS" pitchFamily="34" charset="-128"/>
              </a:defRPr>
            </a:lvl1pPr>
          </a:lstStyle>
          <a:p>
            <a:r>
              <a:rPr lang="en-US" smtClean="0"/>
              <a:t>Click to edit Master title style</a:t>
            </a:r>
            <a:endParaRPr lang="en-AU"/>
          </a:p>
        </p:txBody>
      </p:sp>
      <p:sp>
        <p:nvSpPr>
          <p:cNvPr id="3" name="Content Placeholder 2"/>
          <p:cNvSpPr>
            <a:spLocks noGrp="1"/>
          </p:cNvSpPr>
          <p:nvPr>
            <p:ph idx="1"/>
          </p:nvPr>
        </p:nvSpPr>
        <p:spPr>
          <a:xfrm>
            <a:off x="228600" y="685800"/>
            <a:ext cx="8763000" cy="5791200"/>
          </a:xfrm>
        </p:spPr>
        <p:txBody>
          <a:bodyPr lIns="36000" rIns="36000"/>
          <a:lstStyle>
            <a:lvl1pPr defTabSz="720000">
              <a:spcBef>
                <a:spcPts val="200"/>
              </a:spcBef>
              <a:tabLst>
                <a:tab pos="180000" algn="l"/>
              </a:tabLst>
              <a:defRPr sz="2200" spc="-10" baseline="0">
                <a:latin typeface="Candara" pitchFamily="34" charset="0"/>
                <a:ea typeface="Arial Unicode MS" pitchFamily="34" charset="-128"/>
                <a:cs typeface="Consolas" pitchFamily="49" charset="0"/>
              </a:defRPr>
            </a:lvl1pPr>
            <a:lvl2pPr defTabSz="720000">
              <a:spcBef>
                <a:spcPts val="200"/>
              </a:spcBef>
              <a:tabLst>
                <a:tab pos="72000" algn="l"/>
                <a:tab pos="180000" algn="l"/>
              </a:tabLst>
              <a:defRPr sz="2200" spc="-10" baseline="0">
                <a:latin typeface="Candara" pitchFamily="34" charset="0"/>
                <a:ea typeface="Arial Unicode MS" pitchFamily="34" charset="-128"/>
                <a:cs typeface="Consolas" pitchFamily="49" charset="0"/>
              </a:defRPr>
            </a:lvl2pPr>
            <a:lvl3pPr defTabSz="720000">
              <a:spcBef>
                <a:spcPts val="200"/>
              </a:spcBef>
              <a:tabLst>
                <a:tab pos="180000" algn="l"/>
              </a:tabLst>
              <a:defRPr sz="2200" spc="-10" baseline="0">
                <a:latin typeface="Candara" pitchFamily="34" charset="0"/>
                <a:ea typeface="Arial Unicode MS" pitchFamily="34" charset="-128"/>
                <a:cs typeface="Consolas" pitchFamily="49" charset="0"/>
              </a:defRPr>
            </a:lvl3pPr>
            <a:lvl4pPr defTabSz="720000">
              <a:spcBef>
                <a:spcPts val="200"/>
              </a:spcBef>
              <a:tabLst>
                <a:tab pos="180000" algn="l"/>
              </a:tabLst>
              <a:defRPr sz="2200" spc="-10" baseline="0">
                <a:latin typeface="Candara" pitchFamily="34" charset="0"/>
                <a:ea typeface="Arial Unicode MS" pitchFamily="34" charset="-128"/>
                <a:cs typeface="Consolas" pitchFamily="49" charset="0"/>
              </a:defRPr>
            </a:lvl4pPr>
            <a:lvl5pPr defTabSz="720000">
              <a:spcBef>
                <a:spcPts val="200"/>
              </a:spcBef>
              <a:tabLst>
                <a:tab pos="180000" algn="l"/>
              </a:tabLst>
              <a:defRPr sz="2200" spc="-10" baseline="0">
                <a:latin typeface="Candara" pitchFamily="34" charset="0"/>
                <a:ea typeface="Arial Unicode MS" pitchFamily="34" charset="-128"/>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966299418"/>
      </p:ext>
    </p:extLst>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E2D2DF13-8CFB-4508-8359-71833830E9D2}" type="slidenum">
              <a:rPr lang="en-US"/>
              <a:pPr>
                <a:defRPr/>
              </a:pPr>
              <a:t>‹#›</a:t>
            </a:fld>
            <a:endParaRPr lang="en-US" dirty="0"/>
          </a:p>
        </p:txBody>
      </p:sp>
    </p:spTree>
    <p:extLst>
      <p:ext uri="{BB962C8B-B14F-4D97-AF65-F5344CB8AC3E}">
        <p14:creationId xmlns:p14="http://schemas.microsoft.com/office/powerpoint/2010/main" val="3479416768"/>
      </p:ext>
    </p:extLst>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28600" y="838200"/>
            <a:ext cx="4305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6300" y="838200"/>
            <a:ext cx="4305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3FC1CF01-BFC7-4AD4-AE32-8037002A0337}" type="slidenum">
              <a:rPr lang="en-US"/>
              <a:pPr>
                <a:defRPr/>
              </a:pPr>
              <a:t>‹#›</a:t>
            </a:fld>
            <a:endParaRPr lang="en-US" dirty="0"/>
          </a:p>
        </p:txBody>
      </p:sp>
    </p:spTree>
    <p:extLst>
      <p:ext uri="{BB962C8B-B14F-4D97-AF65-F5344CB8AC3E}">
        <p14:creationId xmlns:p14="http://schemas.microsoft.com/office/powerpoint/2010/main" val="792463021"/>
      </p:ext>
    </p:extLst>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1C995810-B73F-46E0-BB69-7CA624E6DA51}" type="slidenum">
              <a:rPr lang="en-US"/>
              <a:pPr>
                <a:defRPr/>
              </a:pPr>
              <a:t>‹#›</a:t>
            </a:fld>
            <a:endParaRPr lang="en-US" dirty="0"/>
          </a:p>
        </p:txBody>
      </p:sp>
    </p:spTree>
    <p:extLst>
      <p:ext uri="{BB962C8B-B14F-4D97-AF65-F5344CB8AC3E}">
        <p14:creationId xmlns:p14="http://schemas.microsoft.com/office/powerpoint/2010/main" val="2826718772"/>
      </p:ext>
    </p:extLst>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smtClean="0"/>
              <a:t>Click to edit Master title style</a:t>
            </a:r>
            <a:endParaRPr lang="en-AU"/>
          </a:p>
        </p:txBody>
      </p:sp>
    </p:spTree>
    <p:extLst>
      <p:ext uri="{BB962C8B-B14F-4D97-AF65-F5344CB8AC3E}">
        <p14:creationId xmlns:p14="http://schemas.microsoft.com/office/powerpoint/2010/main" val="3491825688"/>
      </p:ext>
    </p:extLst>
  </p:cSld>
  <p:clrMapOvr>
    <a:masterClrMapping/>
  </p:clrMapOvr>
  <p:transition>
    <p:pull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D098F887-9D11-4B8E-9AC0-EDDDDF8E94F0}" type="slidenum">
              <a:rPr lang="en-US"/>
              <a:pPr>
                <a:defRPr/>
              </a:pPr>
              <a:t>‹#›</a:t>
            </a:fld>
            <a:endParaRPr lang="en-US" dirty="0"/>
          </a:p>
        </p:txBody>
      </p:sp>
    </p:spTree>
    <p:extLst>
      <p:ext uri="{BB962C8B-B14F-4D97-AF65-F5344CB8AC3E}">
        <p14:creationId xmlns:p14="http://schemas.microsoft.com/office/powerpoint/2010/main" val="4157374797"/>
      </p:ext>
    </p:extLst>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13B142D5-86DE-423B-87D9-C4064713796D}" type="slidenum">
              <a:rPr lang="en-US"/>
              <a:pPr>
                <a:defRPr/>
              </a:pPr>
              <a:t>‹#›</a:t>
            </a:fld>
            <a:endParaRPr lang="en-US" dirty="0"/>
          </a:p>
        </p:txBody>
      </p:sp>
    </p:spTree>
    <p:extLst>
      <p:ext uri="{BB962C8B-B14F-4D97-AF65-F5344CB8AC3E}">
        <p14:creationId xmlns:p14="http://schemas.microsoft.com/office/powerpoint/2010/main" val="4237205952"/>
      </p:ext>
    </p:extLst>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5477158"/>
      </p:ext>
    </p:extLst>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4800" y="76200"/>
            <a:ext cx="8534400" cy="609600"/>
          </a:xfrm>
          <a:prstGeom prst="rect">
            <a:avLst/>
          </a:prstGeom>
          <a:solidFill>
            <a:srgbClr val="FFFF66"/>
          </a:solidFill>
          <a:ln w="25400" cap="sq">
            <a:solidFill>
              <a:srgbClr val="339966"/>
            </a:solidFill>
            <a:miter lim="800000"/>
            <a:headEnd type="none" w="sm" len="sm"/>
            <a:tailEnd type="none" w="sm" len="sm"/>
          </a:ln>
          <a:effectLst/>
        </p:spPr>
        <p:txBody>
          <a:bodyPr wrap="none" anchor="ctr"/>
          <a:lstStyle/>
          <a:p>
            <a:pPr>
              <a:defRPr/>
            </a:pPr>
            <a:endParaRPr lang="en-AU" dirty="0"/>
          </a:p>
        </p:txBody>
      </p:sp>
      <p:sp>
        <p:nvSpPr>
          <p:cNvPr id="6147" name="Rectangle 3"/>
          <p:cNvSpPr>
            <a:spLocks noGrp="1" noChangeArrowheads="1"/>
          </p:cNvSpPr>
          <p:nvPr>
            <p:ph type="title"/>
          </p:nvPr>
        </p:nvSpPr>
        <p:spPr bwMode="auto">
          <a:xfrm>
            <a:off x="304800" y="76200"/>
            <a:ext cx="8534400" cy="609600"/>
          </a:xfrm>
          <a:prstGeom prst="rect">
            <a:avLst/>
          </a:prstGeom>
          <a:solidFill>
            <a:srgbClr val="FFFF99">
              <a:alpha val="50195"/>
            </a:srgbClr>
          </a:solidFill>
          <a:ln w="12700">
            <a:solidFill>
              <a:schemeClr val="tx1"/>
            </a:solid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8" name="Rectangle 4"/>
          <p:cNvSpPr>
            <a:spLocks noGrp="1" noChangeArrowheads="1"/>
          </p:cNvSpPr>
          <p:nvPr>
            <p:ph type="body" idx="1"/>
          </p:nvPr>
        </p:nvSpPr>
        <p:spPr bwMode="auto">
          <a:xfrm>
            <a:off x="228600" y="838200"/>
            <a:ext cx="8763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89" r:id="rId1"/>
    <p:sldLayoutId id="2147484485" r:id="rId2"/>
    <p:sldLayoutId id="2147484490" r:id="rId3"/>
    <p:sldLayoutId id="2147484491" r:id="rId4"/>
    <p:sldLayoutId id="2147484492" r:id="rId5"/>
    <p:sldLayoutId id="2147484486" r:id="rId6"/>
    <p:sldLayoutId id="2147484493" r:id="rId7"/>
    <p:sldLayoutId id="2147484494" r:id="rId8"/>
    <p:sldLayoutId id="2147484487" r:id="rId9"/>
    <p:sldLayoutId id="2147484495" r:id="rId10"/>
    <p:sldLayoutId id="2147484496" r:id="rId11"/>
    <p:sldLayoutId id="2147484488" r:id="rId12"/>
  </p:sldLayoutIdLst>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5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Effect transition="in" filter="wipe(up)">
                                      <p:cBhvr>
                                        <p:cTn id="12" dur="500"/>
                                        <p:tgtEl>
                                          <p:spTgt spid="614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8">
                                            <p:txEl>
                                              <p:pRg st="1" end="1"/>
                                            </p:txEl>
                                          </p:spTgt>
                                        </p:tgtEl>
                                        <p:attrNameLst>
                                          <p:attrName>style.visibility</p:attrName>
                                        </p:attrNameLst>
                                      </p:cBhvr>
                                      <p:to>
                                        <p:strVal val="visible"/>
                                      </p:to>
                                    </p:set>
                                    <p:animEffect transition="in" filter="wipe(up)">
                                      <p:cBhvr>
                                        <p:cTn id="17" dur="500"/>
                                        <p:tgtEl>
                                          <p:spTgt spid="614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48">
                                            <p:txEl>
                                              <p:pRg st="2" end="2"/>
                                            </p:txEl>
                                          </p:spTgt>
                                        </p:tgtEl>
                                        <p:attrNameLst>
                                          <p:attrName>style.visibility</p:attrName>
                                        </p:attrNameLst>
                                      </p:cBhvr>
                                      <p:to>
                                        <p:strVal val="visible"/>
                                      </p:to>
                                    </p:set>
                                    <p:animEffect transition="in" filter="wipe(up)">
                                      <p:cBhvr>
                                        <p:cTn id="22" dur="500"/>
                                        <p:tgtEl>
                                          <p:spTgt spid="614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148">
                                            <p:txEl>
                                              <p:pRg st="3" end="3"/>
                                            </p:txEl>
                                          </p:spTgt>
                                        </p:tgtEl>
                                        <p:attrNameLst>
                                          <p:attrName>style.visibility</p:attrName>
                                        </p:attrNameLst>
                                      </p:cBhvr>
                                      <p:to>
                                        <p:strVal val="visible"/>
                                      </p:to>
                                    </p:set>
                                    <p:animEffect transition="in" filter="wipe(up)">
                                      <p:cBhvr>
                                        <p:cTn id="27" dur="500"/>
                                        <p:tgtEl>
                                          <p:spTgt spid="614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148">
                                            <p:txEl>
                                              <p:pRg st="4" end="4"/>
                                            </p:txEl>
                                          </p:spTgt>
                                        </p:tgtEl>
                                        <p:attrNameLst>
                                          <p:attrName>style.visibility</p:attrName>
                                        </p:attrNameLst>
                                      </p:cBhvr>
                                      <p:to>
                                        <p:strVal val="visible"/>
                                      </p:to>
                                    </p:set>
                                    <p:animEffect transition="in" filter="wipe(up)">
                                      <p:cBhvr>
                                        <p:cTn id="32"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build="p" bldLvl="5">
        <p:tmplLst>
          <p:tmpl lvl="1">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Lst>
      </p:bldP>
    </p:bldLst>
  </p:timing>
  <p:txStyles>
    <p:titleStyle>
      <a:lvl1pPr algn="l" rtl="0" eaLnBrk="0" fontAlgn="base" hangingPunct="0">
        <a:spcBef>
          <a:spcPct val="0"/>
        </a:spcBef>
        <a:spcAft>
          <a:spcPct val="0"/>
        </a:spcAft>
        <a:defRPr kumimoji="1" sz="2800">
          <a:solidFill>
            <a:srgbClr val="003399"/>
          </a:solidFill>
          <a:latin typeface="+mj-lt"/>
          <a:ea typeface="+mj-ea"/>
          <a:cs typeface="+mj-cs"/>
        </a:defRPr>
      </a:lvl1pPr>
      <a:lvl2pPr algn="l" rtl="0" eaLnBrk="0" fontAlgn="base" hangingPunct="0">
        <a:spcBef>
          <a:spcPct val="0"/>
        </a:spcBef>
        <a:spcAft>
          <a:spcPct val="0"/>
        </a:spcAft>
        <a:defRPr kumimoji="1" sz="2800">
          <a:solidFill>
            <a:srgbClr val="003399"/>
          </a:solidFill>
          <a:latin typeface="Comic Sans MS" pitchFamily="66" charset="0"/>
        </a:defRPr>
      </a:lvl2pPr>
      <a:lvl3pPr algn="l" rtl="0" eaLnBrk="0" fontAlgn="base" hangingPunct="0">
        <a:spcBef>
          <a:spcPct val="0"/>
        </a:spcBef>
        <a:spcAft>
          <a:spcPct val="0"/>
        </a:spcAft>
        <a:defRPr kumimoji="1" sz="2800">
          <a:solidFill>
            <a:srgbClr val="003399"/>
          </a:solidFill>
          <a:latin typeface="Comic Sans MS" pitchFamily="66" charset="0"/>
        </a:defRPr>
      </a:lvl3pPr>
      <a:lvl4pPr algn="l" rtl="0" eaLnBrk="0" fontAlgn="base" hangingPunct="0">
        <a:spcBef>
          <a:spcPct val="0"/>
        </a:spcBef>
        <a:spcAft>
          <a:spcPct val="0"/>
        </a:spcAft>
        <a:defRPr kumimoji="1" sz="2800">
          <a:solidFill>
            <a:srgbClr val="003399"/>
          </a:solidFill>
          <a:latin typeface="Comic Sans MS" pitchFamily="66" charset="0"/>
        </a:defRPr>
      </a:lvl4pPr>
      <a:lvl5pPr algn="l" rtl="0" eaLnBrk="0" fontAlgn="base" hangingPunct="0">
        <a:spcBef>
          <a:spcPct val="0"/>
        </a:spcBef>
        <a:spcAft>
          <a:spcPct val="0"/>
        </a:spcAft>
        <a:defRPr kumimoji="1" sz="2800">
          <a:solidFill>
            <a:srgbClr val="003399"/>
          </a:solidFill>
          <a:latin typeface="Comic Sans MS" pitchFamily="66" charset="0"/>
        </a:defRPr>
      </a:lvl5pPr>
      <a:lvl6pPr marL="457200" algn="l" rtl="0" eaLnBrk="0" fontAlgn="base" hangingPunct="0">
        <a:spcBef>
          <a:spcPct val="0"/>
        </a:spcBef>
        <a:spcAft>
          <a:spcPct val="0"/>
        </a:spcAft>
        <a:defRPr kumimoji="1" sz="2800">
          <a:solidFill>
            <a:srgbClr val="003399"/>
          </a:solidFill>
          <a:latin typeface="Comic Sans MS" pitchFamily="66" charset="0"/>
        </a:defRPr>
      </a:lvl6pPr>
      <a:lvl7pPr marL="914400" algn="l" rtl="0" eaLnBrk="0" fontAlgn="base" hangingPunct="0">
        <a:spcBef>
          <a:spcPct val="0"/>
        </a:spcBef>
        <a:spcAft>
          <a:spcPct val="0"/>
        </a:spcAft>
        <a:defRPr kumimoji="1" sz="2800">
          <a:solidFill>
            <a:srgbClr val="003399"/>
          </a:solidFill>
          <a:latin typeface="Comic Sans MS" pitchFamily="66" charset="0"/>
        </a:defRPr>
      </a:lvl7pPr>
      <a:lvl8pPr marL="1371600" algn="l" rtl="0" eaLnBrk="0" fontAlgn="base" hangingPunct="0">
        <a:spcBef>
          <a:spcPct val="0"/>
        </a:spcBef>
        <a:spcAft>
          <a:spcPct val="0"/>
        </a:spcAft>
        <a:defRPr kumimoji="1" sz="2800">
          <a:solidFill>
            <a:srgbClr val="003399"/>
          </a:solidFill>
          <a:latin typeface="Comic Sans MS" pitchFamily="66" charset="0"/>
        </a:defRPr>
      </a:lvl8pPr>
      <a:lvl9pPr marL="1828800" algn="l" rtl="0" eaLnBrk="0" fontAlgn="base" hangingPunct="0">
        <a:spcBef>
          <a:spcPct val="0"/>
        </a:spcBef>
        <a:spcAft>
          <a:spcPct val="0"/>
        </a:spcAft>
        <a:defRPr kumimoji="1" sz="2800">
          <a:solidFill>
            <a:srgbClr val="003399"/>
          </a:solidFill>
          <a:latin typeface="Comic Sans MS" pitchFamily="66" charset="0"/>
        </a:defRPr>
      </a:lvl9pPr>
    </p:titleStyle>
    <p:body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400">
          <a:solidFill>
            <a:schemeClr val="tx1"/>
          </a:solidFill>
          <a:latin typeface="+mn-lt"/>
        </a:defRPr>
      </a:lvl4pPr>
      <a:lvl5pPr marL="2057400" indent="-228600" algn="l" rtl="0" eaLnBrk="0" fontAlgn="base" hangingPunct="0">
        <a:spcBef>
          <a:spcPct val="20000"/>
        </a:spcBef>
        <a:spcAft>
          <a:spcPct val="0"/>
        </a:spcAft>
        <a:buChar char="•"/>
        <a:defRPr kumimoji="1" sz="2400">
          <a:solidFill>
            <a:schemeClr val="tx1"/>
          </a:solidFill>
          <a:latin typeface="+mn-lt"/>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deaeconomics.org/" TargetMode="External"/><Relationship Id="rId2" Type="http://schemas.openxmlformats.org/officeDocument/2006/relationships/hyperlink" Target="http://fass.kingston.ac.uk/faculty/school-of-economics-history-and-politics/"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debtdeflation.com/blogs" TargetMode="External"/><Relationship Id="rId4" Type="http://schemas.openxmlformats.org/officeDocument/2006/relationships/hyperlink" Target="https://sourceforge.net/p/minsk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Ptolemy" TargetMode="External"/><Relationship Id="rId7" Type="http://schemas.openxmlformats.org/officeDocument/2006/relationships/image" Target="../media/image3.gif"/><Relationship Id="rId2" Type="http://schemas.openxmlformats.org/officeDocument/2006/relationships/hyperlink" Target="http://en.wikipedia.org/wiki/A_priori_and_a_posteriori" TargetMode="External"/><Relationship Id="rId1" Type="http://schemas.openxmlformats.org/officeDocument/2006/relationships/slideLayout" Target="../slideLayouts/slideLayout2.xml"/><Relationship Id="rId6" Type="http://schemas.openxmlformats.org/officeDocument/2006/relationships/hyperlink" Target="http://en.wikipedia.org/wiki/Deferent_and_epicycle" TargetMode="External"/><Relationship Id="rId5" Type="http://schemas.openxmlformats.org/officeDocument/2006/relationships/image" Target="../media/image2.gif"/><Relationship Id="rId4" Type="http://schemas.openxmlformats.org/officeDocument/2006/relationships/hyperlink" Target="http://csep10.phys.utk.edu/astr161/lect/retrograde/aristotle.html"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0.bin"/><Relationship Id="rId18" Type="http://schemas.openxmlformats.org/officeDocument/2006/relationships/image" Target="../media/image26.wmf"/><Relationship Id="rId26" Type="http://schemas.openxmlformats.org/officeDocument/2006/relationships/image" Target="../media/image30.wmf"/><Relationship Id="rId3" Type="http://schemas.openxmlformats.org/officeDocument/2006/relationships/oleObject" Target="../embeddings/oleObject5.bin"/><Relationship Id="rId21" Type="http://schemas.openxmlformats.org/officeDocument/2006/relationships/oleObject" Target="../embeddings/oleObject14.bin"/><Relationship Id="rId7" Type="http://schemas.openxmlformats.org/officeDocument/2006/relationships/oleObject" Target="../embeddings/oleObject7.bin"/><Relationship Id="rId12" Type="http://schemas.openxmlformats.org/officeDocument/2006/relationships/image" Target="../media/image23.wmf"/><Relationship Id="rId17" Type="http://schemas.openxmlformats.org/officeDocument/2006/relationships/oleObject" Target="../embeddings/oleObject12.bin"/><Relationship Id="rId25"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25.wmf"/><Relationship Id="rId20" Type="http://schemas.openxmlformats.org/officeDocument/2006/relationships/image" Target="../media/image27.wmf"/><Relationship Id="rId1" Type="http://schemas.openxmlformats.org/officeDocument/2006/relationships/vmlDrawing" Target="../drawings/vmlDrawing5.vml"/><Relationship Id="rId6" Type="http://schemas.openxmlformats.org/officeDocument/2006/relationships/image" Target="../media/image20.wmf"/><Relationship Id="rId11" Type="http://schemas.openxmlformats.org/officeDocument/2006/relationships/oleObject" Target="../embeddings/oleObject9.bin"/><Relationship Id="rId24" Type="http://schemas.openxmlformats.org/officeDocument/2006/relationships/image" Target="../media/image29.wmf"/><Relationship Id="rId5" Type="http://schemas.openxmlformats.org/officeDocument/2006/relationships/oleObject" Target="../embeddings/oleObject6.bin"/><Relationship Id="rId15" Type="http://schemas.openxmlformats.org/officeDocument/2006/relationships/oleObject" Target="../embeddings/oleObject11.bin"/><Relationship Id="rId23" Type="http://schemas.openxmlformats.org/officeDocument/2006/relationships/oleObject" Target="../embeddings/oleObject15.bin"/><Relationship Id="rId10" Type="http://schemas.openxmlformats.org/officeDocument/2006/relationships/image" Target="../media/image22.wmf"/><Relationship Id="rId19" Type="http://schemas.openxmlformats.org/officeDocument/2006/relationships/oleObject" Target="../embeddings/oleObject13.bin"/><Relationship Id="rId4" Type="http://schemas.openxmlformats.org/officeDocument/2006/relationships/image" Target="../media/image19.wmf"/><Relationship Id="rId9" Type="http://schemas.openxmlformats.org/officeDocument/2006/relationships/oleObject" Target="../embeddings/oleObject8.bin"/><Relationship Id="rId14" Type="http://schemas.openxmlformats.org/officeDocument/2006/relationships/image" Target="../media/image24.wmf"/><Relationship Id="rId22"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1.w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4.wmf"/><Relationship Id="rId5" Type="http://schemas.openxmlformats.org/officeDocument/2006/relationships/oleObject" Target="../embeddings/oleObject19.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7.wmf"/></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8.wmf"/><Relationship Id="rId4" Type="http://schemas.openxmlformats.org/officeDocument/2006/relationships/oleObject" Target="../embeddings/oleObject23.bin"/></Relationships>
</file>

<file path=ppt/slides/_rels/slide26.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1.wmf"/><Relationship Id="rId5" Type="http://schemas.openxmlformats.org/officeDocument/2006/relationships/oleObject" Target="../embeddings/oleObject25.bin"/><Relationship Id="rId4" Type="http://schemas.openxmlformats.org/officeDocument/2006/relationships/image" Target="../media/image4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3.wmf"/><Relationship Id="rId4"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4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2.xml"/><Relationship Id="rId4" Type="http://schemas.openxmlformats.org/officeDocument/2006/relationships/image" Target="../media/image58.wmf"/></Relationships>
</file>

<file path=ppt/slides/_rels/slide45.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slideLayout" Target="../slideLayouts/slideLayout2.xml"/><Relationship Id="rId4" Type="http://schemas.openxmlformats.org/officeDocument/2006/relationships/image" Target="../media/image61.wmf"/></Relationships>
</file>

<file path=ppt/slides/_rels/slide46.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slideLayout" Target="../slideLayouts/slideLayout2.xml"/><Relationship Id="rId4" Type="http://schemas.openxmlformats.org/officeDocument/2006/relationships/image" Target="../media/image64.wmf"/></Relationships>
</file>

<file path=ppt/slides/_rels/slide47.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slideLayout" Target="../slideLayouts/slideLayout2.xml"/><Relationship Id="rId4" Type="http://schemas.openxmlformats.org/officeDocument/2006/relationships/image" Target="../media/image67.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9.wmf"/><Relationship Id="rId5" Type="http://schemas.openxmlformats.org/officeDocument/2006/relationships/oleObject" Target="../embeddings/oleObject29.bin"/><Relationship Id="rId4" Type="http://schemas.openxmlformats.org/officeDocument/2006/relationships/image" Target="../media/image68.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7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The_Picture_of_Dorian_Gray" TargetMode="External"/><Relationship Id="rId2" Type="http://schemas.openxmlformats.org/officeDocument/2006/relationships/hyperlink" Target="http://www.amazon.com/Aggregate-Production-Function-Measurement-Technical/dp/1840642556" TargetMode="Externa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hyperlink" Target="http://economistsview.typepad.com/economistsview/2009/08/solow-dumb-and-dumber-in-macroeconomics.html" TargetMode="External"/><Relationship Id="rId7" Type="http://schemas.openxmlformats.org/officeDocument/2006/relationships/image" Target="../media/image75.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1.bin"/><Relationship Id="rId5" Type="http://schemas.openxmlformats.org/officeDocument/2006/relationships/image" Target="../media/image77.png"/><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amazon.com/Asking-about-Prices-Understanding-Stickiness/dp/0871541211" TargetMode="External"/><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3" Type="http://schemas.openxmlformats.org/officeDocument/2006/relationships/hyperlink" Target="https://muse.jhu.edu/books/9781610440684" TargetMode="External"/><Relationship Id="rId2" Type="http://schemas.openxmlformats.org/officeDocument/2006/relationships/hyperlink" Target="http://en.wikipedia.org/wiki/Alan_Blinder"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83.png"/><Relationship Id="rId7"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2.bin"/><Relationship Id="rId5" Type="http://schemas.openxmlformats.org/officeDocument/2006/relationships/image" Target="../media/image85.png"/><Relationship Id="rId10" Type="http://schemas.openxmlformats.org/officeDocument/2006/relationships/hyperlink" Target="http://www.paecon.net/PAEReview/issue53/KeenStandish53.pdf" TargetMode="External"/><Relationship Id="rId4" Type="http://schemas.openxmlformats.org/officeDocument/2006/relationships/image" Target="../media/image84.png"/><Relationship Id="rId9" Type="http://schemas.openxmlformats.org/officeDocument/2006/relationships/image" Target="../media/image82.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ourceforge.net/projects/minsky/"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debtdeflation.com/blogs/wp-content/uploads/2007/03/SteveKeenDebtReportNovember2006.pdf" TargetMode="Externa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86.emf"/><Relationship Id="rId4" Type="http://schemas.openxmlformats.org/officeDocument/2006/relationships/package" Target="../embeddings/Microsoft_Excel_Worksheet1.xlsx"/></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hyperlink" Target="http://www.mathworks.com/products/simulink/" TargetMode="Externa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iseesystems.com/softwares/Education/STELLASoftware.aspx" TargetMode="External"/><Relationship Id="rId5" Type="http://schemas.openxmlformats.org/officeDocument/2006/relationships/hyperlink" Target="http://vensim.com/" TargetMode="External"/><Relationship Id="rId4" Type="http://schemas.openxmlformats.org/officeDocument/2006/relationships/hyperlink" Target="http://www.vissim.com/" TargetMode="External"/><Relationship Id="rId9"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438400"/>
            <a:ext cx="8458200" cy="762000"/>
          </a:xfrm>
          <a:noFill/>
          <a:ln w="12700"/>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r>
              <a:rPr lang="en-AU" dirty="0" smtClean="0">
                <a:solidFill>
                  <a:srgbClr val="FFFF00"/>
                </a:solidFill>
              </a:rPr>
              <a:t>The overdue Copernican Revolution in Economics</a:t>
            </a:r>
            <a:endParaRPr lang="en-US" dirty="0">
              <a:solidFill>
                <a:srgbClr val="FFFF00"/>
              </a:solidFill>
            </a:endParaRPr>
          </a:p>
        </p:txBody>
      </p:sp>
      <p:sp>
        <p:nvSpPr>
          <p:cNvPr id="10243" name="Rectangle 3"/>
          <p:cNvSpPr>
            <a:spLocks noGrp="1" noChangeArrowheads="1"/>
          </p:cNvSpPr>
          <p:nvPr>
            <p:ph type="subTitle" idx="1"/>
          </p:nvPr>
        </p:nvSpPr>
        <p:spPr>
          <a:xfrm>
            <a:off x="1371600" y="3429000"/>
            <a:ext cx="7086600" cy="2819400"/>
          </a:xfrm>
        </p:spPr>
        <p:txBody>
          <a:bodyPr/>
          <a:lstStyle/>
          <a:p>
            <a:r>
              <a:rPr lang="en-US" dirty="0" smtClean="0"/>
              <a:t>Steve Keen</a:t>
            </a:r>
          </a:p>
          <a:p>
            <a:r>
              <a:rPr lang="en-US" b="1" dirty="0" smtClean="0">
                <a:hlinkClick r:id="rId2"/>
              </a:rPr>
              <a:t>Kingston University London</a:t>
            </a:r>
            <a:endParaRPr lang="en-US" b="1" dirty="0" smtClean="0"/>
          </a:p>
          <a:p>
            <a:r>
              <a:rPr lang="en-US" dirty="0" smtClean="0">
                <a:hlinkClick r:id="rId3"/>
              </a:rPr>
              <a:t>IDEAeconomics</a:t>
            </a:r>
            <a:endParaRPr lang="en-US" dirty="0" smtClean="0"/>
          </a:p>
          <a:p>
            <a:r>
              <a:rPr lang="en-US" dirty="0" smtClean="0">
                <a:hlinkClick r:id="rId4"/>
              </a:rPr>
              <a:t>Minsky Open Source System Dynamics</a:t>
            </a:r>
            <a:r>
              <a:rPr lang="en-US" dirty="0" smtClean="0"/>
              <a:t/>
            </a:r>
            <a:br>
              <a:rPr lang="en-US" dirty="0" smtClean="0"/>
            </a:br>
            <a:r>
              <a:rPr lang="en-US" dirty="0">
                <a:hlinkClick r:id="rId5"/>
              </a:rPr>
              <a:t>www.debtdeflation.com/blogs</a:t>
            </a:r>
            <a:endParaRPr lang="en-US" dirty="0" smtClean="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76200"/>
            <a:ext cx="2209800" cy="2204220"/>
          </a:xfrm>
          <a:prstGeom prst="rect">
            <a:avLst/>
          </a:prstGeom>
        </p:spPr>
      </p:pic>
    </p:spTree>
  </p:cSld>
  <p:clrMapOvr>
    <a:masterClrMapping/>
  </p:clrMapOvr>
  <p:transition advTm="9095">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System dynamics for monetary flows</a:t>
            </a:r>
            <a:endParaRPr lang="en-US"/>
          </a:p>
        </p:txBody>
      </p:sp>
      <p:sp>
        <p:nvSpPr>
          <p:cNvPr id="3" name="Content Placeholder 2"/>
          <p:cNvSpPr>
            <a:spLocks noGrp="1"/>
          </p:cNvSpPr>
          <p:nvPr>
            <p:ph idx="1"/>
          </p:nvPr>
        </p:nvSpPr>
        <p:spPr>
          <a:xfrm>
            <a:off x="76200" y="685800"/>
            <a:ext cx="8763000" cy="381000"/>
          </a:xfrm>
        </p:spPr>
        <p:txBody>
          <a:bodyPr/>
          <a:lstStyle/>
          <a:p>
            <a:r>
              <a:rPr lang="en-AU" smtClean="0"/>
              <a:t>From the banking sector’s point of view…</a:t>
            </a:r>
            <a:endParaRPr lang="en-US"/>
          </a:p>
        </p:txBody>
      </p:sp>
      <p:pic>
        <p:nvPicPr>
          <p:cNvPr id="4" name="Picture 3"/>
          <p:cNvPicPr>
            <a:picLocks noChangeAspect="1"/>
          </p:cNvPicPr>
          <p:nvPr/>
        </p:nvPicPr>
        <p:blipFill>
          <a:blip r:embed="rId2"/>
          <a:stretch>
            <a:fillRect/>
          </a:stretch>
        </p:blipFill>
        <p:spPr>
          <a:xfrm>
            <a:off x="76546" y="1066800"/>
            <a:ext cx="9063037" cy="2179381"/>
          </a:xfrm>
          <a:prstGeom prst="rect">
            <a:avLst/>
          </a:prstGeom>
        </p:spPr>
      </p:pic>
      <p:sp>
        <p:nvSpPr>
          <p:cNvPr id="5" name="Curved Down Arrow 4"/>
          <p:cNvSpPr/>
          <p:nvPr/>
        </p:nvSpPr>
        <p:spPr bwMode="auto">
          <a:xfrm flipH="1">
            <a:off x="4724400" y="1981200"/>
            <a:ext cx="1371600" cy="685800"/>
          </a:xfrm>
          <a:prstGeom prst="curvedDownArrow">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 name="Content Placeholder 2"/>
          <p:cNvSpPr txBox="1">
            <a:spLocks/>
          </p:cNvSpPr>
          <p:nvPr/>
        </p:nvSpPr>
        <p:spPr bwMode="auto">
          <a:xfrm>
            <a:off x="152400" y="32004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smtClean="0">
                <a:effectLst/>
              </a:rPr>
              <a:t>From the buyer’s point of view…</a:t>
            </a:r>
            <a:endParaRPr lang="en-US" kern="0">
              <a:effectLst/>
            </a:endParaRPr>
          </a:p>
        </p:txBody>
      </p:sp>
      <p:sp>
        <p:nvSpPr>
          <p:cNvPr id="9" name="Content Placeholder 2"/>
          <p:cNvSpPr txBox="1">
            <a:spLocks/>
          </p:cNvSpPr>
          <p:nvPr/>
        </p:nvSpPr>
        <p:spPr bwMode="auto">
          <a:xfrm>
            <a:off x="152400" y="51054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smtClean="0">
                <a:effectLst/>
              </a:rPr>
              <a:t>And the seller’s</a:t>
            </a:r>
            <a:endParaRPr lang="en-US" kern="0">
              <a:effectLst/>
            </a:endParaRPr>
          </a:p>
        </p:txBody>
      </p:sp>
      <p:pic>
        <p:nvPicPr>
          <p:cNvPr id="10" name="Picture 9"/>
          <p:cNvPicPr>
            <a:picLocks noChangeAspect="1"/>
          </p:cNvPicPr>
          <p:nvPr/>
        </p:nvPicPr>
        <p:blipFill>
          <a:blip r:embed="rId3"/>
          <a:stretch>
            <a:fillRect/>
          </a:stretch>
        </p:blipFill>
        <p:spPr>
          <a:xfrm>
            <a:off x="2366964" y="5203402"/>
            <a:ext cx="6777036" cy="1578398"/>
          </a:xfrm>
          <a:prstGeom prst="rect">
            <a:avLst/>
          </a:prstGeom>
        </p:spPr>
      </p:pic>
      <p:pic>
        <p:nvPicPr>
          <p:cNvPr id="12" name="Picture 11"/>
          <p:cNvPicPr>
            <a:picLocks noChangeAspect="1"/>
          </p:cNvPicPr>
          <p:nvPr/>
        </p:nvPicPr>
        <p:blipFill>
          <a:blip r:embed="rId4"/>
          <a:stretch>
            <a:fillRect/>
          </a:stretch>
        </p:blipFill>
        <p:spPr>
          <a:xfrm>
            <a:off x="2362200" y="3553430"/>
            <a:ext cx="6781800" cy="1628170"/>
          </a:xfrm>
          <a:prstGeom prst="rect">
            <a:avLst/>
          </a:prstGeom>
        </p:spPr>
      </p:pic>
    </p:spTree>
    <p:extLst>
      <p:ext uri="{BB962C8B-B14F-4D97-AF65-F5344CB8AC3E}">
        <p14:creationId xmlns:p14="http://schemas.microsoft.com/office/powerpoint/2010/main" val="102381658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ppt_w/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conventional “veil over barter” vision of money</a:t>
            </a:r>
            <a:endParaRPr lang="en-US"/>
          </a:p>
        </p:txBody>
      </p:sp>
      <p:sp>
        <p:nvSpPr>
          <p:cNvPr id="3" name="Content Placeholder 2"/>
          <p:cNvSpPr>
            <a:spLocks noGrp="1"/>
          </p:cNvSpPr>
          <p:nvPr>
            <p:ph idx="1"/>
          </p:nvPr>
        </p:nvSpPr>
        <p:spPr/>
        <p:txBody>
          <a:bodyPr/>
          <a:lstStyle/>
          <a:p>
            <a:r>
              <a:rPr lang="en-AU" smtClean="0"/>
              <a:t>Using Minsky to model Krugman’s conventional vision of lending:</a:t>
            </a:r>
          </a:p>
          <a:p>
            <a:pPr lvl="1"/>
            <a:r>
              <a:rPr lang="en-AU" smtClean="0"/>
              <a:t>“Patient people” lend to “impatient people”</a:t>
            </a:r>
          </a:p>
          <a:p>
            <a:pPr lvl="1"/>
            <a:r>
              <a:rPr lang="en-AU" smtClean="0"/>
              <a:t>Banks just “intermediate” between the two groups</a:t>
            </a:r>
          </a:p>
          <a:p>
            <a:pPr lvl="1"/>
            <a:r>
              <a:rPr lang="en-AU" b="1" i="1" smtClean="0"/>
              <a:t>Therefore </a:t>
            </a:r>
            <a:r>
              <a:rPr lang="en-AU" smtClean="0"/>
              <a:t>lending doesn’t change demand…</a:t>
            </a:r>
          </a:p>
          <a:p>
            <a:r>
              <a:rPr lang="en-US"/>
              <a:t>“Keen then goes on to assert that lending is, by definition (at least as I understand it), an addition to aggregate demand</a:t>
            </a:r>
            <a:r>
              <a:rPr lang="en-US" smtClean="0"/>
              <a:t>. I </a:t>
            </a:r>
            <a:r>
              <a:rPr lang="en-US"/>
              <a:t>guess I </a:t>
            </a:r>
            <a:r>
              <a:rPr lang="en-US" smtClean="0"/>
              <a:t>don’t </a:t>
            </a:r>
            <a:r>
              <a:rPr lang="en-US"/>
              <a:t>get that at all.</a:t>
            </a:r>
          </a:p>
          <a:p>
            <a:r>
              <a:rPr lang="en-US"/>
              <a:t>If I decide to cut back on my spending and stash the funds in a </a:t>
            </a:r>
            <a:r>
              <a:rPr lang="en-US" smtClean="0"/>
              <a:t>bank,</a:t>
            </a:r>
          </a:p>
          <a:p>
            <a:pPr lvl="1"/>
            <a:r>
              <a:rPr lang="en-US" smtClean="0"/>
              <a:t>which </a:t>
            </a:r>
            <a:r>
              <a:rPr lang="en-US"/>
              <a:t>lends them out to someone </a:t>
            </a:r>
            <a:r>
              <a:rPr lang="en-US" smtClean="0"/>
              <a:t>else,</a:t>
            </a:r>
          </a:p>
          <a:p>
            <a:pPr lvl="1"/>
            <a:r>
              <a:rPr lang="en-US" smtClean="0"/>
              <a:t>this </a:t>
            </a:r>
            <a:r>
              <a:rPr lang="en-US"/>
              <a:t>doesn't have to represent a net increase in demand.</a:t>
            </a:r>
          </a:p>
          <a:p>
            <a:r>
              <a:rPr lang="en-US"/>
              <a:t>Yes, in some (many) cases lending is associated with higher demand, because resources are being transferred to people with a higher propensity to spend;</a:t>
            </a:r>
          </a:p>
          <a:p>
            <a:r>
              <a:rPr lang="en-US"/>
              <a:t>but Keen seems to be saying something else, and I'm not sure what.</a:t>
            </a:r>
          </a:p>
          <a:p>
            <a:r>
              <a:rPr lang="en-US"/>
              <a:t>I think it has something to do with the notion that creating money = creating demand, but again </a:t>
            </a:r>
            <a:r>
              <a:rPr lang="en-US" b="1" i="1"/>
              <a:t>that </a:t>
            </a:r>
            <a:r>
              <a:rPr lang="en-US" b="1" i="1" smtClean="0"/>
              <a:t>isn’t </a:t>
            </a:r>
            <a:r>
              <a:rPr lang="en-US" b="1" i="1"/>
              <a:t>right in any model I understand</a:t>
            </a:r>
            <a:r>
              <a:rPr lang="en-US"/>
              <a:t>.”</a:t>
            </a:r>
          </a:p>
          <a:p>
            <a:endParaRPr lang="en-US"/>
          </a:p>
          <a:p>
            <a:endParaRPr lang="en-US"/>
          </a:p>
        </p:txBody>
      </p:sp>
    </p:spTree>
    <p:extLst>
      <p:ext uri="{BB962C8B-B14F-4D97-AF65-F5344CB8AC3E}">
        <p14:creationId xmlns:p14="http://schemas.microsoft.com/office/powerpoint/2010/main" val="1320205000"/>
      </p:ext>
    </p:extLst>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conventional “veil over barter” vision of money</a:t>
            </a:r>
            <a:endParaRPr lang="en-US"/>
          </a:p>
        </p:txBody>
      </p:sp>
      <p:sp>
        <p:nvSpPr>
          <p:cNvPr id="3" name="Content Placeholder 2"/>
          <p:cNvSpPr>
            <a:spLocks noGrp="1"/>
          </p:cNvSpPr>
          <p:nvPr>
            <p:ph idx="1"/>
          </p:nvPr>
        </p:nvSpPr>
        <p:spPr>
          <a:xfrm>
            <a:off x="228600" y="689113"/>
            <a:ext cx="8686800" cy="457200"/>
          </a:xfrm>
        </p:spPr>
        <p:txBody>
          <a:bodyPr/>
          <a:lstStyle/>
          <a:p>
            <a:r>
              <a:rPr lang="en-AU" smtClean="0"/>
              <a:t>Modeling “patient lends to impatient” in Minsky</a:t>
            </a:r>
            <a:endParaRPr lang="en-US"/>
          </a:p>
        </p:txBody>
      </p:sp>
      <p:pic>
        <p:nvPicPr>
          <p:cNvPr id="4" name="Picture 3"/>
          <p:cNvPicPr>
            <a:picLocks noChangeAspect="1"/>
          </p:cNvPicPr>
          <p:nvPr/>
        </p:nvPicPr>
        <p:blipFill>
          <a:blip r:embed="rId2"/>
          <a:stretch>
            <a:fillRect/>
          </a:stretch>
        </p:blipFill>
        <p:spPr>
          <a:xfrm>
            <a:off x="2816199" y="1232451"/>
            <a:ext cx="6269269" cy="5625549"/>
          </a:xfrm>
          <a:prstGeom prst="rect">
            <a:avLst/>
          </a:prstGeom>
        </p:spPr>
      </p:pic>
      <p:sp>
        <p:nvSpPr>
          <p:cNvPr id="5" name="Curved Down Arrow 4"/>
          <p:cNvSpPr/>
          <p:nvPr/>
        </p:nvSpPr>
        <p:spPr bwMode="auto">
          <a:xfrm>
            <a:off x="6096000" y="1809240"/>
            <a:ext cx="1066800" cy="457200"/>
          </a:xfrm>
          <a:prstGeom prst="curvedDownArrow">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 name="Content Placeholder 2"/>
          <p:cNvSpPr txBox="1">
            <a:spLocks/>
          </p:cNvSpPr>
          <p:nvPr/>
        </p:nvSpPr>
        <p:spPr bwMode="auto">
          <a:xfrm>
            <a:off x="228600" y="1066800"/>
            <a:ext cx="2514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smtClean="0">
                <a:effectLst/>
              </a:rPr>
              <a:t>Lending from one deposit account (“Patient”) to another (“Impatient)</a:t>
            </a:r>
            <a:endParaRPr lang="en-US" kern="0">
              <a:effectLst/>
            </a:endParaRPr>
          </a:p>
        </p:txBody>
      </p:sp>
      <p:sp>
        <p:nvSpPr>
          <p:cNvPr id="7" name="Content Placeholder 2"/>
          <p:cNvSpPr txBox="1">
            <a:spLocks/>
          </p:cNvSpPr>
          <p:nvPr/>
        </p:nvSpPr>
        <p:spPr bwMode="auto">
          <a:xfrm>
            <a:off x="228599" y="2819400"/>
            <a:ext cx="2587599"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smtClean="0">
                <a:effectLst/>
              </a:rPr>
              <a:t>Shown as “Crediting” Patient &amp; “Debiting” Impatient because Deposits are liabilities of bank</a:t>
            </a:r>
            <a:endParaRPr lang="en-US" kern="0" smtClean="0">
              <a:effectLst/>
            </a:endParaRPr>
          </a:p>
          <a:p>
            <a:r>
              <a:rPr lang="en-AU" kern="0" smtClean="0">
                <a:effectLst/>
              </a:rPr>
              <a:t>Can also use + and – (which I prefer)</a:t>
            </a:r>
          </a:p>
        </p:txBody>
      </p:sp>
    </p:spTree>
    <p:extLst>
      <p:ext uri="{BB962C8B-B14F-4D97-AF65-F5344CB8AC3E}">
        <p14:creationId xmlns:p14="http://schemas.microsoft.com/office/powerpoint/2010/main" val="138256521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ppt_w/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up)">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up)">
                                      <p:cBhvr>
                                        <p:cTn id="3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bldLvl="4"/>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conventional “veil over barter” vision of money</a:t>
            </a:r>
            <a:endParaRPr lang="en-US" dirty="0"/>
          </a:p>
        </p:txBody>
      </p:sp>
      <p:sp>
        <p:nvSpPr>
          <p:cNvPr id="3" name="Content Placeholder 2"/>
          <p:cNvSpPr>
            <a:spLocks noGrp="1"/>
          </p:cNvSpPr>
          <p:nvPr>
            <p:ph idx="1"/>
          </p:nvPr>
        </p:nvSpPr>
        <p:spPr>
          <a:xfrm>
            <a:off x="228600" y="685800"/>
            <a:ext cx="8763000" cy="1143000"/>
          </a:xfrm>
        </p:spPr>
        <p:txBody>
          <a:bodyPr/>
          <a:lstStyle/>
          <a:p>
            <a:r>
              <a:rPr lang="en-AU" smtClean="0"/>
              <a:t>Full model: Bank arranges loan </a:t>
            </a:r>
            <a:r>
              <a:rPr lang="en-AU" dirty="0" smtClean="0"/>
              <a:t>from Consumer </a:t>
            </a:r>
            <a:r>
              <a:rPr lang="en-AU" smtClean="0"/>
              <a:t>sector (Patient) to investment (Impatient) sector &amp; charges intermediation fee</a:t>
            </a:r>
          </a:p>
          <a:p>
            <a:r>
              <a:rPr lang="en-AU" smtClean="0"/>
              <a:t>Workers hired, output produced &amp; sold, investment…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59937321"/>
              </p:ext>
            </p:extLst>
          </p:nvPr>
        </p:nvGraphicFramePr>
        <p:xfrm>
          <a:off x="152400" y="1752600"/>
          <a:ext cx="8763000" cy="4565904"/>
        </p:xfrm>
        <a:graphic>
          <a:graphicData uri="http://schemas.openxmlformats.org/drawingml/2006/table">
            <a:tbl>
              <a:tblPr firstRow="1" firstCol="1" bandRow="1">
                <a:tableStyleId>{5C22544A-7EE6-4342-B048-85BDC9FD1C3A}</a:tableStyleId>
              </a:tblPr>
              <a:tblGrid>
                <a:gridCol w="2819400"/>
                <a:gridCol w="1295400"/>
                <a:gridCol w="1066800"/>
                <a:gridCol w="1219200"/>
                <a:gridCol w="1143000"/>
                <a:gridCol w="1219200"/>
              </a:tblGrid>
              <a:tr h="0">
                <a:tc>
                  <a:txBody>
                    <a:bodyPr/>
                    <a:lstStyle/>
                    <a:p>
                      <a:pPr>
                        <a:lnSpc>
                          <a:spcPct val="107000"/>
                        </a:lnSpc>
                        <a:spcAft>
                          <a:spcPts val="0"/>
                        </a:spcAft>
                      </a:pPr>
                      <a:r>
                        <a:rPr lang="en-US" sz="2000" dirty="0">
                          <a:effectLst/>
                          <a:latin typeface="Candara" panose="020E0502030303020204" pitchFamily="34" charset="0"/>
                        </a:rPr>
                        <a:t> </a:t>
                      </a:r>
                      <a:r>
                        <a:rPr lang="en-US" sz="2000" b="1" i="1" dirty="0" smtClean="0">
                          <a:effectLst>
                            <a:outerShdw blurRad="38100" dist="38100" dir="2700000" algn="tl">
                              <a:srgbClr val="000000">
                                <a:alpha val="43137"/>
                              </a:srgbClr>
                            </a:outerShdw>
                          </a:effectLst>
                          <a:latin typeface="Candara" panose="020E0502030303020204" pitchFamily="34" charset="0"/>
                        </a:rPr>
                        <a:t>Bank Balance</a:t>
                      </a:r>
                      <a:r>
                        <a:rPr lang="en-US" sz="2000" b="1" i="1" baseline="0" dirty="0" smtClean="0">
                          <a:effectLst>
                            <a:outerShdw blurRad="38100" dist="38100" dir="2700000" algn="tl">
                              <a:srgbClr val="000000">
                                <a:alpha val="43137"/>
                              </a:srgbClr>
                            </a:outerShdw>
                          </a:effectLst>
                          <a:latin typeface="Candara" panose="020E0502030303020204" pitchFamily="34" charset="0"/>
                        </a:rPr>
                        <a:t> Sheet</a:t>
                      </a:r>
                      <a:endParaRPr lang="en-US" sz="2000" b="1" i="1" dirty="0">
                        <a:effectLst>
                          <a:outerShdw blurRad="38100" dist="38100" dir="2700000" algn="tl">
                            <a:srgbClr val="000000">
                              <a:alpha val="43137"/>
                            </a:srgbClr>
                          </a:outerShdw>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Assets</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n-US" sz="2000" dirty="0">
                          <a:effectLst/>
                          <a:latin typeface="Candara" panose="020E0502030303020204" pitchFamily="34" charset="0"/>
                        </a:rPr>
                        <a:t>Liabilities</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algn="ctr">
                        <a:lnSpc>
                          <a:spcPct val="107000"/>
                        </a:lnSpc>
                        <a:spcAft>
                          <a:spcPts val="0"/>
                        </a:spcAft>
                      </a:pPr>
                      <a:r>
                        <a:rPr lang="en-US" sz="2000">
                          <a:effectLst/>
                          <a:latin typeface="Candara" panose="020E0502030303020204" pitchFamily="34" charset="0"/>
                        </a:rPr>
                        <a:t>Equity</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Flows\Stocks</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Reserves</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I</a:t>
                      </a:r>
                      <a:r>
                        <a:rPr lang="en-US" sz="2000" baseline="-25000">
                          <a:effectLst/>
                          <a:latin typeface="Candara" panose="020E0502030303020204" pitchFamily="34" charset="0"/>
                        </a:rPr>
                        <a:t>D</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C</a:t>
                      </a:r>
                      <a:r>
                        <a:rPr lang="en-US" sz="2000" baseline="-25000">
                          <a:effectLst/>
                          <a:latin typeface="Candara" panose="020E0502030303020204" pitchFamily="34" charset="0"/>
                        </a:rPr>
                        <a:t>D</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W</a:t>
                      </a:r>
                      <a:r>
                        <a:rPr lang="en-US" sz="2000" baseline="-25000">
                          <a:effectLst/>
                          <a:latin typeface="Candara" panose="020E0502030303020204" pitchFamily="34" charset="0"/>
                        </a:rPr>
                        <a:t>D</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B</a:t>
                      </a:r>
                      <a:r>
                        <a:rPr lang="en-US" sz="2000" baseline="-25000">
                          <a:effectLst/>
                          <a:latin typeface="Candara" panose="020E0502030303020204" pitchFamily="34" charset="0"/>
                        </a:rPr>
                        <a:t>E</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Initial Conditions</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100</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-20</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-60</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-15</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-5</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dirty="0">
                          <a:effectLst/>
                          <a:latin typeface="Candara" panose="020E0502030303020204" pitchFamily="34" charset="0"/>
                        </a:rPr>
                        <a:t>Lending</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solidFill>
                            <a:srgbClr val="FF0000"/>
                          </a:solidFill>
                          <a:effectLst/>
                          <a:latin typeface="Candara" panose="020E0502030303020204" pitchFamily="34" charset="0"/>
                        </a:rPr>
                        <a:t>-Lend</a:t>
                      </a:r>
                      <a:endParaRPr lang="en-US" sz="2000" dirty="0">
                        <a:solidFill>
                          <a:srgbClr val="FF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Lend</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Debt Repayment</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Repay</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solidFill>
                            <a:srgbClr val="FF0000"/>
                          </a:solidFill>
                          <a:effectLst/>
                          <a:latin typeface="Candara" panose="020E0502030303020204" pitchFamily="34" charset="0"/>
                        </a:rPr>
                        <a:t>-Repay</a:t>
                      </a:r>
                      <a:endParaRPr lang="en-US" sz="2000" dirty="0">
                        <a:solidFill>
                          <a:srgbClr val="FF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Interest Payments</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int</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a:t>
                      </a:r>
                      <a:r>
                        <a:rPr lang="en-US" sz="2000" dirty="0" err="1">
                          <a:effectLst/>
                          <a:latin typeface="Candara" panose="020E0502030303020204" pitchFamily="34" charset="0"/>
                        </a:rPr>
                        <a:t>int</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Bank Fee</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Fee</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solidFill>
                            <a:srgbClr val="FF0000"/>
                          </a:solidFill>
                          <a:effectLst/>
                          <a:latin typeface="Candara" panose="020E0502030303020204" pitchFamily="34" charset="0"/>
                        </a:rPr>
                        <a:t>-Fee</a:t>
                      </a:r>
                      <a:endParaRPr lang="en-US" sz="2000" dirty="0">
                        <a:solidFill>
                          <a:srgbClr val="FF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Hire Workers (C)</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W</a:t>
                      </a:r>
                      <a:r>
                        <a:rPr lang="en-US" sz="2000" baseline="-25000">
                          <a:effectLst/>
                          <a:latin typeface="Candara" panose="020E0502030303020204" pitchFamily="34" charset="0"/>
                        </a:rPr>
                        <a:t>C</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-W</a:t>
                      </a:r>
                      <a:r>
                        <a:rPr lang="en-US" sz="2000" baseline="-25000" dirty="0">
                          <a:effectLst/>
                          <a:latin typeface="Candara" panose="020E0502030303020204" pitchFamily="34" charset="0"/>
                        </a:rPr>
                        <a:t>C</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Hire Workers (I)</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W</a:t>
                      </a:r>
                      <a:r>
                        <a:rPr lang="en-US" sz="2000" baseline="-25000">
                          <a:effectLst/>
                          <a:latin typeface="Candara" panose="020E0502030303020204" pitchFamily="34" charset="0"/>
                        </a:rPr>
                        <a:t>I</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-W</a:t>
                      </a:r>
                      <a:r>
                        <a:rPr lang="en-US" sz="2000" baseline="-25000" dirty="0">
                          <a:effectLst/>
                          <a:latin typeface="Candara" panose="020E0502030303020204" pitchFamily="34" charset="0"/>
                        </a:rPr>
                        <a:t>I</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Purchases (I)</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I</a:t>
                      </a:r>
                      <a:r>
                        <a:rPr lang="en-US" sz="2000" baseline="-25000">
                          <a:effectLst/>
                          <a:latin typeface="Candara" panose="020E0502030303020204" pitchFamily="34" charset="0"/>
                        </a:rPr>
                        <a:t>C</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-I</a:t>
                      </a:r>
                      <a:r>
                        <a:rPr lang="en-US" sz="2000" baseline="-25000" dirty="0">
                          <a:effectLst/>
                          <a:latin typeface="Candara" panose="020E0502030303020204" pitchFamily="34" charset="0"/>
                        </a:rPr>
                        <a:t>C</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Purchases (C)</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solidFill>
                            <a:srgbClr val="FF0000"/>
                          </a:solidFill>
                          <a:effectLst/>
                          <a:latin typeface="Candara" panose="020E0502030303020204" pitchFamily="34" charset="0"/>
                        </a:rPr>
                        <a:t>-C</a:t>
                      </a:r>
                      <a:r>
                        <a:rPr lang="en-US" sz="2000" baseline="-25000" dirty="0">
                          <a:solidFill>
                            <a:srgbClr val="FF0000"/>
                          </a:solidFill>
                          <a:effectLst/>
                          <a:latin typeface="Candara" panose="020E0502030303020204" pitchFamily="34" charset="0"/>
                        </a:rPr>
                        <a:t>I</a:t>
                      </a:r>
                      <a:endParaRPr lang="en-US" sz="2000" dirty="0">
                        <a:solidFill>
                          <a:srgbClr val="FF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C</a:t>
                      </a:r>
                      <a:r>
                        <a:rPr lang="en-US" sz="2000" baseline="-25000" dirty="0">
                          <a:effectLst/>
                          <a:latin typeface="Candara" panose="020E0502030303020204" pitchFamily="34" charset="0"/>
                        </a:rPr>
                        <a:t>I</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Workers Consumption</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solidFill>
                            <a:srgbClr val="FF0000"/>
                          </a:solidFill>
                          <a:effectLst/>
                          <a:latin typeface="Candara" panose="020E0502030303020204" pitchFamily="34" charset="0"/>
                        </a:rPr>
                        <a:t>-C</a:t>
                      </a:r>
                      <a:r>
                        <a:rPr lang="en-US" sz="2000" baseline="-25000" dirty="0">
                          <a:solidFill>
                            <a:srgbClr val="FF0000"/>
                          </a:solidFill>
                          <a:effectLst/>
                          <a:latin typeface="Candara" panose="020E0502030303020204" pitchFamily="34" charset="0"/>
                        </a:rPr>
                        <a:t>W</a:t>
                      </a:r>
                      <a:endParaRPr lang="en-US" sz="2000" dirty="0">
                        <a:solidFill>
                          <a:srgbClr val="FF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C</a:t>
                      </a:r>
                      <a:r>
                        <a:rPr lang="en-US" sz="2000" baseline="-25000">
                          <a:effectLst/>
                          <a:latin typeface="Candara" panose="020E0502030303020204" pitchFamily="34" charset="0"/>
                        </a:rPr>
                        <a:t>W</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Bankers Consumption</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solidFill>
                            <a:srgbClr val="FF0000"/>
                          </a:solidFill>
                          <a:effectLst/>
                          <a:latin typeface="Candara" panose="020E0502030303020204" pitchFamily="34" charset="0"/>
                        </a:rPr>
                        <a:t>-C</a:t>
                      </a:r>
                      <a:r>
                        <a:rPr lang="en-US" sz="2000" baseline="-25000" dirty="0">
                          <a:solidFill>
                            <a:srgbClr val="FF0000"/>
                          </a:solidFill>
                          <a:effectLst/>
                          <a:latin typeface="Candara" panose="020E0502030303020204" pitchFamily="34" charset="0"/>
                        </a:rPr>
                        <a:t>B</a:t>
                      </a:r>
                      <a:endParaRPr lang="en-US" sz="2000" dirty="0">
                        <a:solidFill>
                          <a:srgbClr val="FF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C</a:t>
                      </a:r>
                      <a:r>
                        <a:rPr lang="en-US" sz="2000" baseline="-25000" dirty="0">
                          <a:effectLst/>
                          <a:latin typeface="Candara" panose="020E0502030303020204" pitchFamily="34" charset="0"/>
                        </a:rPr>
                        <a:t>B</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dirty="0">
                          <a:effectLst/>
                          <a:latin typeface="Candara" panose="020E0502030303020204" pitchFamily="34" charset="0"/>
                        </a:rPr>
                        <a:t>Bankers Investment</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-I</a:t>
                      </a:r>
                      <a:r>
                        <a:rPr lang="en-US" sz="2000" baseline="-25000" dirty="0">
                          <a:effectLst/>
                          <a:latin typeface="Candara" panose="020E0502030303020204" pitchFamily="34" charset="0"/>
                        </a:rPr>
                        <a:t>B</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I</a:t>
                      </a:r>
                      <a:r>
                        <a:rPr lang="en-US" sz="2000" baseline="-25000" dirty="0">
                          <a:effectLst/>
                          <a:latin typeface="Candara" panose="020E0502030303020204" pitchFamily="34" charset="0"/>
                        </a:rPr>
                        <a:t>B</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Curved Down Arrow 6"/>
          <p:cNvSpPr/>
          <p:nvPr/>
        </p:nvSpPr>
        <p:spPr bwMode="auto">
          <a:xfrm flipH="1">
            <a:off x="4648200" y="2057400"/>
            <a:ext cx="1371600" cy="685800"/>
          </a:xfrm>
          <a:prstGeom prst="curvedDownArrow">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8" name="Content Placeholder 2"/>
          <p:cNvSpPr txBox="1">
            <a:spLocks/>
          </p:cNvSpPr>
          <p:nvPr/>
        </p:nvSpPr>
        <p:spPr bwMode="auto">
          <a:xfrm>
            <a:off x="228600" y="6324600"/>
            <a:ext cx="8763000" cy="4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Debt doesn’t appear here: Asset of Consumer Sector…</a:t>
            </a:r>
            <a:endParaRPr lang="en-US" kern="0" dirty="0">
              <a:effectLst/>
            </a:endParaRPr>
          </a:p>
        </p:txBody>
      </p:sp>
    </p:spTree>
    <p:extLst>
      <p:ext uri="{BB962C8B-B14F-4D97-AF65-F5344CB8AC3E}">
        <p14:creationId xmlns:p14="http://schemas.microsoft.com/office/powerpoint/2010/main" val="323119150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6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ppt_w/2"/>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up)">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conventional “veil over barter” vision of money</a:t>
            </a:r>
            <a:endParaRPr lang="en-US" dirty="0"/>
          </a:p>
        </p:txBody>
      </p:sp>
      <p:sp>
        <p:nvSpPr>
          <p:cNvPr id="3" name="Content Placeholder 2"/>
          <p:cNvSpPr>
            <a:spLocks noGrp="1"/>
          </p:cNvSpPr>
          <p:nvPr>
            <p:ph idx="1"/>
          </p:nvPr>
        </p:nvSpPr>
        <p:spPr>
          <a:xfrm>
            <a:off x="228600" y="685800"/>
            <a:ext cx="8763000" cy="381000"/>
          </a:xfrm>
        </p:spPr>
        <p:txBody>
          <a:bodyPr/>
          <a:lstStyle/>
          <a:p>
            <a:r>
              <a:rPr lang="en-AU" dirty="0" smtClean="0"/>
              <a:t>Consumer Sector “Godley Table”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57126481"/>
              </p:ext>
            </p:extLst>
          </p:nvPr>
        </p:nvGraphicFramePr>
        <p:xfrm>
          <a:off x="228600" y="1143000"/>
          <a:ext cx="8763000" cy="4305300"/>
        </p:xfrm>
        <a:graphic>
          <a:graphicData uri="http://schemas.openxmlformats.org/drawingml/2006/table">
            <a:tbl>
              <a:tblPr firstRow="1" firstCol="1" bandRow="1">
                <a:tableStyleId>{5C22544A-7EE6-4342-B048-85BDC9FD1C3A}</a:tableStyleId>
              </a:tblPr>
              <a:tblGrid>
                <a:gridCol w="4419600"/>
                <a:gridCol w="1447800"/>
                <a:gridCol w="1295400"/>
                <a:gridCol w="1600200"/>
              </a:tblGrid>
              <a:tr h="0">
                <a:tc>
                  <a:txBody>
                    <a:bodyPr/>
                    <a:lstStyle/>
                    <a:p>
                      <a:pPr>
                        <a:lnSpc>
                          <a:spcPct val="107000"/>
                        </a:lnSpc>
                        <a:spcAft>
                          <a:spcPts val="0"/>
                        </a:spcAft>
                      </a:pPr>
                      <a:r>
                        <a:rPr lang="en-US" sz="2200" dirty="0">
                          <a:effectLst/>
                          <a:latin typeface="Candara" panose="020E0502030303020204" pitchFamily="34" charset="0"/>
                        </a:rPr>
                        <a:t> </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US" sz="2200" dirty="0">
                          <a:effectLst/>
                          <a:latin typeface="Candara" panose="020E0502030303020204" pitchFamily="34" charset="0"/>
                        </a:rPr>
                        <a:t>Assets</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ct val="107000"/>
                        </a:lnSpc>
                        <a:spcAft>
                          <a:spcPts val="0"/>
                        </a:spcAft>
                      </a:pPr>
                      <a:r>
                        <a:rPr lang="en-US" sz="2200">
                          <a:effectLst/>
                          <a:latin typeface="Candara" panose="020E0502030303020204" pitchFamily="34" charset="0"/>
                        </a:rPr>
                        <a:t>Equity</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Flows\Stocks</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C</a:t>
                      </a:r>
                      <a:r>
                        <a:rPr lang="en-US" sz="2200" baseline="-25000" dirty="0">
                          <a:effectLst/>
                          <a:latin typeface="Candara" panose="020E0502030303020204" pitchFamily="34" charset="0"/>
                        </a:rPr>
                        <a:t>D</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D</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C</a:t>
                      </a:r>
                      <a:r>
                        <a:rPr lang="en-US" sz="2200" baseline="-25000">
                          <a:effectLst/>
                          <a:latin typeface="Candara" panose="020E0502030303020204" pitchFamily="34" charset="0"/>
                        </a:rPr>
                        <a:t>NW</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Initial Conditions</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60</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10</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-70</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Lending</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solidFill>
                            <a:srgbClr val="FF0000"/>
                          </a:solidFill>
                          <a:effectLst/>
                          <a:latin typeface="Candara" panose="020E0502030303020204" pitchFamily="34" charset="0"/>
                        </a:rPr>
                        <a:t>-Lend</a:t>
                      </a:r>
                      <a:endParaRPr lang="en-US" sz="2200" dirty="0">
                        <a:solidFill>
                          <a:srgbClr val="FF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Lend</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 </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Debt Repayment</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Repay</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-Repay</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 </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Interest Payments</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err="1">
                          <a:effectLst/>
                          <a:latin typeface="Candara" panose="020E0502030303020204" pitchFamily="34" charset="0"/>
                        </a:rPr>
                        <a:t>int</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 </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-int</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Bank Fee</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-Fee</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 </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Fee</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Hire Workers (C)</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-W</a:t>
                      </a:r>
                      <a:r>
                        <a:rPr lang="en-US" sz="2200" baseline="-25000" dirty="0">
                          <a:effectLst/>
                          <a:latin typeface="Candara" panose="020E0502030303020204" pitchFamily="34" charset="0"/>
                        </a:rPr>
                        <a:t>C</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 </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W</a:t>
                      </a:r>
                      <a:r>
                        <a:rPr lang="en-US" sz="2200" baseline="-25000">
                          <a:effectLst/>
                          <a:latin typeface="Candara" panose="020E0502030303020204" pitchFamily="34" charset="0"/>
                        </a:rPr>
                        <a:t>C</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Bankers Consumption</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C</a:t>
                      </a:r>
                      <a:r>
                        <a:rPr lang="en-US" sz="2200" baseline="-25000" dirty="0">
                          <a:effectLst/>
                          <a:latin typeface="Candara" panose="020E0502030303020204" pitchFamily="34" charset="0"/>
                        </a:rPr>
                        <a:t>B</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 </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-C</a:t>
                      </a:r>
                      <a:r>
                        <a:rPr lang="en-US" sz="2200" baseline="-25000">
                          <a:effectLst/>
                          <a:latin typeface="Candara" panose="020E0502030303020204" pitchFamily="34" charset="0"/>
                        </a:rPr>
                        <a:t>B</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Purchases (I)</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C</a:t>
                      </a:r>
                      <a:r>
                        <a:rPr lang="en-US" sz="2200" baseline="-25000" dirty="0">
                          <a:effectLst/>
                          <a:latin typeface="Candara" panose="020E0502030303020204" pitchFamily="34" charset="0"/>
                        </a:rPr>
                        <a:t>I</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 </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-C</a:t>
                      </a:r>
                      <a:r>
                        <a:rPr lang="en-US" sz="2200" baseline="-25000">
                          <a:effectLst/>
                          <a:latin typeface="Candara" panose="020E0502030303020204" pitchFamily="34" charset="0"/>
                        </a:rPr>
                        <a:t>I</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Workers Consumption</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C</a:t>
                      </a:r>
                      <a:r>
                        <a:rPr lang="en-US" sz="2200" baseline="-25000" dirty="0">
                          <a:effectLst/>
                          <a:latin typeface="Candara" panose="020E0502030303020204" pitchFamily="34" charset="0"/>
                        </a:rPr>
                        <a:t>W</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 </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-C</a:t>
                      </a:r>
                      <a:r>
                        <a:rPr lang="en-US" sz="2200" baseline="-25000">
                          <a:effectLst/>
                          <a:latin typeface="Candara" panose="020E0502030303020204" pitchFamily="34" charset="0"/>
                        </a:rPr>
                        <a:t>W</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dirty="0">
                          <a:effectLst/>
                          <a:latin typeface="Candara" panose="020E0502030303020204" pitchFamily="34" charset="0"/>
                        </a:rPr>
                        <a:t>Purchases (C)</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-I</a:t>
                      </a:r>
                      <a:r>
                        <a:rPr lang="en-US" sz="2200" baseline="-25000" dirty="0">
                          <a:effectLst/>
                          <a:latin typeface="Candara" panose="020E0502030303020204" pitchFamily="34" charset="0"/>
                        </a:rPr>
                        <a:t>C</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 </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I</a:t>
                      </a:r>
                      <a:r>
                        <a:rPr lang="en-US" sz="2200" baseline="-25000" dirty="0">
                          <a:effectLst/>
                          <a:latin typeface="Candara" panose="020E0502030303020204" pitchFamily="34" charset="0"/>
                        </a:rPr>
                        <a:t>C</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Content Placeholder 2"/>
          <p:cNvSpPr txBox="1">
            <a:spLocks/>
          </p:cNvSpPr>
          <p:nvPr/>
        </p:nvSpPr>
        <p:spPr bwMode="auto">
          <a:xfrm>
            <a:off x="228600" y="54102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Lending reduces Consumer Sector’s Asset of Cash at the Bank</a:t>
            </a:r>
            <a:endParaRPr lang="en-US" kern="0" dirty="0">
              <a:effectLst/>
            </a:endParaRPr>
          </a:p>
        </p:txBody>
      </p:sp>
      <p:sp>
        <p:nvSpPr>
          <p:cNvPr id="7" name="Rounded Rectangle 6"/>
          <p:cNvSpPr/>
          <p:nvPr/>
        </p:nvSpPr>
        <p:spPr bwMode="auto">
          <a:xfrm>
            <a:off x="4876800" y="2133600"/>
            <a:ext cx="990600" cy="45720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8" name="Content Placeholder 2"/>
          <p:cNvSpPr txBox="1">
            <a:spLocks/>
          </p:cNvSpPr>
          <p:nvPr/>
        </p:nvSpPr>
        <p:spPr bwMode="auto">
          <a:xfrm>
            <a:off x="228600" y="57912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Increases Consumer Sector’s Asset of Loan to Investment Sector</a:t>
            </a:r>
            <a:endParaRPr lang="en-US" kern="0" dirty="0">
              <a:effectLst/>
            </a:endParaRPr>
          </a:p>
        </p:txBody>
      </p:sp>
      <p:sp>
        <p:nvSpPr>
          <p:cNvPr id="9" name="Rounded Rectangle 8"/>
          <p:cNvSpPr/>
          <p:nvPr/>
        </p:nvSpPr>
        <p:spPr bwMode="auto">
          <a:xfrm>
            <a:off x="6248400" y="2133600"/>
            <a:ext cx="990600" cy="45720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Content Placeholder 2"/>
          <p:cNvSpPr txBox="1">
            <a:spLocks/>
          </p:cNvSpPr>
          <p:nvPr/>
        </p:nvSpPr>
        <p:spPr bwMode="auto">
          <a:xfrm>
            <a:off x="228600" y="61722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Consumer Sector’s does without Cash for duration of Loan</a:t>
            </a:r>
            <a:endParaRPr lang="en-US" kern="0" dirty="0">
              <a:effectLst/>
            </a:endParaRPr>
          </a:p>
        </p:txBody>
      </p:sp>
    </p:spTree>
    <p:extLst>
      <p:ext uri="{BB962C8B-B14F-4D97-AF65-F5344CB8AC3E}">
        <p14:creationId xmlns:p14="http://schemas.microsoft.com/office/powerpoint/2010/main" val="280280076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6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wipe(up)">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80">
                                          <p:stCondLst>
                                            <p:cond delay="0"/>
                                          </p:stCondLst>
                                        </p:cTn>
                                        <p:tgtEl>
                                          <p:spTgt spid="9"/>
                                        </p:tgtEl>
                                      </p:cBhvr>
                                    </p:animEffect>
                                    <p:anim calcmode="lin" valueType="num">
                                      <p:cBhvr>
                                        <p:cTn id="4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6" dur="26">
                                          <p:stCondLst>
                                            <p:cond delay="650"/>
                                          </p:stCondLst>
                                        </p:cTn>
                                        <p:tgtEl>
                                          <p:spTgt spid="9"/>
                                        </p:tgtEl>
                                      </p:cBhvr>
                                      <p:to x="100000" y="60000"/>
                                    </p:animScale>
                                    <p:animScale>
                                      <p:cBhvr>
                                        <p:cTn id="47" dur="166" decel="50000">
                                          <p:stCondLst>
                                            <p:cond delay="676"/>
                                          </p:stCondLst>
                                        </p:cTn>
                                        <p:tgtEl>
                                          <p:spTgt spid="9"/>
                                        </p:tgtEl>
                                      </p:cBhvr>
                                      <p:to x="100000" y="100000"/>
                                    </p:animScale>
                                    <p:animScale>
                                      <p:cBhvr>
                                        <p:cTn id="48" dur="26">
                                          <p:stCondLst>
                                            <p:cond delay="1312"/>
                                          </p:stCondLst>
                                        </p:cTn>
                                        <p:tgtEl>
                                          <p:spTgt spid="9"/>
                                        </p:tgtEl>
                                      </p:cBhvr>
                                      <p:to x="100000" y="80000"/>
                                    </p:animScale>
                                    <p:animScale>
                                      <p:cBhvr>
                                        <p:cTn id="49" dur="166" decel="50000">
                                          <p:stCondLst>
                                            <p:cond delay="1338"/>
                                          </p:stCondLst>
                                        </p:cTn>
                                        <p:tgtEl>
                                          <p:spTgt spid="9"/>
                                        </p:tgtEl>
                                      </p:cBhvr>
                                      <p:to x="100000" y="100000"/>
                                    </p:animScale>
                                    <p:animScale>
                                      <p:cBhvr>
                                        <p:cTn id="50" dur="26">
                                          <p:stCondLst>
                                            <p:cond delay="1642"/>
                                          </p:stCondLst>
                                        </p:cTn>
                                        <p:tgtEl>
                                          <p:spTgt spid="9"/>
                                        </p:tgtEl>
                                      </p:cBhvr>
                                      <p:to x="100000" y="90000"/>
                                    </p:animScale>
                                    <p:animScale>
                                      <p:cBhvr>
                                        <p:cTn id="51" dur="166" decel="50000">
                                          <p:stCondLst>
                                            <p:cond delay="1668"/>
                                          </p:stCondLst>
                                        </p:cTn>
                                        <p:tgtEl>
                                          <p:spTgt spid="9"/>
                                        </p:tgtEl>
                                      </p:cBhvr>
                                      <p:to x="100000" y="100000"/>
                                    </p:animScale>
                                    <p:animScale>
                                      <p:cBhvr>
                                        <p:cTn id="52" dur="26">
                                          <p:stCondLst>
                                            <p:cond delay="1808"/>
                                          </p:stCondLst>
                                        </p:cTn>
                                        <p:tgtEl>
                                          <p:spTgt spid="9"/>
                                        </p:tgtEl>
                                      </p:cBhvr>
                                      <p:to x="100000" y="95000"/>
                                    </p:animScale>
                                    <p:animScale>
                                      <p:cBhvr>
                                        <p:cTn id="53" dur="166" decel="50000">
                                          <p:stCondLst>
                                            <p:cond delay="1834"/>
                                          </p:stCondLst>
                                        </p:cTn>
                                        <p:tgtEl>
                                          <p:spTgt spid="9"/>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1">
                                            <p:txEl>
                                              <p:pRg st="0" end="0"/>
                                            </p:txEl>
                                          </p:spTgt>
                                        </p:tgtEl>
                                        <p:attrNameLst>
                                          <p:attrName>style.visibility</p:attrName>
                                        </p:attrNameLst>
                                      </p:cBhvr>
                                      <p:to>
                                        <p:strVal val="visible"/>
                                      </p:to>
                                    </p:set>
                                    <p:animEffect transition="in" filter="wipe(up)">
                                      <p:cBhvr>
                                        <p:cTn id="5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P spid="7" grpId="0" animBg="1"/>
      <p:bldP spid="8" grpId="0" build="p" bldLvl="3"/>
      <p:bldP spid="9" grpId="0" animBg="1"/>
      <p:bldP spid="11"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conventional “commodity” vision of money</a:t>
            </a:r>
            <a:endParaRPr lang="en-US" dirty="0"/>
          </a:p>
        </p:txBody>
      </p:sp>
      <p:sp>
        <p:nvSpPr>
          <p:cNvPr id="3" name="Content Placeholder 2"/>
          <p:cNvSpPr>
            <a:spLocks noGrp="1"/>
          </p:cNvSpPr>
          <p:nvPr>
            <p:ph idx="1"/>
          </p:nvPr>
        </p:nvSpPr>
        <p:spPr>
          <a:xfrm>
            <a:off x="228600" y="685800"/>
            <a:ext cx="8763000" cy="457200"/>
          </a:xfrm>
        </p:spPr>
        <p:txBody>
          <a:bodyPr/>
          <a:lstStyle/>
          <a:p>
            <a:r>
              <a:rPr lang="en-AU" dirty="0" smtClean="0"/>
              <a:t>Simulated, Krugman/Bernanke correct: debt doesn’t matter…</a:t>
            </a:r>
            <a:endParaRPr lang="en-US" dirty="0"/>
          </a:p>
        </p:txBody>
      </p:sp>
      <p:pic>
        <p:nvPicPr>
          <p:cNvPr id="4" name="Picture 3"/>
          <p:cNvPicPr>
            <a:picLocks noChangeAspect="1"/>
          </p:cNvPicPr>
          <p:nvPr/>
        </p:nvPicPr>
        <p:blipFill>
          <a:blip r:embed="rId3"/>
          <a:stretch>
            <a:fillRect/>
          </a:stretch>
        </p:blipFill>
        <p:spPr>
          <a:xfrm>
            <a:off x="304800" y="1066800"/>
            <a:ext cx="8306862" cy="5720734"/>
          </a:xfrm>
          <a:prstGeom prst="rect">
            <a:avLst/>
          </a:prstGeom>
        </p:spPr>
      </p:pic>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213011292"/>
              </p:ext>
            </p:extLst>
          </p:nvPr>
        </p:nvGraphicFramePr>
        <p:xfrm>
          <a:off x="7259651" y="191520"/>
          <a:ext cx="1813039" cy="762000"/>
        </p:xfrm>
        <a:graphic>
          <a:graphicData uri="http://schemas.openxmlformats.org/presentationml/2006/ole">
            <mc:AlternateContent xmlns:mc="http://schemas.openxmlformats.org/markup-compatibility/2006">
              <mc:Choice xmlns:v="urn:schemas-microsoft-com:vml" Requires="v">
                <p:oleObj spid="_x0000_s1212" name="Packager Shell Object" showAsIcon="1" r:id="rId4" imgW="766800" imgH="322200" progId="Package">
                  <p:embed/>
                </p:oleObj>
              </mc:Choice>
              <mc:Fallback>
                <p:oleObj name="Packager Shell Object" showAsIcon="1" r:id="rId4" imgW="766800" imgH="322200" progId="Package">
                  <p:embed/>
                  <p:pic>
                    <p:nvPicPr>
                      <p:cNvPr id="0" name=""/>
                      <p:cNvPicPr/>
                      <p:nvPr/>
                    </p:nvPicPr>
                    <p:blipFill>
                      <a:blip r:embed="rId5"/>
                      <a:stretch>
                        <a:fillRect/>
                      </a:stretch>
                    </p:blipFill>
                    <p:spPr>
                      <a:xfrm>
                        <a:off x="7259651" y="191520"/>
                        <a:ext cx="1813039" cy="762000"/>
                      </a:xfrm>
                      <a:prstGeom prst="rect">
                        <a:avLst/>
                      </a:prstGeom>
                    </p:spPr>
                  </p:pic>
                </p:oleObj>
              </mc:Fallback>
            </mc:AlternateContent>
          </a:graphicData>
        </a:graphic>
      </p:graphicFrame>
    </p:spTree>
    <p:extLst>
      <p:ext uri="{BB962C8B-B14F-4D97-AF65-F5344CB8AC3E}">
        <p14:creationId xmlns:p14="http://schemas.microsoft.com/office/powerpoint/2010/main" val="416706421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conventional “commodity” vision of money</a:t>
            </a:r>
            <a:endParaRPr lang="en-US" dirty="0"/>
          </a:p>
        </p:txBody>
      </p:sp>
      <p:sp>
        <p:nvSpPr>
          <p:cNvPr id="3" name="Content Placeholder 2"/>
          <p:cNvSpPr>
            <a:spLocks noGrp="1"/>
          </p:cNvSpPr>
          <p:nvPr>
            <p:ph idx="1"/>
          </p:nvPr>
        </p:nvSpPr>
        <p:spPr>
          <a:xfrm>
            <a:off x="228600" y="685800"/>
            <a:ext cx="8763000" cy="457200"/>
          </a:xfrm>
        </p:spPr>
        <p:txBody>
          <a:bodyPr/>
          <a:lstStyle/>
          <a:p>
            <a:r>
              <a:rPr lang="en-AU" dirty="0" smtClean="0"/>
              <a:t>But a “Mystical” thought: </a:t>
            </a:r>
            <a:r>
              <a:rPr lang="en-AU" i="1" dirty="0" smtClean="0"/>
              <a:t>what if banks are actually the lenders???</a:t>
            </a:r>
            <a:endParaRPr lang="en-US" i="1" dirty="0"/>
          </a:p>
        </p:txBody>
      </p:sp>
      <p:pic>
        <p:nvPicPr>
          <p:cNvPr id="4" name="Picture 3"/>
          <p:cNvPicPr>
            <a:picLocks noChangeAspect="1"/>
          </p:cNvPicPr>
          <p:nvPr/>
        </p:nvPicPr>
        <p:blipFill>
          <a:blip r:embed="rId3"/>
          <a:stretch>
            <a:fillRect/>
          </a:stretch>
        </p:blipFill>
        <p:spPr>
          <a:xfrm>
            <a:off x="304800" y="1066800"/>
            <a:ext cx="8382000" cy="5700141"/>
          </a:xfrm>
          <a:prstGeom prst="rect">
            <a:avLst/>
          </a:prstGeom>
        </p:spPr>
      </p:pic>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032662910"/>
              </p:ext>
            </p:extLst>
          </p:nvPr>
        </p:nvGraphicFramePr>
        <p:xfrm>
          <a:off x="7467600" y="179294"/>
          <a:ext cx="1479595" cy="506506"/>
        </p:xfrm>
        <a:graphic>
          <a:graphicData uri="http://schemas.openxmlformats.org/presentationml/2006/ole">
            <mc:AlternateContent xmlns:mc="http://schemas.openxmlformats.org/markup-compatibility/2006">
              <mc:Choice xmlns:v="urn:schemas-microsoft-com:vml" Requires="v">
                <p:oleObj spid="_x0000_s2235" name="Packager Shell Object" showAsIcon="1" r:id="rId4" imgW="942120" imgH="322200" progId="Package">
                  <p:embed/>
                </p:oleObj>
              </mc:Choice>
              <mc:Fallback>
                <p:oleObj name="Packager Shell Object" showAsIcon="1" r:id="rId4" imgW="942120" imgH="322200" progId="Package">
                  <p:embed/>
                  <p:pic>
                    <p:nvPicPr>
                      <p:cNvPr id="0" name=""/>
                      <p:cNvPicPr/>
                      <p:nvPr/>
                    </p:nvPicPr>
                    <p:blipFill>
                      <a:blip r:embed="rId5"/>
                      <a:stretch>
                        <a:fillRect/>
                      </a:stretch>
                    </p:blipFill>
                    <p:spPr>
                      <a:xfrm>
                        <a:off x="7467600" y="179294"/>
                        <a:ext cx="1479595" cy="506506"/>
                      </a:xfrm>
                      <a:prstGeom prst="rect">
                        <a:avLst/>
                      </a:prstGeom>
                    </p:spPr>
                  </p:pic>
                </p:oleObj>
              </mc:Fallback>
            </mc:AlternateContent>
          </a:graphicData>
        </a:graphic>
      </p:graphicFrame>
    </p:spTree>
    <p:extLst>
      <p:ext uri="{BB962C8B-B14F-4D97-AF65-F5344CB8AC3E}">
        <p14:creationId xmlns:p14="http://schemas.microsoft.com/office/powerpoint/2010/main" val="217843957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ultiply 3"/>
          <p:cNvSpPr/>
          <p:nvPr/>
        </p:nvSpPr>
        <p:spPr bwMode="auto">
          <a:xfrm>
            <a:off x="6562980" y="5171820"/>
            <a:ext cx="228600" cy="304800"/>
          </a:xfrm>
          <a:prstGeom prst="mathMultiply">
            <a:avLst/>
          </a:prstGeom>
          <a:gradFill rotWithShape="0">
            <a:gsLst>
              <a:gs pos="0">
                <a:schemeClr val="bg1"/>
              </a:gs>
              <a:gs pos="100000">
                <a:schemeClr val="accent1"/>
              </a:gs>
            </a:gsLst>
            <a:path path="rect">
              <a:fillToRect l="50000" t="50000" r="50000" b="50000"/>
            </a:path>
          </a:gradFill>
          <a:ln w="127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 name="Title 1"/>
          <p:cNvSpPr>
            <a:spLocks noGrp="1"/>
          </p:cNvSpPr>
          <p:nvPr>
            <p:ph type="title"/>
          </p:nvPr>
        </p:nvSpPr>
        <p:spPr/>
        <p:txBody>
          <a:bodyPr/>
          <a:lstStyle/>
          <a:p>
            <a:r>
              <a:rPr lang="en-AU" dirty="0" smtClean="0"/>
              <a:t>The correct “Endogenous” view of money</a:t>
            </a:r>
            <a:endParaRPr lang="en-US" dirty="0"/>
          </a:p>
        </p:txBody>
      </p:sp>
      <p:sp>
        <p:nvSpPr>
          <p:cNvPr id="3" name="Content Placeholder 2"/>
          <p:cNvSpPr>
            <a:spLocks noGrp="1"/>
          </p:cNvSpPr>
          <p:nvPr>
            <p:ph idx="1"/>
          </p:nvPr>
        </p:nvSpPr>
        <p:spPr>
          <a:xfrm>
            <a:off x="142620" y="685800"/>
            <a:ext cx="3886200" cy="5943600"/>
          </a:xfrm>
        </p:spPr>
        <p:txBody>
          <a:bodyPr/>
          <a:lstStyle/>
          <a:p>
            <a:r>
              <a:rPr lang="en-AU" smtClean="0"/>
              <a:t>Bank lending does matter!</a:t>
            </a:r>
          </a:p>
          <a:p>
            <a:pPr lvl="1"/>
            <a:r>
              <a:rPr lang="en-AU" smtClean="0"/>
              <a:t>Money created by it</a:t>
            </a:r>
          </a:p>
          <a:p>
            <a:pPr lvl="1"/>
            <a:r>
              <a:rPr lang="en-AU" smtClean="0"/>
              <a:t>Demand created too</a:t>
            </a:r>
            <a:endParaRPr lang="en-AU" dirty="0" smtClean="0"/>
          </a:p>
          <a:p>
            <a:r>
              <a:rPr lang="en-AU" smtClean="0"/>
              <a:t>Bank </a:t>
            </a:r>
            <a:r>
              <a:rPr lang="en-AU" dirty="0" smtClean="0"/>
              <a:t>doesn’t “sacrifice” to make loan</a:t>
            </a:r>
          </a:p>
          <a:p>
            <a:pPr lvl="1"/>
            <a:r>
              <a:rPr lang="en-AU" dirty="0" smtClean="0"/>
              <a:t>Creates money by lending</a:t>
            </a:r>
          </a:p>
          <a:p>
            <a:pPr lvl="2"/>
            <a:r>
              <a:rPr lang="en-AU" dirty="0" smtClean="0"/>
              <a:t>Nothing foregone by bank to enable lending</a:t>
            </a:r>
          </a:p>
          <a:p>
            <a:pPr lvl="1"/>
            <a:r>
              <a:rPr lang="en-AU" dirty="0" smtClean="0"/>
              <a:t>Benefits from growth in level of debt</a:t>
            </a:r>
          </a:p>
          <a:p>
            <a:r>
              <a:rPr lang="en-AU" dirty="0" smtClean="0"/>
              <a:t>Costless production of money gives incentive to over-produce</a:t>
            </a:r>
          </a:p>
          <a:p>
            <a:pPr lvl="1"/>
            <a:r>
              <a:rPr lang="en-AU" dirty="0" smtClean="0"/>
              <a:t>New Zealand petrol station owner story…</a:t>
            </a:r>
            <a:endParaRPr lang="en-US" dirty="0"/>
          </a:p>
        </p:txBody>
      </p:sp>
      <p:sp>
        <p:nvSpPr>
          <p:cNvPr id="5" name="Content Placeholder 2"/>
          <p:cNvSpPr txBox="1">
            <a:spLocks/>
          </p:cNvSpPr>
          <p:nvPr/>
        </p:nvSpPr>
        <p:spPr bwMode="auto">
          <a:xfrm>
            <a:off x="4033710" y="5029200"/>
            <a:ext cx="495789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Asked for $100,000.00 overdraft</a:t>
            </a:r>
          </a:p>
          <a:p>
            <a:r>
              <a:rPr lang="en-AU" kern="0" dirty="0" smtClean="0">
                <a:effectLst/>
              </a:rPr>
              <a:t>Bank clerk didn’t press decimal point</a:t>
            </a:r>
          </a:p>
          <a:p>
            <a:r>
              <a:rPr lang="en-AU" kern="0" dirty="0" smtClean="0">
                <a:effectLst/>
              </a:rPr>
              <a:t>One </a:t>
            </a:r>
            <a:r>
              <a:rPr lang="en-AU" b="1" i="1" kern="0" dirty="0" smtClean="0">
                <a:effectLst/>
              </a:rPr>
              <a:t>less</a:t>
            </a:r>
            <a:r>
              <a:rPr lang="en-AU" kern="0" dirty="0" smtClean="0">
                <a:effectLst/>
              </a:rPr>
              <a:t> keystroke…</a:t>
            </a:r>
          </a:p>
        </p:txBody>
      </p:sp>
      <p:pic>
        <p:nvPicPr>
          <p:cNvPr id="6" name="Picture 5"/>
          <p:cNvPicPr>
            <a:picLocks noChangeAspect="1"/>
          </p:cNvPicPr>
          <p:nvPr/>
        </p:nvPicPr>
        <p:blipFill>
          <a:blip r:embed="rId2"/>
          <a:stretch>
            <a:fillRect/>
          </a:stretch>
        </p:blipFill>
        <p:spPr>
          <a:xfrm>
            <a:off x="3999492" y="762000"/>
            <a:ext cx="5144508" cy="4191000"/>
          </a:xfrm>
          <a:prstGeom prst="rect">
            <a:avLst/>
          </a:prstGeom>
        </p:spPr>
      </p:pic>
      <p:pic>
        <p:nvPicPr>
          <p:cNvPr id="10" name="Picture 9"/>
          <p:cNvPicPr>
            <a:picLocks noChangeAspect="1"/>
          </p:cNvPicPr>
          <p:nvPr/>
        </p:nvPicPr>
        <p:blipFill>
          <a:blip r:embed="rId3"/>
          <a:stretch>
            <a:fillRect/>
          </a:stretch>
        </p:blipFill>
        <p:spPr>
          <a:xfrm>
            <a:off x="3990334" y="1676400"/>
            <a:ext cx="5161909" cy="3195467"/>
          </a:xfrm>
          <a:prstGeom prst="rect">
            <a:avLst/>
          </a:prstGeom>
        </p:spPr>
      </p:pic>
      <p:sp>
        <p:nvSpPr>
          <p:cNvPr id="11" name="Rounded Rectangle 10"/>
          <p:cNvSpPr/>
          <p:nvPr/>
        </p:nvSpPr>
        <p:spPr bwMode="auto">
          <a:xfrm>
            <a:off x="3962399" y="3771179"/>
            <a:ext cx="5189843" cy="1181821"/>
          </a:xfrm>
          <a:prstGeom prst="roundRect">
            <a:avLst/>
          </a:prstGeom>
          <a:gradFill rotWithShape="0">
            <a:gsLst>
              <a:gs pos="85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8" name="Content Placeholder 2"/>
          <p:cNvSpPr txBox="1">
            <a:spLocks/>
          </p:cNvSpPr>
          <p:nvPr/>
        </p:nvSpPr>
        <p:spPr bwMode="auto">
          <a:xfrm>
            <a:off x="4038600" y="6096000"/>
            <a:ext cx="495789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b="1" i="1" kern="0" dirty="0" smtClean="0">
                <a:effectLst/>
              </a:rPr>
              <a:t>100 times as much money</a:t>
            </a:r>
            <a:r>
              <a:rPr lang="en-AU" kern="0" dirty="0" smtClean="0">
                <a:effectLst/>
              </a:rPr>
              <a:t> created</a:t>
            </a:r>
            <a:endParaRPr lang="en-US" kern="0" dirty="0">
              <a:effectLst/>
            </a:endParaRPr>
          </a:p>
        </p:txBody>
      </p:sp>
    </p:spTree>
    <p:extLst>
      <p:ext uri="{BB962C8B-B14F-4D97-AF65-F5344CB8AC3E}">
        <p14:creationId xmlns:p14="http://schemas.microsoft.com/office/powerpoint/2010/main" val="33988607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80">
                                          <p:stCondLst>
                                            <p:cond delay="0"/>
                                          </p:stCondLst>
                                        </p:cTn>
                                        <p:tgtEl>
                                          <p:spTgt spid="11"/>
                                        </p:tgtEl>
                                      </p:cBhvr>
                                    </p:animEffect>
                                    <p:anim calcmode="lin" valueType="num">
                                      <p:cBhvr>
                                        <p:cTn id="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5" dur="26">
                                          <p:stCondLst>
                                            <p:cond delay="650"/>
                                          </p:stCondLst>
                                        </p:cTn>
                                        <p:tgtEl>
                                          <p:spTgt spid="11"/>
                                        </p:tgtEl>
                                      </p:cBhvr>
                                      <p:to x="100000" y="60000"/>
                                    </p:animScale>
                                    <p:animScale>
                                      <p:cBhvr>
                                        <p:cTn id="26" dur="166" decel="50000">
                                          <p:stCondLst>
                                            <p:cond delay="676"/>
                                          </p:stCondLst>
                                        </p:cTn>
                                        <p:tgtEl>
                                          <p:spTgt spid="11"/>
                                        </p:tgtEl>
                                      </p:cBhvr>
                                      <p:to x="100000" y="100000"/>
                                    </p:animScale>
                                    <p:animScale>
                                      <p:cBhvr>
                                        <p:cTn id="27" dur="26">
                                          <p:stCondLst>
                                            <p:cond delay="1312"/>
                                          </p:stCondLst>
                                        </p:cTn>
                                        <p:tgtEl>
                                          <p:spTgt spid="11"/>
                                        </p:tgtEl>
                                      </p:cBhvr>
                                      <p:to x="100000" y="80000"/>
                                    </p:animScale>
                                    <p:animScale>
                                      <p:cBhvr>
                                        <p:cTn id="28" dur="166" decel="50000">
                                          <p:stCondLst>
                                            <p:cond delay="1338"/>
                                          </p:stCondLst>
                                        </p:cTn>
                                        <p:tgtEl>
                                          <p:spTgt spid="11"/>
                                        </p:tgtEl>
                                      </p:cBhvr>
                                      <p:to x="100000" y="100000"/>
                                    </p:animScale>
                                    <p:animScale>
                                      <p:cBhvr>
                                        <p:cTn id="29" dur="26">
                                          <p:stCondLst>
                                            <p:cond delay="1642"/>
                                          </p:stCondLst>
                                        </p:cTn>
                                        <p:tgtEl>
                                          <p:spTgt spid="11"/>
                                        </p:tgtEl>
                                      </p:cBhvr>
                                      <p:to x="100000" y="90000"/>
                                    </p:animScale>
                                    <p:animScale>
                                      <p:cBhvr>
                                        <p:cTn id="30" dur="166" decel="50000">
                                          <p:stCondLst>
                                            <p:cond delay="1668"/>
                                          </p:stCondLst>
                                        </p:cTn>
                                        <p:tgtEl>
                                          <p:spTgt spid="11"/>
                                        </p:tgtEl>
                                      </p:cBhvr>
                                      <p:to x="100000" y="100000"/>
                                    </p:animScale>
                                    <p:animScale>
                                      <p:cBhvr>
                                        <p:cTn id="31" dur="26">
                                          <p:stCondLst>
                                            <p:cond delay="1808"/>
                                          </p:stCondLst>
                                        </p:cTn>
                                        <p:tgtEl>
                                          <p:spTgt spid="11"/>
                                        </p:tgtEl>
                                      </p:cBhvr>
                                      <p:to x="100000" y="95000"/>
                                    </p:animScale>
                                    <p:animScale>
                                      <p:cBhvr>
                                        <p:cTn id="32" dur="166" decel="50000">
                                          <p:stCondLst>
                                            <p:cond delay="1834"/>
                                          </p:stCondLst>
                                        </p:cTn>
                                        <p:tgtEl>
                                          <p:spTgt spid="11"/>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up)">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up)">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wipe(up)">
                                      <p:cBhvr>
                                        <p:cTn id="47" dur="500"/>
                                        <p:tgtEl>
                                          <p:spTgt spid="5">
                                            <p:txEl>
                                              <p:pRg st="2" end="2"/>
                                            </p:txEl>
                                          </p:spTgt>
                                        </p:tgtEl>
                                      </p:cBhvr>
                                    </p:animEffect>
                                  </p:childTnLst>
                                </p:cTn>
                              </p:par>
                            </p:childTnLst>
                          </p:cTn>
                        </p:par>
                        <p:par>
                          <p:cTn id="48" fill="hold">
                            <p:stCondLst>
                              <p:cond delay="500"/>
                            </p:stCondLst>
                            <p:childTnLst>
                              <p:par>
                                <p:cTn id="49" presetID="26" presetClass="entr" presetSubtype="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80">
                                          <p:stCondLst>
                                            <p:cond delay="0"/>
                                          </p:stCondLst>
                                        </p:cTn>
                                        <p:tgtEl>
                                          <p:spTgt spid="4"/>
                                        </p:tgtEl>
                                      </p:cBhvr>
                                    </p:animEffect>
                                    <p:anim calcmode="lin" valueType="num">
                                      <p:cBhvr>
                                        <p:cTn id="5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7" dur="26">
                                          <p:stCondLst>
                                            <p:cond delay="650"/>
                                          </p:stCondLst>
                                        </p:cTn>
                                        <p:tgtEl>
                                          <p:spTgt spid="4"/>
                                        </p:tgtEl>
                                      </p:cBhvr>
                                      <p:to x="100000" y="60000"/>
                                    </p:animScale>
                                    <p:animScale>
                                      <p:cBhvr>
                                        <p:cTn id="58" dur="166" decel="50000">
                                          <p:stCondLst>
                                            <p:cond delay="676"/>
                                          </p:stCondLst>
                                        </p:cTn>
                                        <p:tgtEl>
                                          <p:spTgt spid="4"/>
                                        </p:tgtEl>
                                      </p:cBhvr>
                                      <p:to x="100000" y="100000"/>
                                    </p:animScale>
                                    <p:animScale>
                                      <p:cBhvr>
                                        <p:cTn id="59" dur="26">
                                          <p:stCondLst>
                                            <p:cond delay="1312"/>
                                          </p:stCondLst>
                                        </p:cTn>
                                        <p:tgtEl>
                                          <p:spTgt spid="4"/>
                                        </p:tgtEl>
                                      </p:cBhvr>
                                      <p:to x="100000" y="80000"/>
                                    </p:animScale>
                                    <p:animScale>
                                      <p:cBhvr>
                                        <p:cTn id="60" dur="166" decel="50000">
                                          <p:stCondLst>
                                            <p:cond delay="1338"/>
                                          </p:stCondLst>
                                        </p:cTn>
                                        <p:tgtEl>
                                          <p:spTgt spid="4"/>
                                        </p:tgtEl>
                                      </p:cBhvr>
                                      <p:to x="100000" y="100000"/>
                                    </p:animScale>
                                    <p:animScale>
                                      <p:cBhvr>
                                        <p:cTn id="61" dur="26">
                                          <p:stCondLst>
                                            <p:cond delay="1642"/>
                                          </p:stCondLst>
                                        </p:cTn>
                                        <p:tgtEl>
                                          <p:spTgt spid="4"/>
                                        </p:tgtEl>
                                      </p:cBhvr>
                                      <p:to x="100000" y="90000"/>
                                    </p:animScale>
                                    <p:animScale>
                                      <p:cBhvr>
                                        <p:cTn id="62" dur="166" decel="50000">
                                          <p:stCondLst>
                                            <p:cond delay="1668"/>
                                          </p:stCondLst>
                                        </p:cTn>
                                        <p:tgtEl>
                                          <p:spTgt spid="4"/>
                                        </p:tgtEl>
                                      </p:cBhvr>
                                      <p:to x="100000" y="100000"/>
                                    </p:animScale>
                                    <p:animScale>
                                      <p:cBhvr>
                                        <p:cTn id="63" dur="26">
                                          <p:stCondLst>
                                            <p:cond delay="1808"/>
                                          </p:stCondLst>
                                        </p:cTn>
                                        <p:tgtEl>
                                          <p:spTgt spid="4"/>
                                        </p:tgtEl>
                                      </p:cBhvr>
                                      <p:to x="100000" y="95000"/>
                                    </p:animScale>
                                    <p:animScale>
                                      <p:cBhvr>
                                        <p:cTn id="64" dur="166" decel="50000">
                                          <p:stCondLst>
                                            <p:cond delay="1834"/>
                                          </p:stCondLst>
                                        </p:cTn>
                                        <p:tgtEl>
                                          <p:spTgt spid="4"/>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8">
                                            <p:txEl>
                                              <p:pRg st="0" end="0"/>
                                            </p:txEl>
                                          </p:spTgt>
                                        </p:tgtEl>
                                        <p:attrNameLst>
                                          <p:attrName>style.visibility</p:attrName>
                                        </p:attrNameLst>
                                      </p:cBhvr>
                                      <p:to>
                                        <p:strVal val="visible"/>
                                      </p:to>
                                    </p:set>
                                    <p:animEffect transition="in" filter="wipe(up)">
                                      <p:cBhvr>
                                        <p:cTn id="6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bldLvl="3"/>
      <p:bldP spid="11" grpId="0" animBg="1"/>
      <p:bldP spid="8"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Endogenous money &amp; systemic crises</a:t>
            </a:r>
            <a:endParaRPr lang="en-US" dirty="0"/>
          </a:p>
        </p:txBody>
      </p:sp>
      <p:sp>
        <p:nvSpPr>
          <p:cNvPr id="3" name="Content Placeholder 2"/>
          <p:cNvSpPr>
            <a:spLocks noGrp="1"/>
          </p:cNvSpPr>
          <p:nvPr>
            <p:ph idx="1"/>
          </p:nvPr>
        </p:nvSpPr>
        <p:spPr/>
        <p:txBody>
          <a:bodyPr/>
          <a:lstStyle/>
          <a:p>
            <a:r>
              <a:rPr lang="en-AU" dirty="0" smtClean="0"/>
              <a:t>Smith’s “Truck &amp; barter” vision of origins of money a myth.</a:t>
            </a:r>
          </a:p>
          <a:p>
            <a:pPr lvl="1"/>
            <a:r>
              <a:rPr lang="en-AU" dirty="0" smtClean="0"/>
              <a:t>Money originated in credit (</a:t>
            </a:r>
            <a:r>
              <a:rPr lang="en-AU" dirty="0" err="1" smtClean="0"/>
              <a:t>Graeber</a:t>
            </a:r>
            <a:r>
              <a:rPr lang="en-AU" dirty="0" smtClean="0"/>
              <a:t> 2011; Martin 2013)</a:t>
            </a:r>
          </a:p>
          <a:p>
            <a:pPr lvl="1"/>
            <a:r>
              <a:rPr lang="en-AU" dirty="0" smtClean="0"/>
              <a:t>Demand-generating effect of bank lending causes booms &amp; busts…</a:t>
            </a:r>
            <a:endParaRPr lang="en-US" dirty="0" smtClean="0"/>
          </a:p>
          <a:p>
            <a:r>
              <a:rPr lang="en-AU" dirty="0" smtClean="0"/>
              <a:t>Hyman Minsky on the unstable &amp; monetary nature of capitalism</a:t>
            </a:r>
            <a:endParaRPr lang="en-US" dirty="0" smtClean="0"/>
          </a:p>
          <a:p>
            <a:pPr lvl="1"/>
            <a:r>
              <a:rPr lang="en-US" dirty="0" smtClean="0"/>
              <a:t>“In </a:t>
            </a:r>
            <a:r>
              <a:rPr lang="en-US" dirty="0"/>
              <a:t>this "Chicago" view there exists a financial system… which would make serious financial disturbances impossible. It is the task of monetary analysis to design such a financial system, and of monetary policy to execute the design…</a:t>
            </a:r>
          </a:p>
          <a:p>
            <a:pPr lvl="1"/>
            <a:r>
              <a:rPr lang="en-US" dirty="0"/>
              <a:t>The alternative polar view, which I call unreconstructed Keynesian, is that capitalism is inherently flawed, being prone to booms, crises, and </a:t>
            </a:r>
            <a:r>
              <a:rPr lang="en-US" dirty="0" smtClean="0"/>
              <a:t>depressions.</a:t>
            </a:r>
          </a:p>
          <a:p>
            <a:pPr lvl="1"/>
            <a:r>
              <a:rPr lang="en-US" dirty="0" smtClean="0"/>
              <a:t>This </a:t>
            </a:r>
            <a:r>
              <a:rPr lang="en-US" dirty="0"/>
              <a:t>instability, in my view, is due to characteristics the financial system must possess if it is to be consistent with full-blown </a:t>
            </a:r>
            <a:r>
              <a:rPr lang="en-US" dirty="0" smtClean="0"/>
              <a:t>capitalism.</a:t>
            </a:r>
          </a:p>
          <a:p>
            <a:pPr lvl="1"/>
            <a:r>
              <a:rPr lang="en-US" dirty="0" smtClean="0"/>
              <a:t>Such </a:t>
            </a:r>
            <a:r>
              <a:rPr lang="en-US" dirty="0"/>
              <a:t>a financial system will be capable of both generating signals that induce an accelerating desire to invest and of financing that accelerating investment</a:t>
            </a:r>
            <a:r>
              <a:rPr lang="en-US" dirty="0" smtClean="0"/>
              <a:t>.” </a:t>
            </a:r>
            <a:r>
              <a:rPr lang="en-US" dirty="0"/>
              <a:t>(Minsky 1982, p. 279)</a:t>
            </a:r>
          </a:p>
          <a:p>
            <a:endParaRPr lang="en-US" dirty="0"/>
          </a:p>
        </p:txBody>
      </p:sp>
    </p:spTree>
    <p:extLst>
      <p:ext uri="{BB962C8B-B14F-4D97-AF65-F5344CB8AC3E}">
        <p14:creationId xmlns:p14="http://schemas.microsoft.com/office/powerpoint/2010/main" val="2612902071"/>
      </p:ext>
    </p:extLst>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Minsky’s “Financial Instability Hypothesis”</a:t>
            </a:r>
            <a:endParaRPr lang="en-US" dirty="0"/>
          </a:p>
        </p:txBody>
      </p:sp>
      <p:sp>
        <p:nvSpPr>
          <p:cNvPr id="3" name="Content Placeholder 2"/>
          <p:cNvSpPr>
            <a:spLocks noGrp="1"/>
          </p:cNvSpPr>
          <p:nvPr>
            <p:ph idx="1"/>
          </p:nvPr>
        </p:nvSpPr>
        <p:spPr>
          <a:xfrm>
            <a:off x="228600" y="685800"/>
            <a:ext cx="8763000" cy="5943600"/>
          </a:xfrm>
        </p:spPr>
        <p:txBody>
          <a:bodyPr/>
          <a:lstStyle/>
          <a:p>
            <a:r>
              <a:rPr lang="en-AU" dirty="0" smtClean="0"/>
              <a:t>“</a:t>
            </a:r>
            <a:r>
              <a:rPr lang="en-US" dirty="0"/>
              <a:t>The natural starting place </a:t>
            </a:r>
            <a:r>
              <a:rPr lang="en-US" i="1" dirty="0"/>
              <a:t>for analyzing the relation between debt and income </a:t>
            </a:r>
            <a:r>
              <a:rPr lang="en-US" dirty="0"/>
              <a:t>is to take an economy with a cyclical past that is now doing </a:t>
            </a:r>
            <a:r>
              <a:rPr lang="en-US" dirty="0" smtClean="0"/>
              <a:t>well…</a:t>
            </a:r>
          </a:p>
          <a:p>
            <a:r>
              <a:rPr lang="en-US" dirty="0"/>
              <a:t>As the period over which the economy does well lengthens, two things become evident in board rooms. Existing debts are easily validated and units that were heavily in debt prospered; it paid to </a:t>
            </a:r>
            <a:r>
              <a:rPr lang="en-US" dirty="0" smtClean="0"/>
              <a:t>lever…</a:t>
            </a:r>
          </a:p>
          <a:p>
            <a:r>
              <a:rPr lang="en-US" dirty="0"/>
              <a:t>Stable growth is inconsistent with the manner in which investment is determined in an economy in which debt-financed ownership of capital assets exists, and the extent to which such debt financing can be carried is market </a:t>
            </a:r>
            <a:r>
              <a:rPr lang="en-US" dirty="0" smtClean="0"/>
              <a:t>determined.</a:t>
            </a:r>
          </a:p>
          <a:p>
            <a:r>
              <a:rPr lang="en-US" dirty="0" smtClean="0"/>
              <a:t>It </a:t>
            </a:r>
            <a:r>
              <a:rPr lang="en-US" dirty="0"/>
              <a:t>follows that the fundamental instability of a capitalist economy is </a:t>
            </a:r>
            <a:r>
              <a:rPr lang="en-US" dirty="0" smtClean="0"/>
              <a:t>upward.</a:t>
            </a:r>
          </a:p>
          <a:p>
            <a:r>
              <a:rPr lang="en-US" b="1" i="1" dirty="0" smtClean="0"/>
              <a:t>The </a:t>
            </a:r>
            <a:r>
              <a:rPr lang="en-US" b="1" i="1" dirty="0"/>
              <a:t>tendency to transform doing well into a speculative investment boom is the basic instability in a capitalist economy. </a:t>
            </a:r>
            <a:r>
              <a:rPr lang="en-US" dirty="0"/>
              <a:t>(Minsky 1982, pp. </a:t>
            </a:r>
            <a:r>
              <a:rPr lang="en-US"/>
              <a:t>66-67</a:t>
            </a:r>
            <a:r>
              <a:rPr lang="en-US" smtClean="0"/>
              <a:t>)</a:t>
            </a:r>
          </a:p>
          <a:p>
            <a:r>
              <a:rPr lang="en-AU" smtClean="0"/>
              <a:t>My contribution: modelling Minsky by extending </a:t>
            </a:r>
            <a:r>
              <a:rPr lang="en-AU" b="1" smtClean="0"/>
              <a:t>nonlinear </a:t>
            </a:r>
            <a:r>
              <a:rPr lang="en-AU" b="1" i="1" smtClean="0"/>
              <a:t>cyclical</a:t>
            </a:r>
            <a:r>
              <a:rPr lang="en-AU" b="1" smtClean="0"/>
              <a:t> </a:t>
            </a:r>
            <a:r>
              <a:rPr lang="en-AU" smtClean="0"/>
              <a:t>but non-monetary Goodwin model </a:t>
            </a:r>
            <a:endParaRPr lang="en-US" dirty="0"/>
          </a:p>
        </p:txBody>
      </p:sp>
    </p:spTree>
    <p:extLst>
      <p:ext uri="{BB962C8B-B14F-4D97-AF65-F5344CB8AC3E}">
        <p14:creationId xmlns:p14="http://schemas.microsoft.com/office/powerpoint/2010/main" val="1275952037"/>
      </p:ext>
    </p:extLst>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Economics have in common with Ptolemy?</a:t>
            </a:r>
            <a:endParaRPr lang="en-US" dirty="0"/>
          </a:p>
        </p:txBody>
      </p:sp>
      <p:sp>
        <p:nvSpPr>
          <p:cNvPr id="3" name="Content Placeholder 2"/>
          <p:cNvSpPr>
            <a:spLocks noGrp="1"/>
          </p:cNvSpPr>
          <p:nvPr>
            <p:ph idx="1"/>
          </p:nvPr>
        </p:nvSpPr>
        <p:spPr>
          <a:xfrm>
            <a:off x="228600" y="685800"/>
            <a:ext cx="8763000" cy="2209800"/>
          </a:xfrm>
        </p:spPr>
        <p:txBody>
          <a:bodyPr/>
          <a:lstStyle/>
          <a:p>
            <a:r>
              <a:rPr lang="en-AU" dirty="0" smtClean="0"/>
              <a:t>(1) The propensity to start from “</a:t>
            </a:r>
            <a:r>
              <a:rPr lang="en-AU" i="1" dirty="0" smtClean="0">
                <a:hlinkClick r:id="rId2"/>
              </a:rPr>
              <a:t>a priori</a:t>
            </a:r>
            <a:r>
              <a:rPr lang="en-AU" dirty="0" smtClean="0"/>
              <a:t>” beliefs rather than research</a:t>
            </a:r>
          </a:p>
          <a:p>
            <a:r>
              <a:rPr lang="en-AU" dirty="0" smtClean="0"/>
              <a:t>(2) A plausible but false model of reality</a:t>
            </a:r>
          </a:p>
          <a:p>
            <a:r>
              <a:rPr lang="en-AU" dirty="0" smtClean="0">
                <a:hlinkClick r:id="rId3"/>
              </a:rPr>
              <a:t>Ptolemy</a:t>
            </a:r>
            <a:r>
              <a:rPr lang="en-AU" dirty="0" smtClean="0"/>
              <a:t>’s starting point: </a:t>
            </a:r>
            <a:r>
              <a:rPr lang="en-AU" dirty="0" smtClean="0">
                <a:hlinkClick r:id="rId4"/>
              </a:rPr>
              <a:t>Aristotle’s vision of the universe</a:t>
            </a:r>
            <a:r>
              <a:rPr lang="en-AU" dirty="0" smtClean="0"/>
              <a:t>…</a:t>
            </a:r>
          </a:p>
          <a:p>
            <a:pPr lvl="1"/>
            <a:r>
              <a:rPr lang="en-AU" dirty="0" smtClean="0"/>
              <a:t>“</a:t>
            </a:r>
            <a:r>
              <a:rPr lang="en-US" dirty="0"/>
              <a:t>the heavens were literally composed of 55 concentric, crystalline spheres to which the celestial objects were attached and which rotated at different </a:t>
            </a:r>
            <a:r>
              <a:rPr lang="en-US" dirty="0" smtClean="0"/>
              <a:t>velocities with </a:t>
            </a:r>
            <a:r>
              <a:rPr lang="en-US" dirty="0"/>
              <a:t>the Earth at the center</a:t>
            </a:r>
            <a:r>
              <a:rPr lang="en-AU" dirty="0" smtClean="0"/>
              <a:t>”</a:t>
            </a:r>
            <a:endParaRPr lang="en-US" dirty="0"/>
          </a:p>
        </p:txBody>
      </p:sp>
      <p:pic>
        <p:nvPicPr>
          <p:cNvPr id="16388" name="Picture 4" descr="http://csep10.phys.utk.edu/astr161/lect/retrograde/aristotle.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0" y="2743200"/>
            <a:ext cx="4105020" cy="41050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3886200" y="2889895"/>
            <a:ext cx="5257800" cy="290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Ptolemy’s puzzle: how to reconcile this vision with the observable behaviour of the planets (“wanderers” in Greek)?</a:t>
            </a:r>
          </a:p>
          <a:p>
            <a:r>
              <a:rPr lang="en-AU" kern="0" dirty="0" smtClean="0">
                <a:effectLst/>
              </a:rPr>
              <a:t>Answer: </a:t>
            </a:r>
            <a:r>
              <a:rPr lang="en-AU" kern="0" dirty="0" smtClean="0">
                <a:effectLst/>
                <a:hlinkClick r:id="rId6"/>
              </a:rPr>
              <a:t>epicycles</a:t>
            </a:r>
            <a:r>
              <a:rPr lang="en-AU" kern="0" dirty="0" smtClean="0">
                <a:effectLst/>
              </a:rPr>
              <a:t>—spheres on spheres</a:t>
            </a:r>
            <a:endParaRPr lang="en-US" kern="0" dirty="0">
              <a:effectLst/>
            </a:endParaRPr>
          </a:p>
        </p:txBody>
      </p:sp>
      <p:pic>
        <p:nvPicPr>
          <p:cNvPr id="16390" name="Picture 6" descr="http://csep10.phys.utk.edu/astr161/lect/retrograde/epicycl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4600" y="4305300"/>
            <a:ext cx="2387600" cy="17907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5867400" y="4343400"/>
            <a:ext cx="3124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Literally any actual path can be described using epicycle</a:t>
            </a:r>
          </a:p>
          <a:p>
            <a:r>
              <a:rPr lang="en-AU" kern="0" dirty="0" smtClean="0">
                <a:effectLst/>
              </a:rPr>
              <a:t>So the model was plausible—but wrong</a:t>
            </a:r>
            <a:endParaRPr lang="en-US" kern="0" dirty="0">
              <a:effectLst/>
            </a:endParaRPr>
          </a:p>
        </p:txBody>
      </p:sp>
    </p:spTree>
    <p:extLst>
      <p:ext uri="{BB962C8B-B14F-4D97-AF65-F5344CB8AC3E}">
        <p14:creationId xmlns:p14="http://schemas.microsoft.com/office/powerpoint/2010/main" val="9688526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heel(1)">
                                      <p:cBhvr>
                                        <p:cTn id="7" dur="20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6390"/>
                                        </p:tgtEl>
                                        <p:attrNameLst>
                                          <p:attrName>style.visibility</p:attrName>
                                        </p:attrNameLst>
                                      </p:cBhvr>
                                      <p:to>
                                        <p:strVal val="visible"/>
                                      </p:to>
                                    </p:set>
                                    <p:animEffect transition="in" filter="wheel(1)">
                                      <p:cBhvr>
                                        <p:cTn id="22" dur="2000"/>
                                        <p:tgtEl>
                                          <p:spTgt spid="1639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up)">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up)">
                                      <p:cBhvr>
                                        <p:cTn id="3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4"/>
      <p:bldP spid="8" grpId="0" build="p" bldLvl="4"/>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Goodwin’s cyclical growth model</a:t>
            </a:r>
            <a:endParaRPr lang="en-US" dirty="0"/>
          </a:p>
        </p:txBody>
      </p:sp>
      <p:sp>
        <p:nvSpPr>
          <p:cNvPr id="3" name="Content Placeholder 2"/>
          <p:cNvSpPr>
            <a:spLocks noGrp="1"/>
          </p:cNvSpPr>
          <p:nvPr>
            <p:ph idx="1"/>
          </p:nvPr>
        </p:nvSpPr>
        <p:spPr>
          <a:xfrm>
            <a:off x="228600" y="685800"/>
            <a:ext cx="8763000" cy="2982119"/>
          </a:xfrm>
        </p:spPr>
        <p:txBody>
          <a:bodyPr/>
          <a:lstStyle/>
          <a:p>
            <a:r>
              <a:rPr lang="en-AU" dirty="0"/>
              <a:t>Goodwin’s simple cyclical growth model</a:t>
            </a:r>
          </a:p>
          <a:p>
            <a:pPr lvl="1"/>
            <a:r>
              <a:rPr lang="en-AU" dirty="0"/>
              <a:t>Capital determines output</a:t>
            </a:r>
          </a:p>
          <a:p>
            <a:pPr lvl="1"/>
            <a:r>
              <a:rPr lang="en-AU" dirty="0"/>
              <a:t>Output determines employment</a:t>
            </a:r>
          </a:p>
          <a:p>
            <a:pPr lvl="1"/>
            <a:r>
              <a:rPr lang="en-AU" dirty="0"/>
              <a:t>Employment </a:t>
            </a:r>
            <a:r>
              <a:rPr lang="en-AU" dirty="0" smtClean="0"/>
              <a:t>rate determines </a:t>
            </a:r>
            <a:r>
              <a:rPr lang="en-AU" i="1" dirty="0"/>
              <a:t>rate of change</a:t>
            </a:r>
            <a:r>
              <a:rPr lang="en-AU" dirty="0"/>
              <a:t> of wages</a:t>
            </a:r>
          </a:p>
          <a:p>
            <a:pPr lvl="1"/>
            <a:r>
              <a:rPr lang="en-AU" dirty="0"/>
              <a:t>Wages determine Profits</a:t>
            </a:r>
          </a:p>
          <a:p>
            <a:pPr lvl="1"/>
            <a:r>
              <a:rPr lang="en-AU" dirty="0"/>
              <a:t>Profits determine Investment</a:t>
            </a:r>
          </a:p>
          <a:p>
            <a:pPr lvl="1"/>
            <a:r>
              <a:rPr lang="en-AU" dirty="0"/>
              <a:t>Investment is the </a:t>
            </a:r>
            <a:r>
              <a:rPr lang="en-AU" i="1" dirty="0"/>
              <a:t>rate of change</a:t>
            </a:r>
            <a:r>
              <a:rPr lang="en-AU" dirty="0"/>
              <a:t> of Capital</a:t>
            </a:r>
          </a:p>
          <a:p>
            <a:pPr lvl="1"/>
            <a:r>
              <a:rPr lang="en-AU" dirty="0"/>
              <a:t>Generates cyclical </a:t>
            </a:r>
            <a:r>
              <a:rPr lang="en-AU" dirty="0" smtClean="0"/>
              <a:t>growth…</a:t>
            </a:r>
            <a:endParaRPr lang="en-US" dirty="0"/>
          </a:p>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637404635"/>
              </p:ext>
            </p:extLst>
          </p:nvPr>
        </p:nvGraphicFramePr>
        <p:xfrm>
          <a:off x="4760004" y="1006474"/>
          <a:ext cx="784225" cy="608013"/>
        </p:xfrm>
        <a:graphic>
          <a:graphicData uri="http://schemas.openxmlformats.org/presentationml/2006/ole">
            <mc:AlternateContent xmlns:mc="http://schemas.openxmlformats.org/markup-compatibility/2006">
              <mc:Choice xmlns:v="urn:schemas-microsoft-com:vml" Requires="v">
                <p:oleObj spid="_x0000_s13286" name="Equation" r:id="rId3" imgW="507960" imgH="393480" progId="Equation.DSMT4">
                  <p:embed/>
                </p:oleObj>
              </mc:Choice>
              <mc:Fallback>
                <p:oleObj name="Equation" r:id="rId3" imgW="507960" imgH="393480" progId="Equation.DSMT4">
                  <p:embed/>
                  <p:pic>
                    <p:nvPicPr>
                      <p:cNvPr id="0" name=""/>
                      <p:cNvPicPr/>
                      <p:nvPr/>
                    </p:nvPicPr>
                    <p:blipFill>
                      <a:blip r:embed="rId4"/>
                      <a:stretch>
                        <a:fillRect/>
                      </a:stretch>
                    </p:blipFill>
                    <p:spPr>
                      <a:xfrm>
                        <a:off x="4760004" y="1006474"/>
                        <a:ext cx="784225" cy="60801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938412673"/>
              </p:ext>
            </p:extLst>
          </p:nvPr>
        </p:nvGraphicFramePr>
        <p:xfrm>
          <a:off x="5544229" y="1332301"/>
          <a:ext cx="725487" cy="606425"/>
        </p:xfrm>
        <a:graphic>
          <a:graphicData uri="http://schemas.openxmlformats.org/presentationml/2006/ole">
            <mc:AlternateContent xmlns:mc="http://schemas.openxmlformats.org/markup-compatibility/2006">
              <mc:Choice xmlns:v="urn:schemas-microsoft-com:vml" Requires="v">
                <p:oleObj spid="_x0000_s13287" name="Equation" r:id="rId5" imgW="469800" imgH="393480" progId="Equation.DSMT4">
                  <p:embed/>
                </p:oleObj>
              </mc:Choice>
              <mc:Fallback>
                <p:oleObj name="Equation" r:id="rId5" imgW="469800" imgH="393480" progId="Equation.DSMT4">
                  <p:embed/>
                  <p:pic>
                    <p:nvPicPr>
                      <p:cNvPr id="0" name=""/>
                      <p:cNvPicPr/>
                      <p:nvPr/>
                    </p:nvPicPr>
                    <p:blipFill>
                      <a:blip r:embed="rId6"/>
                      <a:stretch>
                        <a:fillRect/>
                      </a:stretch>
                    </p:blipFill>
                    <p:spPr>
                      <a:xfrm>
                        <a:off x="5544229" y="1332301"/>
                        <a:ext cx="725487" cy="6064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40955072"/>
              </p:ext>
            </p:extLst>
          </p:nvPr>
        </p:nvGraphicFramePr>
        <p:xfrm>
          <a:off x="6400800" y="1298805"/>
          <a:ext cx="784225" cy="606425"/>
        </p:xfrm>
        <a:graphic>
          <a:graphicData uri="http://schemas.openxmlformats.org/presentationml/2006/ole">
            <mc:AlternateContent xmlns:mc="http://schemas.openxmlformats.org/markup-compatibility/2006">
              <mc:Choice xmlns:v="urn:schemas-microsoft-com:vml" Requires="v">
                <p:oleObj spid="_x0000_s13288" name="Equation" r:id="rId7" imgW="507960" imgH="393480" progId="Equation.DSMT4">
                  <p:embed/>
                </p:oleObj>
              </mc:Choice>
              <mc:Fallback>
                <p:oleObj name="Equation" r:id="rId7" imgW="507960" imgH="393480" progId="Equation.DSMT4">
                  <p:embed/>
                  <p:pic>
                    <p:nvPicPr>
                      <p:cNvPr id="0" name=""/>
                      <p:cNvPicPr/>
                      <p:nvPr/>
                    </p:nvPicPr>
                    <p:blipFill>
                      <a:blip r:embed="rId8"/>
                      <a:stretch>
                        <a:fillRect/>
                      </a:stretch>
                    </p:blipFill>
                    <p:spPr>
                      <a:xfrm>
                        <a:off x="6400800" y="1298805"/>
                        <a:ext cx="784225" cy="6064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73223194"/>
              </p:ext>
            </p:extLst>
          </p:nvPr>
        </p:nvGraphicFramePr>
        <p:xfrm>
          <a:off x="6979105" y="971948"/>
          <a:ext cx="2078037" cy="392112"/>
        </p:xfrm>
        <a:graphic>
          <a:graphicData uri="http://schemas.openxmlformats.org/presentationml/2006/ole">
            <mc:AlternateContent xmlns:mc="http://schemas.openxmlformats.org/markup-compatibility/2006">
              <mc:Choice xmlns:v="urn:schemas-microsoft-com:vml" Requires="v">
                <p:oleObj spid="_x0000_s13289" name="Equation" r:id="rId9" imgW="1346040" imgH="253800" progId="Equation.DSMT4">
                  <p:embed/>
                </p:oleObj>
              </mc:Choice>
              <mc:Fallback>
                <p:oleObj name="Equation" r:id="rId9" imgW="1346040" imgH="253800" progId="Equation.DSMT4">
                  <p:embed/>
                  <p:pic>
                    <p:nvPicPr>
                      <p:cNvPr id="0" name=""/>
                      <p:cNvPicPr/>
                      <p:nvPr/>
                    </p:nvPicPr>
                    <p:blipFill>
                      <a:blip r:embed="rId10"/>
                      <a:stretch>
                        <a:fillRect/>
                      </a:stretch>
                    </p:blipFill>
                    <p:spPr>
                      <a:xfrm>
                        <a:off x="6979105" y="971948"/>
                        <a:ext cx="2078037" cy="39211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522602369"/>
              </p:ext>
            </p:extLst>
          </p:nvPr>
        </p:nvGraphicFramePr>
        <p:xfrm>
          <a:off x="7353598" y="1676400"/>
          <a:ext cx="1568450" cy="608012"/>
        </p:xfrm>
        <a:graphic>
          <a:graphicData uri="http://schemas.openxmlformats.org/presentationml/2006/ole">
            <mc:AlternateContent xmlns:mc="http://schemas.openxmlformats.org/markup-compatibility/2006">
              <mc:Choice xmlns:v="urn:schemas-microsoft-com:vml" Requires="v">
                <p:oleObj spid="_x0000_s13290" name="Equation" r:id="rId11" imgW="1015920" imgH="393480" progId="Equation.DSMT4">
                  <p:embed/>
                </p:oleObj>
              </mc:Choice>
              <mc:Fallback>
                <p:oleObj name="Equation" r:id="rId11" imgW="1015920" imgH="393480" progId="Equation.DSMT4">
                  <p:embed/>
                  <p:pic>
                    <p:nvPicPr>
                      <p:cNvPr id="0" name=""/>
                      <p:cNvPicPr/>
                      <p:nvPr/>
                    </p:nvPicPr>
                    <p:blipFill>
                      <a:blip r:embed="rId12"/>
                      <a:stretch>
                        <a:fillRect/>
                      </a:stretch>
                    </p:blipFill>
                    <p:spPr>
                      <a:xfrm>
                        <a:off x="7353598" y="1676400"/>
                        <a:ext cx="1568450" cy="608012"/>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258833941"/>
              </p:ext>
            </p:extLst>
          </p:nvPr>
        </p:nvGraphicFramePr>
        <p:xfrm>
          <a:off x="4247356" y="2214464"/>
          <a:ext cx="1176337" cy="352425"/>
        </p:xfrm>
        <a:graphic>
          <a:graphicData uri="http://schemas.openxmlformats.org/presentationml/2006/ole">
            <mc:AlternateContent xmlns:mc="http://schemas.openxmlformats.org/markup-compatibility/2006">
              <mc:Choice xmlns:v="urn:schemas-microsoft-com:vml" Requires="v">
                <p:oleObj spid="_x0000_s13291" name="Equation" r:id="rId13" imgW="761760" imgH="228600" progId="Equation.DSMT4">
                  <p:embed/>
                </p:oleObj>
              </mc:Choice>
              <mc:Fallback>
                <p:oleObj name="Equation" r:id="rId13" imgW="761760" imgH="228600" progId="Equation.DSMT4">
                  <p:embed/>
                  <p:pic>
                    <p:nvPicPr>
                      <p:cNvPr id="0" name=""/>
                      <p:cNvPicPr/>
                      <p:nvPr/>
                    </p:nvPicPr>
                    <p:blipFill>
                      <a:blip r:embed="rId14"/>
                      <a:stretch>
                        <a:fillRect/>
                      </a:stretch>
                    </p:blipFill>
                    <p:spPr>
                      <a:xfrm>
                        <a:off x="4247356" y="2214464"/>
                        <a:ext cx="1176337" cy="3524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21354267"/>
              </p:ext>
            </p:extLst>
          </p:nvPr>
        </p:nvGraphicFramePr>
        <p:xfrm>
          <a:off x="5691072" y="2263369"/>
          <a:ext cx="1157287" cy="274638"/>
        </p:xfrm>
        <a:graphic>
          <a:graphicData uri="http://schemas.openxmlformats.org/presentationml/2006/ole">
            <mc:AlternateContent xmlns:mc="http://schemas.openxmlformats.org/markup-compatibility/2006">
              <mc:Choice xmlns:v="urn:schemas-microsoft-com:vml" Requires="v">
                <p:oleObj spid="_x0000_s13292" name="Equation" r:id="rId15" imgW="749160" imgH="177480" progId="Equation.DSMT4">
                  <p:embed/>
                </p:oleObj>
              </mc:Choice>
              <mc:Fallback>
                <p:oleObj name="Equation" r:id="rId15" imgW="749160" imgH="177480" progId="Equation.DSMT4">
                  <p:embed/>
                  <p:pic>
                    <p:nvPicPr>
                      <p:cNvPr id="0" name=""/>
                      <p:cNvPicPr/>
                      <p:nvPr/>
                    </p:nvPicPr>
                    <p:blipFill>
                      <a:blip r:embed="rId16"/>
                      <a:stretch>
                        <a:fillRect/>
                      </a:stretch>
                    </p:blipFill>
                    <p:spPr>
                      <a:xfrm>
                        <a:off x="5691072" y="2263369"/>
                        <a:ext cx="1157287" cy="274638"/>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471982195"/>
              </p:ext>
            </p:extLst>
          </p:nvPr>
        </p:nvGraphicFramePr>
        <p:xfrm>
          <a:off x="5691072" y="2602398"/>
          <a:ext cx="706437" cy="274638"/>
        </p:xfrm>
        <a:graphic>
          <a:graphicData uri="http://schemas.openxmlformats.org/presentationml/2006/ole">
            <mc:AlternateContent xmlns:mc="http://schemas.openxmlformats.org/markup-compatibility/2006">
              <mc:Choice xmlns:v="urn:schemas-microsoft-com:vml" Requires="v">
                <p:oleObj spid="_x0000_s13293" name="Equation" r:id="rId17" imgW="457200" imgH="177480" progId="Equation.DSMT4">
                  <p:embed/>
                </p:oleObj>
              </mc:Choice>
              <mc:Fallback>
                <p:oleObj name="Equation" r:id="rId17" imgW="457200" imgH="177480" progId="Equation.DSMT4">
                  <p:embed/>
                  <p:pic>
                    <p:nvPicPr>
                      <p:cNvPr id="0" name=""/>
                      <p:cNvPicPr/>
                      <p:nvPr/>
                    </p:nvPicPr>
                    <p:blipFill>
                      <a:blip r:embed="rId18"/>
                      <a:stretch>
                        <a:fillRect/>
                      </a:stretch>
                    </p:blipFill>
                    <p:spPr>
                      <a:xfrm>
                        <a:off x="5691072" y="2602398"/>
                        <a:ext cx="706437" cy="274638"/>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036058102"/>
              </p:ext>
            </p:extLst>
          </p:nvPr>
        </p:nvGraphicFramePr>
        <p:xfrm>
          <a:off x="6207125" y="2837647"/>
          <a:ext cx="2098675" cy="609600"/>
        </p:xfrm>
        <a:graphic>
          <a:graphicData uri="http://schemas.openxmlformats.org/presentationml/2006/ole">
            <mc:AlternateContent xmlns:mc="http://schemas.openxmlformats.org/markup-compatibility/2006">
              <mc:Choice xmlns:v="urn:schemas-microsoft-com:vml" Requires="v">
                <p:oleObj spid="_x0000_s13294" name="Equation" r:id="rId19" imgW="1358640" imgH="393480" progId="Equation.DSMT4">
                  <p:embed/>
                </p:oleObj>
              </mc:Choice>
              <mc:Fallback>
                <p:oleObj name="Equation" r:id="rId19" imgW="1358640" imgH="393480" progId="Equation.DSMT4">
                  <p:embed/>
                  <p:pic>
                    <p:nvPicPr>
                      <p:cNvPr id="0" name=""/>
                      <p:cNvPicPr/>
                      <p:nvPr/>
                    </p:nvPicPr>
                    <p:blipFill>
                      <a:blip r:embed="rId20"/>
                      <a:stretch>
                        <a:fillRect/>
                      </a:stretch>
                    </p:blipFill>
                    <p:spPr>
                      <a:xfrm>
                        <a:off x="6207125" y="2837647"/>
                        <a:ext cx="2098675" cy="609600"/>
                      </a:xfrm>
                      <a:prstGeom prst="rect">
                        <a:avLst/>
                      </a:prstGeom>
                    </p:spPr>
                  </p:pic>
                </p:oleObj>
              </mc:Fallback>
            </mc:AlternateContent>
          </a:graphicData>
        </a:graphic>
      </p:graphicFrame>
      <p:sp>
        <p:nvSpPr>
          <p:cNvPr id="19" name="Content Placeholder 2"/>
          <p:cNvSpPr txBox="1">
            <a:spLocks/>
          </p:cNvSpPr>
          <p:nvPr/>
        </p:nvSpPr>
        <p:spPr bwMode="auto">
          <a:xfrm>
            <a:off x="381000" y="3657600"/>
            <a:ext cx="12954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where</a:t>
            </a:r>
            <a:endParaRPr lang="en-US" kern="0" dirty="0">
              <a:effectLst/>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415810024"/>
              </p:ext>
            </p:extLst>
          </p:nvPr>
        </p:nvGraphicFramePr>
        <p:xfrm>
          <a:off x="1539875" y="3595687"/>
          <a:ext cx="1058863" cy="608013"/>
        </p:xfrm>
        <a:graphic>
          <a:graphicData uri="http://schemas.openxmlformats.org/presentationml/2006/ole">
            <mc:AlternateContent xmlns:mc="http://schemas.openxmlformats.org/markup-compatibility/2006">
              <mc:Choice xmlns:v="urn:schemas-microsoft-com:vml" Requires="v">
                <p:oleObj spid="_x0000_s13295" name="Equation" r:id="rId21" imgW="685800" imgH="393480" progId="Equation.DSMT4">
                  <p:embed/>
                </p:oleObj>
              </mc:Choice>
              <mc:Fallback>
                <p:oleObj name="Equation" r:id="rId21" imgW="685800" imgH="393480" progId="Equation.DSMT4">
                  <p:embed/>
                  <p:pic>
                    <p:nvPicPr>
                      <p:cNvPr id="0" name=""/>
                      <p:cNvPicPr/>
                      <p:nvPr/>
                    </p:nvPicPr>
                    <p:blipFill>
                      <a:blip r:embed="rId22"/>
                      <a:stretch>
                        <a:fillRect/>
                      </a:stretch>
                    </p:blipFill>
                    <p:spPr>
                      <a:xfrm>
                        <a:off x="1539875" y="3595687"/>
                        <a:ext cx="1058863" cy="608013"/>
                      </a:xfrm>
                      <a:prstGeom prst="rect">
                        <a:avLst/>
                      </a:prstGeom>
                    </p:spPr>
                  </p:pic>
                </p:oleObj>
              </mc:Fallback>
            </mc:AlternateContent>
          </a:graphicData>
        </a:graphic>
      </p:graphicFrame>
      <p:sp>
        <p:nvSpPr>
          <p:cNvPr id="21" name="Content Placeholder 2"/>
          <p:cNvSpPr txBox="1">
            <a:spLocks/>
          </p:cNvSpPr>
          <p:nvPr/>
        </p:nvSpPr>
        <p:spPr bwMode="auto">
          <a:xfrm>
            <a:off x="2590800" y="3671887"/>
            <a:ext cx="6096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marL="0" indent="0">
              <a:buNone/>
            </a:pPr>
            <a:r>
              <a:rPr lang="en-AU" kern="0" dirty="0" smtClean="0">
                <a:effectLst/>
              </a:rPr>
              <a:t>and</a:t>
            </a:r>
            <a:endParaRPr lang="en-US" kern="0" dirty="0">
              <a:effectLst/>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407301930"/>
              </p:ext>
            </p:extLst>
          </p:nvPr>
        </p:nvGraphicFramePr>
        <p:xfrm>
          <a:off x="3292475" y="3595687"/>
          <a:ext cx="1196975" cy="608013"/>
        </p:xfrm>
        <a:graphic>
          <a:graphicData uri="http://schemas.openxmlformats.org/presentationml/2006/ole">
            <mc:AlternateContent xmlns:mc="http://schemas.openxmlformats.org/markup-compatibility/2006">
              <mc:Choice xmlns:v="urn:schemas-microsoft-com:vml" Requires="v">
                <p:oleObj spid="_x0000_s13296" name="Equation" r:id="rId23" imgW="774360" imgH="393480" progId="Equation.DSMT4">
                  <p:embed/>
                </p:oleObj>
              </mc:Choice>
              <mc:Fallback>
                <p:oleObj name="Equation" r:id="rId23" imgW="774360" imgH="393480" progId="Equation.DSMT4">
                  <p:embed/>
                  <p:pic>
                    <p:nvPicPr>
                      <p:cNvPr id="0" name=""/>
                      <p:cNvPicPr/>
                      <p:nvPr/>
                    </p:nvPicPr>
                    <p:blipFill>
                      <a:blip r:embed="rId24"/>
                      <a:stretch>
                        <a:fillRect/>
                      </a:stretch>
                    </p:blipFill>
                    <p:spPr>
                      <a:xfrm>
                        <a:off x="3292475" y="3595687"/>
                        <a:ext cx="1196975" cy="608013"/>
                      </a:xfrm>
                      <a:prstGeom prst="rect">
                        <a:avLst/>
                      </a:prstGeom>
                    </p:spPr>
                  </p:pic>
                </p:oleObj>
              </mc:Fallback>
            </mc:AlternateContent>
          </a:graphicData>
        </a:graphic>
      </p:graphicFrame>
      <p:sp>
        <p:nvSpPr>
          <p:cNvPr id="23" name="Content Placeholder 2"/>
          <p:cNvSpPr txBox="1">
            <a:spLocks/>
          </p:cNvSpPr>
          <p:nvPr/>
        </p:nvSpPr>
        <p:spPr bwMode="auto">
          <a:xfrm>
            <a:off x="4553629" y="3657600"/>
            <a:ext cx="19812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Reduces to</a:t>
            </a:r>
            <a:endParaRPr lang="en-US" kern="0" dirty="0">
              <a:effectLst/>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751194777"/>
              </p:ext>
            </p:extLst>
          </p:nvPr>
        </p:nvGraphicFramePr>
        <p:xfrm>
          <a:off x="762000" y="4267200"/>
          <a:ext cx="2963863" cy="1295400"/>
        </p:xfrm>
        <a:graphic>
          <a:graphicData uri="http://schemas.openxmlformats.org/presentationml/2006/ole">
            <mc:AlternateContent xmlns:mc="http://schemas.openxmlformats.org/markup-compatibility/2006">
              <mc:Choice xmlns:v="urn:schemas-microsoft-com:vml" Requires="v">
                <p:oleObj spid="_x0000_s13297" name="Equation" r:id="rId25" imgW="1917360" imgH="838080" progId="Equation.DSMT4">
                  <p:embed/>
                </p:oleObj>
              </mc:Choice>
              <mc:Fallback>
                <p:oleObj name="Equation" r:id="rId25" imgW="1917360" imgH="838080" progId="Equation.DSMT4">
                  <p:embed/>
                  <p:pic>
                    <p:nvPicPr>
                      <p:cNvPr id="0" name=""/>
                      <p:cNvPicPr/>
                      <p:nvPr/>
                    </p:nvPicPr>
                    <p:blipFill>
                      <a:blip r:embed="rId26"/>
                      <a:stretch>
                        <a:fillRect/>
                      </a:stretch>
                    </p:blipFill>
                    <p:spPr>
                      <a:xfrm>
                        <a:off x="762000" y="4267200"/>
                        <a:ext cx="2963863" cy="1295400"/>
                      </a:xfrm>
                      <a:prstGeom prst="rect">
                        <a:avLst/>
                      </a:prstGeom>
                    </p:spPr>
                  </p:pic>
                </p:oleObj>
              </mc:Fallback>
            </mc:AlternateContent>
          </a:graphicData>
        </a:graphic>
      </p:graphicFrame>
      <p:sp>
        <p:nvSpPr>
          <p:cNvPr id="25" name="Content Placeholder 2"/>
          <p:cNvSpPr txBox="1">
            <a:spLocks/>
          </p:cNvSpPr>
          <p:nvPr/>
        </p:nvSpPr>
        <p:spPr bwMode="auto">
          <a:xfrm>
            <a:off x="3886200" y="4114800"/>
            <a:ext cx="44196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Generates sustained cycles even with a linear “Phillips curve”</a:t>
            </a:r>
          </a:p>
          <a:p>
            <a:r>
              <a:rPr lang="en-AU" kern="0" dirty="0" smtClean="0">
                <a:effectLst/>
              </a:rPr>
              <a:t>Cycles caused by inherent nonlinearities…</a:t>
            </a:r>
            <a:endParaRPr lang="en-US" kern="0" dirty="0">
              <a:effectLst/>
            </a:endParaRPr>
          </a:p>
        </p:txBody>
      </p:sp>
      <p:sp>
        <p:nvSpPr>
          <p:cNvPr id="27" name="Rounded Rectangle 26"/>
          <p:cNvSpPr/>
          <p:nvPr/>
        </p:nvSpPr>
        <p:spPr bwMode="auto">
          <a:xfrm>
            <a:off x="1371600" y="4235010"/>
            <a:ext cx="1042988" cy="471488"/>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 name="Rounded Rectangle 27"/>
          <p:cNvSpPr/>
          <p:nvPr/>
        </p:nvSpPr>
        <p:spPr bwMode="auto">
          <a:xfrm>
            <a:off x="1391160" y="5029200"/>
            <a:ext cx="1042988" cy="471488"/>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15654516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left)">
                                      <p:cBhvr>
                                        <p:cTn id="69" dur="500"/>
                                        <p:tgtEl>
                                          <p:spTgt spid="23"/>
                                        </p:tgtEl>
                                      </p:cBhvr>
                                    </p:animEffect>
                                  </p:childTnLst>
                                </p:cTn>
                              </p:par>
                            </p:childTnLst>
                          </p:cTn>
                        </p:par>
                        <p:par>
                          <p:cTn id="70" fill="hold">
                            <p:stCondLst>
                              <p:cond delay="500"/>
                            </p:stCondLst>
                            <p:childTnLst>
                              <p:par>
                                <p:cTn id="71" presetID="22" presetClass="entr" presetSubtype="1"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up)">
                                      <p:cBhvr>
                                        <p:cTn id="73" dur="10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25">
                                            <p:txEl>
                                              <p:pRg st="0" end="0"/>
                                            </p:txEl>
                                          </p:spTgt>
                                        </p:tgtEl>
                                        <p:attrNameLst>
                                          <p:attrName>style.visibility</p:attrName>
                                        </p:attrNameLst>
                                      </p:cBhvr>
                                      <p:to>
                                        <p:strVal val="visible"/>
                                      </p:to>
                                    </p:set>
                                    <p:animEffect transition="in" filter="wipe(up)">
                                      <p:cBhvr>
                                        <p:cTn id="78" dur="500"/>
                                        <p:tgtEl>
                                          <p:spTgt spid="25">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25">
                                            <p:txEl>
                                              <p:pRg st="1" end="1"/>
                                            </p:txEl>
                                          </p:spTgt>
                                        </p:tgtEl>
                                        <p:attrNameLst>
                                          <p:attrName>style.visibility</p:attrName>
                                        </p:attrNameLst>
                                      </p:cBhvr>
                                      <p:to>
                                        <p:strVal val="visible"/>
                                      </p:to>
                                    </p:set>
                                    <p:animEffect transition="in" filter="wipe(up)">
                                      <p:cBhvr>
                                        <p:cTn id="83" dur="500"/>
                                        <p:tgtEl>
                                          <p:spTgt spid="25">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down)">
                                      <p:cBhvr>
                                        <p:cTn id="88" dur="580">
                                          <p:stCondLst>
                                            <p:cond delay="0"/>
                                          </p:stCondLst>
                                        </p:cTn>
                                        <p:tgtEl>
                                          <p:spTgt spid="27"/>
                                        </p:tgtEl>
                                      </p:cBhvr>
                                    </p:animEffect>
                                    <p:anim calcmode="lin" valueType="num">
                                      <p:cBhvr>
                                        <p:cTn id="89"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94" dur="26">
                                          <p:stCondLst>
                                            <p:cond delay="650"/>
                                          </p:stCondLst>
                                        </p:cTn>
                                        <p:tgtEl>
                                          <p:spTgt spid="27"/>
                                        </p:tgtEl>
                                      </p:cBhvr>
                                      <p:to x="100000" y="60000"/>
                                    </p:animScale>
                                    <p:animScale>
                                      <p:cBhvr>
                                        <p:cTn id="95" dur="166" decel="50000">
                                          <p:stCondLst>
                                            <p:cond delay="676"/>
                                          </p:stCondLst>
                                        </p:cTn>
                                        <p:tgtEl>
                                          <p:spTgt spid="27"/>
                                        </p:tgtEl>
                                      </p:cBhvr>
                                      <p:to x="100000" y="100000"/>
                                    </p:animScale>
                                    <p:animScale>
                                      <p:cBhvr>
                                        <p:cTn id="96" dur="26">
                                          <p:stCondLst>
                                            <p:cond delay="1312"/>
                                          </p:stCondLst>
                                        </p:cTn>
                                        <p:tgtEl>
                                          <p:spTgt spid="27"/>
                                        </p:tgtEl>
                                      </p:cBhvr>
                                      <p:to x="100000" y="80000"/>
                                    </p:animScale>
                                    <p:animScale>
                                      <p:cBhvr>
                                        <p:cTn id="97" dur="166" decel="50000">
                                          <p:stCondLst>
                                            <p:cond delay="1338"/>
                                          </p:stCondLst>
                                        </p:cTn>
                                        <p:tgtEl>
                                          <p:spTgt spid="27"/>
                                        </p:tgtEl>
                                      </p:cBhvr>
                                      <p:to x="100000" y="100000"/>
                                    </p:animScale>
                                    <p:animScale>
                                      <p:cBhvr>
                                        <p:cTn id="98" dur="26">
                                          <p:stCondLst>
                                            <p:cond delay="1642"/>
                                          </p:stCondLst>
                                        </p:cTn>
                                        <p:tgtEl>
                                          <p:spTgt spid="27"/>
                                        </p:tgtEl>
                                      </p:cBhvr>
                                      <p:to x="100000" y="90000"/>
                                    </p:animScale>
                                    <p:animScale>
                                      <p:cBhvr>
                                        <p:cTn id="99" dur="166" decel="50000">
                                          <p:stCondLst>
                                            <p:cond delay="1668"/>
                                          </p:stCondLst>
                                        </p:cTn>
                                        <p:tgtEl>
                                          <p:spTgt spid="27"/>
                                        </p:tgtEl>
                                      </p:cBhvr>
                                      <p:to x="100000" y="100000"/>
                                    </p:animScale>
                                    <p:animScale>
                                      <p:cBhvr>
                                        <p:cTn id="100" dur="26">
                                          <p:stCondLst>
                                            <p:cond delay="1808"/>
                                          </p:stCondLst>
                                        </p:cTn>
                                        <p:tgtEl>
                                          <p:spTgt spid="27"/>
                                        </p:tgtEl>
                                      </p:cBhvr>
                                      <p:to x="100000" y="95000"/>
                                    </p:animScale>
                                    <p:animScale>
                                      <p:cBhvr>
                                        <p:cTn id="101" dur="166" decel="50000">
                                          <p:stCondLst>
                                            <p:cond delay="1834"/>
                                          </p:stCondLst>
                                        </p:cTn>
                                        <p:tgtEl>
                                          <p:spTgt spid="27"/>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down)">
                                      <p:cBhvr>
                                        <p:cTn id="106" dur="580">
                                          <p:stCondLst>
                                            <p:cond delay="0"/>
                                          </p:stCondLst>
                                        </p:cTn>
                                        <p:tgtEl>
                                          <p:spTgt spid="28"/>
                                        </p:tgtEl>
                                      </p:cBhvr>
                                    </p:animEffect>
                                    <p:anim calcmode="lin" valueType="num">
                                      <p:cBhvr>
                                        <p:cTn id="107"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12" dur="26">
                                          <p:stCondLst>
                                            <p:cond delay="650"/>
                                          </p:stCondLst>
                                        </p:cTn>
                                        <p:tgtEl>
                                          <p:spTgt spid="28"/>
                                        </p:tgtEl>
                                      </p:cBhvr>
                                      <p:to x="100000" y="60000"/>
                                    </p:animScale>
                                    <p:animScale>
                                      <p:cBhvr>
                                        <p:cTn id="113" dur="166" decel="50000">
                                          <p:stCondLst>
                                            <p:cond delay="676"/>
                                          </p:stCondLst>
                                        </p:cTn>
                                        <p:tgtEl>
                                          <p:spTgt spid="28"/>
                                        </p:tgtEl>
                                      </p:cBhvr>
                                      <p:to x="100000" y="100000"/>
                                    </p:animScale>
                                    <p:animScale>
                                      <p:cBhvr>
                                        <p:cTn id="114" dur="26">
                                          <p:stCondLst>
                                            <p:cond delay="1312"/>
                                          </p:stCondLst>
                                        </p:cTn>
                                        <p:tgtEl>
                                          <p:spTgt spid="28"/>
                                        </p:tgtEl>
                                      </p:cBhvr>
                                      <p:to x="100000" y="80000"/>
                                    </p:animScale>
                                    <p:animScale>
                                      <p:cBhvr>
                                        <p:cTn id="115" dur="166" decel="50000">
                                          <p:stCondLst>
                                            <p:cond delay="1338"/>
                                          </p:stCondLst>
                                        </p:cTn>
                                        <p:tgtEl>
                                          <p:spTgt spid="28"/>
                                        </p:tgtEl>
                                      </p:cBhvr>
                                      <p:to x="100000" y="100000"/>
                                    </p:animScale>
                                    <p:animScale>
                                      <p:cBhvr>
                                        <p:cTn id="116" dur="26">
                                          <p:stCondLst>
                                            <p:cond delay="1642"/>
                                          </p:stCondLst>
                                        </p:cTn>
                                        <p:tgtEl>
                                          <p:spTgt spid="28"/>
                                        </p:tgtEl>
                                      </p:cBhvr>
                                      <p:to x="100000" y="90000"/>
                                    </p:animScale>
                                    <p:animScale>
                                      <p:cBhvr>
                                        <p:cTn id="117" dur="166" decel="50000">
                                          <p:stCondLst>
                                            <p:cond delay="1668"/>
                                          </p:stCondLst>
                                        </p:cTn>
                                        <p:tgtEl>
                                          <p:spTgt spid="28"/>
                                        </p:tgtEl>
                                      </p:cBhvr>
                                      <p:to x="100000" y="100000"/>
                                    </p:animScale>
                                    <p:animScale>
                                      <p:cBhvr>
                                        <p:cTn id="118" dur="26">
                                          <p:stCondLst>
                                            <p:cond delay="1808"/>
                                          </p:stCondLst>
                                        </p:cTn>
                                        <p:tgtEl>
                                          <p:spTgt spid="28"/>
                                        </p:tgtEl>
                                      </p:cBhvr>
                                      <p:to x="100000" y="95000"/>
                                    </p:animScale>
                                    <p:animScale>
                                      <p:cBhvr>
                                        <p:cTn id="119" dur="166" decel="50000">
                                          <p:stCondLst>
                                            <p:cond delay="1834"/>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5" grpId="0" build="p" bldLvl="3"/>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Minsky’s “Financial Instability Hypothesis”</a:t>
            </a:r>
            <a:endParaRPr lang="en-US" dirty="0"/>
          </a:p>
        </p:txBody>
      </p:sp>
      <p:sp>
        <p:nvSpPr>
          <p:cNvPr id="3" name="Content Placeholder 2"/>
          <p:cNvSpPr>
            <a:spLocks noGrp="1"/>
          </p:cNvSpPr>
          <p:nvPr>
            <p:ph idx="1"/>
          </p:nvPr>
        </p:nvSpPr>
        <p:spPr>
          <a:xfrm>
            <a:off x="228600" y="685800"/>
            <a:ext cx="8763000" cy="457200"/>
          </a:xfrm>
        </p:spPr>
        <p:txBody>
          <a:bodyPr/>
          <a:lstStyle/>
          <a:p>
            <a:r>
              <a:rPr lang="en-AU" dirty="0" smtClean="0"/>
              <a:t>Goodwin’s non-monetary model…</a:t>
            </a:r>
            <a:endParaRPr lang="en-US" dirty="0"/>
          </a:p>
        </p:txBody>
      </p:sp>
      <p:pic>
        <p:nvPicPr>
          <p:cNvPr id="4" name="Picture 3"/>
          <p:cNvPicPr/>
          <p:nvPr/>
        </p:nvPicPr>
        <p:blipFill>
          <a:blip r:embed="rId3"/>
          <a:stretch>
            <a:fillRect/>
          </a:stretch>
        </p:blipFill>
        <p:spPr>
          <a:xfrm>
            <a:off x="325988" y="1143000"/>
            <a:ext cx="7065411" cy="5638800"/>
          </a:xfrm>
          <a:prstGeom prst="rect">
            <a:avLst/>
          </a:prstGeom>
        </p:spPr>
      </p:pic>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2038906444"/>
              </p:ext>
            </p:extLst>
          </p:nvPr>
        </p:nvGraphicFramePr>
        <p:xfrm>
          <a:off x="7488786" y="914400"/>
          <a:ext cx="1562495" cy="691040"/>
        </p:xfrm>
        <a:graphic>
          <a:graphicData uri="http://schemas.openxmlformats.org/presentationml/2006/ole">
            <mc:AlternateContent xmlns:mc="http://schemas.openxmlformats.org/markup-compatibility/2006">
              <mc:Choice xmlns:v="urn:schemas-microsoft-com:vml" Requires="v">
                <p:oleObj spid="_x0000_s3258" name="Packager Shell Object" showAsIcon="1" r:id="rId4" imgW="727920" imgH="322200" progId="Package">
                  <p:embed/>
                </p:oleObj>
              </mc:Choice>
              <mc:Fallback>
                <p:oleObj name="Packager Shell Object" showAsIcon="1" r:id="rId4" imgW="727920" imgH="322200" progId="Package">
                  <p:embed/>
                  <p:pic>
                    <p:nvPicPr>
                      <p:cNvPr id="0" name=""/>
                      <p:cNvPicPr/>
                      <p:nvPr/>
                    </p:nvPicPr>
                    <p:blipFill>
                      <a:blip r:embed="rId5"/>
                      <a:stretch>
                        <a:fillRect/>
                      </a:stretch>
                    </p:blipFill>
                    <p:spPr>
                      <a:xfrm>
                        <a:off x="7488786" y="914400"/>
                        <a:ext cx="1562495" cy="691040"/>
                      </a:xfrm>
                      <a:prstGeom prst="rect">
                        <a:avLst/>
                      </a:prstGeom>
                    </p:spPr>
                  </p:pic>
                </p:oleObj>
              </mc:Fallback>
            </mc:AlternateContent>
          </a:graphicData>
        </a:graphic>
      </p:graphicFrame>
    </p:spTree>
    <p:extLst>
      <p:ext uri="{BB962C8B-B14F-4D97-AF65-F5344CB8AC3E}">
        <p14:creationId xmlns:p14="http://schemas.microsoft.com/office/powerpoint/2010/main" val="412275810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Minsky’s “Financial Instability Hypothesis”</a:t>
            </a:r>
            <a:endParaRPr lang="en-US" dirty="0"/>
          </a:p>
        </p:txBody>
      </p:sp>
      <p:sp>
        <p:nvSpPr>
          <p:cNvPr id="3" name="Content Placeholder 2"/>
          <p:cNvSpPr>
            <a:spLocks noGrp="1"/>
          </p:cNvSpPr>
          <p:nvPr>
            <p:ph idx="1"/>
          </p:nvPr>
        </p:nvSpPr>
        <p:spPr>
          <a:xfrm>
            <a:off x="228600" y="685800"/>
            <a:ext cx="8763000" cy="5715000"/>
          </a:xfrm>
        </p:spPr>
        <p:txBody>
          <a:bodyPr/>
          <a:lstStyle/>
          <a:p>
            <a:r>
              <a:rPr lang="en-AU" dirty="0" smtClean="0"/>
              <a:t>Adding monetary realism…</a:t>
            </a:r>
          </a:p>
          <a:p>
            <a:pPr lvl="1"/>
            <a:r>
              <a:rPr lang="en-AU" dirty="0" smtClean="0"/>
              <a:t>Investment exceeds profits during boom</a:t>
            </a:r>
          </a:p>
          <a:p>
            <a:pPr lvl="1"/>
            <a:r>
              <a:rPr lang="en-AU" dirty="0" smtClean="0"/>
              <a:t>Investment less than profits during a slump</a:t>
            </a:r>
          </a:p>
          <a:p>
            <a:pPr lvl="1"/>
            <a:r>
              <a:rPr lang="en-AU" dirty="0" smtClean="0"/>
              <a:t>Difference financed by change </a:t>
            </a:r>
            <a:r>
              <a:rPr lang="en-AU" smtClean="0"/>
              <a:t>in debt</a:t>
            </a:r>
          </a:p>
          <a:p>
            <a:pPr lvl="1"/>
            <a:r>
              <a:rPr lang="en-AU" smtClean="0"/>
              <a:t>Banks charge interest on debt…</a:t>
            </a:r>
            <a:endParaRPr lang="en-AU" dirty="0" smtClean="0"/>
          </a:p>
          <a:p>
            <a:r>
              <a:rPr lang="en-AU" dirty="0" smtClean="0"/>
              <a:t>Endogenous money key here—debt financed spending boosts demand</a:t>
            </a:r>
          </a:p>
          <a:p>
            <a:r>
              <a:rPr lang="en-AU" dirty="0" smtClean="0"/>
              <a:t>Crucial features of extended model</a:t>
            </a:r>
          </a:p>
          <a:p>
            <a:pPr lvl="1"/>
            <a:r>
              <a:rPr lang="en-AU" dirty="0" smtClean="0"/>
              <a:t>Complexity: regular behaviour of base model replaced by potential for complex behaviour</a:t>
            </a:r>
          </a:p>
          <a:p>
            <a:pPr lvl="2"/>
            <a:r>
              <a:rPr lang="en-AU" dirty="0" smtClean="0"/>
              <a:t>“Stability leads to instability”</a:t>
            </a:r>
          </a:p>
          <a:p>
            <a:pPr lvl="1"/>
            <a:r>
              <a:rPr lang="en-AU" dirty="0" smtClean="0"/>
              <a:t>Rising debt to GDP ratio: instability</a:t>
            </a:r>
          </a:p>
          <a:p>
            <a:pPr lvl="1"/>
            <a:r>
              <a:rPr lang="en-AU" dirty="0" smtClean="0"/>
              <a:t>With rising ratio comes apparent “Great Moderation”</a:t>
            </a:r>
          </a:p>
          <a:p>
            <a:pPr lvl="2"/>
            <a:r>
              <a:rPr lang="en-AU" dirty="0" smtClean="0"/>
              <a:t>Declining volatility in employment &amp; inflation (proxy)</a:t>
            </a:r>
          </a:p>
          <a:p>
            <a:pPr lvl="1"/>
            <a:r>
              <a:rPr lang="en-AU" dirty="0" smtClean="0"/>
              <a:t>Then subsequent breakdown</a:t>
            </a:r>
          </a:p>
          <a:p>
            <a:pPr lvl="1"/>
            <a:r>
              <a:rPr lang="en-AU" dirty="0" smtClean="0"/>
              <a:t>Rising inequality with falling workers’ share of output</a:t>
            </a:r>
          </a:p>
          <a:p>
            <a:pPr lvl="2"/>
            <a:r>
              <a:rPr lang="en-AU" dirty="0" smtClean="0"/>
              <a:t>Even though firms borrow, not workers…</a:t>
            </a:r>
          </a:p>
          <a:p>
            <a:pPr lvl="2"/>
            <a:endParaRPr lang="en-US" dirty="0"/>
          </a:p>
        </p:txBody>
      </p:sp>
    </p:spTree>
    <p:extLst>
      <p:ext uri="{BB962C8B-B14F-4D97-AF65-F5344CB8AC3E}">
        <p14:creationId xmlns:p14="http://schemas.microsoft.com/office/powerpoint/2010/main" val="2937710594"/>
      </p:ext>
    </p:extLst>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Goodwin’s cyclical growth model</a:t>
            </a:r>
            <a:endParaRPr lang="en-US" dirty="0"/>
          </a:p>
        </p:txBody>
      </p:sp>
      <p:sp>
        <p:nvSpPr>
          <p:cNvPr id="3" name="Content Placeholder 2"/>
          <p:cNvSpPr>
            <a:spLocks noGrp="1"/>
          </p:cNvSpPr>
          <p:nvPr>
            <p:ph idx="1"/>
          </p:nvPr>
        </p:nvSpPr>
        <p:spPr>
          <a:xfrm>
            <a:off x="228600" y="685800"/>
            <a:ext cx="8763000" cy="4038600"/>
          </a:xfrm>
        </p:spPr>
        <p:txBody>
          <a:bodyPr/>
          <a:lstStyle/>
          <a:p>
            <a:r>
              <a:rPr lang="en-AU" dirty="0" smtClean="0"/>
              <a:t>Empirically realistic with nonlinear Phillips curve</a:t>
            </a:r>
          </a:p>
          <a:p>
            <a:pPr lvl="1"/>
            <a:r>
              <a:rPr lang="en-AU" dirty="0" smtClean="0"/>
              <a:t>Forthcoming paper by Grasselli</a:t>
            </a:r>
          </a:p>
          <a:p>
            <a:pPr lvl="2"/>
            <a:r>
              <a:rPr lang="en-AU" dirty="0" smtClean="0"/>
              <a:t>(Contra </a:t>
            </a:r>
            <a:r>
              <a:rPr lang="en-AU" dirty="0" err="1" smtClean="0"/>
              <a:t>Harvie</a:t>
            </a:r>
            <a:r>
              <a:rPr lang="en-AU" dirty="0" smtClean="0"/>
              <a:t> 2000—simple error in econometrics)</a:t>
            </a:r>
          </a:p>
          <a:p>
            <a:pPr lvl="2"/>
            <a:r>
              <a:rPr lang="en-AU" dirty="0" smtClean="0"/>
              <a:t>Average of cycle conforms to average of 8/10 OECD countries</a:t>
            </a:r>
          </a:p>
          <a:p>
            <a:r>
              <a:rPr lang="en-AU" dirty="0" smtClean="0"/>
              <a:t>My Minsky extension</a:t>
            </a:r>
          </a:p>
          <a:p>
            <a:pPr lvl="1"/>
            <a:r>
              <a:rPr lang="en-AU" dirty="0" smtClean="0"/>
              <a:t>(Nonlinear) Investment function based on rate of profit</a:t>
            </a:r>
          </a:p>
          <a:p>
            <a:pPr lvl="2"/>
            <a:r>
              <a:rPr lang="en-AU" dirty="0" smtClean="0"/>
              <a:t>Capitalists invest more than profits during boom</a:t>
            </a:r>
          </a:p>
          <a:p>
            <a:pPr lvl="2"/>
            <a:r>
              <a:rPr lang="en-AU" dirty="0" smtClean="0"/>
              <a:t>Less than profits during slump</a:t>
            </a:r>
          </a:p>
          <a:p>
            <a:pPr lvl="3"/>
            <a:r>
              <a:rPr lang="en-AU" dirty="0" smtClean="0"/>
              <a:t>Linear function used here for simplicity</a:t>
            </a:r>
          </a:p>
          <a:p>
            <a:pPr lvl="1"/>
            <a:r>
              <a:rPr lang="en-AU" dirty="0" smtClean="0"/>
              <a:t>Investment minus profit gap financed by change in debt</a:t>
            </a:r>
          </a:p>
          <a:p>
            <a:pPr lvl="1"/>
            <a:r>
              <a:rPr lang="en-AU" dirty="0" smtClean="0"/>
              <a:t>Profit net of interest on debt</a:t>
            </a:r>
          </a:p>
          <a:p>
            <a:pPr lvl="1"/>
            <a:endParaRPr lang="en-US" dirty="0"/>
          </a:p>
        </p:txBody>
      </p:sp>
      <p:graphicFrame>
        <p:nvGraphicFramePr>
          <p:cNvPr id="4" name="Object 3"/>
          <p:cNvGraphicFramePr>
            <a:graphicFrameLocks noChangeAspect="1"/>
          </p:cNvGraphicFramePr>
          <p:nvPr>
            <p:extLst/>
          </p:nvPr>
        </p:nvGraphicFramePr>
        <p:xfrm>
          <a:off x="755650" y="4724400"/>
          <a:ext cx="2825750" cy="608013"/>
        </p:xfrm>
        <a:graphic>
          <a:graphicData uri="http://schemas.openxmlformats.org/presentationml/2006/ole">
            <mc:AlternateContent xmlns:mc="http://schemas.openxmlformats.org/markup-compatibility/2006">
              <mc:Choice xmlns:v="urn:schemas-microsoft-com:vml" Requires="v">
                <p:oleObj spid="_x0000_s13606" name="Equation" r:id="rId3" imgW="1828800" imgH="393480" progId="Equation.DSMT4">
                  <p:embed/>
                </p:oleObj>
              </mc:Choice>
              <mc:Fallback>
                <p:oleObj name="Equation" r:id="rId3" imgW="1828800" imgH="393480" progId="Equation.DSMT4">
                  <p:embed/>
                  <p:pic>
                    <p:nvPicPr>
                      <p:cNvPr id="0" name=""/>
                      <p:cNvPicPr/>
                      <p:nvPr/>
                    </p:nvPicPr>
                    <p:blipFill>
                      <a:blip r:embed="rId4"/>
                      <a:stretch>
                        <a:fillRect/>
                      </a:stretch>
                    </p:blipFill>
                    <p:spPr>
                      <a:xfrm>
                        <a:off x="755650" y="4724400"/>
                        <a:ext cx="2825750" cy="608013"/>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4217987" y="4832350"/>
          <a:ext cx="1824037" cy="392112"/>
        </p:xfrm>
        <a:graphic>
          <a:graphicData uri="http://schemas.openxmlformats.org/presentationml/2006/ole">
            <mc:AlternateContent xmlns:mc="http://schemas.openxmlformats.org/markup-compatibility/2006">
              <mc:Choice xmlns:v="urn:schemas-microsoft-com:vml" Requires="v">
                <p:oleObj spid="_x0000_s13607" name="Equation" r:id="rId5" imgW="1180800" imgH="253800" progId="Equation.DSMT4">
                  <p:embed/>
                </p:oleObj>
              </mc:Choice>
              <mc:Fallback>
                <p:oleObj name="Equation" r:id="rId5" imgW="1180800" imgH="253800" progId="Equation.DSMT4">
                  <p:embed/>
                  <p:pic>
                    <p:nvPicPr>
                      <p:cNvPr id="0" name=""/>
                      <p:cNvPicPr/>
                      <p:nvPr/>
                    </p:nvPicPr>
                    <p:blipFill>
                      <a:blip r:embed="rId6"/>
                      <a:stretch>
                        <a:fillRect/>
                      </a:stretch>
                    </p:blipFill>
                    <p:spPr>
                      <a:xfrm>
                        <a:off x="4217987" y="4832350"/>
                        <a:ext cx="1824037" cy="392112"/>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6503987" y="4852194"/>
          <a:ext cx="1020763" cy="352425"/>
        </p:xfrm>
        <a:graphic>
          <a:graphicData uri="http://schemas.openxmlformats.org/presentationml/2006/ole">
            <mc:AlternateContent xmlns:mc="http://schemas.openxmlformats.org/markup-compatibility/2006">
              <mc:Choice xmlns:v="urn:schemas-microsoft-com:vml" Requires="v">
                <p:oleObj spid="_x0000_s13608" name="Equation" r:id="rId7" imgW="660240" imgH="228600" progId="Equation.DSMT4">
                  <p:embed/>
                </p:oleObj>
              </mc:Choice>
              <mc:Fallback>
                <p:oleObj name="Equation" r:id="rId7" imgW="660240" imgH="228600" progId="Equation.DSMT4">
                  <p:embed/>
                  <p:pic>
                    <p:nvPicPr>
                      <p:cNvPr id="0" name=""/>
                      <p:cNvPicPr/>
                      <p:nvPr/>
                    </p:nvPicPr>
                    <p:blipFill>
                      <a:blip r:embed="rId8"/>
                      <a:stretch>
                        <a:fillRect/>
                      </a:stretch>
                    </p:blipFill>
                    <p:spPr>
                      <a:xfrm>
                        <a:off x="6503987" y="4852194"/>
                        <a:ext cx="1020763" cy="352425"/>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7832725" y="4725988"/>
          <a:ext cx="1235075" cy="606425"/>
        </p:xfrm>
        <a:graphic>
          <a:graphicData uri="http://schemas.openxmlformats.org/presentationml/2006/ole">
            <mc:AlternateContent xmlns:mc="http://schemas.openxmlformats.org/markup-compatibility/2006">
              <mc:Choice xmlns:v="urn:schemas-microsoft-com:vml" Requires="v">
                <p:oleObj spid="_x0000_s13609" name="Equation" r:id="rId9" imgW="799920" imgH="393480" progId="Equation.DSMT4">
                  <p:embed/>
                </p:oleObj>
              </mc:Choice>
              <mc:Fallback>
                <p:oleObj name="Equation" r:id="rId9" imgW="799920" imgH="393480" progId="Equation.DSMT4">
                  <p:embed/>
                  <p:pic>
                    <p:nvPicPr>
                      <p:cNvPr id="0" name=""/>
                      <p:cNvPicPr/>
                      <p:nvPr/>
                    </p:nvPicPr>
                    <p:blipFill>
                      <a:blip r:embed="rId10"/>
                      <a:stretch>
                        <a:fillRect/>
                      </a:stretch>
                    </p:blipFill>
                    <p:spPr>
                      <a:xfrm>
                        <a:off x="7832725" y="4725988"/>
                        <a:ext cx="1235075" cy="606425"/>
                      </a:xfrm>
                      <a:prstGeom prst="rect">
                        <a:avLst/>
                      </a:prstGeom>
                    </p:spPr>
                  </p:pic>
                </p:oleObj>
              </mc:Fallback>
            </mc:AlternateContent>
          </a:graphicData>
        </a:graphic>
      </p:graphicFrame>
      <p:sp>
        <p:nvSpPr>
          <p:cNvPr id="8" name="Content Placeholder 2"/>
          <p:cNvSpPr txBox="1">
            <a:spLocks/>
          </p:cNvSpPr>
          <p:nvPr/>
        </p:nvSpPr>
        <p:spPr bwMode="auto">
          <a:xfrm>
            <a:off x="76200" y="5410201"/>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Reduces to 3-dimensional system </a:t>
            </a:r>
            <a:r>
              <a:rPr lang="en-AU" kern="0" dirty="0">
                <a:effectLst/>
              </a:rPr>
              <a:t>where “Period Three Implies </a:t>
            </a:r>
            <a:r>
              <a:rPr lang="en-AU" kern="0" dirty="0" smtClean="0">
                <a:effectLst/>
              </a:rPr>
              <a:t>Chaos” (</a:t>
            </a:r>
            <a:r>
              <a:rPr lang="en-US" kern="0" dirty="0" smtClean="0">
                <a:effectLst/>
              </a:rPr>
              <a:t>Li and </a:t>
            </a:r>
            <a:r>
              <a:rPr lang="en-US" kern="0" dirty="0" err="1" smtClean="0">
                <a:effectLst/>
              </a:rPr>
              <a:t>Yorke</a:t>
            </a:r>
            <a:r>
              <a:rPr lang="en-US" kern="0" dirty="0" smtClean="0">
                <a:effectLst/>
              </a:rPr>
              <a:t> 1975)…</a:t>
            </a:r>
            <a:endParaRPr lang="en-US" kern="0" dirty="0">
              <a:effectLst/>
            </a:endParaRPr>
          </a:p>
        </p:txBody>
      </p:sp>
    </p:spTree>
    <p:extLst>
      <p:ext uri="{BB962C8B-B14F-4D97-AF65-F5344CB8AC3E}">
        <p14:creationId xmlns:p14="http://schemas.microsoft.com/office/powerpoint/2010/main" val="423505611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up)">
                                      <p:cBhvr>
                                        <p:cTn id="2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Goodwin + Minsky = Chaos</a:t>
            </a:r>
            <a:endParaRPr lang="en-US" dirty="0"/>
          </a:p>
        </p:txBody>
      </p:sp>
      <p:sp>
        <p:nvSpPr>
          <p:cNvPr id="3" name="Content Placeholder 2"/>
          <p:cNvSpPr>
            <a:spLocks noGrp="1"/>
          </p:cNvSpPr>
          <p:nvPr>
            <p:ph idx="1"/>
          </p:nvPr>
        </p:nvSpPr>
        <p:spPr>
          <a:xfrm>
            <a:off x="228600" y="685800"/>
            <a:ext cx="8763000" cy="457200"/>
          </a:xfrm>
        </p:spPr>
        <p:txBody>
          <a:bodyPr/>
          <a:lstStyle/>
          <a:p>
            <a:r>
              <a:rPr lang="en-AU" dirty="0" smtClean="0"/>
              <a:t>Third system state is debt to output ratio </a:t>
            </a:r>
            <a:r>
              <a:rPr lang="en-AU" b="1" i="1" dirty="0" smtClean="0"/>
              <a:t>d</a:t>
            </a:r>
            <a:r>
              <a:rPr lang="en-AU" dirty="0" smtClean="0"/>
              <a: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03292926"/>
              </p:ext>
            </p:extLst>
          </p:nvPr>
        </p:nvGraphicFramePr>
        <p:xfrm>
          <a:off x="4746625" y="1066800"/>
          <a:ext cx="4397375" cy="2673350"/>
        </p:xfrm>
        <a:graphic>
          <a:graphicData uri="http://schemas.openxmlformats.org/presentationml/2006/ole">
            <mc:AlternateContent xmlns:mc="http://schemas.openxmlformats.org/markup-compatibility/2006">
              <mc:Choice xmlns:v="urn:schemas-microsoft-com:vml" Requires="v">
                <p:oleObj spid="_x0000_s14413" name="Equation" r:id="rId3" imgW="2361960" imgH="1434960" progId="Equation.DSMT4">
                  <p:embed/>
                </p:oleObj>
              </mc:Choice>
              <mc:Fallback>
                <p:oleObj name="Equation" r:id="rId3" imgW="2361960" imgH="1434960" progId="Equation.DSMT4">
                  <p:embed/>
                  <p:pic>
                    <p:nvPicPr>
                      <p:cNvPr id="0" name=""/>
                      <p:cNvPicPr/>
                      <p:nvPr/>
                    </p:nvPicPr>
                    <p:blipFill>
                      <a:blip r:embed="rId4"/>
                      <a:stretch>
                        <a:fillRect/>
                      </a:stretch>
                    </p:blipFill>
                    <p:spPr>
                      <a:xfrm>
                        <a:off x="4746625" y="1066800"/>
                        <a:ext cx="4397375" cy="2673350"/>
                      </a:xfrm>
                      <a:prstGeom prst="rect">
                        <a:avLst/>
                      </a:prstGeom>
                    </p:spPr>
                  </p:pic>
                </p:oleObj>
              </mc:Fallback>
            </mc:AlternateContent>
          </a:graphicData>
        </a:graphic>
      </p:graphicFrame>
      <p:sp>
        <p:nvSpPr>
          <p:cNvPr id="6" name="Content Placeholder 2"/>
          <p:cNvSpPr txBox="1">
            <a:spLocks/>
          </p:cNvSpPr>
          <p:nvPr/>
        </p:nvSpPr>
        <p:spPr bwMode="auto">
          <a:xfrm>
            <a:off x="228600" y="3200400"/>
            <a:ext cx="8763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Two non-trivial equilibria:</a:t>
            </a:r>
          </a:p>
          <a:p>
            <a:pPr lvl="1"/>
            <a:r>
              <a:rPr lang="en-AU" kern="0" dirty="0" smtClean="0">
                <a:effectLst/>
              </a:rPr>
              <a:t>“Good” (Grasselli &amp; Costa Lima 2013)</a:t>
            </a:r>
          </a:p>
          <a:p>
            <a:pPr lvl="2"/>
            <a:r>
              <a:rPr lang="en-AU" kern="0" dirty="0" smtClean="0">
                <a:effectLst/>
              </a:rPr>
              <a:t>Positive wages share &amp; employment rate, finite debt</a:t>
            </a:r>
          </a:p>
          <a:p>
            <a:pPr lvl="1"/>
            <a:r>
              <a:rPr lang="en-AU" kern="0" dirty="0" smtClean="0">
                <a:effectLst/>
              </a:rPr>
              <a:t>“Bad”</a:t>
            </a:r>
          </a:p>
          <a:p>
            <a:pPr lvl="2"/>
            <a:r>
              <a:rPr lang="en-AU" kern="0" dirty="0" smtClean="0">
                <a:effectLst/>
              </a:rPr>
              <a:t>Zero wages share &amp; employment rate, infinite debt</a:t>
            </a:r>
          </a:p>
          <a:p>
            <a:pPr lvl="1"/>
            <a:r>
              <a:rPr lang="en-AU" kern="0" dirty="0" smtClean="0">
                <a:effectLst/>
              </a:rPr>
              <a:t>Bad equilibrium stable under some parameter &amp; initial conditions</a:t>
            </a:r>
          </a:p>
          <a:p>
            <a:r>
              <a:rPr lang="en-AU" kern="0" dirty="0" smtClean="0">
                <a:effectLst/>
              </a:rPr>
              <a:t>Peculiar nature of cycles towards “Bad” equilibrium</a:t>
            </a:r>
          </a:p>
          <a:p>
            <a:pPr lvl="1"/>
            <a:r>
              <a:rPr lang="en-AU" kern="0" dirty="0" smtClean="0">
                <a:effectLst/>
              </a:rPr>
              <a:t>Debt to GDP rises</a:t>
            </a:r>
          </a:p>
          <a:p>
            <a:pPr lvl="1"/>
            <a:r>
              <a:rPr lang="en-AU" kern="0" dirty="0" smtClean="0">
                <a:effectLst/>
              </a:rPr>
              <a:t>Cycles in employment &amp; wages diminish and then grow</a:t>
            </a:r>
          </a:p>
          <a:p>
            <a:pPr lvl="1"/>
            <a:r>
              <a:rPr lang="en-AU" kern="0" dirty="0" smtClean="0">
                <a:effectLst/>
              </a:rPr>
              <a:t>Wages share of output declines…</a:t>
            </a:r>
            <a:endParaRPr lang="en-US" kern="0" dirty="0">
              <a:effectLst/>
            </a:endParaRPr>
          </a:p>
        </p:txBody>
      </p:sp>
      <p:sp>
        <p:nvSpPr>
          <p:cNvPr id="7" name="Content Placeholder 2"/>
          <p:cNvSpPr txBox="1">
            <a:spLocks/>
          </p:cNvSpPr>
          <p:nvPr/>
        </p:nvSpPr>
        <p:spPr bwMode="auto">
          <a:xfrm>
            <a:off x="228600" y="990600"/>
            <a:ext cx="480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Employment rises if growth exceeds population growth + technical change</a:t>
            </a:r>
            <a:endParaRPr lang="en-US" kern="0" dirty="0">
              <a:effectLst/>
            </a:endParaRPr>
          </a:p>
        </p:txBody>
      </p:sp>
      <p:sp>
        <p:nvSpPr>
          <p:cNvPr id="8" name="Content Placeholder 2"/>
          <p:cNvSpPr txBox="1">
            <a:spLocks/>
          </p:cNvSpPr>
          <p:nvPr/>
        </p:nvSpPr>
        <p:spPr bwMode="auto">
          <a:xfrm>
            <a:off x="228600" y="1905000"/>
            <a:ext cx="480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Wage share rises if wage demand exceed productivity</a:t>
            </a:r>
            <a:endParaRPr lang="en-US" kern="0" dirty="0">
              <a:effectLst/>
            </a:endParaRPr>
          </a:p>
        </p:txBody>
      </p:sp>
      <p:sp>
        <p:nvSpPr>
          <p:cNvPr id="9" name="Content Placeholder 2"/>
          <p:cNvSpPr txBox="1">
            <a:spLocks/>
          </p:cNvSpPr>
          <p:nvPr/>
        </p:nvSpPr>
        <p:spPr bwMode="auto">
          <a:xfrm>
            <a:off x="228600" y="2514600"/>
            <a:ext cx="480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Debt rises if Investment&gt;Profits or Growth negative with positive debt</a:t>
            </a:r>
            <a:endParaRPr lang="en-US" kern="0" dirty="0">
              <a:effectLst/>
            </a:endParaRPr>
          </a:p>
        </p:txBody>
      </p:sp>
      <p:sp>
        <p:nvSpPr>
          <p:cNvPr id="10" name="Rounded Rectangle 9"/>
          <p:cNvSpPr/>
          <p:nvPr/>
        </p:nvSpPr>
        <p:spPr bwMode="auto">
          <a:xfrm>
            <a:off x="5782958" y="990600"/>
            <a:ext cx="3361042" cy="1066800"/>
          </a:xfrm>
          <a:prstGeom prst="roundRect">
            <a:avLst/>
          </a:prstGeom>
          <a:gradFill rotWithShape="0">
            <a:gsLst>
              <a:gs pos="85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Rounded Rectangle 10"/>
          <p:cNvSpPr/>
          <p:nvPr/>
        </p:nvSpPr>
        <p:spPr bwMode="auto">
          <a:xfrm>
            <a:off x="5867400" y="2133600"/>
            <a:ext cx="1600200" cy="533400"/>
          </a:xfrm>
          <a:prstGeom prst="roundRect">
            <a:avLst/>
          </a:prstGeom>
          <a:gradFill rotWithShape="0">
            <a:gsLst>
              <a:gs pos="85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2" name="Rounded Rectangle 11"/>
          <p:cNvSpPr/>
          <p:nvPr/>
        </p:nvSpPr>
        <p:spPr bwMode="auto">
          <a:xfrm>
            <a:off x="5486400" y="2743200"/>
            <a:ext cx="3657600" cy="996950"/>
          </a:xfrm>
          <a:prstGeom prst="roundRect">
            <a:avLst/>
          </a:prstGeom>
          <a:gradFill rotWithShape="0">
            <a:gsLst>
              <a:gs pos="85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5555179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par>
                          <p:cTn id="13" fill="hold">
                            <p:stCondLst>
                              <p:cond delay="500"/>
                            </p:stCondLst>
                            <p:childTnLst>
                              <p:par>
                                <p:cTn id="14" presetID="26"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80">
                                          <p:stCondLst>
                                            <p:cond delay="0"/>
                                          </p:stCondLst>
                                        </p:cTn>
                                        <p:tgtEl>
                                          <p:spTgt spid="10"/>
                                        </p:tgtEl>
                                      </p:cBhvr>
                                    </p:animEffect>
                                    <p:anim calcmode="lin" valueType="num">
                                      <p:cBhvr>
                                        <p:cTn id="1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2" dur="26">
                                          <p:stCondLst>
                                            <p:cond delay="650"/>
                                          </p:stCondLst>
                                        </p:cTn>
                                        <p:tgtEl>
                                          <p:spTgt spid="10"/>
                                        </p:tgtEl>
                                      </p:cBhvr>
                                      <p:to x="100000" y="60000"/>
                                    </p:animScale>
                                    <p:animScale>
                                      <p:cBhvr>
                                        <p:cTn id="23" dur="166" decel="50000">
                                          <p:stCondLst>
                                            <p:cond delay="676"/>
                                          </p:stCondLst>
                                        </p:cTn>
                                        <p:tgtEl>
                                          <p:spTgt spid="10"/>
                                        </p:tgtEl>
                                      </p:cBhvr>
                                      <p:to x="100000" y="100000"/>
                                    </p:animScale>
                                    <p:animScale>
                                      <p:cBhvr>
                                        <p:cTn id="24" dur="26">
                                          <p:stCondLst>
                                            <p:cond delay="1312"/>
                                          </p:stCondLst>
                                        </p:cTn>
                                        <p:tgtEl>
                                          <p:spTgt spid="10"/>
                                        </p:tgtEl>
                                      </p:cBhvr>
                                      <p:to x="100000" y="80000"/>
                                    </p:animScale>
                                    <p:animScale>
                                      <p:cBhvr>
                                        <p:cTn id="25" dur="166" decel="50000">
                                          <p:stCondLst>
                                            <p:cond delay="1338"/>
                                          </p:stCondLst>
                                        </p:cTn>
                                        <p:tgtEl>
                                          <p:spTgt spid="10"/>
                                        </p:tgtEl>
                                      </p:cBhvr>
                                      <p:to x="100000" y="100000"/>
                                    </p:animScale>
                                    <p:animScale>
                                      <p:cBhvr>
                                        <p:cTn id="26" dur="26">
                                          <p:stCondLst>
                                            <p:cond delay="1642"/>
                                          </p:stCondLst>
                                        </p:cTn>
                                        <p:tgtEl>
                                          <p:spTgt spid="10"/>
                                        </p:tgtEl>
                                      </p:cBhvr>
                                      <p:to x="100000" y="90000"/>
                                    </p:animScale>
                                    <p:animScale>
                                      <p:cBhvr>
                                        <p:cTn id="27" dur="166" decel="50000">
                                          <p:stCondLst>
                                            <p:cond delay="1668"/>
                                          </p:stCondLst>
                                        </p:cTn>
                                        <p:tgtEl>
                                          <p:spTgt spid="10"/>
                                        </p:tgtEl>
                                      </p:cBhvr>
                                      <p:to x="100000" y="100000"/>
                                    </p:animScale>
                                    <p:animScale>
                                      <p:cBhvr>
                                        <p:cTn id="28" dur="26">
                                          <p:stCondLst>
                                            <p:cond delay="1808"/>
                                          </p:stCondLst>
                                        </p:cTn>
                                        <p:tgtEl>
                                          <p:spTgt spid="10"/>
                                        </p:tgtEl>
                                      </p:cBhvr>
                                      <p:to x="100000" y="95000"/>
                                    </p:animScale>
                                    <p:animScale>
                                      <p:cBhvr>
                                        <p:cTn id="29" dur="166" decel="50000">
                                          <p:stCondLst>
                                            <p:cond delay="1834"/>
                                          </p:stCondLst>
                                        </p:cTn>
                                        <p:tgtEl>
                                          <p:spTgt spid="10"/>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wipe(up)">
                                      <p:cBhvr>
                                        <p:cTn id="34" dur="500"/>
                                        <p:tgtEl>
                                          <p:spTgt spid="8">
                                            <p:txEl>
                                              <p:pRg st="0" end="0"/>
                                            </p:txEl>
                                          </p:spTgt>
                                        </p:tgtEl>
                                      </p:cBhvr>
                                    </p:animEffect>
                                  </p:childTnLst>
                                </p:cTn>
                              </p:par>
                            </p:childTnLst>
                          </p:cTn>
                        </p:par>
                        <p:par>
                          <p:cTn id="35" fill="hold">
                            <p:stCondLst>
                              <p:cond delay="500"/>
                            </p:stCondLst>
                            <p:childTnLst>
                              <p:par>
                                <p:cTn id="36" presetID="26"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80">
                                          <p:stCondLst>
                                            <p:cond delay="0"/>
                                          </p:stCondLst>
                                        </p:cTn>
                                        <p:tgtEl>
                                          <p:spTgt spid="11"/>
                                        </p:tgtEl>
                                      </p:cBhvr>
                                    </p:animEffect>
                                    <p:anim calcmode="lin" valueType="num">
                                      <p:cBhvr>
                                        <p:cTn id="3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4" dur="26">
                                          <p:stCondLst>
                                            <p:cond delay="650"/>
                                          </p:stCondLst>
                                        </p:cTn>
                                        <p:tgtEl>
                                          <p:spTgt spid="11"/>
                                        </p:tgtEl>
                                      </p:cBhvr>
                                      <p:to x="100000" y="60000"/>
                                    </p:animScale>
                                    <p:animScale>
                                      <p:cBhvr>
                                        <p:cTn id="45" dur="166" decel="50000">
                                          <p:stCondLst>
                                            <p:cond delay="676"/>
                                          </p:stCondLst>
                                        </p:cTn>
                                        <p:tgtEl>
                                          <p:spTgt spid="11"/>
                                        </p:tgtEl>
                                      </p:cBhvr>
                                      <p:to x="100000" y="100000"/>
                                    </p:animScale>
                                    <p:animScale>
                                      <p:cBhvr>
                                        <p:cTn id="46" dur="26">
                                          <p:stCondLst>
                                            <p:cond delay="1312"/>
                                          </p:stCondLst>
                                        </p:cTn>
                                        <p:tgtEl>
                                          <p:spTgt spid="11"/>
                                        </p:tgtEl>
                                      </p:cBhvr>
                                      <p:to x="100000" y="80000"/>
                                    </p:animScale>
                                    <p:animScale>
                                      <p:cBhvr>
                                        <p:cTn id="47" dur="166" decel="50000">
                                          <p:stCondLst>
                                            <p:cond delay="1338"/>
                                          </p:stCondLst>
                                        </p:cTn>
                                        <p:tgtEl>
                                          <p:spTgt spid="11"/>
                                        </p:tgtEl>
                                      </p:cBhvr>
                                      <p:to x="100000" y="100000"/>
                                    </p:animScale>
                                    <p:animScale>
                                      <p:cBhvr>
                                        <p:cTn id="48" dur="26">
                                          <p:stCondLst>
                                            <p:cond delay="1642"/>
                                          </p:stCondLst>
                                        </p:cTn>
                                        <p:tgtEl>
                                          <p:spTgt spid="11"/>
                                        </p:tgtEl>
                                      </p:cBhvr>
                                      <p:to x="100000" y="90000"/>
                                    </p:animScale>
                                    <p:animScale>
                                      <p:cBhvr>
                                        <p:cTn id="49" dur="166" decel="50000">
                                          <p:stCondLst>
                                            <p:cond delay="1668"/>
                                          </p:stCondLst>
                                        </p:cTn>
                                        <p:tgtEl>
                                          <p:spTgt spid="11"/>
                                        </p:tgtEl>
                                      </p:cBhvr>
                                      <p:to x="100000" y="100000"/>
                                    </p:animScale>
                                    <p:animScale>
                                      <p:cBhvr>
                                        <p:cTn id="50" dur="26">
                                          <p:stCondLst>
                                            <p:cond delay="1808"/>
                                          </p:stCondLst>
                                        </p:cTn>
                                        <p:tgtEl>
                                          <p:spTgt spid="11"/>
                                        </p:tgtEl>
                                      </p:cBhvr>
                                      <p:to x="100000" y="95000"/>
                                    </p:animScale>
                                    <p:animScale>
                                      <p:cBhvr>
                                        <p:cTn id="51" dur="166" decel="50000">
                                          <p:stCondLst>
                                            <p:cond delay="1834"/>
                                          </p:stCondLst>
                                        </p:cTn>
                                        <p:tgtEl>
                                          <p:spTgt spid="11"/>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wipe(up)">
                                      <p:cBhvr>
                                        <p:cTn id="56" dur="500"/>
                                        <p:tgtEl>
                                          <p:spTgt spid="9">
                                            <p:txEl>
                                              <p:pRg st="0" end="0"/>
                                            </p:txEl>
                                          </p:spTgt>
                                        </p:tgtEl>
                                      </p:cBhvr>
                                    </p:animEffect>
                                  </p:childTnLst>
                                </p:cTn>
                              </p:par>
                            </p:childTnLst>
                          </p:cTn>
                        </p:par>
                        <p:par>
                          <p:cTn id="57" fill="hold">
                            <p:stCondLst>
                              <p:cond delay="500"/>
                            </p:stCondLst>
                            <p:childTnLst>
                              <p:par>
                                <p:cTn id="58" presetID="26"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80">
                                          <p:stCondLst>
                                            <p:cond delay="0"/>
                                          </p:stCondLst>
                                        </p:cTn>
                                        <p:tgtEl>
                                          <p:spTgt spid="12"/>
                                        </p:tgtEl>
                                      </p:cBhvr>
                                    </p:animEffect>
                                    <p:anim calcmode="lin" valueType="num">
                                      <p:cBhvr>
                                        <p:cTn id="6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6" dur="26">
                                          <p:stCondLst>
                                            <p:cond delay="650"/>
                                          </p:stCondLst>
                                        </p:cTn>
                                        <p:tgtEl>
                                          <p:spTgt spid="12"/>
                                        </p:tgtEl>
                                      </p:cBhvr>
                                      <p:to x="100000" y="60000"/>
                                    </p:animScale>
                                    <p:animScale>
                                      <p:cBhvr>
                                        <p:cTn id="67" dur="166" decel="50000">
                                          <p:stCondLst>
                                            <p:cond delay="676"/>
                                          </p:stCondLst>
                                        </p:cTn>
                                        <p:tgtEl>
                                          <p:spTgt spid="12"/>
                                        </p:tgtEl>
                                      </p:cBhvr>
                                      <p:to x="100000" y="100000"/>
                                    </p:animScale>
                                    <p:animScale>
                                      <p:cBhvr>
                                        <p:cTn id="68" dur="26">
                                          <p:stCondLst>
                                            <p:cond delay="1312"/>
                                          </p:stCondLst>
                                        </p:cTn>
                                        <p:tgtEl>
                                          <p:spTgt spid="12"/>
                                        </p:tgtEl>
                                      </p:cBhvr>
                                      <p:to x="100000" y="80000"/>
                                    </p:animScale>
                                    <p:animScale>
                                      <p:cBhvr>
                                        <p:cTn id="69" dur="166" decel="50000">
                                          <p:stCondLst>
                                            <p:cond delay="1338"/>
                                          </p:stCondLst>
                                        </p:cTn>
                                        <p:tgtEl>
                                          <p:spTgt spid="12"/>
                                        </p:tgtEl>
                                      </p:cBhvr>
                                      <p:to x="100000" y="100000"/>
                                    </p:animScale>
                                    <p:animScale>
                                      <p:cBhvr>
                                        <p:cTn id="70" dur="26">
                                          <p:stCondLst>
                                            <p:cond delay="1642"/>
                                          </p:stCondLst>
                                        </p:cTn>
                                        <p:tgtEl>
                                          <p:spTgt spid="12"/>
                                        </p:tgtEl>
                                      </p:cBhvr>
                                      <p:to x="100000" y="90000"/>
                                    </p:animScale>
                                    <p:animScale>
                                      <p:cBhvr>
                                        <p:cTn id="71" dur="166" decel="50000">
                                          <p:stCondLst>
                                            <p:cond delay="1668"/>
                                          </p:stCondLst>
                                        </p:cTn>
                                        <p:tgtEl>
                                          <p:spTgt spid="12"/>
                                        </p:tgtEl>
                                      </p:cBhvr>
                                      <p:to x="100000" y="100000"/>
                                    </p:animScale>
                                    <p:animScale>
                                      <p:cBhvr>
                                        <p:cTn id="72" dur="26">
                                          <p:stCondLst>
                                            <p:cond delay="1808"/>
                                          </p:stCondLst>
                                        </p:cTn>
                                        <p:tgtEl>
                                          <p:spTgt spid="12"/>
                                        </p:tgtEl>
                                      </p:cBhvr>
                                      <p:to x="100000" y="95000"/>
                                    </p:animScale>
                                    <p:animScale>
                                      <p:cBhvr>
                                        <p:cTn id="73" dur="166" decel="50000">
                                          <p:stCondLst>
                                            <p:cond delay="1834"/>
                                          </p:stCondLst>
                                        </p:cTn>
                                        <p:tgtEl>
                                          <p:spTgt spid="12"/>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6">
                                            <p:txEl>
                                              <p:pRg st="0" end="0"/>
                                            </p:txEl>
                                          </p:spTgt>
                                        </p:tgtEl>
                                        <p:attrNameLst>
                                          <p:attrName>style.visibility</p:attrName>
                                        </p:attrNameLst>
                                      </p:cBhvr>
                                      <p:to>
                                        <p:strVal val="visible"/>
                                      </p:to>
                                    </p:set>
                                    <p:animEffect transition="in" filter="wipe(up)">
                                      <p:cBhvr>
                                        <p:cTn id="78" dur="500"/>
                                        <p:tgtEl>
                                          <p:spTgt spid="6">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6">
                                            <p:txEl>
                                              <p:pRg st="1" end="1"/>
                                            </p:txEl>
                                          </p:spTgt>
                                        </p:tgtEl>
                                        <p:attrNameLst>
                                          <p:attrName>style.visibility</p:attrName>
                                        </p:attrNameLst>
                                      </p:cBhvr>
                                      <p:to>
                                        <p:strVal val="visible"/>
                                      </p:to>
                                    </p:set>
                                    <p:animEffect transition="in" filter="wipe(up)">
                                      <p:cBhvr>
                                        <p:cTn id="83" dur="500"/>
                                        <p:tgtEl>
                                          <p:spTgt spid="6">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6">
                                            <p:txEl>
                                              <p:pRg st="2" end="2"/>
                                            </p:txEl>
                                          </p:spTgt>
                                        </p:tgtEl>
                                        <p:attrNameLst>
                                          <p:attrName>style.visibility</p:attrName>
                                        </p:attrNameLst>
                                      </p:cBhvr>
                                      <p:to>
                                        <p:strVal val="visible"/>
                                      </p:to>
                                    </p:set>
                                    <p:animEffect transition="in" filter="wipe(up)">
                                      <p:cBhvr>
                                        <p:cTn id="88" dur="500"/>
                                        <p:tgtEl>
                                          <p:spTgt spid="6">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6">
                                            <p:txEl>
                                              <p:pRg st="3" end="3"/>
                                            </p:txEl>
                                          </p:spTgt>
                                        </p:tgtEl>
                                        <p:attrNameLst>
                                          <p:attrName>style.visibility</p:attrName>
                                        </p:attrNameLst>
                                      </p:cBhvr>
                                      <p:to>
                                        <p:strVal val="visible"/>
                                      </p:to>
                                    </p:set>
                                    <p:animEffect transition="in" filter="wipe(up)">
                                      <p:cBhvr>
                                        <p:cTn id="93" dur="500"/>
                                        <p:tgtEl>
                                          <p:spTgt spid="6">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6">
                                            <p:txEl>
                                              <p:pRg st="4" end="4"/>
                                            </p:txEl>
                                          </p:spTgt>
                                        </p:tgtEl>
                                        <p:attrNameLst>
                                          <p:attrName>style.visibility</p:attrName>
                                        </p:attrNameLst>
                                      </p:cBhvr>
                                      <p:to>
                                        <p:strVal val="visible"/>
                                      </p:to>
                                    </p:set>
                                    <p:animEffect transition="in" filter="wipe(up)">
                                      <p:cBhvr>
                                        <p:cTn id="98" dur="500"/>
                                        <p:tgtEl>
                                          <p:spTgt spid="6">
                                            <p:txEl>
                                              <p:pRg st="4" end="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6">
                                            <p:txEl>
                                              <p:pRg st="5" end="5"/>
                                            </p:txEl>
                                          </p:spTgt>
                                        </p:tgtEl>
                                        <p:attrNameLst>
                                          <p:attrName>style.visibility</p:attrName>
                                        </p:attrNameLst>
                                      </p:cBhvr>
                                      <p:to>
                                        <p:strVal val="visible"/>
                                      </p:to>
                                    </p:set>
                                    <p:animEffect transition="in" filter="wipe(up)">
                                      <p:cBhvr>
                                        <p:cTn id="103" dur="500"/>
                                        <p:tgtEl>
                                          <p:spTgt spid="6">
                                            <p:txEl>
                                              <p:pRg st="5" end="5"/>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6">
                                            <p:txEl>
                                              <p:pRg st="6" end="6"/>
                                            </p:txEl>
                                          </p:spTgt>
                                        </p:tgtEl>
                                        <p:attrNameLst>
                                          <p:attrName>style.visibility</p:attrName>
                                        </p:attrNameLst>
                                      </p:cBhvr>
                                      <p:to>
                                        <p:strVal val="visible"/>
                                      </p:to>
                                    </p:set>
                                    <p:animEffect transition="in" filter="wipe(up)">
                                      <p:cBhvr>
                                        <p:cTn id="108" dur="500"/>
                                        <p:tgtEl>
                                          <p:spTgt spid="6">
                                            <p:txEl>
                                              <p:pRg st="6" end="6"/>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grpId="0" nodeType="clickEffect">
                                  <p:stCondLst>
                                    <p:cond delay="0"/>
                                  </p:stCondLst>
                                  <p:childTnLst>
                                    <p:set>
                                      <p:cBhvr>
                                        <p:cTn id="112" dur="1" fill="hold">
                                          <p:stCondLst>
                                            <p:cond delay="0"/>
                                          </p:stCondLst>
                                        </p:cTn>
                                        <p:tgtEl>
                                          <p:spTgt spid="6">
                                            <p:txEl>
                                              <p:pRg st="7" end="7"/>
                                            </p:txEl>
                                          </p:spTgt>
                                        </p:tgtEl>
                                        <p:attrNameLst>
                                          <p:attrName>style.visibility</p:attrName>
                                        </p:attrNameLst>
                                      </p:cBhvr>
                                      <p:to>
                                        <p:strVal val="visible"/>
                                      </p:to>
                                    </p:set>
                                    <p:animEffect transition="in" filter="wipe(up)">
                                      <p:cBhvr>
                                        <p:cTn id="113" dur="500"/>
                                        <p:tgtEl>
                                          <p:spTgt spid="6">
                                            <p:txEl>
                                              <p:pRg st="7" end="7"/>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grpId="0" nodeType="clickEffect">
                                  <p:stCondLst>
                                    <p:cond delay="0"/>
                                  </p:stCondLst>
                                  <p:childTnLst>
                                    <p:set>
                                      <p:cBhvr>
                                        <p:cTn id="117" dur="1" fill="hold">
                                          <p:stCondLst>
                                            <p:cond delay="0"/>
                                          </p:stCondLst>
                                        </p:cTn>
                                        <p:tgtEl>
                                          <p:spTgt spid="6">
                                            <p:txEl>
                                              <p:pRg st="8" end="8"/>
                                            </p:txEl>
                                          </p:spTgt>
                                        </p:tgtEl>
                                        <p:attrNameLst>
                                          <p:attrName>style.visibility</p:attrName>
                                        </p:attrNameLst>
                                      </p:cBhvr>
                                      <p:to>
                                        <p:strVal val="visible"/>
                                      </p:to>
                                    </p:set>
                                    <p:animEffect transition="in" filter="wipe(up)">
                                      <p:cBhvr>
                                        <p:cTn id="118" dur="500"/>
                                        <p:tgtEl>
                                          <p:spTgt spid="6">
                                            <p:txEl>
                                              <p:pRg st="8" end="8"/>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1" fill="hold" grpId="0" nodeType="clickEffect">
                                  <p:stCondLst>
                                    <p:cond delay="0"/>
                                  </p:stCondLst>
                                  <p:childTnLst>
                                    <p:set>
                                      <p:cBhvr>
                                        <p:cTn id="122" dur="1" fill="hold">
                                          <p:stCondLst>
                                            <p:cond delay="0"/>
                                          </p:stCondLst>
                                        </p:cTn>
                                        <p:tgtEl>
                                          <p:spTgt spid="6">
                                            <p:txEl>
                                              <p:pRg st="9" end="9"/>
                                            </p:txEl>
                                          </p:spTgt>
                                        </p:tgtEl>
                                        <p:attrNameLst>
                                          <p:attrName>style.visibility</p:attrName>
                                        </p:attrNameLst>
                                      </p:cBhvr>
                                      <p:to>
                                        <p:strVal val="visible"/>
                                      </p:to>
                                    </p:set>
                                    <p:animEffect transition="in" filter="wipe(up)">
                                      <p:cBhvr>
                                        <p:cTn id="123"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4"/>
      <p:bldP spid="7" grpId="0" build="p" bldLvl="4"/>
      <p:bldP spid="8" grpId="0" build="p" bldLvl="4"/>
      <p:bldP spid="9" grpId="0" build="p" bldLvl="4"/>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Goodwin + Minsky = Chaos</a:t>
            </a:r>
            <a:endParaRPr lang="en-US" dirty="0"/>
          </a:p>
        </p:txBody>
      </p:sp>
      <p:sp>
        <p:nvSpPr>
          <p:cNvPr id="3" name="Content Placeholder 2"/>
          <p:cNvSpPr>
            <a:spLocks noGrp="1"/>
          </p:cNvSpPr>
          <p:nvPr>
            <p:ph idx="1"/>
          </p:nvPr>
        </p:nvSpPr>
        <p:spPr>
          <a:xfrm>
            <a:off x="228600" y="685800"/>
            <a:ext cx="8763000" cy="381000"/>
          </a:xfrm>
        </p:spPr>
        <p:txBody>
          <a:bodyPr/>
          <a:lstStyle/>
          <a:p>
            <a:r>
              <a:rPr lang="en-AU" dirty="0" smtClean="0"/>
              <a:t>Systemic behaviour applies even with linear behavioural functions…</a:t>
            </a:r>
            <a:endParaRPr lang="en-US" dirty="0"/>
          </a:p>
        </p:txBody>
      </p:sp>
      <p:pic>
        <p:nvPicPr>
          <p:cNvPr id="4" name="Picture 3"/>
          <p:cNvPicPr>
            <a:picLocks noChangeAspect="1"/>
          </p:cNvPicPr>
          <p:nvPr/>
        </p:nvPicPr>
        <p:blipFill>
          <a:blip r:embed="rId3"/>
          <a:stretch>
            <a:fillRect/>
          </a:stretch>
        </p:blipFill>
        <p:spPr>
          <a:xfrm>
            <a:off x="304800" y="1066799"/>
            <a:ext cx="5943600" cy="5673069"/>
          </a:xfrm>
          <a:prstGeom prst="rect">
            <a:avLst/>
          </a:prstGeom>
        </p:spPr>
      </p:pic>
      <p:sp>
        <p:nvSpPr>
          <p:cNvPr id="5" name="Content Placeholder 2"/>
          <p:cNvSpPr txBox="1">
            <a:spLocks/>
          </p:cNvSpPr>
          <p:nvPr/>
        </p:nvSpPr>
        <p:spPr bwMode="auto">
          <a:xfrm>
            <a:off x="6248400" y="10668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Initially diminishing cycles</a:t>
            </a:r>
            <a:endParaRPr lang="en-US" kern="0" dirty="0">
              <a:effectLst/>
            </a:endParaRPr>
          </a:p>
        </p:txBody>
      </p:sp>
      <p:sp>
        <p:nvSpPr>
          <p:cNvPr id="6" name="Right Arrow 5"/>
          <p:cNvSpPr/>
          <p:nvPr/>
        </p:nvSpPr>
        <p:spPr bwMode="auto">
          <a:xfrm rot="20296321">
            <a:off x="1183935" y="2785259"/>
            <a:ext cx="624744" cy="228600"/>
          </a:xfrm>
          <a:prstGeom prst="rightArrow">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7" name="Content Placeholder 2"/>
          <p:cNvSpPr txBox="1">
            <a:spLocks/>
          </p:cNvSpPr>
          <p:nvPr/>
        </p:nvSpPr>
        <p:spPr bwMode="auto">
          <a:xfrm>
            <a:off x="6248400" y="18288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Then increasing volatility</a:t>
            </a:r>
            <a:endParaRPr lang="en-US" kern="0" dirty="0">
              <a:effectLst/>
            </a:endParaRPr>
          </a:p>
        </p:txBody>
      </p:sp>
      <p:sp>
        <p:nvSpPr>
          <p:cNvPr id="8" name="Right Arrow 7"/>
          <p:cNvSpPr/>
          <p:nvPr/>
        </p:nvSpPr>
        <p:spPr bwMode="auto">
          <a:xfrm rot="694844">
            <a:off x="1845387" y="2835218"/>
            <a:ext cx="624744" cy="228600"/>
          </a:xfrm>
          <a:prstGeom prst="rightArrow">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9" name="Content Placeholder 2"/>
          <p:cNvSpPr txBox="1">
            <a:spLocks/>
          </p:cNvSpPr>
          <p:nvPr/>
        </p:nvSpPr>
        <p:spPr bwMode="auto">
          <a:xfrm>
            <a:off x="6248400" y="25146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With cyclically rising debt ratio</a:t>
            </a:r>
            <a:endParaRPr lang="en-US" kern="0" dirty="0">
              <a:effectLst/>
            </a:endParaRPr>
          </a:p>
        </p:txBody>
      </p:sp>
      <p:sp>
        <p:nvSpPr>
          <p:cNvPr id="10" name="Right Arrow 9"/>
          <p:cNvSpPr/>
          <p:nvPr/>
        </p:nvSpPr>
        <p:spPr bwMode="auto">
          <a:xfrm rot="19441411">
            <a:off x="2599152" y="4516533"/>
            <a:ext cx="966381" cy="228600"/>
          </a:xfrm>
          <a:prstGeom prst="rightArrow">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Content Placeholder 2"/>
          <p:cNvSpPr txBox="1">
            <a:spLocks/>
          </p:cNvSpPr>
          <p:nvPr/>
        </p:nvSpPr>
        <p:spPr bwMode="auto">
          <a:xfrm>
            <a:off x="6248400" y="33528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And diminishing wages share</a:t>
            </a:r>
            <a:endParaRPr lang="en-US" kern="0" dirty="0">
              <a:effectLst/>
            </a:endParaRPr>
          </a:p>
        </p:txBody>
      </p:sp>
      <p:sp>
        <p:nvSpPr>
          <p:cNvPr id="12" name="Right Arrow 11"/>
          <p:cNvSpPr/>
          <p:nvPr/>
        </p:nvSpPr>
        <p:spPr bwMode="auto">
          <a:xfrm rot="694844">
            <a:off x="1108623" y="5496675"/>
            <a:ext cx="884702" cy="228600"/>
          </a:xfrm>
          <a:prstGeom prst="rightArrow">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Content Placeholder 2"/>
          <p:cNvSpPr txBox="1">
            <a:spLocks/>
          </p:cNvSpPr>
          <p:nvPr/>
        </p:nvSpPr>
        <p:spPr bwMode="auto">
          <a:xfrm>
            <a:off x="6248400" y="4114800"/>
            <a:ext cx="2743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Inequality rises as crisis approaches</a:t>
            </a:r>
          </a:p>
          <a:p>
            <a:r>
              <a:rPr lang="en-AU" kern="0" dirty="0" smtClean="0">
                <a:effectLst/>
              </a:rPr>
              <a:t>Workers pay for higher debt in lower wages share</a:t>
            </a:r>
          </a:p>
          <a:p>
            <a:r>
              <a:rPr lang="en-AU" kern="0" dirty="0" smtClean="0">
                <a:effectLst/>
              </a:rPr>
              <a:t>Even though they do not borrow…</a:t>
            </a:r>
            <a:endParaRPr lang="en-US" kern="0" dirty="0">
              <a:effectLst/>
            </a:endParaRPr>
          </a:p>
        </p:txBody>
      </p:sp>
      <p:graphicFrame>
        <p:nvGraphicFramePr>
          <p:cNvPr id="14" name="Object 13">
            <a:hlinkClick r:id="" action="ppaction://ole?verb=0"/>
          </p:cNvPr>
          <p:cNvGraphicFramePr>
            <a:graphicFrameLocks noChangeAspect="1"/>
          </p:cNvGraphicFramePr>
          <p:nvPr>
            <p:extLst>
              <p:ext uri="{D42A27DB-BD31-4B8C-83A1-F6EECF244321}">
                <p14:modId xmlns:p14="http://schemas.microsoft.com/office/powerpoint/2010/main" val="3179151158"/>
              </p:ext>
            </p:extLst>
          </p:nvPr>
        </p:nvGraphicFramePr>
        <p:xfrm>
          <a:off x="4419600" y="4318268"/>
          <a:ext cx="1524000" cy="716138"/>
        </p:xfrm>
        <a:graphic>
          <a:graphicData uri="http://schemas.openxmlformats.org/presentationml/2006/ole">
            <mc:AlternateContent xmlns:mc="http://schemas.openxmlformats.org/markup-compatibility/2006">
              <mc:Choice xmlns:v="urn:schemas-microsoft-com:vml" Requires="v">
                <p:oleObj spid="_x0000_s18446" name="Packager Shell Object" showAsIcon="1" r:id="rId4" imgW="685080" imgH="322200" progId="Package">
                  <p:embed/>
                </p:oleObj>
              </mc:Choice>
              <mc:Fallback>
                <p:oleObj name="Packager Shell Object" showAsIcon="1" r:id="rId4" imgW="685080" imgH="322200" progId="Package">
                  <p:embed/>
                  <p:pic>
                    <p:nvPicPr>
                      <p:cNvPr id="0" name=""/>
                      <p:cNvPicPr/>
                      <p:nvPr/>
                    </p:nvPicPr>
                    <p:blipFill>
                      <a:blip r:embed="rId5"/>
                      <a:stretch>
                        <a:fillRect/>
                      </a:stretch>
                    </p:blipFill>
                    <p:spPr>
                      <a:xfrm>
                        <a:off x="4419600" y="4318268"/>
                        <a:ext cx="1524000" cy="716138"/>
                      </a:xfrm>
                      <a:prstGeom prst="rect">
                        <a:avLst/>
                      </a:prstGeom>
                    </p:spPr>
                  </p:pic>
                </p:oleObj>
              </mc:Fallback>
            </mc:AlternateContent>
          </a:graphicData>
        </a:graphic>
      </p:graphicFrame>
    </p:spTree>
    <p:extLst>
      <p:ext uri="{BB962C8B-B14F-4D97-AF65-F5344CB8AC3E}">
        <p14:creationId xmlns:p14="http://schemas.microsoft.com/office/powerpoint/2010/main" val="386627353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80">
                                          <p:stCondLst>
                                            <p:cond delay="0"/>
                                          </p:stCondLst>
                                        </p:cTn>
                                        <p:tgtEl>
                                          <p:spTgt spid="14"/>
                                        </p:tgtEl>
                                      </p:cBhvr>
                                    </p:animEffect>
                                    <p:anim calcmode="lin" valueType="num">
                                      <p:cBhvr>
                                        <p:cTn id="1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8" dur="26">
                                          <p:stCondLst>
                                            <p:cond delay="650"/>
                                          </p:stCondLst>
                                        </p:cTn>
                                        <p:tgtEl>
                                          <p:spTgt spid="14"/>
                                        </p:tgtEl>
                                      </p:cBhvr>
                                      <p:to x="100000" y="60000"/>
                                    </p:animScale>
                                    <p:animScale>
                                      <p:cBhvr>
                                        <p:cTn id="19" dur="166" decel="50000">
                                          <p:stCondLst>
                                            <p:cond delay="676"/>
                                          </p:stCondLst>
                                        </p:cTn>
                                        <p:tgtEl>
                                          <p:spTgt spid="14"/>
                                        </p:tgtEl>
                                      </p:cBhvr>
                                      <p:to x="100000" y="100000"/>
                                    </p:animScale>
                                    <p:animScale>
                                      <p:cBhvr>
                                        <p:cTn id="20" dur="26">
                                          <p:stCondLst>
                                            <p:cond delay="1312"/>
                                          </p:stCondLst>
                                        </p:cTn>
                                        <p:tgtEl>
                                          <p:spTgt spid="14"/>
                                        </p:tgtEl>
                                      </p:cBhvr>
                                      <p:to x="100000" y="80000"/>
                                    </p:animScale>
                                    <p:animScale>
                                      <p:cBhvr>
                                        <p:cTn id="21" dur="166" decel="50000">
                                          <p:stCondLst>
                                            <p:cond delay="1338"/>
                                          </p:stCondLst>
                                        </p:cTn>
                                        <p:tgtEl>
                                          <p:spTgt spid="14"/>
                                        </p:tgtEl>
                                      </p:cBhvr>
                                      <p:to x="100000" y="100000"/>
                                    </p:animScale>
                                    <p:animScale>
                                      <p:cBhvr>
                                        <p:cTn id="22" dur="26">
                                          <p:stCondLst>
                                            <p:cond delay="1642"/>
                                          </p:stCondLst>
                                        </p:cTn>
                                        <p:tgtEl>
                                          <p:spTgt spid="14"/>
                                        </p:tgtEl>
                                      </p:cBhvr>
                                      <p:to x="100000" y="90000"/>
                                    </p:animScale>
                                    <p:animScale>
                                      <p:cBhvr>
                                        <p:cTn id="23" dur="166" decel="50000">
                                          <p:stCondLst>
                                            <p:cond delay="1668"/>
                                          </p:stCondLst>
                                        </p:cTn>
                                        <p:tgtEl>
                                          <p:spTgt spid="14"/>
                                        </p:tgtEl>
                                      </p:cBhvr>
                                      <p:to x="100000" y="100000"/>
                                    </p:animScale>
                                    <p:animScale>
                                      <p:cBhvr>
                                        <p:cTn id="24" dur="26">
                                          <p:stCondLst>
                                            <p:cond delay="1808"/>
                                          </p:stCondLst>
                                        </p:cTn>
                                        <p:tgtEl>
                                          <p:spTgt spid="14"/>
                                        </p:tgtEl>
                                      </p:cBhvr>
                                      <p:to x="100000" y="95000"/>
                                    </p:animScale>
                                    <p:animScale>
                                      <p:cBhvr>
                                        <p:cTn id="25" dur="166" decel="50000">
                                          <p:stCondLst>
                                            <p:cond delay="1834"/>
                                          </p:stCondLst>
                                        </p:cTn>
                                        <p:tgtEl>
                                          <p:spTgt spid="1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up)">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up)">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wipe(up)">
                                      <p:cBhvr>
                                        <p:cTn id="50" dur="500"/>
                                        <p:tgtEl>
                                          <p:spTgt spid="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1">
                                            <p:txEl>
                                              <p:pRg st="0" end="0"/>
                                            </p:txEl>
                                          </p:spTgt>
                                        </p:tgtEl>
                                        <p:attrNameLst>
                                          <p:attrName>style.visibility</p:attrName>
                                        </p:attrNameLst>
                                      </p:cBhvr>
                                      <p:to>
                                        <p:strVal val="visible"/>
                                      </p:to>
                                    </p:set>
                                    <p:animEffect transition="in" filter="wipe(up)">
                                      <p:cBhvr>
                                        <p:cTn id="60" dur="500"/>
                                        <p:tgtEl>
                                          <p:spTgt spid="11">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3">
                                            <p:txEl>
                                              <p:pRg st="0" end="0"/>
                                            </p:txEl>
                                          </p:spTgt>
                                        </p:tgtEl>
                                        <p:attrNameLst>
                                          <p:attrName>style.visibility</p:attrName>
                                        </p:attrNameLst>
                                      </p:cBhvr>
                                      <p:to>
                                        <p:strVal val="visible"/>
                                      </p:to>
                                    </p:set>
                                    <p:animEffect transition="in" filter="wipe(up)">
                                      <p:cBhvr>
                                        <p:cTn id="70" dur="500"/>
                                        <p:tgtEl>
                                          <p:spTgt spid="13">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3">
                                            <p:txEl>
                                              <p:pRg st="1" end="1"/>
                                            </p:txEl>
                                          </p:spTgt>
                                        </p:tgtEl>
                                        <p:attrNameLst>
                                          <p:attrName>style.visibility</p:attrName>
                                        </p:attrNameLst>
                                      </p:cBhvr>
                                      <p:to>
                                        <p:strVal val="visible"/>
                                      </p:to>
                                    </p:set>
                                    <p:animEffect transition="in" filter="wipe(up)">
                                      <p:cBhvr>
                                        <p:cTn id="75" dur="500"/>
                                        <p:tgtEl>
                                          <p:spTgt spid="13">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13">
                                            <p:txEl>
                                              <p:pRg st="2" end="2"/>
                                            </p:txEl>
                                          </p:spTgt>
                                        </p:tgtEl>
                                        <p:attrNameLst>
                                          <p:attrName>style.visibility</p:attrName>
                                        </p:attrNameLst>
                                      </p:cBhvr>
                                      <p:to>
                                        <p:strVal val="visible"/>
                                      </p:to>
                                    </p:set>
                                    <p:animEffect transition="in" filter="wipe(up)">
                                      <p:cBhvr>
                                        <p:cTn id="80"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p:bldP spid="6" grpId="0" animBg="1"/>
      <p:bldP spid="7" grpId="0" build="p" bldLvl="4"/>
      <p:bldP spid="8" grpId="0" animBg="1"/>
      <p:bldP spid="9" grpId="0" build="p" bldLvl="4"/>
      <p:bldP spid="10" grpId="0" animBg="1"/>
      <p:bldP spid="11" grpId="0" build="p" bldLvl="4"/>
      <p:bldP spid="12" grpId="0" animBg="1"/>
      <p:bldP spid="13" grpId="0" build="p" bldLvl="4"/>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Emergent inequality</a:t>
            </a:r>
            <a:endParaRPr lang="en-US" dirty="0"/>
          </a:p>
        </p:txBody>
      </p:sp>
      <p:sp>
        <p:nvSpPr>
          <p:cNvPr id="3" name="Content Placeholder 2"/>
          <p:cNvSpPr>
            <a:spLocks noGrp="1"/>
          </p:cNvSpPr>
          <p:nvPr>
            <p:ph idx="1"/>
          </p:nvPr>
        </p:nvSpPr>
        <p:spPr>
          <a:xfrm>
            <a:off x="228600" y="685800"/>
            <a:ext cx="8763000" cy="762000"/>
          </a:xfrm>
        </p:spPr>
        <p:txBody>
          <a:bodyPr/>
          <a:lstStyle/>
          <a:p>
            <a:r>
              <a:rPr lang="en-AU" dirty="0" smtClean="0"/>
              <a:t>Goodwin model’s equilibria involve 2 system states </a:t>
            </a:r>
            <a:r>
              <a:rPr lang="en-AU" b="1" i="1" dirty="0" smtClean="0">
                <a:latin typeface="Symbol" panose="05050102010706020507" pitchFamily="18" charset="2"/>
              </a:rPr>
              <a:t>l</a:t>
            </a:r>
            <a:r>
              <a:rPr lang="en-AU" dirty="0" smtClean="0"/>
              <a:t> and </a:t>
            </a:r>
            <a:r>
              <a:rPr lang="en-AU" b="1" i="1" dirty="0" smtClean="0">
                <a:latin typeface="Symbol" panose="05050102010706020507" pitchFamily="18" charset="2"/>
              </a:rPr>
              <a:t>w</a:t>
            </a:r>
            <a:endParaRPr lang="en-AU" dirty="0" smtClean="0"/>
          </a:p>
          <a:p>
            <a:pPr lvl="1"/>
            <a:r>
              <a:rPr lang="en-AU" dirty="0" smtClean="0"/>
              <a:t>With linear Phillips curve:</a:t>
            </a:r>
            <a:endParaRPr lang="en-US" dirty="0"/>
          </a:p>
        </p:txBody>
      </p:sp>
      <p:graphicFrame>
        <p:nvGraphicFramePr>
          <p:cNvPr id="4" name="Object 3"/>
          <p:cNvGraphicFramePr>
            <a:graphicFrameLocks noChangeAspect="1"/>
          </p:cNvGraphicFramePr>
          <p:nvPr>
            <p:extLst/>
          </p:nvPr>
        </p:nvGraphicFramePr>
        <p:xfrm>
          <a:off x="1049338" y="1447800"/>
          <a:ext cx="2100262" cy="1060450"/>
        </p:xfrm>
        <a:graphic>
          <a:graphicData uri="http://schemas.openxmlformats.org/presentationml/2006/ole">
            <mc:AlternateContent xmlns:mc="http://schemas.openxmlformats.org/markup-compatibility/2006">
              <mc:Choice xmlns:v="urn:schemas-microsoft-com:vml" Requires="v">
                <p:oleObj spid="_x0000_s15584" name="Equation" r:id="rId3" imgW="1358640" imgH="685800" progId="Equation.DSMT4">
                  <p:embed/>
                </p:oleObj>
              </mc:Choice>
              <mc:Fallback>
                <p:oleObj name="Equation" r:id="rId3" imgW="1358640" imgH="685800" progId="Equation.DSMT4">
                  <p:embed/>
                  <p:pic>
                    <p:nvPicPr>
                      <p:cNvPr id="0" name=""/>
                      <p:cNvPicPr/>
                      <p:nvPr/>
                    </p:nvPicPr>
                    <p:blipFill>
                      <a:blip r:embed="rId4"/>
                      <a:stretch>
                        <a:fillRect/>
                      </a:stretch>
                    </p:blipFill>
                    <p:spPr>
                      <a:xfrm>
                        <a:off x="1049338" y="1447800"/>
                        <a:ext cx="2100262" cy="1060450"/>
                      </a:xfrm>
                      <a:prstGeom prst="rect">
                        <a:avLst/>
                      </a:prstGeom>
                    </p:spPr>
                  </p:pic>
                </p:oleObj>
              </mc:Fallback>
            </mc:AlternateContent>
          </a:graphicData>
        </a:graphic>
      </p:graphicFrame>
      <p:sp>
        <p:nvSpPr>
          <p:cNvPr id="5" name="Content Placeholder 2"/>
          <p:cNvSpPr txBox="1">
            <a:spLocks/>
          </p:cNvSpPr>
          <p:nvPr/>
        </p:nvSpPr>
        <p:spPr bwMode="auto">
          <a:xfrm>
            <a:off x="304800" y="2584450"/>
            <a:ext cx="830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Minsky model equilibria involve </a:t>
            </a:r>
            <a:r>
              <a:rPr lang="en-AU" b="1" i="1" kern="0" dirty="0" smtClean="0">
                <a:effectLst/>
                <a:latin typeface="Symbol" panose="05050102010706020507" pitchFamily="18" charset="2"/>
              </a:rPr>
              <a:t>l</a:t>
            </a:r>
            <a:r>
              <a:rPr lang="en-AU" kern="0" dirty="0" smtClean="0">
                <a:effectLst/>
              </a:rPr>
              <a:t>, </a:t>
            </a:r>
            <a:r>
              <a:rPr lang="en-AU" b="1" i="1" kern="0" dirty="0" smtClean="0">
                <a:effectLst/>
              </a:rPr>
              <a:t>d</a:t>
            </a:r>
            <a:r>
              <a:rPr lang="en-AU" kern="0" dirty="0" smtClean="0">
                <a:effectLst/>
              </a:rPr>
              <a:t> and profit share </a:t>
            </a:r>
            <a:r>
              <a:rPr lang="en-AU" b="1" i="1" kern="0" dirty="0" err="1" smtClean="0">
                <a:effectLst/>
                <a:latin typeface="Symbol" panose="05050102010706020507" pitchFamily="18" charset="2"/>
              </a:rPr>
              <a:t>p</a:t>
            </a:r>
            <a:r>
              <a:rPr lang="en-AU" b="1" i="1" kern="0" baseline="-25000" dirty="0" err="1" smtClean="0">
                <a:effectLst/>
              </a:rPr>
              <a:t>s</a:t>
            </a:r>
            <a:endParaRPr lang="en-AU" b="1" i="1" kern="0" baseline="-25000" dirty="0" smtClean="0">
              <a:effectLs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9781569"/>
              </p:ext>
            </p:extLst>
          </p:nvPr>
        </p:nvGraphicFramePr>
        <p:xfrm>
          <a:off x="850900" y="3048000"/>
          <a:ext cx="4062413" cy="2139950"/>
        </p:xfrm>
        <a:graphic>
          <a:graphicData uri="http://schemas.openxmlformats.org/presentationml/2006/ole">
            <mc:AlternateContent xmlns:mc="http://schemas.openxmlformats.org/markup-compatibility/2006">
              <mc:Choice xmlns:v="urn:schemas-microsoft-com:vml" Requires="v">
                <p:oleObj spid="_x0000_s15585" name="Equation" r:id="rId5" imgW="2628720" imgH="1384200" progId="Equation.DSMT4">
                  <p:embed/>
                </p:oleObj>
              </mc:Choice>
              <mc:Fallback>
                <p:oleObj name="Equation" r:id="rId5" imgW="2628720" imgH="1384200" progId="Equation.DSMT4">
                  <p:embed/>
                  <p:pic>
                    <p:nvPicPr>
                      <p:cNvPr id="0" name=""/>
                      <p:cNvPicPr/>
                      <p:nvPr/>
                    </p:nvPicPr>
                    <p:blipFill>
                      <a:blip r:embed="rId6"/>
                      <a:stretch>
                        <a:fillRect/>
                      </a:stretch>
                    </p:blipFill>
                    <p:spPr>
                      <a:xfrm>
                        <a:off x="850900" y="3048000"/>
                        <a:ext cx="4062413" cy="2139950"/>
                      </a:xfrm>
                      <a:prstGeom prst="rect">
                        <a:avLst/>
                      </a:prstGeom>
                    </p:spPr>
                  </p:pic>
                </p:oleObj>
              </mc:Fallback>
            </mc:AlternateContent>
          </a:graphicData>
        </a:graphic>
      </p:graphicFrame>
      <p:sp>
        <p:nvSpPr>
          <p:cNvPr id="7" name="Content Placeholder 2"/>
          <p:cNvSpPr txBox="1">
            <a:spLocks/>
          </p:cNvSpPr>
          <p:nvPr/>
        </p:nvSpPr>
        <p:spPr bwMode="auto">
          <a:xfrm>
            <a:off x="304800" y="5105400"/>
            <a:ext cx="830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Wages share a residual negative function of </a:t>
            </a:r>
            <a:r>
              <a:rPr lang="en-AU" b="1" i="1" kern="0" dirty="0" err="1">
                <a:effectLst/>
                <a:latin typeface="Symbol" panose="05050102010706020507" pitchFamily="18" charset="2"/>
              </a:rPr>
              <a:t>p</a:t>
            </a:r>
            <a:r>
              <a:rPr lang="en-AU" b="1" i="1" kern="0" baseline="-25000" dirty="0" err="1">
                <a:effectLst/>
              </a:rPr>
              <a:t>s</a:t>
            </a:r>
            <a:r>
              <a:rPr lang="en-AU" b="1" i="1" kern="0" baseline="-25000" dirty="0">
                <a:effectLst/>
              </a:rPr>
              <a:t> </a:t>
            </a:r>
            <a:r>
              <a:rPr lang="en-AU" kern="0" dirty="0" smtClean="0">
                <a:effectLst/>
              </a:rPr>
              <a:t>and </a:t>
            </a:r>
            <a:r>
              <a:rPr lang="en-AU" b="1" i="1" kern="0" dirty="0" smtClean="0">
                <a:effectLst/>
              </a:rPr>
              <a:t>d</a:t>
            </a:r>
            <a:r>
              <a:rPr lang="en-AU" kern="0" dirty="0" smtClean="0">
                <a:effectLst/>
              </a:rPr>
              <a:t>:</a:t>
            </a:r>
            <a:endParaRPr lang="en-US" kern="0" dirty="0">
              <a:effectLs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242864483"/>
              </p:ext>
            </p:extLst>
          </p:nvPr>
        </p:nvGraphicFramePr>
        <p:xfrm>
          <a:off x="1112838" y="5503863"/>
          <a:ext cx="1728787" cy="373062"/>
        </p:xfrm>
        <a:graphic>
          <a:graphicData uri="http://schemas.openxmlformats.org/presentationml/2006/ole">
            <mc:AlternateContent xmlns:mc="http://schemas.openxmlformats.org/markup-compatibility/2006">
              <mc:Choice xmlns:v="urn:schemas-microsoft-com:vml" Requires="v">
                <p:oleObj spid="_x0000_s15586" name="Equation" r:id="rId7" imgW="1117440" imgH="241200" progId="Equation.DSMT4">
                  <p:embed/>
                </p:oleObj>
              </mc:Choice>
              <mc:Fallback>
                <p:oleObj name="Equation" r:id="rId7" imgW="1117440" imgH="241200" progId="Equation.DSMT4">
                  <p:embed/>
                  <p:pic>
                    <p:nvPicPr>
                      <p:cNvPr id="0" name=""/>
                      <p:cNvPicPr/>
                      <p:nvPr/>
                    </p:nvPicPr>
                    <p:blipFill>
                      <a:blip r:embed="rId8"/>
                      <a:stretch>
                        <a:fillRect/>
                      </a:stretch>
                    </p:blipFill>
                    <p:spPr>
                      <a:xfrm>
                        <a:off x="1112838" y="5503863"/>
                        <a:ext cx="1728787" cy="373062"/>
                      </a:xfrm>
                      <a:prstGeom prst="rect">
                        <a:avLst/>
                      </a:prstGeom>
                    </p:spPr>
                  </p:pic>
                </p:oleObj>
              </mc:Fallback>
            </mc:AlternateContent>
          </a:graphicData>
        </a:graphic>
      </p:graphicFrame>
    </p:spTree>
    <p:extLst>
      <p:ext uri="{BB962C8B-B14F-4D97-AF65-F5344CB8AC3E}">
        <p14:creationId xmlns:p14="http://schemas.microsoft.com/office/powerpoint/2010/main" val="336334575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up)">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p:bldP spid="7" grpId="0" build="p" bldLvl="4"/>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Emergent inequality</a:t>
            </a:r>
            <a:endParaRPr lang="en-US" dirty="0"/>
          </a:p>
        </p:txBody>
      </p:sp>
      <p:sp>
        <p:nvSpPr>
          <p:cNvPr id="3" name="Content Placeholder 2"/>
          <p:cNvSpPr>
            <a:spLocks noGrp="1"/>
          </p:cNvSpPr>
          <p:nvPr>
            <p:ph idx="1"/>
          </p:nvPr>
        </p:nvSpPr>
        <p:spPr>
          <a:xfrm>
            <a:off x="228600" y="685800"/>
            <a:ext cx="8763000" cy="4038600"/>
          </a:xfrm>
        </p:spPr>
        <p:txBody>
          <a:bodyPr/>
          <a:lstStyle/>
          <a:p>
            <a:r>
              <a:rPr lang="en-AU" dirty="0"/>
              <a:t>Model dynamics involve</a:t>
            </a:r>
          </a:p>
          <a:p>
            <a:pPr lvl="1"/>
            <a:r>
              <a:rPr lang="en-AU" dirty="0"/>
              <a:t>Cycles around equilibrium values for </a:t>
            </a:r>
            <a:r>
              <a:rPr lang="en-AU" b="1" i="1" dirty="0">
                <a:latin typeface="Symbol" panose="05050102010706020507" pitchFamily="18" charset="2"/>
              </a:rPr>
              <a:t>l</a:t>
            </a:r>
            <a:r>
              <a:rPr lang="en-AU" dirty="0"/>
              <a:t> and </a:t>
            </a:r>
            <a:r>
              <a:rPr lang="en-AU" b="1" i="1" dirty="0" err="1">
                <a:latin typeface="Symbol" panose="05050102010706020507" pitchFamily="18" charset="2"/>
              </a:rPr>
              <a:t>p</a:t>
            </a:r>
            <a:r>
              <a:rPr lang="en-AU" b="1" i="1" baseline="-25000" dirty="0" err="1"/>
              <a:t>S</a:t>
            </a:r>
            <a:endParaRPr lang="en-AU" dirty="0"/>
          </a:p>
          <a:p>
            <a:pPr lvl="1"/>
            <a:r>
              <a:rPr lang="en-AU" dirty="0"/>
              <a:t>Falling wages share compensates for rising debt servicing </a:t>
            </a:r>
            <a:r>
              <a:rPr lang="en-AU" dirty="0" smtClean="0"/>
              <a:t>costs</a:t>
            </a:r>
          </a:p>
          <a:p>
            <a:pPr lvl="2"/>
            <a:r>
              <a:rPr lang="en-AU" dirty="0" smtClean="0"/>
              <a:t>Declining workers’ share lulls capitalists into false sense of security as debt level rises</a:t>
            </a:r>
            <a:endParaRPr lang="en-AU" dirty="0"/>
          </a:p>
          <a:p>
            <a:pPr lvl="1"/>
            <a:r>
              <a:rPr lang="en-AU" dirty="0"/>
              <a:t>Profits cyclical around equilibrium </a:t>
            </a:r>
            <a:r>
              <a:rPr lang="en-AU" dirty="0" smtClean="0"/>
              <a:t>level…</a:t>
            </a:r>
            <a:endParaRPr lang="en-AU" dirty="0"/>
          </a:p>
          <a:p>
            <a:pPr lvl="1"/>
            <a:r>
              <a:rPr lang="en-AU" dirty="0"/>
              <a:t>Until exponential debt relation overwhelms falling wages share</a:t>
            </a:r>
          </a:p>
          <a:p>
            <a:pPr lvl="1"/>
            <a:r>
              <a:rPr lang="en-AU" dirty="0"/>
              <a:t>Then collapse: zero employment, zero wages, infinite debt, infinitely negative profit rate</a:t>
            </a:r>
          </a:p>
          <a:p>
            <a:pPr lvl="1"/>
            <a:r>
              <a:rPr lang="en-AU" dirty="0"/>
              <a:t>Fundamentally unstable dynamics of </a:t>
            </a:r>
            <a:r>
              <a:rPr lang="en-AU" b="1" i="1" dirty="0"/>
              <a:t>pure credit economy without government or bankruptcy</a:t>
            </a:r>
            <a:r>
              <a:rPr lang="en-AU" dirty="0"/>
              <a:t>…</a:t>
            </a:r>
            <a:endParaRPr lang="en-US" dirty="0"/>
          </a:p>
        </p:txBody>
      </p:sp>
    </p:spTree>
    <p:extLst>
      <p:ext uri="{BB962C8B-B14F-4D97-AF65-F5344CB8AC3E}">
        <p14:creationId xmlns:p14="http://schemas.microsoft.com/office/powerpoint/2010/main" val="580320950"/>
      </p:ext>
    </p:extLst>
  </p:cSld>
  <p:clrMapOvr>
    <a:masterClrMapping/>
  </p:clrMapOvr>
  <p:transition>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Minsky’s “Financial Instability Hypothesis”</a:t>
            </a:r>
            <a:endParaRPr lang="en-US" dirty="0"/>
          </a:p>
        </p:txBody>
      </p:sp>
      <p:sp>
        <p:nvSpPr>
          <p:cNvPr id="3" name="Content Placeholder 2"/>
          <p:cNvSpPr>
            <a:spLocks noGrp="1"/>
          </p:cNvSpPr>
          <p:nvPr>
            <p:ph idx="1"/>
          </p:nvPr>
        </p:nvSpPr>
        <p:spPr>
          <a:xfrm>
            <a:off x="228600" y="685800"/>
            <a:ext cx="8763000" cy="457200"/>
          </a:xfrm>
        </p:spPr>
        <p:txBody>
          <a:bodyPr/>
          <a:lstStyle/>
          <a:p>
            <a:r>
              <a:rPr lang="en-AU" dirty="0" smtClean="0"/>
              <a:t>Minsky cycle in extended model</a:t>
            </a:r>
            <a:endParaRPr lang="en-US" dirty="0"/>
          </a:p>
        </p:txBody>
      </p:sp>
      <p:pic>
        <p:nvPicPr>
          <p:cNvPr id="4" name="Picture 3"/>
          <p:cNvPicPr/>
          <p:nvPr/>
        </p:nvPicPr>
        <p:blipFill>
          <a:blip r:embed="rId3"/>
          <a:stretch>
            <a:fillRect/>
          </a:stretch>
        </p:blipFill>
        <p:spPr>
          <a:xfrm>
            <a:off x="319062" y="1143000"/>
            <a:ext cx="8367738" cy="5410200"/>
          </a:xfrm>
          <a:prstGeom prst="rect">
            <a:avLst/>
          </a:prstGeom>
        </p:spPr>
      </p:pic>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1512829170"/>
              </p:ext>
            </p:extLst>
          </p:nvPr>
        </p:nvGraphicFramePr>
        <p:xfrm>
          <a:off x="6794427" y="90870"/>
          <a:ext cx="2177498" cy="594930"/>
        </p:xfrm>
        <a:graphic>
          <a:graphicData uri="http://schemas.openxmlformats.org/presentationml/2006/ole">
            <mc:AlternateContent xmlns:mc="http://schemas.openxmlformats.org/markup-compatibility/2006">
              <mc:Choice xmlns:v="urn:schemas-microsoft-com:vml" Requires="v">
                <p:oleObj spid="_x0000_s4340" name="Packager Shell Object" showAsIcon="1" r:id="rId4" imgW="1179360" imgH="322200" progId="Package">
                  <p:embed/>
                </p:oleObj>
              </mc:Choice>
              <mc:Fallback>
                <p:oleObj name="Packager Shell Object" showAsIcon="1" r:id="rId4" imgW="1179360" imgH="322200" progId="Package">
                  <p:embed/>
                  <p:pic>
                    <p:nvPicPr>
                      <p:cNvPr id="0" name=""/>
                      <p:cNvPicPr/>
                      <p:nvPr/>
                    </p:nvPicPr>
                    <p:blipFill>
                      <a:blip r:embed="rId5"/>
                      <a:stretch>
                        <a:fillRect/>
                      </a:stretch>
                    </p:blipFill>
                    <p:spPr>
                      <a:xfrm>
                        <a:off x="6794427" y="90870"/>
                        <a:ext cx="2177498" cy="594930"/>
                      </a:xfrm>
                      <a:prstGeom prst="rect">
                        <a:avLst/>
                      </a:prstGeom>
                    </p:spPr>
                  </p:pic>
                </p:oleObj>
              </mc:Fallback>
            </mc:AlternateContent>
          </a:graphicData>
        </a:graphic>
      </p:graphicFrame>
    </p:spTree>
    <p:extLst>
      <p:ext uri="{BB962C8B-B14F-4D97-AF65-F5344CB8AC3E}">
        <p14:creationId xmlns:p14="http://schemas.microsoft.com/office/powerpoint/2010/main" val="287735612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80">
                                          <p:stCondLst>
                                            <p:cond delay="0"/>
                                          </p:stCondLst>
                                        </p:cTn>
                                        <p:tgtEl>
                                          <p:spTgt spid="7"/>
                                        </p:tgtEl>
                                      </p:cBhvr>
                                    </p:animEffect>
                                    <p:anim calcmode="lin" valueType="num">
                                      <p:cBhvr>
                                        <p:cTn id="1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6" dur="26">
                                          <p:stCondLst>
                                            <p:cond delay="650"/>
                                          </p:stCondLst>
                                        </p:cTn>
                                        <p:tgtEl>
                                          <p:spTgt spid="7"/>
                                        </p:tgtEl>
                                      </p:cBhvr>
                                      <p:to x="100000" y="60000"/>
                                    </p:animScale>
                                    <p:animScale>
                                      <p:cBhvr>
                                        <p:cTn id="17" dur="166" decel="50000">
                                          <p:stCondLst>
                                            <p:cond delay="676"/>
                                          </p:stCondLst>
                                        </p:cTn>
                                        <p:tgtEl>
                                          <p:spTgt spid="7"/>
                                        </p:tgtEl>
                                      </p:cBhvr>
                                      <p:to x="100000" y="100000"/>
                                    </p:animScale>
                                    <p:animScale>
                                      <p:cBhvr>
                                        <p:cTn id="18" dur="26">
                                          <p:stCondLst>
                                            <p:cond delay="1312"/>
                                          </p:stCondLst>
                                        </p:cTn>
                                        <p:tgtEl>
                                          <p:spTgt spid="7"/>
                                        </p:tgtEl>
                                      </p:cBhvr>
                                      <p:to x="100000" y="80000"/>
                                    </p:animScale>
                                    <p:animScale>
                                      <p:cBhvr>
                                        <p:cTn id="19" dur="166" decel="50000">
                                          <p:stCondLst>
                                            <p:cond delay="1338"/>
                                          </p:stCondLst>
                                        </p:cTn>
                                        <p:tgtEl>
                                          <p:spTgt spid="7"/>
                                        </p:tgtEl>
                                      </p:cBhvr>
                                      <p:to x="100000" y="100000"/>
                                    </p:animScale>
                                    <p:animScale>
                                      <p:cBhvr>
                                        <p:cTn id="20" dur="26">
                                          <p:stCondLst>
                                            <p:cond delay="1642"/>
                                          </p:stCondLst>
                                        </p:cTn>
                                        <p:tgtEl>
                                          <p:spTgt spid="7"/>
                                        </p:tgtEl>
                                      </p:cBhvr>
                                      <p:to x="100000" y="90000"/>
                                    </p:animScale>
                                    <p:animScale>
                                      <p:cBhvr>
                                        <p:cTn id="21" dur="166" decel="50000">
                                          <p:stCondLst>
                                            <p:cond delay="1668"/>
                                          </p:stCondLst>
                                        </p:cTn>
                                        <p:tgtEl>
                                          <p:spTgt spid="7"/>
                                        </p:tgtEl>
                                      </p:cBhvr>
                                      <p:to x="100000" y="100000"/>
                                    </p:animScale>
                                    <p:animScale>
                                      <p:cBhvr>
                                        <p:cTn id="22" dur="26">
                                          <p:stCondLst>
                                            <p:cond delay="1808"/>
                                          </p:stCondLst>
                                        </p:cTn>
                                        <p:tgtEl>
                                          <p:spTgt spid="7"/>
                                        </p:tgtEl>
                                      </p:cBhvr>
                                      <p:to x="100000" y="95000"/>
                                    </p:animScale>
                                    <p:animScale>
                                      <p:cBhvr>
                                        <p:cTn id="2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Minsky’s “Financial Instability Hypothesis”</a:t>
            </a:r>
            <a:endParaRPr lang="en-US" dirty="0"/>
          </a:p>
        </p:txBody>
      </p:sp>
      <p:sp>
        <p:nvSpPr>
          <p:cNvPr id="3" name="Content Placeholder 2"/>
          <p:cNvSpPr>
            <a:spLocks noGrp="1"/>
          </p:cNvSpPr>
          <p:nvPr>
            <p:ph idx="1"/>
          </p:nvPr>
        </p:nvSpPr>
        <p:spPr/>
        <p:txBody>
          <a:bodyPr/>
          <a:lstStyle/>
          <a:p>
            <a:r>
              <a:rPr lang="en-AU" dirty="0"/>
              <a:t>1995 paper </a:t>
            </a:r>
            <a:r>
              <a:rPr lang="en-AU" dirty="0" smtClean="0"/>
              <a:t>Conclusion (written in 1992 before end of 1990s recession):</a:t>
            </a:r>
          </a:p>
          <a:p>
            <a:pPr lvl="1"/>
            <a:r>
              <a:rPr lang="en-US" dirty="0" smtClean="0"/>
              <a:t>“From </a:t>
            </a:r>
            <a:r>
              <a:rPr lang="en-US" dirty="0"/>
              <a:t>the perspective of economic theory and policy, this vision of a capitalist </a:t>
            </a:r>
            <a:r>
              <a:rPr lang="en-US" dirty="0" smtClean="0"/>
              <a:t>economy with </a:t>
            </a:r>
            <a:r>
              <a:rPr lang="en-US" dirty="0"/>
              <a:t>finance requires us to go beyond that habit of mind which Keynes described so well, </a:t>
            </a:r>
            <a:r>
              <a:rPr lang="en-US" dirty="0" smtClean="0"/>
              <a:t>the excessive </a:t>
            </a:r>
            <a:r>
              <a:rPr lang="en-US" dirty="0"/>
              <a:t>reliance on the (stable) recent past as a guide to the </a:t>
            </a:r>
            <a:r>
              <a:rPr lang="en-US" dirty="0" smtClean="0"/>
              <a:t>future.</a:t>
            </a:r>
          </a:p>
          <a:p>
            <a:pPr lvl="1"/>
            <a:r>
              <a:rPr lang="en-US" dirty="0" smtClean="0"/>
              <a:t>The </a:t>
            </a:r>
            <a:r>
              <a:rPr lang="en-US" dirty="0"/>
              <a:t>chaotic </a:t>
            </a:r>
            <a:r>
              <a:rPr lang="en-US" dirty="0" smtClean="0"/>
              <a:t>dynamics explored </a:t>
            </a:r>
            <a:r>
              <a:rPr lang="en-US" dirty="0"/>
              <a:t>in this paper should warn us against accepting a period of relative tranquility in </a:t>
            </a:r>
            <a:r>
              <a:rPr lang="en-US" dirty="0" smtClean="0"/>
              <a:t>a capitalist </a:t>
            </a:r>
            <a:r>
              <a:rPr lang="en-US" dirty="0"/>
              <a:t>economy as anything other than a lull before the storm</a:t>
            </a:r>
            <a:r>
              <a:rPr lang="en-US" dirty="0" smtClean="0"/>
              <a:t>.”</a:t>
            </a:r>
          </a:p>
          <a:p>
            <a:r>
              <a:rPr lang="en-AU" dirty="0" smtClean="0"/>
              <a:t>Post 1992 economic history…</a:t>
            </a:r>
          </a:p>
          <a:p>
            <a:endParaRPr lang="en-US" dirty="0"/>
          </a:p>
        </p:txBody>
      </p:sp>
    </p:spTree>
    <p:extLst>
      <p:ext uri="{BB962C8B-B14F-4D97-AF65-F5344CB8AC3E}">
        <p14:creationId xmlns:p14="http://schemas.microsoft.com/office/powerpoint/2010/main" val="2888458370"/>
      </p:ext>
    </p:extLst>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does Economics have in common with Ptolemy?</a:t>
            </a:r>
            <a:endParaRPr lang="en-US" dirty="0"/>
          </a:p>
        </p:txBody>
      </p:sp>
      <p:sp>
        <p:nvSpPr>
          <p:cNvPr id="3" name="Content Placeholder 2"/>
          <p:cNvSpPr>
            <a:spLocks noGrp="1"/>
          </p:cNvSpPr>
          <p:nvPr>
            <p:ph idx="1"/>
          </p:nvPr>
        </p:nvSpPr>
        <p:spPr>
          <a:xfrm>
            <a:off x="228600" y="685800"/>
            <a:ext cx="7239000" cy="1143000"/>
          </a:xfrm>
        </p:spPr>
        <p:txBody>
          <a:bodyPr/>
          <a:lstStyle/>
          <a:p>
            <a:r>
              <a:rPr lang="en-AU" dirty="0"/>
              <a:t>Ditto economics on many topics—but especially money</a:t>
            </a:r>
            <a:endParaRPr lang="en-US" dirty="0"/>
          </a:p>
          <a:p>
            <a:r>
              <a:rPr lang="en-AU" dirty="0" smtClean="0"/>
              <a:t>Economics’ starting point: Adam Smith &amp; “The propensity to truck &amp; barter…”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441" y="703468"/>
            <a:ext cx="1609725" cy="2150217"/>
          </a:xfrm>
          <a:prstGeom prst="rect">
            <a:avLst/>
          </a:prstGeom>
        </p:spPr>
      </p:pic>
      <p:sp>
        <p:nvSpPr>
          <p:cNvPr id="5" name="Content Placeholder 2"/>
          <p:cNvSpPr txBox="1">
            <a:spLocks/>
          </p:cNvSpPr>
          <p:nvPr/>
        </p:nvSpPr>
        <p:spPr bwMode="auto">
          <a:xfrm>
            <a:off x="228600" y="1752600"/>
            <a:ext cx="73056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US" kern="0" dirty="0" smtClean="0">
                <a:effectLst/>
              </a:rPr>
              <a:t>“THIS </a:t>
            </a:r>
            <a:r>
              <a:rPr lang="en-US" kern="0" dirty="0">
                <a:effectLst/>
              </a:rPr>
              <a:t>division of </a:t>
            </a:r>
            <a:r>
              <a:rPr lang="en-US" kern="0" dirty="0" err="1">
                <a:effectLst/>
              </a:rPr>
              <a:t>labour</a:t>
            </a:r>
            <a:r>
              <a:rPr lang="en-US" kern="0" dirty="0">
                <a:effectLst/>
              </a:rPr>
              <a:t>, from which so many advantages are derived, is  …the necessary …consequence of a certain propensity in human nature </a:t>
            </a:r>
            <a:r>
              <a:rPr lang="en-US" kern="0" dirty="0" smtClean="0">
                <a:effectLst/>
              </a:rPr>
              <a:t>…</a:t>
            </a:r>
          </a:p>
          <a:p>
            <a:r>
              <a:rPr lang="en-US" b="1" kern="0" dirty="0" smtClean="0">
                <a:effectLst/>
              </a:rPr>
              <a:t>the </a:t>
            </a:r>
            <a:r>
              <a:rPr lang="en-US" b="1" kern="0" dirty="0">
                <a:effectLst/>
              </a:rPr>
              <a:t>propensity to truck, barter, and exchange one thing for another</a:t>
            </a:r>
            <a:r>
              <a:rPr lang="en-US" kern="0" dirty="0">
                <a:effectLst/>
              </a:rPr>
              <a:t>…</a:t>
            </a:r>
          </a:p>
          <a:p>
            <a:r>
              <a:rPr lang="en-US" kern="0" dirty="0">
                <a:effectLst/>
              </a:rPr>
              <a:t>It is common to all men, and to be found in no other race of animals, which seem to know neither this nor any other species of contracts…</a:t>
            </a:r>
          </a:p>
          <a:p>
            <a:r>
              <a:rPr lang="en-US" b="1" kern="0" dirty="0">
                <a:effectLst/>
              </a:rPr>
              <a:t>Nobody ever saw a dog make a fair and deliberate exchange of one bone for another with another </a:t>
            </a:r>
            <a:r>
              <a:rPr lang="en-US" b="1" kern="0" dirty="0" smtClean="0">
                <a:effectLst/>
              </a:rPr>
              <a:t>dog…</a:t>
            </a:r>
            <a:r>
              <a:rPr lang="en-US" kern="0" dirty="0" smtClean="0">
                <a:effectLst/>
              </a:rPr>
              <a:t>”</a:t>
            </a:r>
          </a:p>
          <a:p>
            <a:r>
              <a:rPr lang="en-AU" kern="0" dirty="0" smtClean="0">
                <a:effectLst/>
              </a:rPr>
              <a:t>Origin of Neoclassical vision of money as “veil over barter”</a:t>
            </a:r>
          </a:p>
          <a:p>
            <a:r>
              <a:rPr lang="en-AU" kern="0" dirty="0" err="1" smtClean="0">
                <a:effectLst/>
              </a:rPr>
              <a:t>Ensconsed</a:t>
            </a:r>
            <a:r>
              <a:rPr lang="en-AU" kern="0" dirty="0" smtClean="0">
                <a:effectLst/>
              </a:rPr>
              <a:t> in mainstream macroeconomics</a:t>
            </a:r>
          </a:p>
          <a:p>
            <a:pPr lvl="1"/>
            <a:r>
              <a:rPr lang="en-AU" kern="0" dirty="0" smtClean="0">
                <a:effectLst/>
              </a:rPr>
              <a:t>Banks, debt and money play no essential role…</a:t>
            </a:r>
            <a:endParaRPr lang="en-US" kern="0" dirty="0">
              <a:effectLst/>
            </a:endParaRPr>
          </a:p>
          <a:p>
            <a:endParaRPr lang="en-US" kern="0" dirty="0">
              <a:effectLst/>
            </a:endParaRPr>
          </a:p>
        </p:txBody>
      </p:sp>
    </p:spTree>
    <p:extLst>
      <p:ext uri="{BB962C8B-B14F-4D97-AF65-F5344CB8AC3E}">
        <p14:creationId xmlns:p14="http://schemas.microsoft.com/office/powerpoint/2010/main" val="325666049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up)">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up)">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“Great Moderation”?</a:t>
            </a:r>
            <a:endParaRPr lang="en-US" dirty="0"/>
          </a:p>
        </p:txBody>
      </p:sp>
      <p:sp>
        <p:nvSpPr>
          <p:cNvPr id="3" name="Content Placeholder 2"/>
          <p:cNvSpPr>
            <a:spLocks noGrp="1"/>
          </p:cNvSpPr>
          <p:nvPr>
            <p:ph idx="1"/>
          </p:nvPr>
        </p:nvSpPr>
        <p:spPr>
          <a:xfrm>
            <a:off x="228600" y="685800"/>
            <a:ext cx="8763000" cy="381000"/>
          </a:xfrm>
        </p:spPr>
        <p:txBody>
          <a:bodyPr/>
          <a:lstStyle/>
          <a:p>
            <a:r>
              <a:rPr lang="en-AU" dirty="0" smtClean="0"/>
              <a:t>Declining </a:t>
            </a:r>
            <a:r>
              <a:rPr lang="en-AU" dirty="0"/>
              <a:t>levels of &amp; volatility in employment and inflation</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18654" y="1066800"/>
            <a:ext cx="8520545" cy="5638800"/>
          </a:xfrm>
          <a:prstGeom prst="rect">
            <a:avLst/>
          </a:prstGeom>
          <a:noFill/>
          <a:ln>
            <a:noFill/>
          </a:ln>
        </p:spPr>
      </p:pic>
    </p:spTree>
    <p:extLst>
      <p:ext uri="{BB962C8B-B14F-4D97-AF65-F5344CB8AC3E}">
        <p14:creationId xmlns:p14="http://schemas.microsoft.com/office/powerpoint/2010/main" val="224409292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“Great Moderation”?</a:t>
            </a:r>
            <a:endParaRPr lang="en-US" dirty="0"/>
          </a:p>
        </p:txBody>
      </p:sp>
      <p:sp>
        <p:nvSpPr>
          <p:cNvPr id="3" name="Content Placeholder 2"/>
          <p:cNvSpPr>
            <a:spLocks noGrp="1"/>
          </p:cNvSpPr>
          <p:nvPr>
            <p:ph idx="1"/>
          </p:nvPr>
        </p:nvSpPr>
        <p:spPr/>
        <p:txBody>
          <a:bodyPr/>
          <a:lstStyle/>
          <a:p>
            <a:r>
              <a:rPr lang="en-AU" err="1" smtClean="0"/>
              <a:t>Neoclassicals</a:t>
            </a:r>
            <a:r>
              <a:rPr lang="en-AU" smtClean="0"/>
              <a:t> saw </a:t>
            </a:r>
            <a:r>
              <a:rPr lang="en-AU" dirty="0" smtClean="0"/>
              <a:t>“The End of History”</a:t>
            </a:r>
          </a:p>
          <a:p>
            <a:pPr lvl="1"/>
            <a:r>
              <a:rPr lang="en-AU" dirty="0" smtClean="0"/>
              <a:t>Lucas in 2003</a:t>
            </a:r>
          </a:p>
          <a:p>
            <a:pPr lvl="2"/>
            <a:r>
              <a:rPr lang="en-US" dirty="0" smtClean="0"/>
              <a:t>“Macroeconomics </a:t>
            </a:r>
            <a:r>
              <a:rPr lang="en-US" dirty="0"/>
              <a:t>was born as a distinct field in the 1940's, as a part of the intellectual response to the Great </a:t>
            </a:r>
            <a:r>
              <a:rPr lang="en-US" dirty="0" smtClean="0"/>
              <a:t>Depression.</a:t>
            </a:r>
          </a:p>
          <a:p>
            <a:pPr lvl="2"/>
            <a:r>
              <a:rPr lang="en-US" dirty="0" smtClean="0"/>
              <a:t>The </a:t>
            </a:r>
            <a:r>
              <a:rPr lang="en-US" dirty="0"/>
              <a:t>term then referred to the body of knowledge and expertise that we hoped would prevent the recurrence of that economic </a:t>
            </a:r>
            <a:r>
              <a:rPr lang="en-US" dirty="0" smtClean="0"/>
              <a:t>disaster.</a:t>
            </a:r>
          </a:p>
          <a:p>
            <a:pPr lvl="2"/>
            <a:r>
              <a:rPr lang="en-US" dirty="0" smtClean="0"/>
              <a:t>My </a:t>
            </a:r>
            <a:r>
              <a:rPr lang="en-US" dirty="0"/>
              <a:t>thesis in this lecture is that macroeconomics in this original sense has </a:t>
            </a:r>
            <a:r>
              <a:rPr lang="en-US" dirty="0" smtClean="0"/>
              <a:t>succeeded:</a:t>
            </a:r>
          </a:p>
          <a:p>
            <a:pPr lvl="2"/>
            <a:r>
              <a:rPr lang="en-US" i="1" dirty="0" smtClean="0"/>
              <a:t>Its </a:t>
            </a:r>
            <a:r>
              <a:rPr lang="en-US" i="1" dirty="0"/>
              <a:t>central problem of depression prevention has been solved, for all practical purposes, and has in fact been solved for many decades.</a:t>
            </a:r>
            <a:r>
              <a:rPr lang="en-US" dirty="0"/>
              <a:t> (Lucas 2003 , p. 1 ; emphasis added</a:t>
            </a:r>
            <a:r>
              <a:rPr lang="en-US" dirty="0" smtClean="0"/>
              <a:t>)..</a:t>
            </a:r>
          </a:p>
          <a:p>
            <a:pPr lvl="1"/>
            <a:r>
              <a:rPr lang="en-AU" dirty="0" smtClean="0"/>
              <a:t>Bernanke </a:t>
            </a:r>
            <a:r>
              <a:rPr lang="en-AU" dirty="0"/>
              <a:t>in </a:t>
            </a:r>
            <a:r>
              <a:rPr lang="en-AU" dirty="0" smtClean="0"/>
              <a:t>2004…</a:t>
            </a:r>
            <a:endParaRPr lang="en-US" dirty="0"/>
          </a:p>
          <a:p>
            <a:endParaRPr lang="en-US" dirty="0"/>
          </a:p>
        </p:txBody>
      </p:sp>
    </p:spTree>
    <p:extLst>
      <p:ext uri="{BB962C8B-B14F-4D97-AF65-F5344CB8AC3E}">
        <p14:creationId xmlns:p14="http://schemas.microsoft.com/office/powerpoint/2010/main" val="3716668300"/>
      </p:ext>
    </p:extLst>
  </p:cSld>
  <p:clrMapOvr>
    <a:masterClrMapping/>
  </p:clrMapOvr>
  <p:transition>
    <p:pull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“Great Moderation”?</a:t>
            </a:r>
            <a:endParaRPr lang="en-US" dirty="0"/>
          </a:p>
        </p:txBody>
      </p:sp>
      <p:sp>
        <p:nvSpPr>
          <p:cNvPr id="3" name="Content Placeholder 2"/>
          <p:cNvSpPr>
            <a:spLocks noGrp="1"/>
          </p:cNvSpPr>
          <p:nvPr>
            <p:ph idx="1"/>
          </p:nvPr>
        </p:nvSpPr>
        <p:spPr/>
        <p:txBody>
          <a:bodyPr/>
          <a:lstStyle/>
          <a:p>
            <a:pPr lvl="1"/>
            <a:r>
              <a:rPr lang="en-US" dirty="0" smtClean="0"/>
              <a:t>“As </a:t>
            </a:r>
            <a:r>
              <a:rPr lang="en-US" dirty="0"/>
              <a:t>it turned out, the low-inflation era of the past two decades has seen not only significant improvements in economic growth and productivity but also a marked reduction in economic volatility, both in the United States and abroad, a phenomenon that has been dubbed "the Great Moderation."</a:t>
            </a:r>
          </a:p>
          <a:p>
            <a:pPr lvl="1"/>
            <a:r>
              <a:rPr lang="en-US" dirty="0"/>
              <a:t>Recessions have become less frequent and milder, and quarter-to-quarter volatility in output and employment has declined significantly as well.</a:t>
            </a:r>
          </a:p>
          <a:p>
            <a:pPr lvl="1"/>
            <a:r>
              <a:rPr lang="en-US" dirty="0"/>
              <a:t>The sources of the Great Moderation remain somewhat controversial, but as I have argued elsewhere, there is evidence for the view that improved control of inflation has contributed in important measure to </a:t>
            </a:r>
            <a:r>
              <a:rPr lang="en-US" i="1" dirty="0"/>
              <a:t>this welcome change in the economy</a:t>
            </a:r>
            <a:r>
              <a:rPr lang="en-US" dirty="0" smtClean="0"/>
              <a:t>.” (</a:t>
            </a:r>
            <a:r>
              <a:rPr lang="en-US" dirty="0"/>
              <a:t>Bernanke 2004; emphasis added</a:t>
            </a:r>
            <a:r>
              <a:rPr lang="en-US" dirty="0" smtClean="0"/>
              <a:t>)</a:t>
            </a:r>
          </a:p>
          <a:p>
            <a:r>
              <a:rPr lang="en-AU" dirty="0"/>
              <a:t>The OECD in June </a:t>
            </a:r>
            <a:r>
              <a:rPr lang="en-AU" dirty="0" smtClean="0"/>
              <a:t>2007…</a:t>
            </a:r>
            <a:endParaRPr lang="en-US" dirty="0"/>
          </a:p>
          <a:p>
            <a:endParaRPr lang="en-US" dirty="0"/>
          </a:p>
        </p:txBody>
      </p:sp>
    </p:spTree>
    <p:extLst>
      <p:ext uri="{BB962C8B-B14F-4D97-AF65-F5344CB8AC3E}">
        <p14:creationId xmlns:p14="http://schemas.microsoft.com/office/powerpoint/2010/main" val="1844569591"/>
      </p:ext>
    </p:extLst>
  </p:cSld>
  <p:clrMapOvr>
    <a:masterClrMapping/>
  </p:clrMapOvr>
  <p:transition>
    <p:pull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“Great Moderation”?</a:t>
            </a:r>
            <a:endParaRPr lang="en-US" dirty="0"/>
          </a:p>
        </p:txBody>
      </p:sp>
      <p:sp>
        <p:nvSpPr>
          <p:cNvPr id="3" name="Content Placeholder 2"/>
          <p:cNvSpPr>
            <a:spLocks noGrp="1"/>
          </p:cNvSpPr>
          <p:nvPr>
            <p:ph idx="1"/>
          </p:nvPr>
        </p:nvSpPr>
        <p:spPr>
          <a:xfrm>
            <a:off x="228600" y="685800"/>
            <a:ext cx="8763000" cy="6019800"/>
          </a:xfrm>
        </p:spPr>
        <p:txBody>
          <a:bodyPr/>
          <a:lstStyle/>
          <a:p>
            <a:r>
              <a:rPr lang="en-US" sz="2400" dirty="0" smtClean="0"/>
              <a:t>“In </a:t>
            </a:r>
            <a:r>
              <a:rPr lang="en-US" sz="2400" dirty="0"/>
              <a:t>its Economic Outlook last Autumn, the OECD took the view that the US slowdown was not heralding a period of worldwide economic weakness, unlike, for instance, in </a:t>
            </a:r>
            <a:r>
              <a:rPr lang="en-US" sz="2400" dirty="0" smtClean="0"/>
              <a:t>2001.</a:t>
            </a:r>
          </a:p>
          <a:p>
            <a:r>
              <a:rPr lang="en-US" sz="2400" dirty="0" smtClean="0"/>
              <a:t>Rather</a:t>
            </a:r>
            <a:r>
              <a:rPr lang="en-US" sz="2400" dirty="0"/>
              <a:t>, a “smooth” rebalancing was to be expected, with Europe taking over the baton from the United States in driving OECD growth.</a:t>
            </a:r>
          </a:p>
          <a:p>
            <a:r>
              <a:rPr lang="en-US" sz="2400" dirty="0"/>
              <a:t>Recent developments have broadly confirmed this prognosis. Indeed, </a:t>
            </a:r>
            <a:r>
              <a:rPr lang="en-US" sz="2400" i="1" dirty="0"/>
              <a:t>the current economic situation is in many ways better than what we have experienced in </a:t>
            </a:r>
            <a:r>
              <a:rPr lang="en-US" sz="2400" i="1" dirty="0" smtClean="0"/>
              <a:t>years</a:t>
            </a:r>
            <a:r>
              <a:rPr lang="en-US" sz="2400" dirty="0" smtClean="0"/>
              <a:t>. Against </a:t>
            </a:r>
            <a:r>
              <a:rPr lang="en-US" sz="2400" dirty="0"/>
              <a:t>that background, we have stuck to the rebalancing </a:t>
            </a:r>
            <a:r>
              <a:rPr lang="en-US" sz="2400" dirty="0" smtClean="0"/>
              <a:t>scenario.</a:t>
            </a:r>
          </a:p>
          <a:p>
            <a:r>
              <a:rPr lang="en-US" sz="2400" i="1" dirty="0" smtClean="0"/>
              <a:t>Our </a:t>
            </a:r>
            <a:r>
              <a:rPr lang="en-US" sz="2400" i="1" dirty="0"/>
              <a:t>central forecast remains indeed quite benign</a:t>
            </a:r>
            <a:r>
              <a:rPr lang="en-US" sz="2400" dirty="0"/>
              <a:t>: a soft landing in the United States, a strong and sustained recovery in Europe, a solid trajectory in Japan and buoyant activity in China and India. In line with recent trends, </a:t>
            </a:r>
            <a:r>
              <a:rPr lang="en-US" sz="2400" i="1" dirty="0"/>
              <a:t>sustained growth in OECD economies would be underpinned by strong job creation and falling unemployment</a:t>
            </a:r>
            <a:r>
              <a:rPr lang="en-US" sz="2400" dirty="0" smtClean="0"/>
              <a:t>.” </a:t>
            </a:r>
            <a:r>
              <a:rPr lang="en-US" sz="2400" dirty="0"/>
              <a:t>(</a:t>
            </a:r>
            <a:r>
              <a:rPr lang="en-US" sz="2400" dirty="0" err="1"/>
              <a:t>Cotis</a:t>
            </a:r>
            <a:r>
              <a:rPr lang="en-US" sz="2400" dirty="0"/>
              <a:t> 2007 , p. </a:t>
            </a:r>
            <a:r>
              <a:rPr lang="en-US" sz="2400" dirty="0" smtClean="0"/>
              <a:t>7)</a:t>
            </a:r>
            <a:endParaRPr lang="en-US" sz="2400" dirty="0"/>
          </a:p>
          <a:p>
            <a:pPr lvl="1"/>
            <a:endParaRPr lang="en-US" dirty="0"/>
          </a:p>
        </p:txBody>
      </p:sp>
    </p:spTree>
    <p:extLst>
      <p:ext uri="{BB962C8B-B14F-4D97-AF65-F5344CB8AC3E}">
        <p14:creationId xmlns:p14="http://schemas.microsoft.com/office/powerpoint/2010/main" val="1092630395"/>
      </p:ext>
    </p:extLst>
  </p:cSld>
  <p:clrMapOvr>
    <a:masterClrMapping/>
  </p:clrMapOvr>
  <p:transition>
    <p:pull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“Great Moderation”?</a:t>
            </a:r>
            <a:endParaRPr lang="en-US" dirty="0"/>
          </a:p>
        </p:txBody>
      </p:sp>
      <p:sp>
        <p:nvSpPr>
          <p:cNvPr id="3" name="Content Placeholder 2"/>
          <p:cNvSpPr>
            <a:spLocks noGrp="1"/>
          </p:cNvSpPr>
          <p:nvPr>
            <p:ph idx="1"/>
          </p:nvPr>
        </p:nvSpPr>
        <p:spPr>
          <a:xfrm>
            <a:off x="228600" y="685800"/>
            <a:ext cx="8763000" cy="457200"/>
          </a:xfrm>
        </p:spPr>
        <p:txBody>
          <a:bodyPr/>
          <a:lstStyle/>
          <a:p>
            <a:r>
              <a:rPr lang="en-AU" dirty="0" smtClean="0"/>
              <a:t>Rising private debt: the factor </a:t>
            </a:r>
            <a:r>
              <a:rPr lang="en-AU" dirty="0"/>
              <a:t>ignored </a:t>
            </a:r>
            <a:r>
              <a:rPr lang="en-AU" dirty="0" smtClean="0"/>
              <a:t>by Neoclassical economists</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3710" y="1066800"/>
            <a:ext cx="7929690" cy="5562600"/>
          </a:xfrm>
          <a:prstGeom prst="rect">
            <a:avLst/>
          </a:prstGeom>
          <a:noFill/>
          <a:ln>
            <a:noFill/>
          </a:ln>
        </p:spPr>
      </p:pic>
    </p:spTree>
    <p:extLst>
      <p:ext uri="{BB962C8B-B14F-4D97-AF65-F5344CB8AC3E}">
        <p14:creationId xmlns:p14="http://schemas.microsoft.com/office/powerpoint/2010/main" val="115723390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Breakdown</a:t>
            </a:r>
            <a:endParaRPr lang="en-US" dirty="0"/>
          </a:p>
        </p:txBody>
      </p:sp>
      <p:sp>
        <p:nvSpPr>
          <p:cNvPr id="3" name="Content Placeholder 2"/>
          <p:cNvSpPr>
            <a:spLocks noGrp="1"/>
          </p:cNvSpPr>
          <p:nvPr>
            <p:ph idx="1"/>
          </p:nvPr>
        </p:nvSpPr>
        <p:spPr>
          <a:xfrm>
            <a:off x="228600" y="685800"/>
            <a:ext cx="8763000" cy="457200"/>
          </a:xfrm>
        </p:spPr>
        <p:txBody>
          <a:bodyPr/>
          <a:lstStyle/>
          <a:p>
            <a:r>
              <a:rPr lang="en-AU" dirty="0" smtClean="0"/>
              <a:t>Crisis began when rate of growth of debt collapsed…</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763000" cy="5638800"/>
          </a:xfrm>
          <a:prstGeom prst="rect">
            <a:avLst/>
          </a:prstGeom>
          <a:noFill/>
          <a:ln>
            <a:noFill/>
          </a:ln>
        </p:spPr>
      </p:pic>
    </p:spTree>
    <p:extLst>
      <p:ext uri="{BB962C8B-B14F-4D97-AF65-F5344CB8AC3E}">
        <p14:creationId xmlns:p14="http://schemas.microsoft.com/office/powerpoint/2010/main" val="275183938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Breakdown</a:t>
            </a:r>
            <a:endParaRPr lang="en-US" dirty="0"/>
          </a:p>
        </p:txBody>
      </p:sp>
      <p:sp>
        <p:nvSpPr>
          <p:cNvPr id="3" name="Content Placeholder 2"/>
          <p:cNvSpPr>
            <a:spLocks noGrp="1"/>
          </p:cNvSpPr>
          <p:nvPr>
            <p:ph idx="1"/>
          </p:nvPr>
        </p:nvSpPr>
        <p:spPr>
          <a:xfrm>
            <a:off x="228600" y="685800"/>
            <a:ext cx="8763000" cy="381000"/>
          </a:xfrm>
        </p:spPr>
        <p:txBody>
          <a:bodyPr/>
          <a:lstStyle/>
          <a:p>
            <a:r>
              <a:rPr lang="en-AU" smtClean="0"/>
              <a:t>Unemployment exploded, inflation became </a:t>
            </a:r>
            <a:r>
              <a:rPr lang="en-AU" dirty="0" smtClean="0"/>
              <a:t>deflation (before rescue)</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458200" cy="5638800"/>
          </a:xfrm>
          <a:prstGeom prst="rect">
            <a:avLst/>
          </a:prstGeom>
          <a:noFill/>
          <a:ln>
            <a:noFill/>
          </a:ln>
        </p:spPr>
      </p:pic>
    </p:spTree>
    <p:extLst>
      <p:ext uri="{BB962C8B-B14F-4D97-AF65-F5344CB8AC3E}">
        <p14:creationId xmlns:p14="http://schemas.microsoft.com/office/powerpoint/2010/main" val="378288183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Debt &amp; macroeconomic dynamics</a:t>
            </a:r>
            <a:endParaRPr lang="en-US" dirty="0"/>
          </a:p>
        </p:txBody>
      </p:sp>
      <p:sp>
        <p:nvSpPr>
          <p:cNvPr id="3" name="Content Placeholder 2"/>
          <p:cNvSpPr>
            <a:spLocks noGrp="1"/>
          </p:cNvSpPr>
          <p:nvPr>
            <p:ph idx="1"/>
          </p:nvPr>
        </p:nvSpPr>
        <p:spPr>
          <a:xfrm>
            <a:off x="228600" y="685800"/>
            <a:ext cx="8763000" cy="457200"/>
          </a:xfrm>
        </p:spPr>
        <p:txBody>
          <a:bodyPr/>
          <a:lstStyle/>
          <a:p>
            <a:r>
              <a:rPr lang="en-AU" dirty="0" smtClean="0"/>
              <a:t>Change &amp; acceleration of aggregate private debt drive economic cycle</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62014" y="1123440"/>
            <a:ext cx="8729586" cy="5582159"/>
          </a:xfrm>
          <a:prstGeom prst="rect">
            <a:avLst/>
          </a:prstGeom>
          <a:noFill/>
          <a:ln>
            <a:noFill/>
          </a:ln>
        </p:spPr>
      </p:pic>
      <p:sp>
        <p:nvSpPr>
          <p:cNvPr id="5" name="TextBox 4"/>
          <p:cNvSpPr txBox="1"/>
          <p:nvPr/>
        </p:nvSpPr>
        <p:spPr>
          <a:xfrm>
            <a:off x="3865335" y="5257800"/>
            <a:ext cx="2196435" cy="461665"/>
          </a:xfrm>
          <a:prstGeom prst="rect">
            <a:avLst/>
          </a:prstGeom>
          <a:noFill/>
        </p:spPr>
        <p:txBody>
          <a:bodyPr wrap="none" rtlCol="0">
            <a:spAutoFit/>
          </a:bodyPr>
          <a:lstStyle/>
          <a:p>
            <a:r>
              <a:rPr lang="en-AU" dirty="0" smtClean="0">
                <a:solidFill>
                  <a:srgbClr val="FF0000"/>
                </a:solidFill>
                <a:latin typeface="Candara" panose="020E0502030303020204" pitchFamily="34" charset="0"/>
              </a:rPr>
              <a:t>Correlation -0.9</a:t>
            </a:r>
            <a:endParaRPr lang="en-US" dirty="0">
              <a:solidFill>
                <a:srgbClr val="FF0000"/>
              </a:solidFill>
              <a:latin typeface="Candara" panose="020E0502030303020204" pitchFamily="34" charset="0"/>
            </a:endParaRPr>
          </a:p>
        </p:txBody>
      </p:sp>
    </p:spTree>
    <p:extLst>
      <p:ext uri="{BB962C8B-B14F-4D97-AF65-F5344CB8AC3E}">
        <p14:creationId xmlns:p14="http://schemas.microsoft.com/office/powerpoint/2010/main" val="258085488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Debt &amp; macroeconomic dynamics</a:t>
            </a:r>
            <a:endParaRPr lang="en-US" dirty="0"/>
          </a:p>
        </p:txBody>
      </p:sp>
      <p:sp>
        <p:nvSpPr>
          <p:cNvPr id="3" name="Content Placeholder 2"/>
          <p:cNvSpPr>
            <a:spLocks noGrp="1"/>
          </p:cNvSpPr>
          <p:nvPr>
            <p:ph idx="1"/>
          </p:nvPr>
        </p:nvSpPr>
        <p:spPr/>
        <p:txBody>
          <a:bodyPr/>
          <a:lstStyle/>
          <a:p>
            <a:r>
              <a:rPr lang="en-AU" dirty="0"/>
              <a:t>Change &amp; acceleration of aggregate private debt drive economic </a:t>
            </a:r>
            <a:r>
              <a:rPr lang="en-AU" dirty="0" smtClean="0"/>
              <a:t>cycle</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71794" y="1143000"/>
            <a:ext cx="8719806" cy="5562600"/>
          </a:xfrm>
          <a:prstGeom prst="rect">
            <a:avLst/>
          </a:prstGeom>
          <a:noFill/>
          <a:ln>
            <a:noFill/>
          </a:ln>
        </p:spPr>
      </p:pic>
      <p:sp>
        <p:nvSpPr>
          <p:cNvPr id="5" name="TextBox 4"/>
          <p:cNvSpPr txBox="1"/>
          <p:nvPr/>
        </p:nvSpPr>
        <p:spPr>
          <a:xfrm>
            <a:off x="4034447" y="5486400"/>
            <a:ext cx="2366353" cy="461665"/>
          </a:xfrm>
          <a:prstGeom prst="rect">
            <a:avLst/>
          </a:prstGeom>
          <a:noFill/>
        </p:spPr>
        <p:txBody>
          <a:bodyPr wrap="none" rtlCol="0">
            <a:spAutoFit/>
          </a:bodyPr>
          <a:lstStyle/>
          <a:p>
            <a:r>
              <a:rPr lang="en-AU" dirty="0" smtClean="0">
                <a:solidFill>
                  <a:srgbClr val="FF0000"/>
                </a:solidFill>
                <a:latin typeface="Candara" panose="020E0502030303020204" pitchFamily="34" charset="0"/>
              </a:rPr>
              <a:t>Correlation -0.89</a:t>
            </a:r>
            <a:endParaRPr lang="en-US" dirty="0">
              <a:solidFill>
                <a:srgbClr val="FF0000"/>
              </a:solidFill>
              <a:latin typeface="Candara" panose="020E0502030303020204" pitchFamily="34" charset="0"/>
            </a:endParaRPr>
          </a:p>
        </p:txBody>
      </p:sp>
    </p:spTree>
    <p:extLst>
      <p:ext uri="{BB962C8B-B14F-4D97-AF65-F5344CB8AC3E}">
        <p14:creationId xmlns:p14="http://schemas.microsoft.com/office/powerpoint/2010/main" val="166195032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Debt &amp; macroeconomic dynamics</a:t>
            </a:r>
            <a:endParaRPr lang="en-US" dirty="0"/>
          </a:p>
        </p:txBody>
      </p:sp>
      <p:sp>
        <p:nvSpPr>
          <p:cNvPr id="3" name="Content Placeholder 2"/>
          <p:cNvSpPr>
            <a:spLocks noGrp="1"/>
          </p:cNvSpPr>
          <p:nvPr>
            <p:ph idx="1"/>
          </p:nvPr>
        </p:nvSpPr>
        <p:spPr/>
        <p:txBody>
          <a:bodyPr/>
          <a:lstStyle/>
          <a:p>
            <a:r>
              <a:rPr lang="en-AU" dirty="0"/>
              <a:t>Change &amp; acceleration of aggregate private debt drive economic </a:t>
            </a:r>
            <a:r>
              <a:rPr lang="en-AU" dirty="0" smtClean="0"/>
              <a:t>cycle</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98280" y="1066800"/>
            <a:ext cx="8693320" cy="5562600"/>
          </a:xfrm>
          <a:prstGeom prst="rect">
            <a:avLst/>
          </a:prstGeom>
          <a:noFill/>
          <a:ln>
            <a:noFill/>
          </a:ln>
        </p:spPr>
      </p:pic>
      <p:sp>
        <p:nvSpPr>
          <p:cNvPr id="5" name="TextBox 4"/>
          <p:cNvSpPr txBox="1"/>
          <p:nvPr/>
        </p:nvSpPr>
        <p:spPr>
          <a:xfrm>
            <a:off x="3959734" y="5405735"/>
            <a:ext cx="2228495" cy="461665"/>
          </a:xfrm>
          <a:prstGeom prst="rect">
            <a:avLst/>
          </a:prstGeom>
          <a:noFill/>
        </p:spPr>
        <p:txBody>
          <a:bodyPr wrap="none" rtlCol="0">
            <a:spAutoFit/>
          </a:bodyPr>
          <a:lstStyle/>
          <a:p>
            <a:r>
              <a:rPr lang="en-AU" dirty="0" smtClean="0">
                <a:solidFill>
                  <a:srgbClr val="FF0000"/>
                </a:solidFill>
                <a:latin typeface="Candara" panose="020E0502030303020204" pitchFamily="34" charset="0"/>
              </a:rPr>
              <a:t>Correlation 0.61</a:t>
            </a:r>
            <a:endParaRPr lang="en-US" dirty="0">
              <a:solidFill>
                <a:srgbClr val="FF0000"/>
              </a:solidFill>
              <a:latin typeface="Candara" panose="020E0502030303020204" pitchFamily="34" charset="0"/>
            </a:endParaRPr>
          </a:p>
        </p:txBody>
      </p:sp>
    </p:spTree>
    <p:extLst>
      <p:ext uri="{BB962C8B-B14F-4D97-AF65-F5344CB8AC3E}">
        <p14:creationId xmlns:p14="http://schemas.microsoft.com/office/powerpoint/2010/main" val="263690483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does Economics have in common with Ptolemy?</a:t>
            </a:r>
            <a:endParaRPr lang="en-US" dirty="0"/>
          </a:p>
        </p:txBody>
      </p:sp>
      <p:sp>
        <p:nvSpPr>
          <p:cNvPr id="3" name="Content Placeholder 2"/>
          <p:cNvSpPr>
            <a:spLocks noGrp="1"/>
          </p:cNvSpPr>
          <p:nvPr>
            <p:ph idx="1"/>
          </p:nvPr>
        </p:nvSpPr>
        <p:spPr/>
        <p:txBody>
          <a:bodyPr/>
          <a:lstStyle/>
          <a:p>
            <a:r>
              <a:rPr lang="en-AU" dirty="0" smtClean="0"/>
              <a:t>What brought Ptolemaic astronomy to an end?</a:t>
            </a:r>
          </a:p>
          <a:p>
            <a:pPr lvl="1"/>
            <a:r>
              <a:rPr lang="en-AU" dirty="0" smtClean="0"/>
              <a:t>More realistic (but incomplete!), simpler observation-based theory</a:t>
            </a:r>
          </a:p>
          <a:p>
            <a:pPr lvl="1"/>
            <a:r>
              <a:rPr lang="en-AU" dirty="0" smtClean="0"/>
              <a:t>Anomalies: moons orbiting Jupiter,  craters on the Moon</a:t>
            </a:r>
          </a:p>
          <a:p>
            <a:pPr lvl="1"/>
            <a:r>
              <a:rPr lang="en-AU" dirty="0" smtClean="0"/>
              <a:t>Accurate predictions of extended Copernicus model</a:t>
            </a:r>
          </a:p>
          <a:p>
            <a:pPr lvl="2"/>
            <a:r>
              <a:rPr lang="en-AU" dirty="0" smtClean="0"/>
              <a:t>Elliptic motion replaces circular, epicycles eliminated</a:t>
            </a:r>
          </a:p>
          <a:p>
            <a:pPr lvl="2"/>
            <a:r>
              <a:rPr lang="en-AU" dirty="0" smtClean="0"/>
              <a:t>Newton’s theory of gravity</a:t>
            </a:r>
          </a:p>
          <a:p>
            <a:pPr lvl="3"/>
            <a:r>
              <a:rPr lang="en-AU" dirty="0" smtClean="0"/>
              <a:t>Accurate prediction of Halley’s comet</a:t>
            </a:r>
          </a:p>
          <a:p>
            <a:r>
              <a:rPr lang="en-AU" dirty="0" smtClean="0"/>
              <a:t>What could have brought Neoclassical economics to an end?</a:t>
            </a:r>
          </a:p>
          <a:p>
            <a:pPr lvl="1"/>
            <a:r>
              <a:rPr lang="en-AU" dirty="0" smtClean="0"/>
              <a:t>The global financial crisis of 2007</a:t>
            </a:r>
          </a:p>
          <a:p>
            <a:pPr lvl="2"/>
            <a:r>
              <a:rPr lang="en-AU" dirty="0" smtClean="0"/>
              <a:t>Not merely failure to predict an event</a:t>
            </a:r>
          </a:p>
          <a:p>
            <a:pPr lvl="2"/>
            <a:r>
              <a:rPr lang="en-AU" dirty="0" smtClean="0"/>
              <a:t>But a complete anomaly in their equilibrium, non-monetary vision of the economy</a:t>
            </a:r>
          </a:p>
          <a:p>
            <a:r>
              <a:rPr lang="en-AU" dirty="0" smtClean="0"/>
              <a:t>Here economics differs from astronomy</a:t>
            </a:r>
          </a:p>
          <a:p>
            <a:pPr lvl="1"/>
            <a:r>
              <a:rPr lang="en-AU" dirty="0" smtClean="0"/>
              <a:t>Laymen thought astronomers were experts on “the heavens”: True</a:t>
            </a:r>
          </a:p>
          <a:p>
            <a:pPr lvl="1"/>
            <a:r>
              <a:rPr lang="en-AU" dirty="0" smtClean="0"/>
              <a:t>Laymen think economists are experts on money: False!</a:t>
            </a:r>
            <a:endParaRPr lang="en-US" dirty="0"/>
          </a:p>
        </p:txBody>
      </p:sp>
    </p:spTree>
    <p:extLst>
      <p:ext uri="{BB962C8B-B14F-4D97-AF65-F5344CB8AC3E}">
        <p14:creationId xmlns:p14="http://schemas.microsoft.com/office/powerpoint/2010/main" val="3789158808"/>
      </p:ext>
    </p:extLst>
  </p:cSld>
  <p:clrMapOvr>
    <a:masterClrMapping/>
  </p:clrMapOvr>
  <p:transition>
    <p:pull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Debt &amp; macroeconomic dynamics</a:t>
            </a:r>
            <a:endParaRPr lang="en-US" dirty="0"/>
          </a:p>
        </p:txBody>
      </p:sp>
      <p:sp>
        <p:nvSpPr>
          <p:cNvPr id="3" name="Content Placeholder 2"/>
          <p:cNvSpPr>
            <a:spLocks noGrp="1"/>
          </p:cNvSpPr>
          <p:nvPr>
            <p:ph idx="1"/>
          </p:nvPr>
        </p:nvSpPr>
        <p:spPr/>
        <p:txBody>
          <a:bodyPr/>
          <a:lstStyle/>
          <a:p>
            <a:r>
              <a:rPr lang="en-AU" dirty="0"/>
              <a:t>Change &amp; acceleration of aggregate private debt drive economic </a:t>
            </a:r>
            <a:r>
              <a:rPr lang="en-AU" dirty="0" smtClean="0"/>
              <a:t>cycle</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686800" cy="5334000"/>
          </a:xfrm>
          <a:prstGeom prst="rect">
            <a:avLst/>
          </a:prstGeom>
          <a:noFill/>
          <a:ln>
            <a:noFill/>
          </a:ln>
        </p:spPr>
      </p:pic>
      <p:sp>
        <p:nvSpPr>
          <p:cNvPr id="5" name="TextBox 4"/>
          <p:cNvSpPr txBox="1"/>
          <p:nvPr/>
        </p:nvSpPr>
        <p:spPr>
          <a:xfrm>
            <a:off x="4211636" y="5257800"/>
            <a:ext cx="2265364" cy="461665"/>
          </a:xfrm>
          <a:prstGeom prst="rect">
            <a:avLst/>
          </a:prstGeom>
          <a:noFill/>
        </p:spPr>
        <p:txBody>
          <a:bodyPr wrap="none" rtlCol="0">
            <a:spAutoFit/>
          </a:bodyPr>
          <a:lstStyle/>
          <a:p>
            <a:r>
              <a:rPr lang="en-AU" dirty="0" smtClean="0">
                <a:solidFill>
                  <a:srgbClr val="FF0000"/>
                </a:solidFill>
                <a:latin typeface="Candara" panose="020E0502030303020204" pitchFamily="34" charset="0"/>
              </a:rPr>
              <a:t>Correlation 0.79</a:t>
            </a:r>
            <a:endParaRPr lang="en-US" dirty="0">
              <a:solidFill>
                <a:srgbClr val="FF0000"/>
              </a:solidFill>
              <a:latin typeface="Candara" panose="020E0502030303020204" pitchFamily="34" charset="0"/>
            </a:endParaRPr>
          </a:p>
        </p:txBody>
      </p:sp>
    </p:spTree>
    <p:extLst>
      <p:ext uri="{BB962C8B-B14F-4D97-AF65-F5344CB8AC3E}">
        <p14:creationId xmlns:p14="http://schemas.microsoft.com/office/powerpoint/2010/main" val="4051527864"/>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Role of debt in aggregate demand &amp; income</a:t>
            </a:r>
            <a:endParaRPr lang="en-US" dirty="0"/>
          </a:p>
        </p:txBody>
      </p:sp>
      <p:sp>
        <p:nvSpPr>
          <p:cNvPr id="3" name="Content Placeholder 2"/>
          <p:cNvSpPr>
            <a:spLocks noGrp="1"/>
          </p:cNvSpPr>
          <p:nvPr>
            <p:ph idx="1"/>
          </p:nvPr>
        </p:nvSpPr>
        <p:spPr/>
        <p:txBody>
          <a:bodyPr/>
          <a:lstStyle/>
          <a:p>
            <a:r>
              <a:rPr lang="en-AU" dirty="0" smtClean="0"/>
              <a:t>Key aspect of Minsky model is </a:t>
            </a:r>
            <a:r>
              <a:rPr lang="en-AU" b="1" i="1" dirty="0" smtClean="0"/>
              <a:t>change in debt boosts aggregate demand</a:t>
            </a:r>
          </a:p>
          <a:p>
            <a:r>
              <a:rPr lang="en-AU" dirty="0" smtClean="0"/>
              <a:t>Shown to be stock-flow consistent by Grasselli &amp; Costa Lima 2013</a:t>
            </a:r>
          </a:p>
          <a:p>
            <a:r>
              <a:rPr lang="en-AU" dirty="0" smtClean="0"/>
              <a:t>But some Post Keynesians believe wrong in accounting:</a:t>
            </a:r>
          </a:p>
          <a:p>
            <a:pPr lvl="1"/>
            <a:r>
              <a:rPr lang="en-AU" dirty="0" smtClean="0"/>
              <a:t>“</a:t>
            </a:r>
            <a:r>
              <a:rPr lang="en-US" dirty="0"/>
              <a:t>Unless Keen (2014a) can explain how a purchase of a good or service does not </a:t>
            </a:r>
            <a:r>
              <a:rPr lang="en-US" dirty="0" smtClean="0"/>
              <a:t>provide income </a:t>
            </a:r>
            <a:r>
              <a:rPr lang="en-US" dirty="0"/>
              <a:t>for the seller, then he should rethink his claim that debt extensions </a:t>
            </a:r>
            <a:r>
              <a:rPr lang="en-US" dirty="0" smtClean="0"/>
              <a:t>can force </a:t>
            </a:r>
            <a:r>
              <a:rPr lang="en-US" dirty="0"/>
              <a:t>an inequality between expenditure and income at the aggregate </a:t>
            </a:r>
            <a:r>
              <a:rPr lang="en-US" dirty="0" smtClean="0"/>
              <a:t>level” (</a:t>
            </a:r>
            <a:r>
              <a:rPr lang="en-US" dirty="0" err="1" smtClean="0"/>
              <a:t>Fiebiger</a:t>
            </a:r>
            <a:r>
              <a:rPr lang="en-US" dirty="0" smtClean="0"/>
              <a:t> 2014)</a:t>
            </a:r>
          </a:p>
          <a:p>
            <a:r>
              <a:rPr lang="en-AU" dirty="0" smtClean="0"/>
              <a:t>Not inequality, but causal role for change in debt in both demand &amp; income…</a:t>
            </a:r>
            <a:endParaRPr lang="en-US" dirty="0" smtClean="0"/>
          </a:p>
        </p:txBody>
      </p:sp>
    </p:spTree>
    <p:extLst>
      <p:ext uri="{BB962C8B-B14F-4D97-AF65-F5344CB8AC3E}">
        <p14:creationId xmlns:p14="http://schemas.microsoft.com/office/powerpoint/2010/main" val="3890883771"/>
      </p:ext>
    </p:extLst>
  </p:cSld>
  <p:clrMapOvr>
    <a:masterClrMapping/>
  </p:clrMapOvr>
  <p:transition>
    <p:pull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Role of debt in aggregate demand &amp; income</a:t>
            </a:r>
            <a:endParaRPr lang="en-US" dirty="0"/>
          </a:p>
        </p:txBody>
      </p:sp>
      <p:sp>
        <p:nvSpPr>
          <p:cNvPr id="3" name="Content Placeholder 2"/>
          <p:cNvSpPr>
            <a:spLocks noGrp="1"/>
          </p:cNvSpPr>
          <p:nvPr>
            <p:ph idx="1"/>
          </p:nvPr>
        </p:nvSpPr>
        <p:spPr/>
        <p:txBody>
          <a:bodyPr/>
          <a:lstStyle/>
          <a:p>
            <a:r>
              <a:rPr lang="en-AU" dirty="0"/>
              <a:t>Deriving role of change in debt in aggregate demand </a:t>
            </a:r>
            <a:r>
              <a:rPr lang="en-AU" dirty="0" smtClean="0"/>
              <a:t>&amp; income from </a:t>
            </a:r>
            <a:r>
              <a:rPr lang="en-AU" dirty="0"/>
              <a:t>an expenditure </a:t>
            </a:r>
            <a:r>
              <a:rPr lang="en-AU" dirty="0" smtClean="0"/>
              <a:t>table</a:t>
            </a:r>
          </a:p>
          <a:p>
            <a:pPr lvl="1"/>
            <a:r>
              <a:rPr lang="en-AU" dirty="0" smtClean="0"/>
              <a:t>3 sectors, 3 situations</a:t>
            </a:r>
          </a:p>
          <a:p>
            <a:pPr lvl="2"/>
            <a:r>
              <a:rPr lang="en-AU" dirty="0" smtClean="0"/>
              <a:t>No borrowing is possible (“Say’s Law”)</a:t>
            </a:r>
          </a:p>
          <a:p>
            <a:pPr lvl="2"/>
            <a:r>
              <a:rPr lang="en-AU" dirty="0" smtClean="0"/>
              <a:t>Borrowing from other agents is possible (“Loanable Funds”)</a:t>
            </a:r>
          </a:p>
          <a:p>
            <a:pPr lvl="2"/>
            <a:r>
              <a:rPr lang="en-AU" dirty="0" smtClean="0"/>
              <a:t>Banks lend to non-banks (“Endogenous Money”)</a:t>
            </a:r>
          </a:p>
          <a:p>
            <a:pPr lvl="1"/>
            <a:r>
              <a:rPr lang="en-AU" dirty="0" smtClean="0"/>
              <a:t>2 types of expenditure:</a:t>
            </a:r>
          </a:p>
          <a:p>
            <a:pPr lvl="2"/>
            <a:r>
              <a:rPr lang="en-AU" dirty="0" smtClean="0"/>
              <a:t>Financed out of existing money</a:t>
            </a:r>
          </a:p>
          <a:p>
            <a:pPr lvl="3"/>
            <a:r>
              <a:rPr lang="en-AU" b="1" i="1" dirty="0" smtClean="0"/>
              <a:t>E</a:t>
            </a:r>
            <a:r>
              <a:rPr lang="en-AU" b="1" i="1" baseline="-25000" dirty="0" smtClean="0"/>
              <a:t>xy</a:t>
            </a:r>
            <a:r>
              <a:rPr lang="en-AU" dirty="0" smtClean="0"/>
              <a:t>: Expenditure by sector x to buy from sector y</a:t>
            </a:r>
          </a:p>
          <a:p>
            <a:pPr lvl="2"/>
            <a:r>
              <a:rPr lang="en-AU" dirty="0" smtClean="0"/>
              <a:t>Financed by borrowing</a:t>
            </a:r>
          </a:p>
          <a:p>
            <a:pPr lvl="3"/>
            <a:r>
              <a:rPr lang="en-AU" dirty="0" smtClean="0"/>
              <a:t> </a:t>
            </a:r>
            <a:r>
              <a:rPr lang="en-AU" dirty="0" smtClean="0">
                <a:latin typeface="Symbol" panose="05050102010706020507" pitchFamily="18" charset="2"/>
              </a:rPr>
              <a:t>D</a:t>
            </a:r>
            <a:r>
              <a:rPr lang="en-AU" dirty="0" smtClean="0"/>
              <a:t>D for single instance</a:t>
            </a:r>
          </a:p>
          <a:p>
            <a:pPr lvl="3"/>
            <a:r>
              <a:rPr lang="en-AU" dirty="0" err="1" smtClean="0"/>
              <a:t>dD</a:t>
            </a:r>
            <a:r>
              <a:rPr lang="en-AU" dirty="0" smtClean="0"/>
              <a:t>/</a:t>
            </a:r>
            <a:r>
              <a:rPr lang="en-AU" dirty="0" err="1" smtClean="0"/>
              <a:t>dt</a:t>
            </a:r>
            <a:r>
              <a:rPr lang="en-AU" dirty="0" smtClean="0"/>
              <a:t> for flow of debt in continuous time</a:t>
            </a:r>
            <a:endParaRPr lang="en-US" dirty="0"/>
          </a:p>
          <a:p>
            <a:endParaRPr lang="en-US" dirty="0"/>
          </a:p>
        </p:txBody>
      </p:sp>
    </p:spTree>
    <p:extLst>
      <p:ext uri="{BB962C8B-B14F-4D97-AF65-F5344CB8AC3E}">
        <p14:creationId xmlns:p14="http://schemas.microsoft.com/office/powerpoint/2010/main" val="1346527777"/>
      </p:ext>
    </p:extLst>
  </p:cSld>
  <p:clrMapOvr>
    <a:masterClrMapping/>
  </p:clrMapOvr>
  <p:transition>
    <p:pull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Role of debt in aggregate demand &amp; income</a:t>
            </a:r>
            <a:endParaRPr lang="en-US" dirty="0"/>
          </a:p>
        </p:txBody>
      </p:sp>
      <p:sp>
        <p:nvSpPr>
          <p:cNvPr id="3" name="Content Placeholder 2"/>
          <p:cNvSpPr>
            <a:spLocks noGrp="1"/>
          </p:cNvSpPr>
          <p:nvPr>
            <p:ph idx="1"/>
          </p:nvPr>
        </p:nvSpPr>
        <p:spPr>
          <a:xfrm>
            <a:off x="228600" y="685800"/>
            <a:ext cx="8763000" cy="1905000"/>
          </a:xfrm>
        </p:spPr>
        <p:txBody>
          <a:bodyPr/>
          <a:lstStyle/>
          <a:p>
            <a:r>
              <a:rPr lang="en-AU" dirty="0" smtClean="0"/>
              <a:t>Expenditure Table</a:t>
            </a:r>
          </a:p>
          <a:p>
            <a:pPr lvl="1"/>
            <a:r>
              <a:rPr lang="en-AU" dirty="0" smtClean="0"/>
              <a:t>Rows show expenditure by each sector</a:t>
            </a:r>
          </a:p>
          <a:p>
            <a:pPr lvl="1"/>
            <a:r>
              <a:rPr lang="en-AU" dirty="0" smtClean="0"/>
              <a:t>Columns show net income</a:t>
            </a:r>
          </a:p>
          <a:p>
            <a:pPr lvl="1"/>
            <a:r>
              <a:rPr lang="en-AU" dirty="0" smtClean="0"/>
              <a:t>Negative sum of diagonal is aggregate demand</a:t>
            </a:r>
          </a:p>
          <a:p>
            <a:pPr lvl="1"/>
            <a:r>
              <a:rPr lang="en-AU" dirty="0" smtClean="0"/>
              <a:t>Sum of off-diagonal elements is aggregate income</a:t>
            </a:r>
            <a:endParaRPr lang="en-US" dirty="0"/>
          </a:p>
        </p:txBody>
      </p:sp>
      <p:pic>
        <p:nvPicPr>
          <p:cNvPr id="4" name="Picture 3"/>
          <p:cNvPicPr>
            <a:picLocks noChangeAspect="1"/>
          </p:cNvPicPr>
          <p:nvPr/>
        </p:nvPicPr>
        <p:blipFill>
          <a:blip r:embed="rId2"/>
          <a:stretch>
            <a:fillRect/>
          </a:stretch>
        </p:blipFill>
        <p:spPr>
          <a:xfrm>
            <a:off x="392766" y="3111518"/>
            <a:ext cx="7608234" cy="1993882"/>
          </a:xfrm>
          <a:prstGeom prst="rect">
            <a:avLst/>
          </a:prstGeom>
        </p:spPr>
      </p:pic>
      <p:sp>
        <p:nvSpPr>
          <p:cNvPr id="5" name="Content Placeholder 2"/>
          <p:cNvSpPr txBox="1">
            <a:spLocks/>
          </p:cNvSpPr>
          <p:nvPr/>
        </p:nvSpPr>
        <p:spPr bwMode="auto">
          <a:xfrm>
            <a:off x="228600" y="25908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Simplest “Say’s Law” (really “demand creates its own supply…”)</a:t>
            </a:r>
            <a:endParaRPr lang="en-US" kern="0" dirty="0">
              <a:effectLst/>
            </a:endParaRPr>
          </a:p>
        </p:txBody>
      </p:sp>
      <p:sp>
        <p:nvSpPr>
          <p:cNvPr id="6" name="Rounded Rectangle 5"/>
          <p:cNvSpPr/>
          <p:nvPr/>
        </p:nvSpPr>
        <p:spPr bwMode="auto">
          <a:xfrm>
            <a:off x="2995611" y="3200400"/>
            <a:ext cx="1423359" cy="1828800"/>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solidFill>
                    <a:schemeClr val="tx1"/>
                  </a:solidFill>
                </a:ln>
                <a:solidFill>
                  <a:schemeClr val="accent2">
                    <a:lumMod val="75000"/>
                  </a:schemeClr>
                </a:solidFill>
                <a:effectLst>
                  <a:outerShdw blurRad="50800" dist="38100" dir="5400000" algn="t" rotWithShape="0">
                    <a:prstClr val="black">
                      <a:alpha val="40000"/>
                    </a:prstClr>
                  </a:outerShdw>
                </a:effectLst>
                <a:latin typeface="Candara" panose="020E0502030303020204" pitchFamily="34" charset="0"/>
              </a:rPr>
              <a:t>Sector 1 Net Income</a:t>
            </a:r>
            <a:endParaRPr kumimoji="0" lang="en-US" sz="2400" b="0" i="0" u="none" strike="noStrike" cap="none" normalizeH="0" baseline="0" dirty="0" smtClean="0">
              <a:ln>
                <a:solidFill>
                  <a:schemeClr val="tx1"/>
                </a:solidFill>
              </a:ln>
              <a:solidFill>
                <a:schemeClr val="accent2">
                  <a:lumMod val="75000"/>
                </a:schemeClr>
              </a:solidFill>
              <a:effectLst>
                <a:outerShdw blurRad="50800" dist="38100" dir="5400000" algn="t" rotWithShape="0">
                  <a:prstClr val="black">
                    <a:alpha val="40000"/>
                  </a:prstClr>
                </a:outerShdw>
              </a:effectLst>
              <a:latin typeface="Candara" panose="020E0502030303020204" pitchFamily="34" charset="0"/>
            </a:endParaRPr>
          </a:p>
        </p:txBody>
      </p:sp>
      <p:sp>
        <p:nvSpPr>
          <p:cNvPr id="7" name="Rounded Rectangle 6"/>
          <p:cNvSpPr/>
          <p:nvPr/>
        </p:nvSpPr>
        <p:spPr bwMode="auto">
          <a:xfrm rot="17288472">
            <a:off x="4902258" y="1773083"/>
            <a:ext cx="786655" cy="4954998"/>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solidFill>
                    <a:schemeClr val="tx1"/>
                  </a:solidFill>
                </a:ln>
                <a:solidFill>
                  <a:schemeClr val="accent2">
                    <a:lumMod val="75000"/>
                  </a:schemeClr>
                </a:solidFill>
                <a:effectLst>
                  <a:outerShdw blurRad="50800" dist="38100" dir="5400000" algn="t" rotWithShape="0">
                    <a:prstClr val="black">
                      <a:alpha val="40000"/>
                    </a:prstClr>
                  </a:outerShdw>
                </a:effectLst>
                <a:latin typeface="Candara" panose="020E0502030303020204" pitchFamily="34" charset="0"/>
              </a:rPr>
              <a:t>Aggregate demand</a:t>
            </a:r>
            <a:endParaRPr kumimoji="0" lang="en-US" sz="2400" b="0" i="0" u="none" strike="noStrike" cap="none" normalizeH="0" baseline="0" dirty="0" smtClean="0">
              <a:ln>
                <a:solidFill>
                  <a:schemeClr val="tx1"/>
                </a:solidFill>
              </a:ln>
              <a:solidFill>
                <a:schemeClr val="accent2">
                  <a:lumMod val="75000"/>
                </a:schemeClr>
              </a:solidFill>
              <a:effectLst>
                <a:outerShdw blurRad="50800" dist="38100" dir="5400000" algn="t" rotWithShape="0">
                  <a:prstClr val="black">
                    <a:alpha val="40000"/>
                  </a:prstClr>
                </a:outerShdw>
              </a:effectLst>
              <a:latin typeface="Candara" panose="020E0502030303020204" pitchFamily="34" charset="0"/>
            </a:endParaRPr>
          </a:p>
        </p:txBody>
      </p:sp>
      <p:sp>
        <p:nvSpPr>
          <p:cNvPr id="8" name="Right Triangle 7"/>
          <p:cNvSpPr/>
          <p:nvPr/>
        </p:nvSpPr>
        <p:spPr bwMode="auto">
          <a:xfrm>
            <a:off x="2895600" y="3810000"/>
            <a:ext cx="3505200" cy="1219200"/>
          </a:xfrm>
          <a:prstGeom prst="rtTriangle">
            <a:avLst/>
          </a:prstGeom>
          <a:gradFill rotWithShape="0">
            <a:gsLst>
              <a:gs pos="64000">
                <a:schemeClr val="bg1">
                  <a:alpha val="24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21600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bg1">
                    <a:lumMod val="50000"/>
                  </a:schemeClr>
                </a:solidFill>
                <a:effectLst>
                  <a:outerShdw blurRad="50800" dist="38100" dir="13500000" algn="br" rotWithShape="0">
                    <a:prstClr val="black">
                      <a:alpha val="40000"/>
                    </a:prstClr>
                  </a:outerShdw>
                </a:effectLst>
                <a:latin typeface="Candara" panose="020E0502030303020204" pitchFamily="34" charset="0"/>
              </a:rPr>
              <a:t>Aggregate income</a:t>
            </a:r>
            <a:endParaRPr kumimoji="0" lang="en-US" sz="2400" b="0" i="0" u="none" strike="noStrike" cap="none" normalizeH="0" baseline="0" dirty="0" smtClean="0">
              <a:ln>
                <a:noFill/>
              </a:ln>
              <a:solidFill>
                <a:schemeClr val="bg1">
                  <a:lumMod val="50000"/>
                </a:schemeClr>
              </a:solidFill>
              <a:effectLst>
                <a:outerShdw blurRad="50800" dist="38100" dir="13500000" algn="br" rotWithShape="0">
                  <a:prstClr val="black">
                    <a:alpha val="40000"/>
                  </a:prstClr>
                </a:outerShdw>
              </a:effectLst>
              <a:latin typeface="Candara" panose="020E0502030303020204" pitchFamily="34" charset="0"/>
            </a:endParaRPr>
          </a:p>
        </p:txBody>
      </p:sp>
      <p:sp>
        <p:nvSpPr>
          <p:cNvPr id="9" name="Right Triangle 8"/>
          <p:cNvSpPr/>
          <p:nvPr/>
        </p:nvSpPr>
        <p:spPr bwMode="auto">
          <a:xfrm flipH="1" flipV="1">
            <a:off x="4495799" y="3581400"/>
            <a:ext cx="3353429" cy="1219200"/>
          </a:xfrm>
          <a:prstGeom prst="rtTriangle">
            <a:avLst/>
          </a:prstGeom>
          <a:gradFill rotWithShape="0">
            <a:gsLst>
              <a:gs pos="64000">
                <a:schemeClr val="bg1">
                  <a:alpha val="24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21600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bg1">
                    <a:lumMod val="50000"/>
                  </a:schemeClr>
                </a:solidFill>
                <a:effectLst>
                  <a:outerShdw blurRad="50800" dist="38100" dir="13500000" algn="br" rotWithShape="0">
                    <a:prstClr val="black">
                      <a:alpha val="40000"/>
                    </a:prstClr>
                  </a:outerShdw>
                </a:effectLst>
                <a:latin typeface="Candara" panose="020E0502030303020204" pitchFamily="34" charset="0"/>
              </a:rPr>
              <a:t>Aggregate income</a:t>
            </a:r>
            <a:endParaRPr kumimoji="0" lang="en-US" sz="2400" b="0" i="0" u="none" strike="noStrike" cap="none" normalizeH="0" baseline="0" dirty="0" smtClean="0">
              <a:ln>
                <a:noFill/>
              </a:ln>
              <a:solidFill>
                <a:schemeClr val="bg1">
                  <a:lumMod val="50000"/>
                </a:schemeClr>
              </a:solidFill>
              <a:effectLst>
                <a:outerShdw blurRad="50800" dist="38100" dir="13500000" algn="br" rotWithShape="0">
                  <a:prstClr val="black">
                    <a:alpha val="40000"/>
                  </a:prstClr>
                </a:outerShdw>
              </a:effectLst>
              <a:latin typeface="Candara" panose="020E0502030303020204" pitchFamily="34" charset="0"/>
            </a:endParaRPr>
          </a:p>
        </p:txBody>
      </p:sp>
      <p:sp>
        <p:nvSpPr>
          <p:cNvPr id="10" name="Content Placeholder 2"/>
          <p:cNvSpPr txBox="1">
            <a:spLocks/>
          </p:cNvSpPr>
          <p:nvPr/>
        </p:nvSpPr>
        <p:spPr bwMode="auto">
          <a:xfrm>
            <a:off x="228600" y="524544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Aggregate demand</a:t>
            </a:r>
            <a:endParaRPr lang="en-US" kern="0" dirty="0">
              <a:effectLst/>
            </a:endParaRPr>
          </a:p>
        </p:txBody>
      </p:sp>
      <p:pic>
        <p:nvPicPr>
          <p:cNvPr id="11" name="Picture 10"/>
          <p:cNvPicPr>
            <a:picLocks noChangeAspect="1"/>
          </p:cNvPicPr>
          <p:nvPr/>
        </p:nvPicPr>
        <p:blipFill>
          <a:blip r:embed="rId3"/>
          <a:stretch>
            <a:fillRect/>
          </a:stretch>
        </p:blipFill>
        <p:spPr>
          <a:xfrm>
            <a:off x="3027904" y="5621291"/>
            <a:ext cx="5658904" cy="618658"/>
          </a:xfrm>
          <a:prstGeom prst="rect">
            <a:avLst/>
          </a:prstGeom>
        </p:spPr>
      </p:pic>
      <p:sp>
        <p:nvSpPr>
          <p:cNvPr id="12" name="Content Placeholder 2"/>
          <p:cNvSpPr txBox="1">
            <a:spLocks/>
          </p:cNvSpPr>
          <p:nvPr/>
        </p:nvSpPr>
        <p:spPr bwMode="auto">
          <a:xfrm>
            <a:off x="228600" y="570202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Aggregate income</a:t>
            </a:r>
            <a:endParaRPr lang="en-US" kern="0" dirty="0">
              <a:effectLst/>
            </a:endParaRPr>
          </a:p>
        </p:txBody>
      </p:sp>
      <p:pic>
        <p:nvPicPr>
          <p:cNvPr id="13" name="Picture 12"/>
          <p:cNvPicPr>
            <a:picLocks noChangeAspect="1"/>
          </p:cNvPicPr>
          <p:nvPr/>
        </p:nvPicPr>
        <p:blipFill>
          <a:blip r:embed="rId4"/>
          <a:stretch>
            <a:fillRect/>
          </a:stretch>
        </p:blipFill>
        <p:spPr>
          <a:xfrm>
            <a:off x="2995611" y="5169245"/>
            <a:ext cx="5593976" cy="609600"/>
          </a:xfrm>
          <a:prstGeom prst="rect">
            <a:avLst/>
          </a:prstGeom>
        </p:spPr>
      </p:pic>
    </p:spTree>
    <p:extLst>
      <p:ext uri="{BB962C8B-B14F-4D97-AF65-F5344CB8AC3E}">
        <p14:creationId xmlns:p14="http://schemas.microsoft.com/office/powerpoint/2010/main" val="150790620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xit" presetSubtype="0" fill="hold" grpId="1" nodeType="clickEffect">
                                  <p:stCondLst>
                                    <p:cond delay="0"/>
                                  </p:stCondLst>
                                  <p:childTnLst>
                                    <p:animEffect transition="out" filter="wipe(down)">
                                      <p:cBhvr>
                                        <p:cTn id="34" dur="180" accel="50000">
                                          <p:stCondLst>
                                            <p:cond delay="1820"/>
                                          </p:stCondLst>
                                        </p:cTn>
                                        <p:tgtEl>
                                          <p:spTgt spid="6"/>
                                        </p:tgtEl>
                                      </p:cBhvr>
                                    </p:animEffect>
                                    <p:anim calcmode="lin" valueType="num">
                                      <p:cBhvr>
                                        <p:cTn id="35"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36"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37"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1"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42" dur="26">
                                          <p:stCondLst>
                                            <p:cond delay="620"/>
                                          </p:stCondLst>
                                        </p:cTn>
                                        <p:tgtEl>
                                          <p:spTgt spid="6"/>
                                        </p:tgtEl>
                                      </p:cBhvr>
                                      <p:to x="100000" y="60000"/>
                                    </p:animScale>
                                    <p:animScale>
                                      <p:cBhvr>
                                        <p:cTn id="43" dur="166" decel="50000">
                                          <p:stCondLst>
                                            <p:cond delay="646"/>
                                          </p:stCondLst>
                                        </p:cTn>
                                        <p:tgtEl>
                                          <p:spTgt spid="6"/>
                                        </p:tgtEl>
                                      </p:cBhvr>
                                      <p:to x="100000" y="100000"/>
                                    </p:animScale>
                                    <p:animScale>
                                      <p:cBhvr>
                                        <p:cTn id="44" dur="26">
                                          <p:stCondLst>
                                            <p:cond delay="1312"/>
                                          </p:stCondLst>
                                        </p:cTn>
                                        <p:tgtEl>
                                          <p:spTgt spid="6"/>
                                        </p:tgtEl>
                                      </p:cBhvr>
                                      <p:to x="100000" y="80000"/>
                                    </p:animScale>
                                    <p:animScale>
                                      <p:cBhvr>
                                        <p:cTn id="45" dur="166" decel="50000">
                                          <p:stCondLst>
                                            <p:cond delay="1338"/>
                                          </p:stCondLst>
                                        </p:cTn>
                                        <p:tgtEl>
                                          <p:spTgt spid="6"/>
                                        </p:tgtEl>
                                      </p:cBhvr>
                                      <p:to x="100000" y="100000"/>
                                    </p:animScale>
                                    <p:animScale>
                                      <p:cBhvr>
                                        <p:cTn id="46" dur="26">
                                          <p:stCondLst>
                                            <p:cond delay="1642"/>
                                          </p:stCondLst>
                                        </p:cTn>
                                        <p:tgtEl>
                                          <p:spTgt spid="6"/>
                                        </p:tgtEl>
                                      </p:cBhvr>
                                      <p:to x="100000" y="90000"/>
                                    </p:animScale>
                                    <p:animScale>
                                      <p:cBhvr>
                                        <p:cTn id="47" dur="166" decel="50000">
                                          <p:stCondLst>
                                            <p:cond delay="1668"/>
                                          </p:stCondLst>
                                        </p:cTn>
                                        <p:tgtEl>
                                          <p:spTgt spid="6"/>
                                        </p:tgtEl>
                                      </p:cBhvr>
                                      <p:to x="100000" y="100000"/>
                                    </p:animScale>
                                    <p:animScale>
                                      <p:cBhvr>
                                        <p:cTn id="48" dur="26">
                                          <p:stCondLst>
                                            <p:cond delay="1808"/>
                                          </p:stCondLst>
                                        </p:cTn>
                                        <p:tgtEl>
                                          <p:spTgt spid="6"/>
                                        </p:tgtEl>
                                      </p:cBhvr>
                                      <p:to x="100000" y="95000"/>
                                    </p:animScale>
                                    <p:animScale>
                                      <p:cBhvr>
                                        <p:cTn id="49" dur="166" decel="50000">
                                          <p:stCondLst>
                                            <p:cond delay="1834"/>
                                          </p:stCondLst>
                                        </p:cTn>
                                        <p:tgtEl>
                                          <p:spTgt spid="6"/>
                                        </p:tgtEl>
                                      </p:cBhvr>
                                      <p:to x="100000" y="100000"/>
                                    </p:animScale>
                                    <p:set>
                                      <p:cBhvr>
                                        <p:cTn id="50" dur="1" fill="hold">
                                          <p:stCondLst>
                                            <p:cond delay="1999"/>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xit" presetSubtype="0" fill="hold" grpId="1" nodeType="clickEffect">
                                  <p:stCondLst>
                                    <p:cond delay="0"/>
                                  </p:stCondLst>
                                  <p:childTnLst>
                                    <p:animEffect transition="out" filter="wipe(down)">
                                      <p:cBhvr>
                                        <p:cTn id="72" dur="180" accel="50000">
                                          <p:stCondLst>
                                            <p:cond delay="1820"/>
                                          </p:stCondLst>
                                        </p:cTn>
                                        <p:tgtEl>
                                          <p:spTgt spid="7"/>
                                        </p:tgtEl>
                                      </p:cBhvr>
                                    </p:animEffect>
                                    <p:anim calcmode="lin" valueType="num">
                                      <p:cBhvr>
                                        <p:cTn id="73"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74"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75"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6"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7"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8"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9"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80" dur="26">
                                          <p:stCondLst>
                                            <p:cond delay="620"/>
                                          </p:stCondLst>
                                        </p:cTn>
                                        <p:tgtEl>
                                          <p:spTgt spid="7"/>
                                        </p:tgtEl>
                                      </p:cBhvr>
                                      <p:to x="100000" y="60000"/>
                                    </p:animScale>
                                    <p:animScale>
                                      <p:cBhvr>
                                        <p:cTn id="81" dur="166" decel="50000">
                                          <p:stCondLst>
                                            <p:cond delay="646"/>
                                          </p:stCondLst>
                                        </p:cTn>
                                        <p:tgtEl>
                                          <p:spTgt spid="7"/>
                                        </p:tgtEl>
                                      </p:cBhvr>
                                      <p:to x="100000" y="100000"/>
                                    </p:animScale>
                                    <p:animScale>
                                      <p:cBhvr>
                                        <p:cTn id="82" dur="26">
                                          <p:stCondLst>
                                            <p:cond delay="1312"/>
                                          </p:stCondLst>
                                        </p:cTn>
                                        <p:tgtEl>
                                          <p:spTgt spid="7"/>
                                        </p:tgtEl>
                                      </p:cBhvr>
                                      <p:to x="100000" y="80000"/>
                                    </p:animScale>
                                    <p:animScale>
                                      <p:cBhvr>
                                        <p:cTn id="83" dur="166" decel="50000">
                                          <p:stCondLst>
                                            <p:cond delay="1338"/>
                                          </p:stCondLst>
                                        </p:cTn>
                                        <p:tgtEl>
                                          <p:spTgt spid="7"/>
                                        </p:tgtEl>
                                      </p:cBhvr>
                                      <p:to x="100000" y="100000"/>
                                    </p:animScale>
                                    <p:animScale>
                                      <p:cBhvr>
                                        <p:cTn id="84" dur="26">
                                          <p:stCondLst>
                                            <p:cond delay="1642"/>
                                          </p:stCondLst>
                                        </p:cTn>
                                        <p:tgtEl>
                                          <p:spTgt spid="7"/>
                                        </p:tgtEl>
                                      </p:cBhvr>
                                      <p:to x="100000" y="90000"/>
                                    </p:animScale>
                                    <p:animScale>
                                      <p:cBhvr>
                                        <p:cTn id="85" dur="166" decel="50000">
                                          <p:stCondLst>
                                            <p:cond delay="1668"/>
                                          </p:stCondLst>
                                        </p:cTn>
                                        <p:tgtEl>
                                          <p:spTgt spid="7"/>
                                        </p:tgtEl>
                                      </p:cBhvr>
                                      <p:to x="100000" y="100000"/>
                                    </p:animScale>
                                    <p:animScale>
                                      <p:cBhvr>
                                        <p:cTn id="86" dur="26">
                                          <p:stCondLst>
                                            <p:cond delay="1808"/>
                                          </p:stCondLst>
                                        </p:cTn>
                                        <p:tgtEl>
                                          <p:spTgt spid="7"/>
                                        </p:tgtEl>
                                      </p:cBhvr>
                                      <p:to x="100000" y="95000"/>
                                    </p:animScale>
                                    <p:animScale>
                                      <p:cBhvr>
                                        <p:cTn id="87" dur="166" decel="50000">
                                          <p:stCondLst>
                                            <p:cond delay="1834"/>
                                          </p:stCondLst>
                                        </p:cTn>
                                        <p:tgtEl>
                                          <p:spTgt spid="7"/>
                                        </p:tgtEl>
                                      </p:cBhvr>
                                      <p:to x="100000" y="100000"/>
                                    </p:animScale>
                                    <p:set>
                                      <p:cBhvr>
                                        <p:cTn id="88" dur="1" fill="hold">
                                          <p:stCondLst>
                                            <p:cond delay="1999"/>
                                          </p:stCondLst>
                                        </p:cTn>
                                        <p:tgtEl>
                                          <p:spTgt spid="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6" presetClass="exit" presetSubtype="0" fill="hold" grpId="2" nodeType="clickEffect">
                                  <p:stCondLst>
                                    <p:cond delay="0"/>
                                  </p:stCondLst>
                                  <p:childTnLst>
                                    <p:animEffect transition="out" filter="wipe(down)">
                                      <p:cBhvr>
                                        <p:cTn id="92" dur="180" accel="50000">
                                          <p:stCondLst>
                                            <p:cond delay="1820"/>
                                          </p:stCondLst>
                                        </p:cTn>
                                        <p:tgtEl>
                                          <p:spTgt spid="7"/>
                                        </p:tgtEl>
                                      </p:cBhvr>
                                    </p:animEffect>
                                    <p:anim calcmode="lin" valueType="num">
                                      <p:cBhvr>
                                        <p:cTn id="93"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94"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95"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6"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7"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8"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9"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100" dur="26">
                                          <p:stCondLst>
                                            <p:cond delay="620"/>
                                          </p:stCondLst>
                                        </p:cTn>
                                        <p:tgtEl>
                                          <p:spTgt spid="7"/>
                                        </p:tgtEl>
                                      </p:cBhvr>
                                      <p:to x="100000" y="60000"/>
                                    </p:animScale>
                                    <p:animScale>
                                      <p:cBhvr>
                                        <p:cTn id="101" dur="166" decel="50000">
                                          <p:stCondLst>
                                            <p:cond delay="646"/>
                                          </p:stCondLst>
                                        </p:cTn>
                                        <p:tgtEl>
                                          <p:spTgt spid="7"/>
                                        </p:tgtEl>
                                      </p:cBhvr>
                                      <p:to x="100000" y="100000"/>
                                    </p:animScale>
                                    <p:animScale>
                                      <p:cBhvr>
                                        <p:cTn id="102" dur="26">
                                          <p:stCondLst>
                                            <p:cond delay="1312"/>
                                          </p:stCondLst>
                                        </p:cTn>
                                        <p:tgtEl>
                                          <p:spTgt spid="7"/>
                                        </p:tgtEl>
                                      </p:cBhvr>
                                      <p:to x="100000" y="80000"/>
                                    </p:animScale>
                                    <p:animScale>
                                      <p:cBhvr>
                                        <p:cTn id="103" dur="166" decel="50000">
                                          <p:stCondLst>
                                            <p:cond delay="1338"/>
                                          </p:stCondLst>
                                        </p:cTn>
                                        <p:tgtEl>
                                          <p:spTgt spid="7"/>
                                        </p:tgtEl>
                                      </p:cBhvr>
                                      <p:to x="100000" y="100000"/>
                                    </p:animScale>
                                    <p:animScale>
                                      <p:cBhvr>
                                        <p:cTn id="104" dur="26">
                                          <p:stCondLst>
                                            <p:cond delay="1642"/>
                                          </p:stCondLst>
                                        </p:cTn>
                                        <p:tgtEl>
                                          <p:spTgt spid="7"/>
                                        </p:tgtEl>
                                      </p:cBhvr>
                                      <p:to x="100000" y="90000"/>
                                    </p:animScale>
                                    <p:animScale>
                                      <p:cBhvr>
                                        <p:cTn id="105" dur="166" decel="50000">
                                          <p:stCondLst>
                                            <p:cond delay="1668"/>
                                          </p:stCondLst>
                                        </p:cTn>
                                        <p:tgtEl>
                                          <p:spTgt spid="7"/>
                                        </p:tgtEl>
                                      </p:cBhvr>
                                      <p:to x="100000" y="100000"/>
                                    </p:animScale>
                                    <p:animScale>
                                      <p:cBhvr>
                                        <p:cTn id="106" dur="26">
                                          <p:stCondLst>
                                            <p:cond delay="1808"/>
                                          </p:stCondLst>
                                        </p:cTn>
                                        <p:tgtEl>
                                          <p:spTgt spid="7"/>
                                        </p:tgtEl>
                                      </p:cBhvr>
                                      <p:to x="100000" y="95000"/>
                                    </p:animScale>
                                    <p:animScale>
                                      <p:cBhvr>
                                        <p:cTn id="107" dur="166" decel="50000">
                                          <p:stCondLst>
                                            <p:cond delay="1834"/>
                                          </p:stCondLst>
                                        </p:cTn>
                                        <p:tgtEl>
                                          <p:spTgt spid="7"/>
                                        </p:tgtEl>
                                      </p:cBhvr>
                                      <p:to x="100000" y="100000"/>
                                    </p:animScale>
                                    <p:set>
                                      <p:cBhvr>
                                        <p:cTn id="108" dur="1" fill="hold">
                                          <p:stCondLst>
                                            <p:cond delay="1999"/>
                                          </p:stCondLst>
                                        </p:cTn>
                                        <p:tgtEl>
                                          <p:spTgt spid="7"/>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7" presetClass="entr" presetSubtype="8" fill="hold" grpId="0" nodeType="clickEffect">
                                  <p:stCondLst>
                                    <p:cond delay="0"/>
                                  </p:stCondLst>
                                  <p:childTnLst>
                                    <p:set>
                                      <p:cBhvr>
                                        <p:cTn id="112" dur="1" fill="hold">
                                          <p:stCondLst>
                                            <p:cond delay="0"/>
                                          </p:stCondLst>
                                        </p:cTn>
                                        <p:tgtEl>
                                          <p:spTgt spid="8"/>
                                        </p:tgtEl>
                                        <p:attrNameLst>
                                          <p:attrName>style.visibility</p:attrName>
                                        </p:attrNameLst>
                                      </p:cBhvr>
                                      <p:to>
                                        <p:strVal val="visible"/>
                                      </p:to>
                                    </p:set>
                                    <p:anim calcmode="lin" valueType="num">
                                      <p:cBhvr>
                                        <p:cTn id="113" dur="500" fill="hold"/>
                                        <p:tgtEl>
                                          <p:spTgt spid="8"/>
                                        </p:tgtEl>
                                        <p:attrNameLst>
                                          <p:attrName>ppt_x</p:attrName>
                                        </p:attrNameLst>
                                      </p:cBhvr>
                                      <p:tavLst>
                                        <p:tav tm="0">
                                          <p:val>
                                            <p:strVal val="#ppt_x-#ppt_w/2"/>
                                          </p:val>
                                        </p:tav>
                                        <p:tav tm="100000">
                                          <p:val>
                                            <p:strVal val="#ppt_x"/>
                                          </p:val>
                                        </p:tav>
                                      </p:tavLst>
                                    </p:anim>
                                    <p:anim calcmode="lin" valueType="num">
                                      <p:cBhvr>
                                        <p:cTn id="114" dur="500" fill="hold"/>
                                        <p:tgtEl>
                                          <p:spTgt spid="8"/>
                                        </p:tgtEl>
                                        <p:attrNameLst>
                                          <p:attrName>ppt_y</p:attrName>
                                        </p:attrNameLst>
                                      </p:cBhvr>
                                      <p:tavLst>
                                        <p:tav tm="0">
                                          <p:val>
                                            <p:strVal val="#ppt_y"/>
                                          </p:val>
                                        </p:tav>
                                        <p:tav tm="100000">
                                          <p:val>
                                            <p:strVal val="#ppt_y"/>
                                          </p:val>
                                        </p:tav>
                                      </p:tavLst>
                                    </p:anim>
                                    <p:anim calcmode="lin" valueType="num">
                                      <p:cBhvr>
                                        <p:cTn id="115" dur="500" fill="hold"/>
                                        <p:tgtEl>
                                          <p:spTgt spid="8"/>
                                        </p:tgtEl>
                                        <p:attrNameLst>
                                          <p:attrName>ppt_w</p:attrName>
                                        </p:attrNameLst>
                                      </p:cBhvr>
                                      <p:tavLst>
                                        <p:tav tm="0">
                                          <p:val>
                                            <p:fltVal val="0"/>
                                          </p:val>
                                        </p:tav>
                                        <p:tav tm="100000">
                                          <p:val>
                                            <p:strVal val="#ppt_w"/>
                                          </p:val>
                                        </p:tav>
                                      </p:tavLst>
                                    </p:anim>
                                    <p:anim calcmode="lin" valueType="num">
                                      <p:cBhvr>
                                        <p:cTn id="116" dur="500" fill="hold"/>
                                        <p:tgtEl>
                                          <p:spTgt spid="8"/>
                                        </p:tgtEl>
                                        <p:attrNameLst>
                                          <p:attrName>ppt_h</p:attrName>
                                        </p:attrNameLst>
                                      </p:cBhvr>
                                      <p:tavLst>
                                        <p:tav tm="0">
                                          <p:val>
                                            <p:strVal val="#ppt_h"/>
                                          </p:val>
                                        </p:tav>
                                        <p:tav tm="100000">
                                          <p:val>
                                            <p:strVal val="#ppt_h"/>
                                          </p:val>
                                        </p:tav>
                                      </p:tavLst>
                                    </p:anim>
                                  </p:childTnLst>
                                </p:cTn>
                              </p:par>
                              <p:par>
                                <p:cTn id="117" presetID="17" presetClass="entr" presetSubtype="8" fill="hold" grpId="0" nodeType="withEffect">
                                  <p:stCondLst>
                                    <p:cond delay="0"/>
                                  </p:stCondLst>
                                  <p:childTnLst>
                                    <p:set>
                                      <p:cBhvr>
                                        <p:cTn id="118" dur="1" fill="hold">
                                          <p:stCondLst>
                                            <p:cond delay="0"/>
                                          </p:stCondLst>
                                        </p:cTn>
                                        <p:tgtEl>
                                          <p:spTgt spid="9"/>
                                        </p:tgtEl>
                                        <p:attrNameLst>
                                          <p:attrName>style.visibility</p:attrName>
                                        </p:attrNameLst>
                                      </p:cBhvr>
                                      <p:to>
                                        <p:strVal val="visible"/>
                                      </p:to>
                                    </p:set>
                                    <p:anim calcmode="lin" valueType="num">
                                      <p:cBhvr>
                                        <p:cTn id="119" dur="500" fill="hold"/>
                                        <p:tgtEl>
                                          <p:spTgt spid="9"/>
                                        </p:tgtEl>
                                        <p:attrNameLst>
                                          <p:attrName>ppt_x</p:attrName>
                                        </p:attrNameLst>
                                      </p:cBhvr>
                                      <p:tavLst>
                                        <p:tav tm="0">
                                          <p:val>
                                            <p:strVal val="#ppt_x-#ppt_w/2"/>
                                          </p:val>
                                        </p:tav>
                                        <p:tav tm="100000">
                                          <p:val>
                                            <p:strVal val="#ppt_x"/>
                                          </p:val>
                                        </p:tav>
                                      </p:tavLst>
                                    </p:anim>
                                    <p:anim calcmode="lin" valueType="num">
                                      <p:cBhvr>
                                        <p:cTn id="120" dur="500" fill="hold"/>
                                        <p:tgtEl>
                                          <p:spTgt spid="9"/>
                                        </p:tgtEl>
                                        <p:attrNameLst>
                                          <p:attrName>ppt_y</p:attrName>
                                        </p:attrNameLst>
                                      </p:cBhvr>
                                      <p:tavLst>
                                        <p:tav tm="0">
                                          <p:val>
                                            <p:strVal val="#ppt_y"/>
                                          </p:val>
                                        </p:tav>
                                        <p:tav tm="100000">
                                          <p:val>
                                            <p:strVal val="#ppt_y"/>
                                          </p:val>
                                        </p:tav>
                                      </p:tavLst>
                                    </p:anim>
                                    <p:anim calcmode="lin" valueType="num">
                                      <p:cBhvr>
                                        <p:cTn id="121" dur="500" fill="hold"/>
                                        <p:tgtEl>
                                          <p:spTgt spid="9"/>
                                        </p:tgtEl>
                                        <p:attrNameLst>
                                          <p:attrName>ppt_w</p:attrName>
                                        </p:attrNameLst>
                                      </p:cBhvr>
                                      <p:tavLst>
                                        <p:tav tm="0">
                                          <p:val>
                                            <p:fltVal val="0"/>
                                          </p:val>
                                        </p:tav>
                                        <p:tav tm="100000">
                                          <p:val>
                                            <p:strVal val="#ppt_w"/>
                                          </p:val>
                                        </p:tav>
                                      </p:tavLst>
                                    </p:anim>
                                    <p:anim calcmode="lin" valueType="num">
                                      <p:cBhvr>
                                        <p:cTn id="12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26" presetClass="exit" presetSubtype="0" fill="hold" grpId="1" nodeType="clickEffect">
                                  <p:stCondLst>
                                    <p:cond delay="0"/>
                                  </p:stCondLst>
                                  <p:childTnLst>
                                    <p:animEffect transition="out" filter="wipe(down)">
                                      <p:cBhvr>
                                        <p:cTn id="126" dur="180" accel="50000">
                                          <p:stCondLst>
                                            <p:cond delay="1820"/>
                                          </p:stCondLst>
                                        </p:cTn>
                                        <p:tgtEl>
                                          <p:spTgt spid="8"/>
                                        </p:tgtEl>
                                      </p:cBhvr>
                                    </p:animEffect>
                                    <p:anim calcmode="lin" valueType="num">
                                      <p:cBhvr>
                                        <p:cTn id="127"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128"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129"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0"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1"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2"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3"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134" dur="26">
                                          <p:stCondLst>
                                            <p:cond delay="620"/>
                                          </p:stCondLst>
                                        </p:cTn>
                                        <p:tgtEl>
                                          <p:spTgt spid="8"/>
                                        </p:tgtEl>
                                      </p:cBhvr>
                                      <p:to x="100000" y="60000"/>
                                    </p:animScale>
                                    <p:animScale>
                                      <p:cBhvr>
                                        <p:cTn id="135" dur="166" decel="50000">
                                          <p:stCondLst>
                                            <p:cond delay="646"/>
                                          </p:stCondLst>
                                        </p:cTn>
                                        <p:tgtEl>
                                          <p:spTgt spid="8"/>
                                        </p:tgtEl>
                                      </p:cBhvr>
                                      <p:to x="100000" y="100000"/>
                                    </p:animScale>
                                    <p:animScale>
                                      <p:cBhvr>
                                        <p:cTn id="136" dur="26">
                                          <p:stCondLst>
                                            <p:cond delay="1312"/>
                                          </p:stCondLst>
                                        </p:cTn>
                                        <p:tgtEl>
                                          <p:spTgt spid="8"/>
                                        </p:tgtEl>
                                      </p:cBhvr>
                                      <p:to x="100000" y="80000"/>
                                    </p:animScale>
                                    <p:animScale>
                                      <p:cBhvr>
                                        <p:cTn id="137" dur="166" decel="50000">
                                          <p:stCondLst>
                                            <p:cond delay="1338"/>
                                          </p:stCondLst>
                                        </p:cTn>
                                        <p:tgtEl>
                                          <p:spTgt spid="8"/>
                                        </p:tgtEl>
                                      </p:cBhvr>
                                      <p:to x="100000" y="100000"/>
                                    </p:animScale>
                                    <p:animScale>
                                      <p:cBhvr>
                                        <p:cTn id="138" dur="26">
                                          <p:stCondLst>
                                            <p:cond delay="1642"/>
                                          </p:stCondLst>
                                        </p:cTn>
                                        <p:tgtEl>
                                          <p:spTgt spid="8"/>
                                        </p:tgtEl>
                                      </p:cBhvr>
                                      <p:to x="100000" y="90000"/>
                                    </p:animScale>
                                    <p:animScale>
                                      <p:cBhvr>
                                        <p:cTn id="139" dur="166" decel="50000">
                                          <p:stCondLst>
                                            <p:cond delay="1668"/>
                                          </p:stCondLst>
                                        </p:cTn>
                                        <p:tgtEl>
                                          <p:spTgt spid="8"/>
                                        </p:tgtEl>
                                      </p:cBhvr>
                                      <p:to x="100000" y="100000"/>
                                    </p:animScale>
                                    <p:animScale>
                                      <p:cBhvr>
                                        <p:cTn id="140" dur="26">
                                          <p:stCondLst>
                                            <p:cond delay="1808"/>
                                          </p:stCondLst>
                                        </p:cTn>
                                        <p:tgtEl>
                                          <p:spTgt spid="8"/>
                                        </p:tgtEl>
                                      </p:cBhvr>
                                      <p:to x="100000" y="95000"/>
                                    </p:animScale>
                                    <p:animScale>
                                      <p:cBhvr>
                                        <p:cTn id="141" dur="166" decel="50000">
                                          <p:stCondLst>
                                            <p:cond delay="1834"/>
                                          </p:stCondLst>
                                        </p:cTn>
                                        <p:tgtEl>
                                          <p:spTgt spid="8"/>
                                        </p:tgtEl>
                                      </p:cBhvr>
                                      <p:to x="100000" y="100000"/>
                                    </p:animScale>
                                    <p:set>
                                      <p:cBhvr>
                                        <p:cTn id="142" dur="1" fill="hold">
                                          <p:stCondLst>
                                            <p:cond delay="1999"/>
                                          </p:stCondLst>
                                        </p:cTn>
                                        <p:tgtEl>
                                          <p:spTgt spid="8"/>
                                        </p:tgtEl>
                                        <p:attrNameLst>
                                          <p:attrName>style.visibility</p:attrName>
                                        </p:attrNameLst>
                                      </p:cBhvr>
                                      <p:to>
                                        <p:strVal val="hidden"/>
                                      </p:to>
                                    </p:set>
                                  </p:childTnLst>
                                </p:cTn>
                              </p:par>
                              <p:par>
                                <p:cTn id="143" presetID="26" presetClass="exit" presetSubtype="0" fill="hold" grpId="1" nodeType="withEffect">
                                  <p:stCondLst>
                                    <p:cond delay="0"/>
                                  </p:stCondLst>
                                  <p:childTnLst>
                                    <p:animEffect transition="out" filter="wipe(down)">
                                      <p:cBhvr>
                                        <p:cTn id="144" dur="180" accel="50000">
                                          <p:stCondLst>
                                            <p:cond delay="1820"/>
                                          </p:stCondLst>
                                        </p:cTn>
                                        <p:tgtEl>
                                          <p:spTgt spid="9"/>
                                        </p:tgtEl>
                                      </p:cBhvr>
                                    </p:animEffect>
                                    <p:anim calcmode="lin" valueType="num">
                                      <p:cBhvr>
                                        <p:cTn id="145"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146"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147"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48"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9"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0"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1"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152" dur="26">
                                          <p:stCondLst>
                                            <p:cond delay="620"/>
                                          </p:stCondLst>
                                        </p:cTn>
                                        <p:tgtEl>
                                          <p:spTgt spid="9"/>
                                        </p:tgtEl>
                                      </p:cBhvr>
                                      <p:to x="100000" y="60000"/>
                                    </p:animScale>
                                    <p:animScale>
                                      <p:cBhvr>
                                        <p:cTn id="153" dur="166" decel="50000">
                                          <p:stCondLst>
                                            <p:cond delay="646"/>
                                          </p:stCondLst>
                                        </p:cTn>
                                        <p:tgtEl>
                                          <p:spTgt spid="9"/>
                                        </p:tgtEl>
                                      </p:cBhvr>
                                      <p:to x="100000" y="100000"/>
                                    </p:animScale>
                                    <p:animScale>
                                      <p:cBhvr>
                                        <p:cTn id="154" dur="26">
                                          <p:stCondLst>
                                            <p:cond delay="1312"/>
                                          </p:stCondLst>
                                        </p:cTn>
                                        <p:tgtEl>
                                          <p:spTgt spid="9"/>
                                        </p:tgtEl>
                                      </p:cBhvr>
                                      <p:to x="100000" y="80000"/>
                                    </p:animScale>
                                    <p:animScale>
                                      <p:cBhvr>
                                        <p:cTn id="155" dur="166" decel="50000">
                                          <p:stCondLst>
                                            <p:cond delay="1338"/>
                                          </p:stCondLst>
                                        </p:cTn>
                                        <p:tgtEl>
                                          <p:spTgt spid="9"/>
                                        </p:tgtEl>
                                      </p:cBhvr>
                                      <p:to x="100000" y="100000"/>
                                    </p:animScale>
                                    <p:animScale>
                                      <p:cBhvr>
                                        <p:cTn id="156" dur="26">
                                          <p:stCondLst>
                                            <p:cond delay="1642"/>
                                          </p:stCondLst>
                                        </p:cTn>
                                        <p:tgtEl>
                                          <p:spTgt spid="9"/>
                                        </p:tgtEl>
                                      </p:cBhvr>
                                      <p:to x="100000" y="90000"/>
                                    </p:animScale>
                                    <p:animScale>
                                      <p:cBhvr>
                                        <p:cTn id="157" dur="166" decel="50000">
                                          <p:stCondLst>
                                            <p:cond delay="1668"/>
                                          </p:stCondLst>
                                        </p:cTn>
                                        <p:tgtEl>
                                          <p:spTgt spid="9"/>
                                        </p:tgtEl>
                                      </p:cBhvr>
                                      <p:to x="100000" y="100000"/>
                                    </p:animScale>
                                    <p:animScale>
                                      <p:cBhvr>
                                        <p:cTn id="158" dur="26">
                                          <p:stCondLst>
                                            <p:cond delay="1808"/>
                                          </p:stCondLst>
                                        </p:cTn>
                                        <p:tgtEl>
                                          <p:spTgt spid="9"/>
                                        </p:tgtEl>
                                      </p:cBhvr>
                                      <p:to x="100000" y="95000"/>
                                    </p:animScale>
                                    <p:animScale>
                                      <p:cBhvr>
                                        <p:cTn id="159" dur="166" decel="50000">
                                          <p:stCondLst>
                                            <p:cond delay="1834"/>
                                          </p:stCondLst>
                                        </p:cTn>
                                        <p:tgtEl>
                                          <p:spTgt spid="9"/>
                                        </p:tgtEl>
                                      </p:cBhvr>
                                      <p:to x="100000" y="100000"/>
                                    </p:animScale>
                                    <p:set>
                                      <p:cBhvr>
                                        <p:cTn id="160" dur="1" fill="hold">
                                          <p:stCondLst>
                                            <p:cond delay="1999"/>
                                          </p:stCondLst>
                                        </p:cTn>
                                        <p:tgtEl>
                                          <p:spTgt spid="9"/>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10"/>
                                        </p:tgtEl>
                                        <p:attrNameLst>
                                          <p:attrName>style.visibility</p:attrName>
                                        </p:attrNameLst>
                                      </p:cBhvr>
                                      <p:to>
                                        <p:strVal val="visible"/>
                                      </p:to>
                                    </p:set>
                                    <p:animEffect transition="in" filter="wipe(left)">
                                      <p:cBhvr>
                                        <p:cTn id="165" dur="500"/>
                                        <p:tgtEl>
                                          <p:spTgt spid="10"/>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nodeType="clickEffect">
                                  <p:stCondLst>
                                    <p:cond delay="0"/>
                                  </p:stCondLst>
                                  <p:childTnLst>
                                    <p:set>
                                      <p:cBhvr>
                                        <p:cTn id="169" dur="1" fill="hold">
                                          <p:stCondLst>
                                            <p:cond delay="0"/>
                                          </p:stCondLst>
                                        </p:cTn>
                                        <p:tgtEl>
                                          <p:spTgt spid="13"/>
                                        </p:tgtEl>
                                        <p:attrNameLst>
                                          <p:attrName>style.visibility</p:attrName>
                                        </p:attrNameLst>
                                      </p:cBhvr>
                                      <p:to>
                                        <p:strVal val="visible"/>
                                      </p:to>
                                    </p:set>
                                    <p:animEffect transition="in" filter="wipe(left)">
                                      <p:cBhvr>
                                        <p:cTn id="170" dur="750"/>
                                        <p:tgtEl>
                                          <p:spTgt spid="13"/>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12"/>
                                        </p:tgtEl>
                                        <p:attrNameLst>
                                          <p:attrName>style.visibility</p:attrName>
                                        </p:attrNameLst>
                                      </p:cBhvr>
                                      <p:to>
                                        <p:strVal val="visible"/>
                                      </p:to>
                                    </p:set>
                                    <p:animEffect transition="in" filter="wipe(left)">
                                      <p:cBhvr>
                                        <p:cTn id="175" dur="500"/>
                                        <p:tgtEl>
                                          <p:spTgt spid="12"/>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nodeType="clickEffect">
                                  <p:stCondLst>
                                    <p:cond delay="0"/>
                                  </p:stCondLst>
                                  <p:childTnLst>
                                    <p:set>
                                      <p:cBhvr>
                                        <p:cTn id="179" dur="1" fill="hold">
                                          <p:stCondLst>
                                            <p:cond delay="0"/>
                                          </p:stCondLst>
                                        </p:cTn>
                                        <p:tgtEl>
                                          <p:spTgt spid="11"/>
                                        </p:tgtEl>
                                        <p:attrNameLst>
                                          <p:attrName>style.visibility</p:attrName>
                                        </p:attrNameLst>
                                      </p:cBhvr>
                                      <p:to>
                                        <p:strVal val="visible"/>
                                      </p:to>
                                    </p:set>
                                    <p:animEffect transition="in" filter="wipe(left)">
                                      <p:cBhvr>
                                        <p:cTn id="1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P spid="7" grpId="1" animBg="1"/>
      <p:bldP spid="7" grpId="2" animBg="1"/>
      <p:bldP spid="8" grpId="0" animBg="1"/>
      <p:bldP spid="8" grpId="1" animBg="1"/>
      <p:bldP spid="9" grpId="0" animBg="1"/>
      <p:bldP spid="9" grpId="1" animBg="1"/>
      <p:bldP spid="10"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Role of debt in aggregate demand &amp; income</a:t>
            </a:r>
            <a:endParaRPr lang="en-US" dirty="0"/>
          </a:p>
        </p:txBody>
      </p:sp>
      <p:sp>
        <p:nvSpPr>
          <p:cNvPr id="3" name="Content Placeholder 2"/>
          <p:cNvSpPr>
            <a:spLocks noGrp="1"/>
          </p:cNvSpPr>
          <p:nvPr>
            <p:ph idx="1"/>
          </p:nvPr>
        </p:nvSpPr>
        <p:spPr>
          <a:xfrm>
            <a:off x="228600" y="685800"/>
            <a:ext cx="8763000" cy="1219200"/>
          </a:xfrm>
        </p:spPr>
        <p:txBody>
          <a:bodyPr/>
          <a:lstStyle/>
          <a:p>
            <a:r>
              <a:rPr lang="en-AU" dirty="0"/>
              <a:t>Loanable Funds: Sector 1 borrows </a:t>
            </a:r>
            <a:r>
              <a:rPr lang="en-AU" b="1" i="1" dirty="0">
                <a:latin typeface="Symbol" panose="05050102010706020507" pitchFamily="18" charset="2"/>
              </a:rPr>
              <a:t>D</a:t>
            </a:r>
            <a:r>
              <a:rPr lang="en-AU" b="1" i="1" dirty="0"/>
              <a:t>D</a:t>
            </a:r>
            <a:r>
              <a:rPr lang="en-AU" dirty="0"/>
              <a:t> from Sector </a:t>
            </a:r>
            <a:r>
              <a:rPr lang="en-AU" dirty="0" smtClean="0"/>
              <a:t>2</a:t>
            </a:r>
          </a:p>
          <a:p>
            <a:pPr lvl="1"/>
            <a:r>
              <a:rPr lang="en-AU" dirty="0" smtClean="0"/>
              <a:t>Sector 1 spends borrowed funds in proportion </a:t>
            </a:r>
            <a:r>
              <a:rPr lang="en-AU" dirty="0" smtClean="0">
                <a:latin typeface="Symbol" panose="05050102010706020507" pitchFamily="18" charset="2"/>
              </a:rPr>
              <a:t>a</a:t>
            </a:r>
            <a:r>
              <a:rPr lang="en-AU" dirty="0" smtClean="0"/>
              <a:t>,1-</a:t>
            </a:r>
            <a:r>
              <a:rPr lang="en-AU" dirty="0" smtClean="0">
                <a:latin typeface="Symbol" panose="05050102010706020507" pitchFamily="18" charset="2"/>
              </a:rPr>
              <a:t>a</a:t>
            </a:r>
            <a:r>
              <a:rPr lang="en-AU" dirty="0" smtClean="0"/>
              <a:t> on 2 &amp; 3</a:t>
            </a:r>
          </a:p>
          <a:p>
            <a:pPr lvl="1"/>
            <a:r>
              <a:rPr lang="en-AU" dirty="0" smtClean="0"/>
              <a:t>Sector 2 spends </a:t>
            </a:r>
            <a:r>
              <a:rPr lang="en-AU" b="1" i="1" dirty="0" smtClean="0"/>
              <a:t>that much less </a:t>
            </a:r>
            <a:r>
              <a:rPr lang="en-AU" dirty="0" smtClean="0"/>
              <a:t>in proportions </a:t>
            </a:r>
            <a:r>
              <a:rPr lang="en-AU" dirty="0" smtClean="0">
                <a:latin typeface="Symbol" panose="05050102010706020507" pitchFamily="18" charset="2"/>
              </a:rPr>
              <a:t>b</a:t>
            </a:r>
            <a:r>
              <a:rPr lang="en-AU" dirty="0" smtClean="0"/>
              <a:t>,1-</a:t>
            </a:r>
            <a:r>
              <a:rPr lang="en-AU" dirty="0" smtClean="0">
                <a:latin typeface="Symbol" panose="05050102010706020507" pitchFamily="18" charset="2"/>
              </a:rPr>
              <a:t>b</a:t>
            </a:r>
            <a:r>
              <a:rPr lang="en-AU" dirty="0" smtClean="0"/>
              <a:t> on 1 and 3</a:t>
            </a:r>
            <a:endParaRPr lang="en-US" dirty="0"/>
          </a:p>
          <a:p>
            <a:endParaRPr lang="en-US" dirty="0"/>
          </a:p>
        </p:txBody>
      </p:sp>
      <p:pic>
        <p:nvPicPr>
          <p:cNvPr id="4" name="Picture 3"/>
          <p:cNvPicPr>
            <a:picLocks noChangeAspect="1"/>
          </p:cNvPicPr>
          <p:nvPr/>
        </p:nvPicPr>
        <p:blipFill>
          <a:blip r:embed="rId2"/>
          <a:stretch>
            <a:fillRect/>
          </a:stretch>
        </p:blipFill>
        <p:spPr>
          <a:xfrm>
            <a:off x="76199" y="1905000"/>
            <a:ext cx="9047747" cy="1371600"/>
          </a:xfrm>
          <a:prstGeom prst="rect">
            <a:avLst/>
          </a:prstGeom>
        </p:spPr>
      </p:pic>
      <p:sp>
        <p:nvSpPr>
          <p:cNvPr id="5" name="Content Placeholder 2"/>
          <p:cNvSpPr txBox="1">
            <a:spLocks/>
          </p:cNvSpPr>
          <p:nvPr/>
        </p:nvSpPr>
        <p:spPr bwMode="auto">
          <a:xfrm>
            <a:off x="228600" y="334044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Aggregate demand</a:t>
            </a:r>
            <a:endParaRPr lang="en-US" kern="0" dirty="0">
              <a:effectLst/>
            </a:endParaRPr>
          </a:p>
        </p:txBody>
      </p:sp>
      <p:sp>
        <p:nvSpPr>
          <p:cNvPr id="6" name="Content Placeholder 2"/>
          <p:cNvSpPr txBox="1">
            <a:spLocks/>
          </p:cNvSpPr>
          <p:nvPr/>
        </p:nvSpPr>
        <p:spPr bwMode="auto">
          <a:xfrm>
            <a:off x="228600" y="379702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Aggregate income</a:t>
            </a:r>
            <a:endParaRPr lang="en-US" kern="0" dirty="0">
              <a:effectLst/>
            </a:endParaRPr>
          </a:p>
        </p:txBody>
      </p:sp>
      <p:pic>
        <p:nvPicPr>
          <p:cNvPr id="7" name="Picture 6"/>
          <p:cNvPicPr>
            <a:picLocks noChangeAspect="1"/>
          </p:cNvPicPr>
          <p:nvPr/>
        </p:nvPicPr>
        <p:blipFill>
          <a:blip r:embed="rId3"/>
          <a:stretch>
            <a:fillRect/>
          </a:stretch>
        </p:blipFill>
        <p:spPr>
          <a:xfrm>
            <a:off x="2885112" y="3356255"/>
            <a:ext cx="5954088" cy="529945"/>
          </a:xfrm>
          <a:prstGeom prst="rect">
            <a:avLst/>
          </a:prstGeom>
        </p:spPr>
      </p:pic>
      <p:pic>
        <p:nvPicPr>
          <p:cNvPr id="8" name="Picture 7"/>
          <p:cNvPicPr>
            <a:picLocks noChangeAspect="1"/>
          </p:cNvPicPr>
          <p:nvPr/>
        </p:nvPicPr>
        <p:blipFill>
          <a:blip r:embed="rId4"/>
          <a:stretch>
            <a:fillRect/>
          </a:stretch>
        </p:blipFill>
        <p:spPr>
          <a:xfrm>
            <a:off x="2872552" y="3810000"/>
            <a:ext cx="6015934" cy="536855"/>
          </a:xfrm>
          <a:prstGeom prst="rect">
            <a:avLst/>
          </a:prstGeom>
        </p:spPr>
      </p:pic>
      <p:sp>
        <p:nvSpPr>
          <p:cNvPr id="9" name="Content Placeholder 2"/>
          <p:cNvSpPr txBox="1">
            <a:spLocks/>
          </p:cNvSpPr>
          <p:nvPr/>
        </p:nvSpPr>
        <p:spPr bwMode="auto">
          <a:xfrm>
            <a:off x="228600" y="4542694"/>
            <a:ext cx="8686800" cy="193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Increase in spending power of borrower offset by decrease in spending power of lender</a:t>
            </a:r>
          </a:p>
          <a:p>
            <a:r>
              <a:rPr lang="en-AU" kern="0" dirty="0" err="1" smtClean="0">
                <a:effectLst/>
              </a:rPr>
              <a:t>Neoclassicals</a:t>
            </a:r>
            <a:r>
              <a:rPr lang="en-AU" kern="0" dirty="0" smtClean="0">
                <a:effectLst/>
              </a:rPr>
              <a:t> logically correct that, </a:t>
            </a:r>
            <a:r>
              <a:rPr lang="en-AU" b="1" i="1" kern="0" dirty="0" smtClean="0">
                <a:effectLst/>
              </a:rPr>
              <a:t>if </a:t>
            </a:r>
            <a:r>
              <a:rPr lang="en-AU" kern="0" dirty="0" smtClean="0">
                <a:effectLst/>
              </a:rPr>
              <a:t>this accurately describes lending, “pure redistributions should have no significant macroeconomic effects”…</a:t>
            </a:r>
            <a:endParaRPr lang="en-US" kern="0" dirty="0">
              <a:effectLst/>
            </a:endParaRPr>
          </a:p>
        </p:txBody>
      </p:sp>
    </p:spTree>
    <p:extLst>
      <p:ext uri="{BB962C8B-B14F-4D97-AF65-F5344CB8AC3E}">
        <p14:creationId xmlns:p14="http://schemas.microsoft.com/office/powerpoint/2010/main" val="66909607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up)">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wipe(up)">
                                      <p:cBhvr>
                                        <p:cTn id="3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Role of debt in aggregate demand &amp; income</a:t>
            </a:r>
            <a:endParaRPr lang="en-US" dirty="0"/>
          </a:p>
        </p:txBody>
      </p:sp>
      <p:sp>
        <p:nvSpPr>
          <p:cNvPr id="3" name="Content Placeholder 2"/>
          <p:cNvSpPr>
            <a:spLocks noGrp="1"/>
          </p:cNvSpPr>
          <p:nvPr>
            <p:ph idx="1"/>
          </p:nvPr>
        </p:nvSpPr>
        <p:spPr>
          <a:xfrm>
            <a:off x="228600" y="685800"/>
            <a:ext cx="8763000" cy="914400"/>
          </a:xfrm>
        </p:spPr>
        <p:txBody>
          <a:bodyPr/>
          <a:lstStyle/>
          <a:p>
            <a:r>
              <a:rPr lang="en-AU" dirty="0" smtClean="0"/>
              <a:t>Endogenous Money: </a:t>
            </a:r>
            <a:r>
              <a:rPr lang="en-AU" dirty="0"/>
              <a:t>Sector 1 borrows </a:t>
            </a:r>
            <a:r>
              <a:rPr lang="en-AU" b="1" i="1" dirty="0">
                <a:latin typeface="Symbol" panose="05050102010706020507" pitchFamily="18" charset="2"/>
              </a:rPr>
              <a:t>D</a:t>
            </a:r>
            <a:r>
              <a:rPr lang="en-AU" b="1" i="1" dirty="0"/>
              <a:t>D</a:t>
            </a:r>
            <a:r>
              <a:rPr lang="en-AU" dirty="0"/>
              <a:t> from </a:t>
            </a:r>
            <a:r>
              <a:rPr lang="en-AU" dirty="0" smtClean="0"/>
              <a:t>banking sector</a:t>
            </a:r>
            <a:endParaRPr lang="en-AU" dirty="0"/>
          </a:p>
          <a:p>
            <a:pPr lvl="1"/>
            <a:r>
              <a:rPr lang="en-AU" dirty="0"/>
              <a:t>Sector 1 spends borrowed funds in proportion </a:t>
            </a:r>
            <a:r>
              <a:rPr lang="en-AU" dirty="0">
                <a:latin typeface="Symbol" panose="05050102010706020507" pitchFamily="18" charset="2"/>
              </a:rPr>
              <a:t>a</a:t>
            </a:r>
            <a:r>
              <a:rPr lang="en-AU" dirty="0"/>
              <a:t>,1-</a:t>
            </a:r>
            <a:r>
              <a:rPr lang="en-AU" dirty="0">
                <a:latin typeface="Symbol" panose="05050102010706020507" pitchFamily="18" charset="2"/>
              </a:rPr>
              <a:t>a</a:t>
            </a:r>
            <a:r>
              <a:rPr lang="en-AU" dirty="0"/>
              <a:t> on 2 &amp; 3</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152400" y="1524000"/>
            <a:ext cx="8562474" cy="1600200"/>
          </a:xfrm>
          <a:prstGeom prst="rect">
            <a:avLst/>
          </a:prstGeom>
        </p:spPr>
      </p:pic>
      <p:sp>
        <p:nvSpPr>
          <p:cNvPr id="5" name="Content Placeholder 2"/>
          <p:cNvSpPr txBox="1">
            <a:spLocks/>
          </p:cNvSpPr>
          <p:nvPr/>
        </p:nvSpPr>
        <p:spPr bwMode="auto">
          <a:xfrm>
            <a:off x="228600" y="334044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Aggregate demand</a:t>
            </a:r>
            <a:endParaRPr lang="en-US" kern="0" dirty="0">
              <a:effectLst/>
            </a:endParaRPr>
          </a:p>
        </p:txBody>
      </p:sp>
      <p:sp>
        <p:nvSpPr>
          <p:cNvPr id="6" name="Content Placeholder 2"/>
          <p:cNvSpPr txBox="1">
            <a:spLocks/>
          </p:cNvSpPr>
          <p:nvPr/>
        </p:nvSpPr>
        <p:spPr bwMode="auto">
          <a:xfrm>
            <a:off x="228600" y="379702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Aggregate income</a:t>
            </a:r>
            <a:endParaRPr lang="en-US" kern="0" dirty="0">
              <a:effectLst/>
            </a:endParaRPr>
          </a:p>
        </p:txBody>
      </p:sp>
      <p:pic>
        <p:nvPicPr>
          <p:cNvPr id="7" name="Picture 6"/>
          <p:cNvPicPr>
            <a:picLocks noChangeAspect="1"/>
          </p:cNvPicPr>
          <p:nvPr/>
        </p:nvPicPr>
        <p:blipFill>
          <a:blip r:embed="rId3"/>
          <a:stretch>
            <a:fillRect/>
          </a:stretch>
        </p:blipFill>
        <p:spPr>
          <a:xfrm>
            <a:off x="2861568" y="3373734"/>
            <a:ext cx="6282432" cy="503780"/>
          </a:xfrm>
          <a:prstGeom prst="rect">
            <a:avLst/>
          </a:prstGeom>
        </p:spPr>
      </p:pic>
      <p:pic>
        <p:nvPicPr>
          <p:cNvPr id="8" name="Picture 7"/>
          <p:cNvPicPr>
            <a:picLocks noChangeAspect="1"/>
          </p:cNvPicPr>
          <p:nvPr/>
        </p:nvPicPr>
        <p:blipFill>
          <a:blip r:embed="rId4"/>
          <a:stretch>
            <a:fillRect/>
          </a:stretch>
        </p:blipFill>
        <p:spPr>
          <a:xfrm>
            <a:off x="2891713" y="3810000"/>
            <a:ext cx="6176087" cy="496423"/>
          </a:xfrm>
          <a:prstGeom prst="rect">
            <a:avLst/>
          </a:prstGeom>
        </p:spPr>
      </p:pic>
      <p:sp>
        <p:nvSpPr>
          <p:cNvPr id="9" name="Content Placeholder 2"/>
          <p:cNvSpPr txBox="1">
            <a:spLocks/>
          </p:cNvSpPr>
          <p:nvPr/>
        </p:nvSpPr>
        <p:spPr bwMode="auto">
          <a:xfrm>
            <a:off x="228600" y="4191000"/>
            <a:ext cx="8686800" cy="48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Both Aggregate demand and aggregate income include change in debt</a:t>
            </a:r>
            <a:endParaRPr lang="en-US" kern="0" dirty="0">
              <a:effectLst/>
            </a:endParaRPr>
          </a:p>
        </p:txBody>
      </p:sp>
      <p:sp>
        <p:nvSpPr>
          <p:cNvPr id="10" name="Rounded Rectangle 9"/>
          <p:cNvSpPr/>
          <p:nvPr/>
        </p:nvSpPr>
        <p:spPr bwMode="auto">
          <a:xfrm>
            <a:off x="4876800" y="3352800"/>
            <a:ext cx="509588" cy="471488"/>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Rounded Rectangle 10"/>
          <p:cNvSpPr/>
          <p:nvPr/>
        </p:nvSpPr>
        <p:spPr bwMode="auto">
          <a:xfrm>
            <a:off x="4876800" y="3815808"/>
            <a:ext cx="509588" cy="471488"/>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2" name="Content Placeholder 2"/>
          <p:cNvSpPr txBox="1">
            <a:spLocks/>
          </p:cNvSpPr>
          <p:nvPr/>
        </p:nvSpPr>
        <p:spPr bwMode="auto">
          <a:xfrm>
            <a:off x="228600" y="4542694"/>
            <a:ext cx="8686800" cy="193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b="1" i="1" kern="0" dirty="0" smtClean="0">
                <a:effectLst/>
              </a:rPr>
              <a:t>How to interpret?</a:t>
            </a:r>
          </a:p>
          <a:p>
            <a:pPr lvl="1"/>
            <a:r>
              <a:rPr lang="en-AU" kern="0" dirty="0" smtClean="0">
                <a:effectLst/>
              </a:rPr>
              <a:t>Aggregate demand &amp; aggregate income include</a:t>
            </a:r>
          </a:p>
          <a:p>
            <a:pPr lvl="2"/>
            <a:r>
              <a:rPr lang="en-AU" kern="0" dirty="0" smtClean="0">
                <a:effectLst/>
              </a:rPr>
              <a:t>Expenditure/Income from currently existing money</a:t>
            </a:r>
          </a:p>
          <a:p>
            <a:pPr lvl="2"/>
            <a:r>
              <a:rPr lang="en-AU" kern="0" dirty="0" smtClean="0">
                <a:effectLst/>
              </a:rPr>
              <a:t>Plus expenditure/income from newly created debt-money</a:t>
            </a:r>
          </a:p>
          <a:p>
            <a:r>
              <a:rPr lang="en-AU" kern="0" dirty="0" smtClean="0">
                <a:effectLst/>
              </a:rPr>
              <a:t>Next, Loanable Funds &amp; Endogenous Money in continuous time</a:t>
            </a:r>
            <a:endParaRPr lang="en-US" kern="0" dirty="0">
              <a:effectLst/>
            </a:endParaRPr>
          </a:p>
        </p:txBody>
      </p:sp>
    </p:spTree>
    <p:extLst>
      <p:ext uri="{BB962C8B-B14F-4D97-AF65-F5344CB8AC3E}">
        <p14:creationId xmlns:p14="http://schemas.microsoft.com/office/powerpoint/2010/main" val="54774172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par>
                          <p:cTn id="51" fill="hold">
                            <p:stCondLst>
                              <p:cond delay="2000"/>
                            </p:stCondLst>
                            <p:childTnLst>
                              <p:par>
                                <p:cTn id="52" presetID="26"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80">
                                          <p:stCondLst>
                                            <p:cond delay="0"/>
                                          </p:stCondLst>
                                        </p:cTn>
                                        <p:tgtEl>
                                          <p:spTgt spid="11"/>
                                        </p:tgtEl>
                                      </p:cBhvr>
                                    </p:animEffect>
                                    <p:anim calcmode="lin" valueType="num">
                                      <p:cBhvr>
                                        <p:cTn id="5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0" dur="26">
                                          <p:stCondLst>
                                            <p:cond delay="650"/>
                                          </p:stCondLst>
                                        </p:cTn>
                                        <p:tgtEl>
                                          <p:spTgt spid="11"/>
                                        </p:tgtEl>
                                      </p:cBhvr>
                                      <p:to x="100000" y="60000"/>
                                    </p:animScale>
                                    <p:animScale>
                                      <p:cBhvr>
                                        <p:cTn id="61" dur="166" decel="50000">
                                          <p:stCondLst>
                                            <p:cond delay="676"/>
                                          </p:stCondLst>
                                        </p:cTn>
                                        <p:tgtEl>
                                          <p:spTgt spid="11"/>
                                        </p:tgtEl>
                                      </p:cBhvr>
                                      <p:to x="100000" y="100000"/>
                                    </p:animScale>
                                    <p:animScale>
                                      <p:cBhvr>
                                        <p:cTn id="62" dur="26">
                                          <p:stCondLst>
                                            <p:cond delay="1312"/>
                                          </p:stCondLst>
                                        </p:cTn>
                                        <p:tgtEl>
                                          <p:spTgt spid="11"/>
                                        </p:tgtEl>
                                      </p:cBhvr>
                                      <p:to x="100000" y="80000"/>
                                    </p:animScale>
                                    <p:animScale>
                                      <p:cBhvr>
                                        <p:cTn id="63" dur="166" decel="50000">
                                          <p:stCondLst>
                                            <p:cond delay="1338"/>
                                          </p:stCondLst>
                                        </p:cTn>
                                        <p:tgtEl>
                                          <p:spTgt spid="11"/>
                                        </p:tgtEl>
                                      </p:cBhvr>
                                      <p:to x="100000" y="100000"/>
                                    </p:animScale>
                                    <p:animScale>
                                      <p:cBhvr>
                                        <p:cTn id="64" dur="26">
                                          <p:stCondLst>
                                            <p:cond delay="1642"/>
                                          </p:stCondLst>
                                        </p:cTn>
                                        <p:tgtEl>
                                          <p:spTgt spid="11"/>
                                        </p:tgtEl>
                                      </p:cBhvr>
                                      <p:to x="100000" y="90000"/>
                                    </p:animScale>
                                    <p:animScale>
                                      <p:cBhvr>
                                        <p:cTn id="65" dur="166" decel="50000">
                                          <p:stCondLst>
                                            <p:cond delay="1668"/>
                                          </p:stCondLst>
                                        </p:cTn>
                                        <p:tgtEl>
                                          <p:spTgt spid="11"/>
                                        </p:tgtEl>
                                      </p:cBhvr>
                                      <p:to x="100000" y="100000"/>
                                    </p:animScale>
                                    <p:animScale>
                                      <p:cBhvr>
                                        <p:cTn id="66" dur="26">
                                          <p:stCondLst>
                                            <p:cond delay="1808"/>
                                          </p:stCondLst>
                                        </p:cTn>
                                        <p:tgtEl>
                                          <p:spTgt spid="11"/>
                                        </p:tgtEl>
                                      </p:cBhvr>
                                      <p:to x="100000" y="95000"/>
                                    </p:animScale>
                                    <p:animScale>
                                      <p:cBhvr>
                                        <p:cTn id="67" dur="166" decel="50000">
                                          <p:stCondLst>
                                            <p:cond delay="1834"/>
                                          </p:stCondLst>
                                        </p:cTn>
                                        <p:tgtEl>
                                          <p:spTgt spid="11"/>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
                                            <p:txEl>
                                              <p:pRg st="0" end="0"/>
                                            </p:txEl>
                                          </p:spTgt>
                                        </p:tgtEl>
                                        <p:attrNameLst>
                                          <p:attrName>style.visibility</p:attrName>
                                        </p:attrNameLst>
                                      </p:cBhvr>
                                      <p:to>
                                        <p:strVal val="visible"/>
                                      </p:to>
                                    </p:set>
                                    <p:animEffect transition="in" filter="wipe(left)">
                                      <p:cBhvr>
                                        <p:cTn id="72" dur="500"/>
                                        <p:tgtEl>
                                          <p:spTgt spid="12">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xEl>
                                              <p:pRg st="1" end="1"/>
                                            </p:txEl>
                                          </p:spTgt>
                                        </p:tgtEl>
                                        <p:attrNameLst>
                                          <p:attrName>style.visibility</p:attrName>
                                        </p:attrNameLst>
                                      </p:cBhvr>
                                      <p:to>
                                        <p:strVal val="visible"/>
                                      </p:to>
                                    </p:set>
                                    <p:animEffect transition="in" filter="wipe(left)">
                                      <p:cBhvr>
                                        <p:cTn id="77" dur="500"/>
                                        <p:tgtEl>
                                          <p:spTgt spid="12">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2">
                                            <p:txEl>
                                              <p:pRg st="2" end="2"/>
                                            </p:txEl>
                                          </p:spTgt>
                                        </p:tgtEl>
                                        <p:attrNameLst>
                                          <p:attrName>style.visibility</p:attrName>
                                        </p:attrNameLst>
                                      </p:cBhvr>
                                      <p:to>
                                        <p:strVal val="visible"/>
                                      </p:to>
                                    </p:set>
                                    <p:animEffect transition="in" filter="wipe(left)">
                                      <p:cBhvr>
                                        <p:cTn id="82" dur="500"/>
                                        <p:tgtEl>
                                          <p:spTgt spid="12">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2">
                                            <p:txEl>
                                              <p:pRg st="3" end="3"/>
                                            </p:txEl>
                                          </p:spTgt>
                                        </p:tgtEl>
                                        <p:attrNameLst>
                                          <p:attrName>style.visibility</p:attrName>
                                        </p:attrNameLst>
                                      </p:cBhvr>
                                      <p:to>
                                        <p:strVal val="visible"/>
                                      </p:to>
                                    </p:set>
                                    <p:animEffect transition="in" filter="wipe(left)">
                                      <p:cBhvr>
                                        <p:cTn id="87" dur="500"/>
                                        <p:tgtEl>
                                          <p:spTgt spid="12">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2">
                                            <p:txEl>
                                              <p:pRg st="4" end="4"/>
                                            </p:txEl>
                                          </p:spTgt>
                                        </p:tgtEl>
                                        <p:attrNameLst>
                                          <p:attrName>style.visibility</p:attrName>
                                        </p:attrNameLst>
                                      </p:cBhvr>
                                      <p:to>
                                        <p:strVal val="visible"/>
                                      </p:to>
                                    </p:set>
                                    <p:animEffect transition="in" filter="wipe(left)">
                                      <p:cBhvr>
                                        <p:cTn id="9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animBg="1"/>
      <p:bldP spid="11" grpId="0" animBg="1"/>
      <p:bldP spid="12" grpId="0" build="p" bldLvl="5"/>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Role of debt in aggregate demand &amp; income</a:t>
            </a:r>
            <a:endParaRPr lang="en-US" dirty="0"/>
          </a:p>
        </p:txBody>
      </p:sp>
      <p:sp>
        <p:nvSpPr>
          <p:cNvPr id="3" name="Content Placeholder 2"/>
          <p:cNvSpPr>
            <a:spLocks noGrp="1"/>
          </p:cNvSpPr>
          <p:nvPr>
            <p:ph idx="1"/>
          </p:nvPr>
        </p:nvSpPr>
        <p:spPr>
          <a:xfrm>
            <a:off x="228600" y="685800"/>
            <a:ext cx="8763000" cy="457200"/>
          </a:xfrm>
        </p:spPr>
        <p:txBody>
          <a:bodyPr/>
          <a:lstStyle/>
          <a:p>
            <a:r>
              <a:rPr lang="en-AU" dirty="0" smtClean="0"/>
              <a:t>Loanable funds: flow of lending from Sector 2 to Sector 1</a:t>
            </a:r>
          </a:p>
        </p:txBody>
      </p:sp>
      <p:pic>
        <p:nvPicPr>
          <p:cNvPr id="4" name="Picture 3"/>
          <p:cNvPicPr>
            <a:picLocks noChangeAspect="1"/>
          </p:cNvPicPr>
          <p:nvPr/>
        </p:nvPicPr>
        <p:blipFill>
          <a:blip r:embed="rId2"/>
          <a:stretch>
            <a:fillRect/>
          </a:stretch>
        </p:blipFill>
        <p:spPr>
          <a:xfrm>
            <a:off x="381000" y="1524000"/>
            <a:ext cx="6939064" cy="2438400"/>
          </a:xfrm>
          <a:prstGeom prst="rect">
            <a:avLst/>
          </a:prstGeom>
        </p:spPr>
      </p:pic>
      <p:sp>
        <p:nvSpPr>
          <p:cNvPr id="5" name="Content Placeholder 2"/>
          <p:cNvSpPr txBox="1">
            <a:spLocks/>
          </p:cNvSpPr>
          <p:nvPr/>
        </p:nvSpPr>
        <p:spPr bwMode="auto">
          <a:xfrm>
            <a:off x="228600" y="3962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Aggregate demand</a:t>
            </a:r>
            <a:endParaRPr lang="en-US" kern="0" dirty="0">
              <a:effectLst/>
            </a:endParaRPr>
          </a:p>
        </p:txBody>
      </p:sp>
      <p:sp>
        <p:nvSpPr>
          <p:cNvPr id="6" name="Content Placeholder 2"/>
          <p:cNvSpPr txBox="1">
            <a:spLocks/>
          </p:cNvSpPr>
          <p:nvPr/>
        </p:nvSpPr>
        <p:spPr bwMode="auto">
          <a:xfrm>
            <a:off x="228600" y="5181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Aggregate income</a:t>
            </a:r>
            <a:endParaRPr lang="en-US" kern="0" dirty="0">
              <a:effectLst/>
            </a:endParaRPr>
          </a:p>
        </p:txBody>
      </p:sp>
      <p:pic>
        <p:nvPicPr>
          <p:cNvPr id="7" name="Picture 6"/>
          <p:cNvPicPr>
            <a:picLocks noChangeAspect="1"/>
          </p:cNvPicPr>
          <p:nvPr/>
        </p:nvPicPr>
        <p:blipFill>
          <a:blip r:embed="rId3"/>
          <a:stretch>
            <a:fillRect/>
          </a:stretch>
        </p:blipFill>
        <p:spPr>
          <a:xfrm>
            <a:off x="304800" y="5715000"/>
            <a:ext cx="7711466" cy="837575"/>
          </a:xfrm>
          <a:prstGeom prst="rect">
            <a:avLst/>
          </a:prstGeom>
        </p:spPr>
      </p:pic>
      <p:pic>
        <p:nvPicPr>
          <p:cNvPr id="8" name="Picture 7"/>
          <p:cNvPicPr>
            <a:picLocks noChangeAspect="1"/>
          </p:cNvPicPr>
          <p:nvPr/>
        </p:nvPicPr>
        <p:blipFill>
          <a:blip r:embed="rId4"/>
          <a:stretch>
            <a:fillRect/>
          </a:stretch>
        </p:blipFill>
        <p:spPr>
          <a:xfrm>
            <a:off x="362917" y="4419600"/>
            <a:ext cx="7731672" cy="838200"/>
          </a:xfrm>
          <a:prstGeom prst="rect">
            <a:avLst/>
          </a:prstGeom>
        </p:spPr>
      </p:pic>
      <p:sp>
        <p:nvSpPr>
          <p:cNvPr id="9" name="Content Placeholder 2"/>
          <p:cNvSpPr txBox="1">
            <a:spLocks/>
          </p:cNvSpPr>
          <p:nvPr/>
        </p:nvSpPr>
        <p:spPr bwMode="auto">
          <a:xfrm>
            <a:off x="3276600" y="39624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Interest is part of </a:t>
            </a:r>
            <a:r>
              <a:rPr lang="en-AU" b="1" i="1" kern="0" dirty="0" smtClean="0">
                <a:effectLst/>
              </a:rPr>
              <a:t>aggregate</a:t>
            </a:r>
            <a:r>
              <a:rPr lang="en-AU" kern="0" dirty="0" smtClean="0">
                <a:effectLst/>
              </a:rPr>
              <a:t> demand/income</a:t>
            </a:r>
            <a:endParaRPr lang="en-US" kern="0" dirty="0">
              <a:effectLst/>
            </a:endParaRPr>
          </a:p>
        </p:txBody>
      </p:sp>
      <p:sp>
        <p:nvSpPr>
          <p:cNvPr id="10" name="Rounded Rectangle 9"/>
          <p:cNvSpPr/>
          <p:nvPr/>
        </p:nvSpPr>
        <p:spPr bwMode="auto">
          <a:xfrm>
            <a:off x="7643812" y="4633912"/>
            <a:ext cx="509588" cy="471488"/>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Rounded Rectangle 10"/>
          <p:cNvSpPr/>
          <p:nvPr/>
        </p:nvSpPr>
        <p:spPr bwMode="auto">
          <a:xfrm>
            <a:off x="7620000" y="5929312"/>
            <a:ext cx="509588" cy="471488"/>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2" name="Rounded Rectangle 11"/>
          <p:cNvSpPr/>
          <p:nvPr/>
        </p:nvSpPr>
        <p:spPr bwMode="auto">
          <a:xfrm>
            <a:off x="2971800" y="2000799"/>
            <a:ext cx="509588" cy="471488"/>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Content Placeholder 2"/>
          <p:cNvSpPr txBox="1">
            <a:spLocks/>
          </p:cNvSpPr>
          <p:nvPr/>
        </p:nvSpPr>
        <p:spPr bwMode="auto">
          <a:xfrm>
            <a:off x="228600" y="990600"/>
            <a:ext cx="8763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Sector 1 pays interest to Sector 2</a:t>
            </a:r>
            <a:endParaRPr lang="en-US" kern="0" dirty="0">
              <a:effectLst/>
            </a:endParaRPr>
          </a:p>
        </p:txBody>
      </p:sp>
      <p:sp>
        <p:nvSpPr>
          <p:cNvPr id="14" name="Rounded Rectangle 13"/>
          <p:cNvSpPr/>
          <p:nvPr/>
        </p:nvSpPr>
        <p:spPr bwMode="auto">
          <a:xfrm>
            <a:off x="5247752" y="2057400"/>
            <a:ext cx="467248" cy="395288"/>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45402977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80">
                                          <p:stCondLst>
                                            <p:cond delay="0"/>
                                          </p:stCondLst>
                                        </p:cTn>
                                        <p:tgtEl>
                                          <p:spTgt spid="14"/>
                                        </p:tgtEl>
                                      </p:cBhvr>
                                    </p:animEffect>
                                    <p:anim calcmode="lin" valueType="num">
                                      <p:cBhvr>
                                        <p:cTn id="3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1" dur="26">
                                          <p:stCondLst>
                                            <p:cond delay="650"/>
                                          </p:stCondLst>
                                        </p:cTn>
                                        <p:tgtEl>
                                          <p:spTgt spid="14"/>
                                        </p:tgtEl>
                                      </p:cBhvr>
                                      <p:to x="100000" y="60000"/>
                                    </p:animScale>
                                    <p:animScale>
                                      <p:cBhvr>
                                        <p:cTn id="42" dur="166" decel="50000">
                                          <p:stCondLst>
                                            <p:cond delay="676"/>
                                          </p:stCondLst>
                                        </p:cTn>
                                        <p:tgtEl>
                                          <p:spTgt spid="14"/>
                                        </p:tgtEl>
                                      </p:cBhvr>
                                      <p:to x="100000" y="100000"/>
                                    </p:animScale>
                                    <p:animScale>
                                      <p:cBhvr>
                                        <p:cTn id="43" dur="26">
                                          <p:stCondLst>
                                            <p:cond delay="1312"/>
                                          </p:stCondLst>
                                        </p:cTn>
                                        <p:tgtEl>
                                          <p:spTgt spid="14"/>
                                        </p:tgtEl>
                                      </p:cBhvr>
                                      <p:to x="100000" y="80000"/>
                                    </p:animScale>
                                    <p:animScale>
                                      <p:cBhvr>
                                        <p:cTn id="44" dur="166" decel="50000">
                                          <p:stCondLst>
                                            <p:cond delay="1338"/>
                                          </p:stCondLst>
                                        </p:cTn>
                                        <p:tgtEl>
                                          <p:spTgt spid="14"/>
                                        </p:tgtEl>
                                      </p:cBhvr>
                                      <p:to x="100000" y="100000"/>
                                    </p:animScale>
                                    <p:animScale>
                                      <p:cBhvr>
                                        <p:cTn id="45" dur="26">
                                          <p:stCondLst>
                                            <p:cond delay="1642"/>
                                          </p:stCondLst>
                                        </p:cTn>
                                        <p:tgtEl>
                                          <p:spTgt spid="14"/>
                                        </p:tgtEl>
                                      </p:cBhvr>
                                      <p:to x="100000" y="90000"/>
                                    </p:animScale>
                                    <p:animScale>
                                      <p:cBhvr>
                                        <p:cTn id="46" dur="166" decel="50000">
                                          <p:stCondLst>
                                            <p:cond delay="1668"/>
                                          </p:stCondLst>
                                        </p:cTn>
                                        <p:tgtEl>
                                          <p:spTgt spid="14"/>
                                        </p:tgtEl>
                                      </p:cBhvr>
                                      <p:to x="100000" y="100000"/>
                                    </p:animScale>
                                    <p:animScale>
                                      <p:cBhvr>
                                        <p:cTn id="47" dur="26">
                                          <p:stCondLst>
                                            <p:cond delay="1808"/>
                                          </p:stCondLst>
                                        </p:cTn>
                                        <p:tgtEl>
                                          <p:spTgt spid="14"/>
                                        </p:tgtEl>
                                      </p:cBhvr>
                                      <p:to x="100000" y="95000"/>
                                    </p:animScale>
                                    <p:animScale>
                                      <p:cBhvr>
                                        <p:cTn id="48" dur="166" decel="50000">
                                          <p:stCondLst>
                                            <p:cond delay="1834"/>
                                          </p:stCondLst>
                                        </p:cTn>
                                        <p:tgtEl>
                                          <p:spTgt spid="14"/>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75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10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down)">
                                      <p:cBhvr>
                                        <p:cTn id="78" dur="580">
                                          <p:stCondLst>
                                            <p:cond delay="0"/>
                                          </p:stCondLst>
                                        </p:cTn>
                                        <p:tgtEl>
                                          <p:spTgt spid="10"/>
                                        </p:tgtEl>
                                      </p:cBhvr>
                                    </p:animEffect>
                                    <p:anim calcmode="lin" valueType="num">
                                      <p:cBhvr>
                                        <p:cTn id="7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4" dur="26">
                                          <p:stCondLst>
                                            <p:cond delay="650"/>
                                          </p:stCondLst>
                                        </p:cTn>
                                        <p:tgtEl>
                                          <p:spTgt spid="10"/>
                                        </p:tgtEl>
                                      </p:cBhvr>
                                      <p:to x="100000" y="60000"/>
                                    </p:animScale>
                                    <p:animScale>
                                      <p:cBhvr>
                                        <p:cTn id="85" dur="166" decel="50000">
                                          <p:stCondLst>
                                            <p:cond delay="676"/>
                                          </p:stCondLst>
                                        </p:cTn>
                                        <p:tgtEl>
                                          <p:spTgt spid="10"/>
                                        </p:tgtEl>
                                      </p:cBhvr>
                                      <p:to x="100000" y="100000"/>
                                    </p:animScale>
                                    <p:animScale>
                                      <p:cBhvr>
                                        <p:cTn id="86" dur="26">
                                          <p:stCondLst>
                                            <p:cond delay="1312"/>
                                          </p:stCondLst>
                                        </p:cTn>
                                        <p:tgtEl>
                                          <p:spTgt spid="10"/>
                                        </p:tgtEl>
                                      </p:cBhvr>
                                      <p:to x="100000" y="80000"/>
                                    </p:animScale>
                                    <p:animScale>
                                      <p:cBhvr>
                                        <p:cTn id="87" dur="166" decel="50000">
                                          <p:stCondLst>
                                            <p:cond delay="1338"/>
                                          </p:stCondLst>
                                        </p:cTn>
                                        <p:tgtEl>
                                          <p:spTgt spid="10"/>
                                        </p:tgtEl>
                                      </p:cBhvr>
                                      <p:to x="100000" y="100000"/>
                                    </p:animScale>
                                    <p:animScale>
                                      <p:cBhvr>
                                        <p:cTn id="88" dur="26">
                                          <p:stCondLst>
                                            <p:cond delay="1642"/>
                                          </p:stCondLst>
                                        </p:cTn>
                                        <p:tgtEl>
                                          <p:spTgt spid="10"/>
                                        </p:tgtEl>
                                      </p:cBhvr>
                                      <p:to x="100000" y="90000"/>
                                    </p:animScale>
                                    <p:animScale>
                                      <p:cBhvr>
                                        <p:cTn id="89" dur="166" decel="50000">
                                          <p:stCondLst>
                                            <p:cond delay="1668"/>
                                          </p:stCondLst>
                                        </p:cTn>
                                        <p:tgtEl>
                                          <p:spTgt spid="10"/>
                                        </p:tgtEl>
                                      </p:cBhvr>
                                      <p:to x="100000" y="100000"/>
                                    </p:animScale>
                                    <p:animScale>
                                      <p:cBhvr>
                                        <p:cTn id="90" dur="26">
                                          <p:stCondLst>
                                            <p:cond delay="1808"/>
                                          </p:stCondLst>
                                        </p:cTn>
                                        <p:tgtEl>
                                          <p:spTgt spid="10"/>
                                        </p:tgtEl>
                                      </p:cBhvr>
                                      <p:to x="100000" y="95000"/>
                                    </p:animScale>
                                    <p:animScale>
                                      <p:cBhvr>
                                        <p:cTn id="91" dur="166" decel="50000">
                                          <p:stCondLst>
                                            <p:cond delay="1834"/>
                                          </p:stCondLst>
                                        </p:cTn>
                                        <p:tgtEl>
                                          <p:spTgt spid="10"/>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grpId="0" nodeType="click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down)">
                                      <p:cBhvr>
                                        <p:cTn id="96" dur="580">
                                          <p:stCondLst>
                                            <p:cond delay="0"/>
                                          </p:stCondLst>
                                        </p:cTn>
                                        <p:tgtEl>
                                          <p:spTgt spid="11"/>
                                        </p:tgtEl>
                                      </p:cBhvr>
                                    </p:animEffect>
                                    <p:anim calcmode="lin" valueType="num">
                                      <p:cBhvr>
                                        <p:cTn id="9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2" dur="26">
                                          <p:stCondLst>
                                            <p:cond delay="650"/>
                                          </p:stCondLst>
                                        </p:cTn>
                                        <p:tgtEl>
                                          <p:spTgt spid="11"/>
                                        </p:tgtEl>
                                      </p:cBhvr>
                                      <p:to x="100000" y="60000"/>
                                    </p:animScale>
                                    <p:animScale>
                                      <p:cBhvr>
                                        <p:cTn id="103" dur="166" decel="50000">
                                          <p:stCondLst>
                                            <p:cond delay="676"/>
                                          </p:stCondLst>
                                        </p:cTn>
                                        <p:tgtEl>
                                          <p:spTgt spid="11"/>
                                        </p:tgtEl>
                                      </p:cBhvr>
                                      <p:to x="100000" y="100000"/>
                                    </p:animScale>
                                    <p:animScale>
                                      <p:cBhvr>
                                        <p:cTn id="104" dur="26">
                                          <p:stCondLst>
                                            <p:cond delay="1312"/>
                                          </p:stCondLst>
                                        </p:cTn>
                                        <p:tgtEl>
                                          <p:spTgt spid="11"/>
                                        </p:tgtEl>
                                      </p:cBhvr>
                                      <p:to x="100000" y="80000"/>
                                    </p:animScale>
                                    <p:animScale>
                                      <p:cBhvr>
                                        <p:cTn id="105" dur="166" decel="50000">
                                          <p:stCondLst>
                                            <p:cond delay="1338"/>
                                          </p:stCondLst>
                                        </p:cTn>
                                        <p:tgtEl>
                                          <p:spTgt spid="11"/>
                                        </p:tgtEl>
                                      </p:cBhvr>
                                      <p:to x="100000" y="100000"/>
                                    </p:animScale>
                                    <p:animScale>
                                      <p:cBhvr>
                                        <p:cTn id="106" dur="26">
                                          <p:stCondLst>
                                            <p:cond delay="1642"/>
                                          </p:stCondLst>
                                        </p:cTn>
                                        <p:tgtEl>
                                          <p:spTgt spid="11"/>
                                        </p:tgtEl>
                                      </p:cBhvr>
                                      <p:to x="100000" y="90000"/>
                                    </p:animScale>
                                    <p:animScale>
                                      <p:cBhvr>
                                        <p:cTn id="107" dur="166" decel="50000">
                                          <p:stCondLst>
                                            <p:cond delay="1668"/>
                                          </p:stCondLst>
                                        </p:cTn>
                                        <p:tgtEl>
                                          <p:spTgt spid="11"/>
                                        </p:tgtEl>
                                      </p:cBhvr>
                                      <p:to x="100000" y="100000"/>
                                    </p:animScale>
                                    <p:animScale>
                                      <p:cBhvr>
                                        <p:cTn id="108" dur="26">
                                          <p:stCondLst>
                                            <p:cond delay="1808"/>
                                          </p:stCondLst>
                                        </p:cTn>
                                        <p:tgtEl>
                                          <p:spTgt spid="11"/>
                                        </p:tgtEl>
                                      </p:cBhvr>
                                      <p:to x="100000" y="95000"/>
                                    </p:animScale>
                                    <p:animScale>
                                      <p:cBhvr>
                                        <p:cTn id="109"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animBg="1"/>
      <p:bldP spid="11" grpId="0" animBg="1"/>
      <p:bldP spid="12" grpId="0" animBg="1"/>
      <p:bldP spid="13" grpId="0"/>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Role of debt in aggregate demand &amp; income</a:t>
            </a:r>
            <a:endParaRPr lang="en-US" dirty="0"/>
          </a:p>
        </p:txBody>
      </p:sp>
      <p:sp>
        <p:nvSpPr>
          <p:cNvPr id="3" name="Content Placeholder 2"/>
          <p:cNvSpPr>
            <a:spLocks noGrp="1"/>
          </p:cNvSpPr>
          <p:nvPr>
            <p:ph idx="1"/>
          </p:nvPr>
        </p:nvSpPr>
        <p:spPr>
          <a:xfrm>
            <a:off x="228600" y="685800"/>
            <a:ext cx="8763000" cy="457200"/>
          </a:xfrm>
        </p:spPr>
        <p:txBody>
          <a:bodyPr/>
          <a:lstStyle/>
          <a:p>
            <a:r>
              <a:rPr lang="en-AU" dirty="0" smtClean="0"/>
              <a:t>Endogenous Money: Bank loans flow to Sector 1</a:t>
            </a:r>
            <a:endParaRPr lang="en-US" dirty="0"/>
          </a:p>
        </p:txBody>
      </p:sp>
      <p:pic>
        <p:nvPicPr>
          <p:cNvPr id="4" name="Picture 3"/>
          <p:cNvPicPr>
            <a:picLocks noChangeAspect="1"/>
          </p:cNvPicPr>
          <p:nvPr/>
        </p:nvPicPr>
        <p:blipFill>
          <a:blip r:embed="rId2"/>
          <a:stretch>
            <a:fillRect/>
          </a:stretch>
        </p:blipFill>
        <p:spPr>
          <a:xfrm>
            <a:off x="76200" y="1828800"/>
            <a:ext cx="9034463" cy="2667000"/>
          </a:xfrm>
          <a:prstGeom prst="rect">
            <a:avLst/>
          </a:prstGeom>
        </p:spPr>
      </p:pic>
      <p:sp>
        <p:nvSpPr>
          <p:cNvPr id="5" name="Rounded Rectangle 4"/>
          <p:cNvSpPr/>
          <p:nvPr/>
        </p:nvSpPr>
        <p:spPr bwMode="auto">
          <a:xfrm>
            <a:off x="2248684" y="2214824"/>
            <a:ext cx="509588" cy="471488"/>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 name="Content Placeholder 2"/>
          <p:cNvSpPr txBox="1">
            <a:spLocks/>
          </p:cNvSpPr>
          <p:nvPr/>
        </p:nvSpPr>
        <p:spPr bwMode="auto">
          <a:xfrm>
            <a:off x="228600" y="990600"/>
            <a:ext cx="8763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Sector 1 pays interest to Banking sector</a:t>
            </a:r>
            <a:endParaRPr lang="en-US" kern="0" dirty="0">
              <a:effectLst/>
            </a:endParaRPr>
          </a:p>
        </p:txBody>
      </p:sp>
      <p:sp>
        <p:nvSpPr>
          <p:cNvPr id="7" name="Rounded Rectangle 6"/>
          <p:cNvSpPr/>
          <p:nvPr/>
        </p:nvSpPr>
        <p:spPr bwMode="auto">
          <a:xfrm>
            <a:off x="7086600" y="2252924"/>
            <a:ext cx="467248" cy="395288"/>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8" name="Content Placeholder 2"/>
          <p:cNvSpPr txBox="1">
            <a:spLocks/>
          </p:cNvSpPr>
          <p:nvPr/>
        </p:nvSpPr>
        <p:spPr bwMode="auto">
          <a:xfrm>
            <a:off x="228600" y="1295400"/>
            <a:ext cx="8763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Banking sector pays deposit interest to non-bank sectors</a:t>
            </a:r>
            <a:endParaRPr lang="en-US" kern="0" dirty="0">
              <a:effectLst/>
            </a:endParaRPr>
          </a:p>
        </p:txBody>
      </p:sp>
      <p:sp>
        <p:nvSpPr>
          <p:cNvPr id="9" name="Rounded Rectangle 8"/>
          <p:cNvSpPr/>
          <p:nvPr/>
        </p:nvSpPr>
        <p:spPr bwMode="auto">
          <a:xfrm>
            <a:off x="2275952" y="4024312"/>
            <a:ext cx="467248" cy="395288"/>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 name="Rounded Rectangle 9"/>
          <p:cNvSpPr/>
          <p:nvPr/>
        </p:nvSpPr>
        <p:spPr bwMode="auto">
          <a:xfrm>
            <a:off x="3723752" y="4038600"/>
            <a:ext cx="467248" cy="395288"/>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Rounded Rectangle 10"/>
          <p:cNvSpPr/>
          <p:nvPr/>
        </p:nvSpPr>
        <p:spPr bwMode="auto">
          <a:xfrm>
            <a:off x="4876800" y="4038600"/>
            <a:ext cx="467248" cy="395288"/>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2" name="Content Placeholder 2"/>
          <p:cNvSpPr txBox="1">
            <a:spLocks/>
          </p:cNvSpPr>
          <p:nvPr/>
        </p:nvSpPr>
        <p:spPr bwMode="auto">
          <a:xfrm>
            <a:off x="228600" y="4495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Aggregate demand</a:t>
            </a:r>
            <a:endParaRPr lang="en-US" kern="0" dirty="0">
              <a:effectLst/>
            </a:endParaRPr>
          </a:p>
        </p:txBody>
      </p:sp>
      <p:sp>
        <p:nvSpPr>
          <p:cNvPr id="13" name="Content Placeholder 2"/>
          <p:cNvSpPr txBox="1">
            <a:spLocks/>
          </p:cNvSpPr>
          <p:nvPr/>
        </p:nvSpPr>
        <p:spPr bwMode="auto">
          <a:xfrm>
            <a:off x="228600" y="5486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Aggregate income</a:t>
            </a:r>
            <a:endParaRPr lang="en-US" kern="0" dirty="0">
              <a:effectLst/>
            </a:endParaRPr>
          </a:p>
        </p:txBody>
      </p:sp>
      <p:pic>
        <p:nvPicPr>
          <p:cNvPr id="14" name="Picture 13"/>
          <p:cNvPicPr>
            <a:picLocks noChangeAspect="1"/>
          </p:cNvPicPr>
          <p:nvPr/>
        </p:nvPicPr>
        <p:blipFill>
          <a:blip r:embed="rId3"/>
          <a:stretch>
            <a:fillRect/>
          </a:stretch>
        </p:blipFill>
        <p:spPr>
          <a:xfrm>
            <a:off x="-1" y="4896897"/>
            <a:ext cx="9106801" cy="589503"/>
          </a:xfrm>
          <a:prstGeom prst="rect">
            <a:avLst/>
          </a:prstGeom>
        </p:spPr>
      </p:pic>
      <p:pic>
        <p:nvPicPr>
          <p:cNvPr id="15" name="Picture 14"/>
          <p:cNvPicPr>
            <a:picLocks noChangeAspect="1"/>
          </p:cNvPicPr>
          <p:nvPr/>
        </p:nvPicPr>
        <p:blipFill>
          <a:blip r:embed="rId4"/>
          <a:stretch>
            <a:fillRect/>
          </a:stretch>
        </p:blipFill>
        <p:spPr>
          <a:xfrm>
            <a:off x="70654" y="5847647"/>
            <a:ext cx="9058274" cy="587018"/>
          </a:xfrm>
          <a:prstGeom prst="rect">
            <a:avLst/>
          </a:prstGeom>
        </p:spPr>
      </p:pic>
      <p:sp>
        <p:nvSpPr>
          <p:cNvPr id="16" name="Content Placeholder 2"/>
          <p:cNvSpPr txBox="1">
            <a:spLocks/>
          </p:cNvSpPr>
          <p:nvPr/>
        </p:nvSpPr>
        <p:spPr bwMode="auto">
          <a:xfrm>
            <a:off x="228600" y="63246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Change in debt (+ deposit &amp; loan interest) components of both</a:t>
            </a:r>
            <a:endParaRPr lang="en-US" kern="0" dirty="0">
              <a:effectLst/>
            </a:endParaRPr>
          </a:p>
        </p:txBody>
      </p:sp>
      <p:sp>
        <p:nvSpPr>
          <p:cNvPr id="17" name="Rounded Rectangle 16"/>
          <p:cNvSpPr/>
          <p:nvPr/>
        </p:nvSpPr>
        <p:spPr bwMode="auto">
          <a:xfrm>
            <a:off x="8329612" y="4914527"/>
            <a:ext cx="509588" cy="471488"/>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 name="Rounded Rectangle 17"/>
          <p:cNvSpPr/>
          <p:nvPr/>
        </p:nvSpPr>
        <p:spPr bwMode="auto">
          <a:xfrm>
            <a:off x="8305800" y="5943600"/>
            <a:ext cx="509588" cy="471488"/>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48317797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up)">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80">
                                          <p:stCondLst>
                                            <p:cond delay="0"/>
                                          </p:stCondLst>
                                        </p:cTn>
                                        <p:tgtEl>
                                          <p:spTgt spid="9"/>
                                        </p:tgtEl>
                                      </p:cBhvr>
                                    </p:animEffect>
                                    <p:anim calcmode="lin" valueType="num">
                                      <p:cBhvr>
                                        <p:cTn id="5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4" dur="26">
                                          <p:stCondLst>
                                            <p:cond delay="650"/>
                                          </p:stCondLst>
                                        </p:cTn>
                                        <p:tgtEl>
                                          <p:spTgt spid="9"/>
                                        </p:tgtEl>
                                      </p:cBhvr>
                                      <p:to x="100000" y="60000"/>
                                    </p:animScale>
                                    <p:animScale>
                                      <p:cBhvr>
                                        <p:cTn id="65" dur="166" decel="50000">
                                          <p:stCondLst>
                                            <p:cond delay="676"/>
                                          </p:stCondLst>
                                        </p:cTn>
                                        <p:tgtEl>
                                          <p:spTgt spid="9"/>
                                        </p:tgtEl>
                                      </p:cBhvr>
                                      <p:to x="100000" y="100000"/>
                                    </p:animScale>
                                    <p:animScale>
                                      <p:cBhvr>
                                        <p:cTn id="66" dur="26">
                                          <p:stCondLst>
                                            <p:cond delay="1312"/>
                                          </p:stCondLst>
                                        </p:cTn>
                                        <p:tgtEl>
                                          <p:spTgt spid="9"/>
                                        </p:tgtEl>
                                      </p:cBhvr>
                                      <p:to x="100000" y="80000"/>
                                    </p:animScale>
                                    <p:animScale>
                                      <p:cBhvr>
                                        <p:cTn id="67" dur="166" decel="50000">
                                          <p:stCondLst>
                                            <p:cond delay="1338"/>
                                          </p:stCondLst>
                                        </p:cTn>
                                        <p:tgtEl>
                                          <p:spTgt spid="9"/>
                                        </p:tgtEl>
                                      </p:cBhvr>
                                      <p:to x="100000" y="100000"/>
                                    </p:animScale>
                                    <p:animScale>
                                      <p:cBhvr>
                                        <p:cTn id="68" dur="26">
                                          <p:stCondLst>
                                            <p:cond delay="1642"/>
                                          </p:stCondLst>
                                        </p:cTn>
                                        <p:tgtEl>
                                          <p:spTgt spid="9"/>
                                        </p:tgtEl>
                                      </p:cBhvr>
                                      <p:to x="100000" y="90000"/>
                                    </p:animScale>
                                    <p:animScale>
                                      <p:cBhvr>
                                        <p:cTn id="69" dur="166" decel="50000">
                                          <p:stCondLst>
                                            <p:cond delay="1668"/>
                                          </p:stCondLst>
                                        </p:cTn>
                                        <p:tgtEl>
                                          <p:spTgt spid="9"/>
                                        </p:tgtEl>
                                      </p:cBhvr>
                                      <p:to x="100000" y="100000"/>
                                    </p:animScale>
                                    <p:animScale>
                                      <p:cBhvr>
                                        <p:cTn id="70" dur="26">
                                          <p:stCondLst>
                                            <p:cond delay="1808"/>
                                          </p:stCondLst>
                                        </p:cTn>
                                        <p:tgtEl>
                                          <p:spTgt spid="9"/>
                                        </p:tgtEl>
                                      </p:cBhvr>
                                      <p:to x="100000" y="95000"/>
                                    </p:animScale>
                                    <p:animScale>
                                      <p:cBhvr>
                                        <p:cTn id="71" dur="166" decel="50000">
                                          <p:stCondLst>
                                            <p:cond delay="1834"/>
                                          </p:stCondLst>
                                        </p:cTn>
                                        <p:tgtEl>
                                          <p:spTgt spid="9"/>
                                        </p:tgtEl>
                                      </p:cBhvr>
                                      <p:to x="100000" y="100000"/>
                                    </p:animScale>
                                  </p:childTnLst>
                                </p:cTn>
                              </p:par>
                              <p:par>
                                <p:cTn id="72" presetID="26"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down)">
                                      <p:cBhvr>
                                        <p:cTn id="74" dur="580">
                                          <p:stCondLst>
                                            <p:cond delay="0"/>
                                          </p:stCondLst>
                                        </p:cTn>
                                        <p:tgtEl>
                                          <p:spTgt spid="10"/>
                                        </p:tgtEl>
                                      </p:cBhvr>
                                    </p:animEffect>
                                    <p:anim calcmode="lin" valueType="num">
                                      <p:cBhvr>
                                        <p:cTn id="7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0" dur="26">
                                          <p:stCondLst>
                                            <p:cond delay="650"/>
                                          </p:stCondLst>
                                        </p:cTn>
                                        <p:tgtEl>
                                          <p:spTgt spid="10"/>
                                        </p:tgtEl>
                                      </p:cBhvr>
                                      <p:to x="100000" y="60000"/>
                                    </p:animScale>
                                    <p:animScale>
                                      <p:cBhvr>
                                        <p:cTn id="81" dur="166" decel="50000">
                                          <p:stCondLst>
                                            <p:cond delay="676"/>
                                          </p:stCondLst>
                                        </p:cTn>
                                        <p:tgtEl>
                                          <p:spTgt spid="10"/>
                                        </p:tgtEl>
                                      </p:cBhvr>
                                      <p:to x="100000" y="100000"/>
                                    </p:animScale>
                                    <p:animScale>
                                      <p:cBhvr>
                                        <p:cTn id="82" dur="26">
                                          <p:stCondLst>
                                            <p:cond delay="1312"/>
                                          </p:stCondLst>
                                        </p:cTn>
                                        <p:tgtEl>
                                          <p:spTgt spid="10"/>
                                        </p:tgtEl>
                                      </p:cBhvr>
                                      <p:to x="100000" y="80000"/>
                                    </p:animScale>
                                    <p:animScale>
                                      <p:cBhvr>
                                        <p:cTn id="83" dur="166" decel="50000">
                                          <p:stCondLst>
                                            <p:cond delay="1338"/>
                                          </p:stCondLst>
                                        </p:cTn>
                                        <p:tgtEl>
                                          <p:spTgt spid="10"/>
                                        </p:tgtEl>
                                      </p:cBhvr>
                                      <p:to x="100000" y="100000"/>
                                    </p:animScale>
                                    <p:animScale>
                                      <p:cBhvr>
                                        <p:cTn id="84" dur="26">
                                          <p:stCondLst>
                                            <p:cond delay="1642"/>
                                          </p:stCondLst>
                                        </p:cTn>
                                        <p:tgtEl>
                                          <p:spTgt spid="10"/>
                                        </p:tgtEl>
                                      </p:cBhvr>
                                      <p:to x="100000" y="90000"/>
                                    </p:animScale>
                                    <p:animScale>
                                      <p:cBhvr>
                                        <p:cTn id="85" dur="166" decel="50000">
                                          <p:stCondLst>
                                            <p:cond delay="1668"/>
                                          </p:stCondLst>
                                        </p:cTn>
                                        <p:tgtEl>
                                          <p:spTgt spid="10"/>
                                        </p:tgtEl>
                                      </p:cBhvr>
                                      <p:to x="100000" y="100000"/>
                                    </p:animScale>
                                    <p:animScale>
                                      <p:cBhvr>
                                        <p:cTn id="86" dur="26">
                                          <p:stCondLst>
                                            <p:cond delay="1808"/>
                                          </p:stCondLst>
                                        </p:cTn>
                                        <p:tgtEl>
                                          <p:spTgt spid="10"/>
                                        </p:tgtEl>
                                      </p:cBhvr>
                                      <p:to x="100000" y="95000"/>
                                    </p:animScale>
                                    <p:animScale>
                                      <p:cBhvr>
                                        <p:cTn id="87" dur="166" decel="50000">
                                          <p:stCondLst>
                                            <p:cond delay="1834"/>
                                          </p:stCondLst>
                                        </p:cTn>
                                        <p:tgtEl>
                                          <p:spTgt spid="10"/>
                                        </p:tgtEl>
                                      </p:cBhvr>
                                      <p:to x="100000" y="100000"/>
                                    </p:animScale>
                                  </p:childTnLst>
                                </p:cTn>
                              </p:par>
                              <p:par>
                                <p:cTn id="88" presetID="26" presetClass="entr" presetSubtype="0" fill="hold" grpId="0"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down)">
                                      <p:cBhvr>
                                        <p:cTn id="90" dur="580">
                                          <p:stCondLst>
                                            <p:cond delay="0"/>
                                          </p:stCondLst>
                                        </p:cTn>
                                        <p:tgtEl>
                                          <p:spTgt spid="11"/>
                                        </p:tgtEl>
                                      </p:cBhvr>
                                    </p:animEffect>
                                    <p:anim calcmode="lin" valueType="num">
                                      <p:cBhvr>
                                        <p:cTn id="9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6" dur="26">
                                          <p:stCondLst>
                                            <p:cond delay="650"/>
                                          </p:stCondLst>
                                        </p:cTn>
                                        <p:tgtEl>
                                          <p:spTgt spid="11"/>
                                        </p:tgtEl>
                                      </p:cBhvr>
                                      <p:to x="100000" y="60000"/>
                                    </p:animScale>
                                    <p:animScale>
                                      <p:cBhvr>
                                        <p:cTn id="97" dur="166" decel="50000">
                                          <p:stCondLst>
                                            <p:cond delay="676"/>
                                          </p:stCondLst>
                                        </p:cTn>
                                        <p:tgtEl>
                                          <p:spTgt spid="11"/>
                                        </p:tgtEl>
                                      </p:cBhvr>
                                      <p:to x="100000" y="100000"/>
                                    </p:animScale>
                                    <p:animScale>
                                      <p:cBhvr>
                                        <p:cTn id="98" dur="26">
                                          <p:stCondLst>
                                            <p:cond delay="1312"/>
                                          </p:stCondLst>
                                        </p:cTn>
                                        <p:tgtEl>
                                          <p:spTgt spid="11"/>
                                        </p:tgtEl>
                                      </p:cBhvr>
                                      <p:to x="100000" y="80000"/>
                                    </p:animScale>
                                    <p:animScale>
                                      <p:cBhvr>
                                        <p:cTn id="99" dur="166" decel="50000">
                                          <p:stCondLst>
                                            <p:cond delay="1338"/>
                                          </p:stCondLst>
                                        </p:cTn>
                                        <p:tgtEl>
                                          <p:spTgt spid="11"/>
                                        </p:tgtEl>
                                      </p:cBhvr>
                                      <p:to x="100000" y="100000"/>
                                    </p:animScale>
                                    <p:animScale>
                                      <p:cBhvr>
                                        <p:cTn id="100" dur="26">
                                          <p:stCondLst>
                                            <p:cond delay="1642"/>
                                          </p:stCondLst>
                                        </p:cTn>
                                        <p:tgtEl>
                                          <p:spTgt spid="11"/>
                                        </p:tgtEl>
                                      </p:cBhvr>
                                      <p:to x="100000" y="90000"/>
                                    </p:animScale>
                                    <p:animScale>
                                      <p:cBhvr>
                                        <p:cTn id="101" dur="166" decel="50000">
                                          <p:stCondLst>
                                            <p:cond delay="1668"/>
                                          </p:stCondLst>
                                        </p:cTn>
                                        <p:tgtEl>
                                          <p:spTgt spid="11"/>
                                        </p:tgtEl>
                                      </p:cBhvr>
                                      <p:to x="100000" y="100000"/>
                                    </p:animScale>
                                    <p:animScale>
                                      <p:cBhvr>
                                        <p:cTn id="102" dur="26">
                                          <p:stCondLst>
                                            <p:cond delay="1808"/>
                                          </p:stCondLst>
                                        </p:cTn>
                                        <p:tgtEl>
                                          <p:spTgt spid="11"/>
                                        </p:tgtEl>
                                      </p:cBhvr>
                                      <p:to x="100000" y="95000"/>
                                    </p:animScale>
                                    <p:animScale>
                                      <p:cBhvr>
                                        <p:cTn id="103" dur="166" decel="50000">
                                          <p:stCondLst>
                                            <p:cond delay="1834"/>
                                          </p:stCondLst>
                                        </p:cTn>
                                        <p:tgtEl>
                                          <p:spTgt spid="11"/>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2"/>
                                        </p:tgtEl>
                                        <p:attrNameLst>
                                          <p:attrName>style.visibility</p:attrName>
                                        </p:attrNameLst>
                                      </p:cBhvr>
                                      <p:to>
                                        <p:strVal val="visible"/>
                                      </p:to>
                                    </p:set>
                                    <p:animEffect transition="in" filter="wipe(left)">
                                      <p:cBhvr>
                                        <p:cTn id="108" dur="500"/>
                                        <p:tgtEl>
                                          <p:spTgt spid="12"/>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wipe(left)">
                                      <p:cBhvr>
                                        <p:cTn id="113" dur="1000"/>
                                        <p:tgtEl>
                                          <p:spTgt spid="1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wipe(left)">
                                      <p:cBhvr>
                                        <p:cTn id="118" dur="500"/>
                                        <p:tgtEl>
                                          <p:spTgt spid="13"/>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wipe(left)">
                                      <p:cBhvr>
                                        <p:cTn id="123" dur="1000"/>
                                        <p:tgtEl>
                                          <p:spTgt spid="15"/>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wipe(left)">
                                      <p:cBhvr>
                                        <p:cTn id="128" dur="500"/>
                                        <p:tgtEl>
                                          <p:spTgt spid="16"/>
                                        </p:tgtEl>
                                      </p:cBhvr>
                                    </p:animEffect>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wipe(down)">
                                      <p:cBhvr>
                                        <p:cTn id="133" dur="580">
                                          <p:stCondLst>
                                            <p:cond delay="0"/>
                                          </p:stCondLst>
                                        </p:cTn>
                                        <p:tgtEl>
                                          <p:spTgt spid="17"/>
                                        </p:tgtEl>
                                      </p:cBhvr>
                                    </p:animEffect>
                                    <p:anim calcmode="lin" valueType="num">
                                      <p:cBhvr>
                                        <p:cTn id="13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9" dur="26">
                                          <p:stCondLst>
                                            <p:cond delay="650"/>
                                          </p:stCondLst>
                                        </p:cTn>
                                        <p:tgtEl>
                                          <p:spTgt spid="17"/>
                                        </p:tgtEl>
                                      </p:cBhvr>
                                      <p:to x="100000" y="60000"/>
                                    </p:animScale>
                                    <p:animScale>
                                      <p:cBhvr>
                                        <p:cTn id="140" dur="166" decel="50000">
                                          <p:stCondLst>
                                            <p:cond delay="676"/>
                                          </p:stCondLst>
                                        </p:cTn>
                                        <p:tgtEl>
                                          <p:spTgt spid="17"/>
                                        </p:tgtEl>
                                      </p:cBhvr>
                                      <p:to x="100000" y="100000"/>
                                    </p:animScale>
                                    <p:animScale>
                                      <p:cBhvr>
                                        <p:cTn id="141" dur="26">
                                          <p:stCondLst>
                                            <p:cond delay="1312"/>
                                          </p:stCondLst>
                                        </p:cTn>
                                        <p:tgtEl>
                                          <p:spTgt spid="17"/>
                                        </p:tgtEl>
                                      </p:cBhvr>
                                      <p:to x="100000" y="80000"/>
                                    </p:animScale>
                                    <p:animScale>
                                      <p:cBhvr>
                                        <p:cTn id="142" dur="166" decel="50000">
                                          <p:stCondLst>
                                            <p:cond delay="1338"/>
                                          </p:stCondLst>
                                        </p:cTn>
                                        <p:tgtEl>
                                          <p:spTgt spid="17"/>
                                        </p:tgtEl>
                                      </p:cBhvr>
                                      <p:to x="100000" y="100000"/>
                                    </p:animScale>
                                    <p:animScale>
                                      <p:cBhvr>
                                        <p:cTn id="143" dur="26">
                                          <p:stCondLst>
                                            <p:cond delay="1642"/>
                                          </p:stCondLst>
                                        </p:cTn>
                                        <p:tgtEl>
                                          <p:spTgt spid="17"/>
                                        </p:tgtEl>
                                      </p:cBhvr>
                                      <p:to x="100000" y="90000"/>
                                    </p:animScale>
                                    <p:animScale>
                                      <p:cBhvr>
                                        <p:cTn id="144" dur="166" decel="50000">
                                          <p:stCondLst>
                                            <p:cond delay="1668"/>
                                          </p:stCondLst>
                                        </p:cTn>
                                        <p:tgtEl>
                                          <p:spTgt spid="17"/>
                                        </p:tgtEl>
                                      </p:cBhvr>
                                      <p:to x="100000" y="100000"/>
                                    </p:animScale>
                                    <p:animScale>
                                      <p:cBhvr>
                                        <p:cTn id="145" dur="26">
                                          <p:stCondLst>
                                            <p:cond delay="1808"/>
                                          </p:stCondLst>
                                        </p:cTn>
                                        <p:tgtEl>
                                          <p:spTgt spid="17"/>
                                        </p:tgtEl>
                                      </p:cBhvr>
                                      <p:to x="100000" y="95000"/>
                                    </p:animScale>
                                    <p:animScale>
                                      <p:cBhvr>
                                        <p:cTn id="146" dur="166" decel="50000">
                                          <p:stCondLst>
                                            <p:cond delay="1834"/>
                                          </p:stCondLst>
                                        </p:cTn>
                                        <p:tgtEl>
                                          <p:spTgt spid="17"/>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18"/>
                                        </p:tgtEl>
                                        <p:attrNameLst>
                                          <p:attrName>style.visibility</p:attrName>
                                        </p:attrNameLst>
                                      </p:cBhvr>
                                      <p:to>
                                        <p:strVal val="visible"/>
                                      </p:to>
                                    </p:set>
                                    <p:animEffect transition="in" filter="wipe(down)">
                                      <p:cBhvr>
                                        <p:cTn id="149" dur="580">
                                          <p:stCondLst>
                                            <p:cond delay="0"/>
                                          </p:stCondLst>
                                        </p:cTn>
                                        <p:tgtEl>
                                          <p:spTgt spid="18"/>
                                        </p:tgtEl>
                                      </p:cBhvr>
                                    </p:animEffect>
                                    <p:anim calcmode="lin" valueType="num">
                                      <p:cBhvr>
                                        <p:cTn id="15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55" dur="26">
                                          <p:stCondLst>
                                            <p:cond delay="650"/>
                                          </p:stCondLst>
                                        </p:cTn>
                                        <p:tgtEl>
                                          <p:spTgt spid="18"/>
                                        </p:tgtEl>
                                      </p:cBhvr>
                                      <p:to x="100000" y="60000"/>
                                    </p:animScale>
                                    <p:animScale>
                                      <p:cBhvr>
                                        <p:cTn id="156" dur="166" decel="50000">
                                          <p:stCondLst>
                                            <p:cond delay="676"/>
                                          </p:stCondLst>
                                        </p:cTn>
                                        <p:tgtEl>
                                          <p:spTgt spid="18"/>
                                        </p:tgtEl>
                                      </p:cBhvr>
                                      <p:to x="100000" y="100000"/>
                                    </p:animScale>
                                    <p:animScale>
                                      <p:cBhvr>
                                        <p:cTn id="157" dur="26">
                                          <p:stCondLst>
                                            <p:cond delay="1312"/>
                                          </p:stCondLst>
                                        </p:cTn>
                                        <p:tgtEl>
                                          <p:spTgt spid="18"/>
                                        </p:tgtEl>
                                      </p:cBhvr>
                                      <p:to x="100000" y="80000"/>
                                    </p:animScale>
                                    <p:animScale>
                                      <p:cBhvr>
                                        <p:cTn id="158" dur="166" decel="50000">
                                          <p:stCondLst>
                                            <p:cond delay="1338"/>
                                          </p:stCondLst>
                                        </p:cTn>
                                        <p:tgtEl>
                                          <p:spTgt spid="18"/>
                                        </p:tgtEl>
                                      </p:cBhvr>
                                      <p:to x="100000" y="100000"/>
                                    </p:animScale>
                                    <p:animScale>
                                      <p:cBhvr>
                                        <p:cTn id="159" dur="26">
                                          <p:stCondLst>
                                            <p:cond delay="1642"/>
                                          </p:stCondLst>
                                        </p:cTn>
                                        <p:tgtEl>
                                          <p:spTgt spid="18"/>
                                        </p:tgtEl>
                                      </p:cBhvr>
                                      <p:to x="100000" y="90000"/>
                                    </p:animScale>
                                    <p:animScale>
                                      <p:cBhvr>
                                        <p:cTn id="160" dur="166" decel="50000">
                                          <p:stCondLst>
                                            <p:cond delay="1668"/>
                                          </p:stCondLst>
                                        </p:cTn>
                                        <p:tgtEl>
                                          <p:spTgt spid="18"/>
                                        </p:tgtEl>
                                      </p:cBhvr>
                                      <p:to x="100000" y="100000"/>
                                    </p:animScale>
                                    <p:animScale>
                                      <p:cBhvr>
                                        <p:cTn id="161" dur="26">
                                          <p:stCondLst>
                                            <p:cond delay="1808"/>
                                          </p:stCondLst>
                                        </p:cTn>
                                        <p:tgtEl>
                                          <p:spTgt spid="18"/>
                                        </p:tgtEl>
                                      </p:cBhvr>
                                      <p:to x="100000" y="95000"/>
                                    </p:animScale>
                                    <p:animScale>
                                      <p:cBhvr>
                                        <p:cTn id="162"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animBg="1"/>
      <p:bldP spid="11" grpId="0" animBg="1"/>
      <p:bldP spid="12" grpId="0"/>
      <p:bldP spid="13" grpId="0"/>
      <p:bldP spid="16" grpId="0"/>
      <p:bldP spid="17"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Role of debt in aggregate demand &amp; income</a:t>
            </a:r>
            <a:endParaRPr lang="en-US" dirty="0"/>
          </a:p>
        </p:txBody>
      </p:sp>
      <p:sp>
        <p:nvSpPr>
          <p:cNvPr id="3" name="Content Placeholder 2"/>
          <p:cNvSpPr>
            <a:spLocks noGrp="1"/>
          </p:cNvSpPr>
          <p:nvPr>
            <p:ph idx="1"/>
          </p:nvPr>
        </p:nvSpPr>
        <p:spPr>
          <a:xfrm>
            <a:off x="228600" y="685800"/>
            <a:ext cx="8763000" cy="1143000"/>
          </a:xfrm>
        </p:spPr>
        <p:txBody>
          <a:bodyPr/>
          <a:lstStyle/>
          <a:p>
            <a:r>
              <a:rPr lang="en-AU" dirty="0" smtClean="0"/>
              <a:t>Corrected insights on role of debt in aggregate demand &amp; income</a:t>
            </a:r>
          </a:p>
          <a:p>
            <a:pPr lvl="1"/>
            <a:r>
              <a:rPr lang="en-AU" dirty="0" smtClean="0"/>
              <a:t>Expenditure/Income is</a:t>
            </a:r>
          </a:p>
          <a:p>
            <a:pPr lvl="2"/>
            <a:r>
              <a:rPr lang="en-AU" dirty="0" smtClean="0"/>
              <a:t>That financed by existing money</a:t>
            </a:r>
          </a:p>
        </p:txBody>
      </p:sp>
      <p:sp>
        <p:nvSpPr>
          <p:cNvPr id="4" name="Rectangle 2"/>
          <p:cNvSpPr>
            <a:spLocks noChangeArrowheads="1"/>
          </p:cNvSpPr>
          <p:nvPr/>
        </p:nvSpPr>
        <p:spPr bwMode="auto">
          <a:xfrm>
            <a:off x="242429" y="2590799"/>
            <a:ext cx="133211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nvPr>
        </p:nvGraphicFramePr>
        <p:xfrm>
          <a:off x="304800" y="2745966"/>
          <a:ext cx="7391400" cy="2664234"/>
        </p:xfrm>
        <a:graphic>
          <a:graphicData uri="http://schemas.openxmlformats.org/presentationml/2006/ole">
            <mc:AlternateContent xmlns:mc="http://schemas.openxmlformats.org/markup-compatibility/2006">
              <mc:Choice xmlns:v="urn:schemas-microsoft-com:vml" Requires="v">
                <p:oleObj spid="_x0000_s9396" name="Equation" r:id="rId3" imgW="5092700" imgH="1854200" progId="Equation.DSMT4">
                  <p:embed/>
                </p:oleObj>
              </mc:Choice>
              <mc:Fallback>
                <p:oleObj name="Equation" r:id="rId3" imgW="5092700" imgH="1854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5966"/>
                        <a:ext cx="7391400" cy="2664234"/>
                      </a:xfrm>
                      <a:prstGeom prst="rect">
                        <a:avLst/>
                      </a:prstGeom>
                      <a:noFill/>
                    </p:spPr>
                  </p:pic>
                </p:oleObj>
              </mc:Fallback>
            </mc:AlternateContent>
          </a:graphicData>
        </a:graphic>
      </p:graphicFrame>
      <p:sp>
        <p:nvSpPr>
          <p:cNvPr id="6" name="Rounded Rectangle 5"/>
          <p:cNvSpPr/>
          <p:nvPr/>
        </p:nvSpPr>
        <p:spPr bwMode="auto">
          <a:xfrm>
            <a:off x="914400" y="2667000"/>
            <a:ext cx="7010400" cy="868683"/>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7" name="Content Placeholder 2"/>
          <p:cNvSpPr txBox="1">
            <a:spLocks/>
          </p:cNvSpPr>
          <p:nvPr/>
        </p:nvSpPr>
        <p:spPr bwMode="auto">
          <a:xfrm>
            <a:off x="228600" y="17526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lvl="2"/>
            <a:r>
              <a:rPr lang="en-AU" kern="0" dirty="0" smtClean="0">
                <a:effectLst/>
              </a:rPr>
              <a:t>Plus that financed by the change in debt</a:t>
            </a:r>
          </a:p>
        </p:txBody>
      </p:sp>
      <p:sp>
        <p:nvSpPr>
          <p:cNvPr id="9" name="Content Placeholder 2"/>
          <p:cNvSpPr txBox="1">
            <a:spLocks/>
          </p:cNvSpPr>
          <p:nvPr/>
        </p:nvSpPr>
        <p:spPr bwMode="auto">
          <a:xfrm>
            <a:off x="381000" y="2130834"/>
            <a:ext cx="8763000" cy="45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lvl="3"/>
            <a:r>
              <a:rPr lang="en-AU" kern="0" dirty="0" smtClean="0">
                <a:effectLst/>
              </a:rPr>
              <a:t>Plus gross financial transactions</a:t>
            </a:r>
            <a:endParaRPr lang="en-US" kern="0" dirty="0">
              <a:effectLst/>
            </a:endParaRPr>
          </a:p>
        </p:txBody>
      </p:sp>
      <p:sp>
        <p:nvSpPr>
          <p:cNvPr id="10" name="Rounded Rectangle 9"/>
          <p:cNvSpPr/>
          <p:nvPr/>
        </p:nvSpPr>
        <p:spPr bwMode="auto">
          <a:xfrm>
            <a:off x="3200400" y="3535683"/>
            <a:ext cx="762000" cy="579117"/>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2" name="Rounded Rectangle 11"/>
          <p:cNvSpPr/>
          <p:nvPr/>
        </p:nvSpPr>
        <p:spPr bwMode="auto">
          <a:xfrm>
            <a:off x="990600" y="3566165"/>
            <a:ext cx="2209800" cy="472435"/>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4202685097"/>
              </p:ext>
            </p:extLst>
          </p:nvPr>
        </p:nvGraphicFramePr>
        <p:xfrm>
          <a:off x="381000" y="5705066"/>
          <a:ext cx="7003738" cy="1000534"/>
        </p:xfrm>
        <a:graphic>
          <a:graphicData uri="http://schemas.openxmlformats.org/presentationml/2006/ole">
            <mc:AlternateContent xmlns:mc="http://schemas.openxmlformats.org/markup-compatibility/2006">
              <mc:Choice xmlns:v="urn:schemas-microsoft-com:vml" Requires="v">
                <p:oleObj spid="_x0000_s9397" name="Equation" r:id="rId5" imgW="2755800" imgH="393480" progId="Equation.DSMT4">
                  <p:embed/>
                </p:oleObj>
              </mc:Choice>
              <mc:Fallback>
                <p:oleObj name="Equation" r:id="rId5" imgW="2755800" imgH="393480" progId="Equation.DSMT4">
                  <p:embed/>
                  <p:pic>
                    <p:nvPicPr>
                      <p:cNvPr id="0" name=""/>
                      <p:cNvPicPr/>
                      <p:nvPr/>
                    </p:nvPicPr>
                    <p:blipFill>
                      <a:blip r:embed="rId6"/>
                      <a:stretch>
                        <a:fillRect/>
                      </a:stretch>
                    </p:blipFill>
                    <p:spPr>
                      <a:xfrm>
                        <a:off x="381000" y="5705066"/>
                        <a:ext cx="7003738" cy="1000534"/>
                      </a:xfrm>
                      <a:prstGeom prst="rect">
                        <a:avLst/>
                      </a:prstGeom>
                    </p:spPr>
                  </p:pic>
                </p:oleObj>
              </mc:Fallback>
            </mc:AlternateContent>
          </a:graphicData>
        </a:graphic>
      </p:graphicFrame>
      <p:sp>
        <p:nvSpPr>
          <p:cNvPr id="16" name="Content Placeholder 2"/>
          <p:cNvSpPr txBox="1">
            <a:spLocks/>
          </p:cNvSpPr>
          <p:nvPr/>
        </p:nvSpPr>
        <p:spPr bwMode="auto">
          <a:xfrm>
            <a:off x="228600" y="5257800"/>
            <a:ext cx="251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Which implies:</a:t>
            </a:r>
          </a:p>
        </p:txBody>
      </p:sp>
    </p:spTree>
    <p:extLst>
      <p:ext uri="{BB962C8B-B14F-4D97-AF65-F5344CB8AC3E}">
        <p14:creationId xmlns:p14="http://schemas.microsoft.com/office/powerpoint/2010/main" val="124547286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up)">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80">
                                          <p:stCondLst>
                                            <p:cond delay="0"/>
                                          </p:stCondLst>
                                        </p:cTn>
                                        <p:tgtEl>
                                          <p:spTgt spid="12"/>
                                        </p:tgtEl>
                                      </p:cBhvr>
                                    </p:animEffect>
                                    <p:anim calcmode="lin" valueType="num">
                                      <p:cBhvr>
                                        <p:cTn id="5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4" dur="26">
                                          <p:stCondLst>
                                            <p:cond delay="650"/>
                                          </p:stCondLst>
                                        </p:cTn>
                                        <p:tgtEl>
                                          <p:spTgt spid="12"/>
                                        </p:tgtEl>
                                      </p:cBhvr>
                                      <p:to x="100000" y="60000"/>
                                    </p:animScale>
                                    <p:animScale>
                                      <p:cBhvr>
                                        <p:cTn id="65" dur="166" decel="50000">
                                          <p:stCondLst>
                                            <p:cond delay="676"/>
                                          </p:stCondLst>
                                        </p:cTn>
                                        <p:tgtEl>
                                          <p:spTgt spid="12"/>
                                        </p:tgtEl>
                                      </p:cBhvr>
                                      <p:to x="100000" y="100000"/>
                                    </p:animScale>
                                    <p:animScale>
                                      <p:cBhvr>
                                        <p:cTn id="66" dur="26">
                                          <p:stCondLst>
                                            <p:cond delay="1312"/>
                                          </p:stCondLst>
                                        </p:cTn>
                                        <p:tgtEl>
                                          <p:spTgt spid="12"/>
                                        </p:tgtEl>
                                      </p:cBhvr>
                                      <p:to x="100000" y="80000"/>
                                    </p:animScale>
                                    <p:animScale>
                                      <p:cBhvr>
                                        <p:cTn id="67" dur="166" decel="50000">
                                          <p:stCondLst>
                                            <p:cond delay="1338"/>
                                          </p:stCondLst>
                                        </p:cTn>
                                        <p:tgtEl>
                                          <p:spTgt spid="12"/>
                                        </p:tgtEl>
                                      </p:cBhvr>
                                      <p:to x="100000" y="100000"/>
                                    </p:animScale>
                                    <p:animScale>
                                      <p:cBhvr>
                                        <p:cTn id="68" dur="26">
                                          <p:stCondLst>
                                            <p:cond delay="1642"/>
                                          </p:stCondLst>
                                        </p:cTn>
                                        <p:tgtEl>
                                          <p:spTgt spid="12"/>
                                        </p:tgtEl>
                                      </p:cBhvr>
                                      <p:to x="100000" y="90000"/>
                                    </p:animScale>
                                    <p:animScale>
                                      <p:cBhvr>
                                        <p:cTn id="69" dur="166" decel="50000">
                                          <p:stCondLst>
                                            <p:cond delay="1668"/>
                                          </p:stCondLst>
                                        </p:cTn>
                                        <p:tgtEl>
                                          <p:spTgt spid="12"/>
                                        </p:tgtEl>
                                      </p:cBhvr>
                                      <p:to x="100000" y="100000"/>
                                    </p:animScale>
                                    <p:animScale>
                                      <p:cBhvr>
                                        <p:cTn id="70" dur="26">
                                          <p:stCondLst>
                                            <p:cond delay="1808"/>
                                          </p:stCondLst>
                                        </p:cTn>
                                        <p:tgtEl>
                                          <p:spTgt spid="12"/>
                                        </p:tgtEl>
                                      </p:cBhvr>
                                      <p:to x="100000" y="95000"/>
                                    </p:animScale>
                                    <p:animScale>
                                      <p:cBhvr>
                                        <p:cTn id="71" dur="166" decel="50000">
                                          <p:stCondLst>
                                            <p:cond delay="1834"/>
                                          </p:stCondLst>
                                        </p:cTn>
                                        <p:tgtEl>
                                          <p:spTgt spid="12"/>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up)">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animBg="1"/>
      <p:bldP spid="12" grpId="0" animBg="1"/>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Role of debt in aggregate demand &amp; income</a:t>
            </a:r>
            <a:endParaRPr lang="en-US" dirty="0"/>
          </a:p>
        </p:txBody>
      </p:sp>
      <p:sp>
        <p:nvSpPr>
          <p:cNvPr id="3" name="Content Placeholder 2"/>
          <p:cNvSpPr>
            <a:spLocks noGrp="1"/>
          </p:cNvSpPr>
          <p:nvPr>
            <p:ph idx="1"/>
          </p:nvPr>
        </p:nvSpPr>
        <p:spPr>
          <a:xfrm>
            <a:off x="228600" y="685800"/>
            <a:ext cx="8763000" cy="381000"/>
          </a:xfrm>
        </p:spPr>
        <p:txBody>
          <a:bodyPr/>
          <a:lstStyle/>
          <a:p>
            <a:r>
              <a:rPr lang="en-AU" dirty="0" smtClean="0"/>
              <a:t>So the change in aggregate demand is…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80240453"/>
              </p:ext>
            </p:extLst>
          </p:nvPr>
        </p:nvGraphicFramePr>
        <p:xfrm>
          <a:off x="609600" y="1108075"/>
          <a:ext cx="5799138" cy="1635125"/>
        </p:xfrm>
        <a:graphic>
          <a:graphicData uri="http://schemas.openxmlformats.org/presentationml/2006/ole">
            <mc:AlternateContent xmlns:mc="http://schemas.openxmlformats.org/markup-compatibility/2006">
              <mc:Choice xmlns:v="urn:schemas-microsoft-com:vml" Requires="v">
                <p:oleObj spid="_x0000_s10331" name="Equation" r:id="rId3" imgW="2971800" imgH="838080" progId="Equation.DSMT4">
                  <p:embed/>
                </p:oleObj>
              </mc:Choice>
              <mc:Fallback>
                <p:oleObj name="Equation" r:id="rId3" imgW="2971800" imgH="838080" progId="Equation.DSMT4">
                  <p:embed/>
                  <p:pic>
                    <p:nvPicPr>
                      <p:cNvPr id="0" name=""/>
                      <p:cNvPicPr/>
                      <p:nvPr/>
                    </p:nvPicPr>
                    <p:blipFill>
                      <a:blip r:embed="rId4"/>
                      <a:stretch>
                        <a:fillRect/>
                      </a:stretch>
                    </p:blipFill>
                    <p:spPr>
                      <a:xfrm>
                        <a:off x="609600" y="1108075"/>
                        <a:ext cx="5799138" cy="1635125"/>
                      </a:xfrm>
                      <a:prstGeom prst="rect">
                        <a:avLst/>
                      </a:prstGeom>
                    </p:spPr>
                  </p:pic>
                </p:oleObj>
              </mc:Fallback>
            </mc:AlternateContent>
          </a:graphicData>
        </a:graphic>
      </p:graphicFrame>
      <p:sp>
        <p:nvSpPr>
          <p:cNvPr id="5" name="Content Placeholder 2"/>
          <p:cNvSpPr txBox="1">
            <a:spLocks/>
          </p:cNvSpPr>
          <p:nvPr/>
        </p:nvSpPr>
        <p:spPr bwMode="auto">
          <a:xfrm>
            <a:off x="228600" y="3429000"/>
            <a:ext cx="472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All there is in Loanable Funds macro</a:t>
            </a:r>
          </a:p>
        </p:txBody>
      </p:sp>
      <p:sp>
        <p:nvSpPr>
          <p:cNvPr id="6" name="Rounded Rectangle 5"/>
          <p:cNvSpPr/>
          <p:nvPr/>
        </p:nvSpPr>
        <p:spPr bwMode="auto">
          <a:xfrm>
            <a:off x="1676400" y="1178793"/>
            <a:ext cx="1066800" cy="868683"/>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7" name="Content Placeholder 2"/>
          <p:cNvSpPr txBox="1">
            <a:spLocks/>
          </p:cNvSpPr>
          <p:nvPr/>
        </p:nvSpPr>
        <p:spPr bwMode="auto">
          <a:xfrm>
            <a:off x="228600" y="4648200"/>
            <a:ext cx="8763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Change &amp; acceleration of debt affect change in aggregate demand</a:t>
            </a:r>
          </a:p>
          <a:p>
            <a:r>
              <a:rPr lang="en-AU" kern="0" dirty="0" smtClean="0">
                <a:effectLst/>
              </a:rPr>
              <a:t>Explanation for high correlations between change in debt &amp; level of unemployment, acceleration in debt &amp; change in unemployment…</a:t>
            </a:r>
          </a:p>
        </p:txBody>
      </p:sp>
      <p:sp>
        <p:nvSpPr>
          <p:cNvPr id="8" name="Rounded Rectangle 7"/>
          <p:cNvSpPr/>
          <p:nvPr/>
        </p:nvSpPr>
        <p:spPr bwMode="auto">
          <a:xfrm>
            <a:off x="4114800" y="1950717"/>
            <a:ext cx="2514600" cy="868683"/>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2">
                    <a:lumMod val="60000"/>
                    <a:lumOff val="40000"/>
                  </a:schemeClr>
                </a:solidFill>
                <a:effectLst>
                  <a:outerShdw blurRad="38100" dist="38100" dir="2700000" algn="tl">
                    <a:srgbClr val="000000">
                      <a:alpha val="43137"/>
                    </a:srgbClr>
                  </a:outerShdw>
                </a:effectLst>
                <a:latin typeface="Candara" panose="020E0502030303020204" pitchFamily="34" charset="0"/>
              </a:rPr>
              <a:t>Product rule</a:t>
            </a:r>
            <a:r>
              <a:rPr kumimoji="0" lang="en-AU" sz="2400" b="0" i="0" u="none" strike="noStrike" cap="none" normalizeH="0" dirty="0" smtClean="0">
                <a:ln>
                  <a:noFill/>
                </a:ln>
                <a:solidFill>
                  <a:schemeClr val="tx2">
                    <a:lumMod val="60000"/>
                    <a:lumOff val="40000"/>
                  </a:schemeClr>
                </a:solidFill>
                <a:effectLst>
                  <a:outerShdw blurRad="38100" dist="38100" dir="2700000" algn="tl">
                    <a:srgbClr val="000000">
                      <a:alpha val="43137"/>
                    </a:srgbClr>
                  </a:outerShdw>
                </a:effectLst>
                <a:latin typeface="Candara" panose="020E0502030303020204" pitchFamily="34" charset="0"/>
              </a:rPr>
              <a:t> expansion</a:t>
            </a:r>
            <a:endParaRPr kumimoji="0" lang="en-US" sz="2400" b="0" i="0" u="none" strike="noStrike" cap="none" normalizeH="0" baseline="0" dirty="0" smtClean="0">
              <a:ln>
                <a:noFill/>
              </a:ln>
              <a:solidFill>
                <a:schemeClr val="tx2">
                  <a:lumMod val="60000"/>
                  <a:lumOff val="40000"/>
                </a:schemeClr>
              </a:solidFill>
              <a:effectLst>
                <a:outerShdw blurRad="38100" dist="38100" dir="2700000" algn="tl">
                  <a:srgbClr val="000000">
                    <a:alpha val="43137"/>
                  </a:srgbClr>
                </a:outerShdw>
              </a:effectLst>
              <a:latin typeface="Candara" panose="020E0502030303020204" pitchFamily="34" charset="0"/>
            </a:endParaRPr>
          </a:p>
        </p:txBody>
      </p:sp>
      <p:sp>
        <p:nvSpPr>
          <p:cNvPr id="10" name="Content Placeholder 2"/>
          <p:cNvSpPr txBox="1">
            <a:spLocks/>
          </p:cNvSpPr>
          <p:nvPr/>
        </p:nvSpPr>
        <p:spPr bwMode="auto">
          <a:xfrm>
            <a:off x="228600" y="3810000"/>
            <a:ext cx="472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Substituting that </a:t>
            </a:r>
            <a:r>
              <a:rPr lang="en-AU" kern="0" dirty="0" err="1" smtClean="0">
                <a:effectLst/>
              </a:rPr>
              <a:t>dM</a:t>
            </a:r>
            <a:r>
              <a:rPr lang="en-AU" kern="0" dirty="0" smtClean="0">
                <a:effectLst/>
              </a:rPr>
              <a:t>/</a:t>
            </a:r>
            <a:r>
              <a:rPr lang="en-AU" kern="0" dirty="0" err="1" smtClean="0">
                <a:effectLst/>
              </a:rPr>
              <a:t>dt</a:t>
            </a:r>
            <a:r>
              <a:rPr lang="en-AU" kern="0" dirty="0" smtClean="0">
                <a:effectLst/>
              </a:rPr>
              <a:t>=</a:t>
            </a:r>
            <a:r>
              <a:rPr lang="en-AU" kern="0" dirty="0" err="1" smtClean="0">
                <a:effectLst/>
              </a:rPr>
              <a:t>dD</a:t>
            </a:r>
            <a:r>
              <a:rPr lang="en-AU" kern="0" dirty="0" smtClean="0">
                <a:effectLst/>
              </a:rPr>
              <a:t>/</a:t>
            </a:r>
            <a:r>
              <a:rPr lang="en-AU" kern="0" dirty="0" err="1" smtClean="0">
                <a:effectLst/>
              </a:rPr>
              <a:t>dt</a:t>
            </a:r>
            <a:endParaRPr lang="en-AU" kern="0" dirty="0" smtClean="0">
              <a:effectLst/>
            </a:endParaRPr>
          </a:p>
        </p:txBody>
      </p:sp>
      <p:sp>
        <p:nvSpPr>
          <p:cNvPr id="11" name="Rounded Rectangle 10"/>
          <p:cNvSpPr/>
          <p:nvPr/>
        </p:nvSpPr>
        <p:spPr bwMode="auto">
          <a:xfrm>
            <a:off x="2895600" y="1143000"/>
            <a:ext cx="1066800" cy="868683"/>
          </a:xfrm>
          <a:prstGeom prst="roundRect">
            <a:avLst/>
          </a:prstGeom>
          <a:gradFill rotWithShape="0">
            <a:gsLst>
              <a:gs pos="70000">
                <a:schemeClr val="bg1">
                  <a:alpha val="9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90880646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xit" presetSubtype="0" fill="hold" grpId="1" nodeType="clickEffect">
                                  <p:stCondLst>
                                    <p:cond delay="0"/>
                                  </p:stCondLst>
                                  <p:childTnLst>
                                    <p:animEffect transition="out" filter="wipe(down)">
                                      <p:cBhvr>
                                        <p:cTn id="50" dur="180" accel="50000">
                                          <p:stCondLst>
                                            <p:cond delay="1820"/>
                                          </p:stCondLst>
                                        </p:cTn>
                                        <p:tgtEl>
                                          <p:spTgt spid="6"/>
                                        </p:tgtEl>
                                      </p:cBhvr>
                                    </p:animEffect>
                                    <p:anim calcmode="lin" valueType="num">
                                      <p:cBhvr>
                                        <p:cTn id="51"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52"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53"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4"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5"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6"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7"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58" dur="26">
                                          <p:stCondLst>
                                            <p:cond delay="620"/>
                                          </p:stCondLst>
                                        </p:cTn>
                                        <p:tgtEl>
                                          <p:spTgt spid="6"/>
                                        </p:tgtEl>
                                      </p:cBhvr>
                                      <p:to x="100000" y="60000"/>
                                    </p:animScale>
                                    <p:animScale>
                                      <p:cBhvr>
                                        <p:cTn id="59" dur="166" decel="50000">
                                          <p:stCondLst>
                                            <p:cond delay="646"/>
                                          </p:stCondLst>
                                        </p:cTn>
                                        <p:tgtEl>
                                          <p:spTgt spid="6"/>
                                        </p:tgtEl>
                                      </p:cBhvr>
                                      <p:to x="100000" y="100000"/>
                                    </p:animScale>
                                    <p:animScale>
                                      <p:cBhvr>
                                        <p:cTn id="60" dur="26">
                                          <p:stCondLst>
                                            <p:cond delay="1312"/>
                                          </p:stCondLst>
                                        </p:cTn>
                                        <p:tgtEl>
                                          <p:spTgt spid="6"/>
                                        </p:tgtEl>
                                      </p:cBhvr>
                                      <p:to x="100000" y="80000"/>
                                    </p:animScale>
                                    <p:animScale>
                                      <p:cBhvr>
                                        <p:cTn id="61" dur="166" decel="50000">
                                          <p:stCondLst>
                                            <p:cond delay="1338"/>
                                          </p:stCondLst>
                                        </p:cTn>
                                        <p:tgtEl>
                                          <p:spTgt spid="6"/>
                                        </p:tgtEl>
                                      </p:cBhvr>
                                      <p:to x="100000" y="100000"/>
                                    </p:animScale>
                                    <p:animScale>
                                      <p:cBhvr>
                                        <p:cTn id="62" dur="26">
                                          <p:stCondLst>
                                            <p:cond delay="1642"/>
                                          </p:stCondLst>
                                        </p:cTn>
                                        <p:tgtEl>
                                          <p:spTgt spid="6"/>
                                        </p:tgtEl>
                                      </p:cBhvr>
                                      <p:to x="100000" y="90000"/>
                                    </p:animScale>
                                    <p:animScale>
                                      <p:cBhvr>
                                        <p:cTn id="63" dur="166" decel="50000">
                                          <p:stCondLst>
                                            <p:cond delay="1668"/>
                                          </p:stCondLst>
                                        </p:cTn>
                                        <p:tgtEl>
                                          <p:spTgt spid="6"/>
                                        </p:tgtEl>
                                      </p:cBhvr>
                                      <p:to x="100000" y="100000"/>
                                    </p:animScale>
                                    <p:animScale>
                                      <p:cBhvr>
                                        <p:cTn id="64" dur="26">
                                          <p:stCondLst>
                                            <p:cond delay="1808"/>
                                          </p:stCondLst>
                                        </p:cTn>
                                        <p:tgtEl>
                                          <p:spTgt spid="6"/>
                                        </p:tgtEl>
                                      </p:cBhvr>
                                      <p:to x="100000" y="95000"/>
                                    </p:animScale>
                                    <p:animScale>
                                      <p:cBhvr>
                                        <p:cTn id="65" dur="166" decel="50000">
                                          <p:stCondLst>
                                            <p:cond delay="1834"/>
                                          </p:stCondLst>
                                        </p:cTn>
                                        <p:tgtEl>
                                          <p:spTgt spid="6"/>
                                        </p:tgtEl>
                                      </p:cBhvr>
                                      <p:to x="100000" y="100000"/>
                                    </p:animScale>
                                    <p:set>
                                      <p:cBhvr>
                                        <p:cTn id="66" dur="1" fill="hold">
                                          <p:stCondLst>
                                            <p:cond delay="1999"/>
                                          </p:stCondLst>
                                        </p:cTn>
                                        <p:tgtEl>
                                          <p:spTgt spid="6"/>
                                        </p:tgtEl>
                                        <p:attrNameLst>
                                          <p:attrName>style.visibility</p:attrName>
                                        </p:attrNameLst>
                                      </p:cBhvr>
                                      <p:to>
                                        <p:strVal val="hidden"/>
                                      </p:to>
                                    </p:set>
                                  </p:childTnLst>
                                </p:cTn>
                              </p:par>
                              <p:par>
                                <p:cTn id="67" presetID="26" presetClass="exit" presetSubtype="0" fill="hold" grpId="1" nodeType="withEffect">
                                  <p:stCondLst>
                                    <p:cond delay="0"/>
                                  </p:stCondLst>
                                  <p:childTnLst>
                                    <p:animEffect transition="out" filter="wipe(down)">
                                      <p:cBhvr>
                                        <p:cTn id="68" dur="180" accel="50000">
                                          <p:stCondLst>
                                            <p:cond delay="1820"/>
                                          </p:stCondLst>
                                        </p:cTn>
                                        <p:tgtEl>
                                          <p:spTgt spid="8"/>
                                        </p:tgtEl>
                                      </p:cBhvr>
                                    </p:animEffect>
                                    <p:anim calcmode="lin" valueType="num">
                                      <p:cBhvr>
                                        <p:cTn id="69"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70"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71"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2"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3"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4"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5"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76" dur="26">
                                          <p:stCondLst>
                                            <p:cond delay="620"/>
                                          </p:stCondLst>
                                        </p:cTn>
                                        <p:tgtEl>
                                          <p:spTgt spid="8"/>
                                        </p:tgtEl>
                                      </p:cBhvr>
                                      <p:to x="100000" y="60000"/>
                                    </p:animScale>
                                    <p:animScale>
                                      <p:cBhvr>
                                        <p:cTn id="77" dur="166" decel="50000">
                                          <p:stCondLst>
                                            <p:cond delay="646"/>
                                          </p:stCondLst>
                                        </p:cTn>
                                        <p:tgtEl>
                                          <p:spTgt spid="8"/>
                                        </p:tgtEl>
                                      </p:cBhvr>
                                      <p:to x="100000" y="100000"/>
                                    </p:animScale>
                                    <p:animScale>
                                      <p:cBhvr>
                                        <p:cTn id="78" dur="26">
                                          <p:stCondLst>
                                            <p:cond delay="1312"/>
                                          </p:stCondLst>
                                        </p:cTn>
                                        <p:tgtEl>
                                          <p:spTgt spid="8"/>
                                        </p:tgtEl>
                                      </p:cBhvr>
                                      <p:to x="100000" y="80000"/>
                                    </p:animScale>
                                    <p:animScale>
                                      <p:cBhvr>
                                        <p:cTn id="79" dur="166" decel="50000">
                                          <p:stCondLst>
                                            <p:cond delay="1338"/>
                                          </p:stCondLst>
                                        </p:cTn>
                                        <p:tgtEl>
                                          <p:spTgt spid="8"/>
                                        </p:tgtEl>
                                      </p:cBhvr>
                                      <p:to x="100000" y="100000"/>
                                    </p:animScale>
                                    <p:animScale>
                                      <p:cBhvr>
                                        <p:cTn id="80" dur="26">
                                          <p:stCondLst>
                                            <p:cond delay="1642"/>
                                          </p:stCondLst>
                                        </p:cTn>
                                        <p:tgtEl>
                                          <p:spTgt spid="8"/>
                                        </p:tgtEl>
                                      </p:cBhvr>
                                      <p:to x="100000" y="90000"/>
                                    </p:animScale>
                                    <p:animScale>
                                      <p:cBhvr>
                                        <p:cTn id="81" dur="166" decel="50000">
                                          <p:stCondLst>
                                            <p:cond delay="1668"/>
                                          </p:stCondLst>
                                        </p:cTn>
                                        <p:tgtEl>
                                          <p:spTgt spid="8"/>
                                        </p:tgtEl>
                                      </p:cBhvr>
                                      <p:to x="100000" y="100000"/>
                                    </p:animScale>
                                    <p:animScale>
                                      <p:cBhvr>
                                        <p:cTn id="82" dur="26">
                                          <p:stCondLst>
                                            <p:cond delay="1808"/>
                                          </p:stCondLst>
                                        </p:cTn>
                                        <p:tgtEl>
                                          <p:spTgt spid="8"/>
                                        </p:tgtEl>
                                      </p:cBhvr>
                                      <p:to x="100000" y="95000"/>
                                    </p:animScale>
                                    <p:animScale>
                                      <p:cBhvr>
                                        <p:cTn id="83" dur="166" decel="50000">
                                          <p:stCondLst>
                                            <p:cond delay="1834"/>
                                          </p:stCondLst>
                                        </p:cTn>
                                        <p:tgtEl>
                                          <p:spTgt spid="8"/>
                                        </p:tgtEl>
                                      </p:cBhvr>
                                      <p:to x="100000" y="100000"/>
                                    </p:animScale>
                                    <p:set>
                                      <p:cBhvr>
                                        <p:cTn id="84" dur="1" fill="hold">
                                          <p:stCondLst>
                                            <p:cond delay="1999"/>
                                          </p:stCondLst>
                                        </p:cTn>
                                        <p:tgtEl>
                                          <p:spTgt spid="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10">
                                            <p:txEl>
                                              <p:pRg st="0" end="0"/>
                                            </p:txEl>
                                          </p:spTgt>
                                        </p:tgtEl>
                                        <p:attrNameLst>
                                          <p:attrName>style.visibility</p:attrName>
                                        </p:attrNameLst>
                                      </p:cBhvr>
                                      <p:to>
                                        <p:strVal val="visible"/>
                                      </p:to>
                                    </p:set>
                                    <p:animEffect transition="in" filter="wipe(up)">
                                      <p:cBhvr>
                                        <p:cTn id="89" dur="500"/>
                                        <p:tgtEl>
                                          <p:spTgt spid="10">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down)">
                                      <p:cBhvr>
                                        <p:cTn id="94" dur="580">
                                          <p:stCondLst>
                                            <p:cond delay="0"/>
                                          </p:stCondLst>
                                        </p:cTn>
                                        <p:tgtEl>
                                          <p:spTgt spid="11"/>
                                        </p:tgtEl>
                                      </p:cBhvr>
                                    </p:animEffect>
                                    <p:anim calcmode="lin" valueType="num">
                                      <p:cBhvr>
                                        <p:cTn id="9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0" dur="26">
                                          <p:stCondLst>
                                            <p:cond delay="650"/>
                                          </p:stCondLst>
                                        </p:cTn>
                                        <p:tgtEl>
                                          <p:spTgt spid="11"/>
                                        </p:tgtEl>
                                      </p:cBhvr>
                                      <p:to x="100000" y="60000"/>
                                    </p:animScale>
                                    <p:animScale>
                                      <p:cBhvr>
                                        <p:cTn id="101" dur="166" decel="50000">
                                          <p:stCondLst>
                                            <p:cond delay="676"/>
                                          </p:stCondLst>
                                        </p:cTn>
                                        <p:tgtEl>
                                          <p:spTgt spid="11"/>
                                        </p:tgtEl>
                                      </p:cBhvr>
                                      <p:to x="100000" y="100000"/>
                                    </p:animScale>
                                    <p:animScale>
                                      <p:cBhvr>
                                        <p:cTn id="102" dur="26">
                                          <p:stCondLst>
                                            <p:cond delay="1312"/>
                                          </p:stCondLst>
                                        </p:cTn>
                                        <p:tgtEl>
                                          <p:spTgt spid="11"/>
                                        </p:tgtEl>
                                      </p:cBhvr>
                                      <p:to x="100000" y="80000"/>
                                    </p:animScale>
                                    <p:animScale>
                                      <p:cBhvr>
                                        <p:cTn id="103" dur="166" decel="50000">
                                          <p:stCondLst>
                                            <p:cond delay="1338"/>
                                          </p:stCondLst>
                                        </p:cTn>
                                        <p:tgtEl>
                                          <p:spTgt spid="11"/>
                                        </p:tgtEl>
                                      </p:cBhvr>
                                      <p:to x="100000" y="100000"/>
                                    </p:animScale>
                                    <p:animScale>
                                      <p:cBhvr>
                                        <p:cTn id="104" dur="26">
                                          <p:stCondLst>
                                            <p:cond delay="1642"/>
                                          </p:stCondLst>
                                        </p:cTn>
                                        <p:tgtEl>
                                          <p:spTgt spid="11"/>
                                        </p:tgtEl>
                                      </p:cBhvr>
                                      <p:to x="100000" y="90000"/>
                                    </p:animScale>
                                    <p:animScale>
                                      <p:cBhvr>
                                        <p:cTn id="105" dur="166" decel="50000">
                                          <p:stCondLst>
                                            <p:cond delay="1668"/>
                                          </p:stCondLst>
                                        </p:cTn>
                                        <p:tgtEl>
                                          <p:spTgt spid="11"/>
                                        </p:tgtEl>
                                      </p:cBhvr>
                                      <p:to x="100000" y="100000"/>
                                    </p:animScale>
                                    <p:animScale>
                                      <p:cBhvr>
                                        <p:cTn id="106" dur="26">
                                          <p:stCondLst>
                                            <p:cond delay="1808"/>
                                          </p:stCondLst>
                                        </p:cTn>
                                        <p:tgtEl>
                                          <p:spTgt spid="11"/>
                                        </p:tgtEl>
                                      </p:cBhvr>
                                      <p:to x="100000" y="95000"/>
                                    </p:animScale>
                                    <p:animScale>
                                      <p:cBhvr>
                                        <p:cTn id="107" dur="166" decel="50000">
                                          <p:stCondLst>
                                            <p:cond delay="1834"/>
                                          </p:stCondLst>
                                        </p:cTn>
                                        <p:tgtEl>
                                          <p:spTgt spid="11"/>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xit" presetSubtype="0" fill="hold" grpId="1" nodeType="clickEffect">
                                  <p:stCondLst>
                                    <p:cond delay="0"/>
                                  </p:stCondLst>
                                  <p:childTnLst>
                                    <p:animEffect transition="out" filter="wipe(down)">
                                      <p:cBhvr>
                                        <p:cTn id="111" dur="180" accel="50000">
                                          <p:stCondLst>
                                            <p:cond delay="1820"/>
                                          </p:stCondLst>
                                        </p:cTn>
                                        <p:tgtEl>
                                          <p:spTgt spid="11"/>
                                        </p:tgtEl>
                                      </p:cBhvr>
                                    </p:animEffect>
                                    <p:anim calcmode="lin" valueType="num">
                                      <p:cBhvr>
                                        <p:cTn id="112"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113"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114"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5"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6"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7"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8"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119" dur="26">
                                          <p:stCondLst>
                                            <p:cond delay="620"/>
                                          </p:stCondLst>
                                        </p:cTn>
                                        <p:tgtEl>
                                          <p:spTgt spid="11"/>
                                        </p:tgtEl>
                                      </p:cBhvr>
                                      <p:to x="100000" y="60000"/>
                                    </p:animScale>
                                    <p:animScale>
                                      <p:cBhvr>
                                        <p:cTn id="120" dur="166" decel="50000">
                                          <p:stCondLst>
                                            <p:cond delay="646"/>
                                          </p:stCondLst>
                                        </p:cTn>
                                        <p:tgtEl>
                                          <p:spTgt spid="11"/>
                                        </p:tgtEl>
                                      </p:cBhvr>
                                      <p:to x="100000" y="100000"/>
                                    </p:animScale>
                                    <p:animScale>
                                      <p:cBhvr>
                                        <p:cTn id="121" dur="26">
                                          <p:stCondLst>
                                            <p:cond delay="1312"/>
                                          </p:stCondLst>
                                        </p:cTn>
                                        <p:tgtEl>
                                          <p:spTgt spid="11"/>
                                        </p:tgtEl>
                                      </p:cBhvr>
                                      <p:to x="100000" y="80000"/>
                                    </p:animScale>
                                    <p:animScale>
                                      <p:cBhvr>
                                        <p:cTn id="122" dur="166" decel="50000">
                                          <p:stCondLst>
                                            <p:cond delay="1338"/>
                                          </p:stCondLst>
                                        </p:cTn>
                                        <p:tgtEl>
                                          <p:spTgt spid="11"/>
                                        </p:tgtEl>
                                      </p:cBhvr>
                                      <p:to x="100000" y="100000"/>
                                    </p:animScale>
                                    <p:animScale>
                                      <p:cBhvr>
                                        <p:cTn id="123" dur="26">
                                          <p:stCondLst>
                                            <p:cond delay="1642"/>
                                          </p:stCondLst>
                                        </p:cTn>
                                        <p:tgtEl>
                                          <p:spTgt spid="11"/>
                                        </p:tgtEl>
                                      </p:cBhvr>
                                      <p:to x="100000" y="90000"/>
                                    </p:animScale>
                                    <p:animScale>
                                      <p:cBhvr>
                                        <p:cTn id="124" dur="166" decel="50000">
                                          <p:stCondLst>
                                            <p:cond delay="1668"/>
                                          </p:stCondLst>
                                        </p:cTn>
                                        <p:tgtEl>
                                          <p:spTgt spid="11"/>
                                        </p:tgtEl>
                                      </p:cBhvr>
                                      <p:to x="100000" y="100000"/>
                                    </p:animScale>
                                    <p:animScale>
                                      <p:cBhvr>
                                        <p:cTn id="125" dur="26">
                                          <p:stCondLst>
                                            <p:cond delay="1808"/>
                                          </p:stCondLst>
                                        </p:cTn>
                                        <p:tgtEl>
                                          <p:spTgt spid="11"/>
                                        </p:tgtEl>
                                      </p:cBhvr>
                                      <p:to x="100000" y="95000"/>
                                    </p:animScale>
                                    <p:animScale>
                                      <p:cBhvr>
                                        <p:cTn id="126" dur="166" decel="50000">
                                          <p:stCondLst>
                                            <p:cond delay="1834"/>
                                          </p:stCondLst>
                                        </p:cTn>
                                        <p:tgtEl>
                                          <p:spTgt spid="11"/>
                                        </p:tgtEl>
                                      </p:cBhvr>
                                      <p:to x="100000" y="100000"/>
                                    </p:animScale>
                                    <p:set>
                                      <p:cBhvr>
                                        <p:cTn id="127" dur="1" fill="hold">
                                          <p:stCondLst>
                                            <p:cond delay="1999"/>
                                          </p:stCondLst>
                                        </p:cTn>
                                        <p:tgtEl>
                                          <p:spTgt spid="11"/>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7">
                                            <p:txEl>
                                              <p:pRg st="0" end="0"/>
                                            </p:txEl>
                                          </p:spTgt>
                                        </p:tgtEl>
                                        <p:attrNameLst>
                                          <p:attrName>style.visibility</p:attrName>
                                        </p:attrNameLst>
                                      </p:cBhvr>
                                      <p:to>
                                        <p:strVal val="visible"/>
                                      </p:to>
                                    </p:set>
                                    <p:animEffect transition="in" filter="wipe(up)">
                                      <p:cBhvr>
                                        <p:cTn id="132" dur="500"/>
                                        <p:tgtEl>
                                          <p:spTgt spid="7">
                                            <p:txEl>
                                              <p:pRg st="0" end="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7">
                                            <p:txEl>
                                              <p:pRg st="1" end="1"/>
                                            </p:txEl>
                                          </p:spTgt>
                                        </p:tgtEl>
                                        <p:attrNameLst>
                                          <p:attrName>style.visibility</p:attrName>
                                        </p:attrNameLst>
                                      </p:cBhvr>
                                      <p:to>
                                        <p:strVal val="visible"/>
                                      </p:to>
                                    </p:set>
                                    <p:animEffect transition="in" filter="wipe(up)">
                                      <p:cBhvr>
                                        <p:cTn id="1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p:bldP spid="6" grpId="0" animBg="1"/>
      <p:bldP spid="6" grpId="1" animBg="1"/>
      <p:bldP spid="7" grpId="0" build="p" bldLvl="4"/>
      <p:bldP spid="8" grpId="0" animBg="1"/>
      <p:bldP spid="8" grpId="1" animBg="1"/>
      <p:bldP spid="10" grpId="0" build="p" bldLvl="4"/>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smtClean="0"/>
              <a:t>conventional “veil over barter” </a:t>
            </a:r>
            <a:r>
              <a:rPr lang="en-AU" dirty="0"/>
              <a:t>vision of money</a:t>
            </a:r>
            <a:endParaRPr lang="en-US" dirty="0"/>
          </a:p>
        </p:txBody>
      </p:sp>
      <p:sp>
        <p:nvSpPr>
          <p:cNvPr id="3" name="Content Placeholder 2"/>
          <p:cNvSpPr>
            <a:spLocks noGrp="1"/>
          </p:cNvSpPr>
          <p:nvPr>
            <p:ph idx="1"/>
          </p:nvPr>
        </p:nvSpPr>
        <p:spPr/>
        <p:txBody>
          <a:bodyPr/>
          <a:lstStyle/>
          <a:p>
            <a:r>
              <a:rPr lang="en-AU" dirty="0" smtClean="0"/>
              <a:t>Mainstream economics </a:t>
            </a:r>
            <a:r>
              <a:rPr lang="en-AU" b="1" i="1" dirty="0" smtClean="0"/>
              <a:t>generally ignores banks, debt &amp; money</a:t>
            </a:r>
          </a:p>
          <a:p>
            <a:pPr lvl="1"/>
            <a:r>
              <a:rPr lang="en-US" dirty="0" smtClean="0"/>
              <a:t>“self-proclaimed </a:t>
            </a:r>
            <a:r>
              <a:rPr lang="en-US" dirty="0"/>
              <a:t>true </a:t>
            </a:r>
            <a:r>
              <a:rPr lang="en-US" dirty="0" err="1"/>
              <a:t>Minskyites</a:t>
            </a:r>
            <a:r>
              <a:rPr lang="en-US" dirty="0"/>
              <a:t> view banks as institutions that are somehow outside the rules that apply to the rest of the economy, as having unique powers for good and/or evil.</a:t>
            </a:r>
          </a:p>
          <a:p>
            <a:pPr lvl="1"/>
            <a:r>
              <a:rPr lang="en-US" dirty="0"/>
              <a:t>I guess I don't see it that way.</a:t>
            </a:r>
          </a:p>
          <a:p>
            <a:pPr lvl="1"/>
            <a:r>
              <a:rPr lang="en-US" dirty="0"/>
              <a:t>As I (and I think many other economists) see it, </a:t>
            </a:r>
            <a:r>
              <a:rPr lang="en-US" dirty="0" smtClean="0"/>
              <a:t> …Banks </a:t>
            </a:r>
            <a:r>
              <a:rPr lang="en-US" dirty="0"/>
              <a:t>don't create demand out of thin air any more than anyone does by choosing to spend more; and banks are just one channel linking lenders to borrowers.</a:t>
            </a:r>
          </a:p>
          <a:p>
            <a:pPr lvl="1"/>
            <a:r>
              <a:rPr lang="en-US" dirty="0"/>
              <a:t>I know I'll get the usual barrage of claims that I don't understand banking; actually, I think I do, and </a:t>
            </a:r>
            <a:r>
              <a:rPr lang="en-US" b="1" i="1" dirty="0"/>
              <a:t>it's the mystics who have it wrong</a:t>
            </a:r>
            <a:r>
              <a:rPr lang="en-US" dirty="0" smtClean="0"/>
              <a:t>.” (Krugman 2012, “</a:t>
            </a:r>
            <a:r>
              <a:rPr lang="en-US" i="1" dirty="0" smtClean="0"/>
              <a:t>Banking Mysticism</a:t>
            </a:r>
            <a:r>
              <a:rPr lang="en-US" dirty="0" smtClean="0"/>
              <a:t>”)</a:t>
            </a:r>
          </a:p>
          <a:p>
            <a:r>
              <a:rPr lang="en-AU" dirty="0" smtClean="0"/>
              <a:t>If Krugman’s model of banking were accurate, debt would have </a:t>
            </a:r>
            <a:r>
              <a:rPr lang="en-AU" dirty="0"/>
              <a:t>“</a:t>
            </a:r>
            <a:r>
              <a:rPr lang="en-US" i="1" dirty="0"/>
              <a:t>no significant macroeconomic effects</a:t>
            </a:r>
            <a:r>
              <a:rPr lang="en-AU" dirty="0" smtClean="0"/>
              <a:t>” (except during a liquidity trap)</a:t>
            </a:r>
          </a:p>
        </p:txBody>
      </p:sp>
    </p:spTree>
    <p:extLst>
      <p:ext uri="{BB962C8B-B14F-4D97-AF65-F5344CB8AC3E}">
        <p14:creationId xmlns:p14="http://schemas.microsoft.com/office/powerpoint/2010/main" val="778632849"/>
      </p:ext>
    </p:extLst>
  </p:cSld>
  <p:clrMapOvr>
    <a:masterClrMapping/>
  </p:clrMapOvr>
  <p:transition>
    <p:pull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Debt &amp; macroeconomic dynamics</a:t>
            </a:r>
            <a:endParaRPr lang="en-US"/>
          </a:p>
        </p:txBody>
      </p:sp>
      <p:sp>
        <p:nvSpPr>
          <p:cNvPr id="3" name="Content Placeholder 2"/>
          <p:cNvSpPr>
            <a:spLocks noGrp="1"/>
          </p:cNvSpPr>
          <p:nvPr>
            <p:ph idx="1"/>
          </p:nvPr>
        </p:nvSpPr>
        <p:spPr>
          <a:xfrm>
            <a:off x="228600" y="685800"/>
            <a:ext cx="8763000" cy="1143000"/>
          </a:xfrm>
        </p:spPr>
        <p:txBody>
          <a:bodyPr/>
          <a:lstStyle/>
          <a:p>
            <a:r>
              <a:rPr lang="en-AU" smtClean="0"/>
              <a:t>So rather than being an unpredictable “Black Swan”</a:t>
            </a:r>
          </a:p>
          <a:p>
            <a:r>
              <a:rPr lang="en-AU" smtClean="0"/>
              <a:t>Crisis was a predictable consequence of lending-driven boom</a:t>
            </a:r>
          </a:p>
          <a:p>
            <a:r>
              <a:rPr lang="en-AU"/>
              <a:t>Is this all history? Will “It” never happen again?</a:t>
            </a:r>
            <a:endParaRPr lang="en-US"/>
          </a:p>
        </p:txBody>
      </p:sp>
      <p:pic>
        <p:nvPicPr>
          <p:cNvPr id="4" name="Picture 3"/>
          <p:cNvPicPr>
            <a:picLocks noChangeAspect="1"/>
          </p:cNvPicPr>
          <p:nvPr/>
        </p:nvPicPr>
        <p:blipFill>
          <a:blip r:embed="rId2"/>
          <a:stretch>
            <a:fillRect/>
          </a:stretch>
        </p:blipFill>
        <p:spPr>
          <a:xfrm>
            <a:off x="0" y="1548182"/>
            <a:ext cx="7543800" cy="5233618"/>
          </a:xfrm>
          <a:prstGeom prst="rect">
            <a:avLst/>
          </a:prstGeom>
        </p:spPr>
      </p:pic>
      <p:sp>
        <p:nvSpPr>
          <p:cNvPr id="5" name="Right Arrow 4"/>
          <p:cNvSpPr/>
          <p:nvPr/>
        </p:nvSpPr>
        <p:spPr bwMode="auto">
          <a:xfrm rot="20145690">
            <a:off x="1578245" y="3441116"/>
            <a:ext cx="4610528" cy="511851"/>
          </a:xfrm>
          <a:prstGeom prst="rightArrow">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FFC000"/>
                </a:solidFill>
                <a:effectLst>
                  <a:outerShdw blurRad="38100" dist="38100" dir="2700000" algn="tl">
                    <a:srgbClr val="000000">
                      <a:alpha val="43137"/>
                    </a:srgbClr>
                  </a:outerShdw>
                </a:effectLst>
                <a:latin typeface="Candara" panose="020E0502030303020204" pitchFamily="34" charset="0"/>
              </a:rPr>
              <a:t>Rising trend (amid </a:t>
            </a:r>
            <a:r>
              <a:rPr kumimoji="0" lang="en-AU" sz="2400" b="0" i="0" u="none" strike="noStrike" cap="none" normalizeH="0" dirty="0" smtClean="0">
                <a:ln>
                  <a:noFill/>
                </a:ln>
                <a:solidFill>
                  <a:srgbClr val="FFC000"/>
                </a:solidFill>
                <a:effectLst>
                  <a:outerShdw blurRad="38100" dist="38100" dir="2700000" algn="tl">
                    <a:srgbClr val="000000">
                      <a:alpha val="43137"/>
                    </a:srgbClr>
                  </a:outerShdw>
                </a:effectLst>
                <a:latin typeface="Candara" panose="020E0502030303020204" pitchFamily="34" charset="0"/>
              </a:rPr>
              <a:t>systemic crises)</a:t>
            </a:r>
            <a:endParaRPr kumimoji="0" lang="en-US" sz="2400" b="0" i="0" u="none" strike="noStrike" cap="none" normalizeH="0" baseline="0" dirty="0" smtClean="0">
              <a:ln>
                <a:noFill/>
              </a:ln>
              <a:solidFill>
                <a:srgbClr val="FFC000"/>
              </a:solidFill>
              <a:effectLst>
                <a:outerShdw blurRad="38100" dist="38100" dir="2700000" algn="tl">
                  <a:srgbClr val="000000">
                    <a:alpha val="43137"/>
                  </a:srgbClr>
                </a:outerShdw>
              </a:effectLst>
              <a:latin typeface="Candara" panose="020E0502030303020204" pitchFamily="34" charset="0"/>
            </a:endParaRPr>
          </a:p>
        </p:txBody>
      </p:sp>
      <p:sp>
        <p:nvSpPr>
          <p:cNvPr id="6" name="Down Arrow 5"/>
          <p:cNvSpPr/>
          <p:nvPr/>
        </p:nvSpPr>
        <p:spPr bwMode="auto">
          <a:xfrm>
            <a:off x="6934200" y="2286000"/>
            <a:ext cx="2133600" cy="762000"/>
          </a:xfrm>
          <a:prstGeom prst="downArrow">
            <a:avLst>
              <a:gd name="adj1" fmla="val 88969"/>
              <a:gd name="adj2" fmla="val 30748"/>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FFC000"/>
                </a:solidFill>
                <a:effectLst>
                  <a:outerShdw blurRad="38100" dist="38100" dir="2700000" algn="tl">
                    <a:srgbClr val="000000">
                      <a:alpha val="43137"/>
                    </a:srgbClr>
                  </a:outerShdw>
                </a:effectLst>
                <a:latin typeface="Candara" panose="020E0502030303020204" pitchFamily="34" charset="0"/>
              </a:rPr>
              <a:t>Trivial</a:t>
            </a:r>
            <a:r>
              <a:rPr kumimoji="0" lang="en-AU" sz="2400" b="0" i="0" u="none" strike="noStrike" cap="none" normalizeH="0" dirty="0" smtClean="0">
                <a:ln>
                  <a:noFill/>
                </a:ln>
                <a:solidFill>
                  <a:srgbClr val="FFC000"/>
                </a:solidFill>
                <a:effectLst>
                  <a:outerShdw blurRad="38100" dist="38100" dir="2700000" algn="tl">
                    <a:srgbClr val="000000">
                      <a:alpha val="43137"/>
                    </a:srgbClr>
                  </a:outerShdw>
                </a:effectLst>
                <a:latin typeface="Candara" panose="020E0502030303020204" pitchFamily="34" charset="0"/>
              </a:rPr>
              <a:t> deleveraging</a:t>
            </a:r>
            <a:endParaRPr kumimoji="0" lang="en-US" sz="2400" b="0" i="0" u="none" strike="noStrike" cap="none" normalizeH="0" baseline="0" dirty="0" smtClean="0">
              <a:ln>
                <a:noFill/>
              </a:ln>
              <a:solidFill>
                <a:srgbClr val="FFC000"/>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100958281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 this all history? Will “It” never happen again?</a:t>
            </a:r>
            <a:endParaRPr lang="en-US" dirty="0"/>
          </a:p>
        </p:txBody>
      </p:sp>
      <p:sp>
        <p:nvSpPr>
          <p:cNvPr id="3" name="Content Placeholder 2"/>
          <p:cNvSpPr>
            <a:spLocks noGrp="1"/>
          </p:cNvSpPr>
          <p:nvPr>
            <p:ph idx="1"/>
          </p:nvPr>
        </p:nvSpPr>
        <p:spPr>
          <a:xfrm>
            <a:off x="228600" y="685800"/>
            <a:ext cx="8763000" cy="381000"/>
          </a:xfrm>
        </p:spPr>
        <p:txBody>
          <a:bodyPr/>
          <a:lstStyle/>
          <a:p>
            <a:r>
              <a:rPr lang="en-AU" smtClean="0"/>
              <a:t>Current revival </a:t>
            </a:r>
            <a:r>
              <a:rPr lang="en-AU" dirty="0" smtClean="0"/>
              <a:t>beginning from highest level of private debt in history</a:t>
            </a:r>
            <a:endParaRPr lang="en-US" dirty="0"/>
          </a:p>
        </p:txBody>
      </p:sp>
      <p:pic>
        <p:nvPicPr>
          <p:cNvPr id="4" name="Picture 3"/>
          <p:cNvPicPr>
            <a:picLocks noChangeAspect="1"/>
          </p:cNvPicPr>
          <p:nvPr/>
        </p:nvPicPr>
        <p:blipFill>
          <a:blip r:embed="rId2"/>
          <a:stretch>
            <a:fillRect/>
          </a:stretch>
        </p:blipFill>
        <p:spPr>
          <a:xfrm>
            <a:off x="0" y="914400"/>
            <a:ext cx="9067800" cy="5819710"/>
          </a:xfrm>
          <a:prstGeom prst="rect">
            <a:avLst/>
          </a:prstGeom>
        </p:spPr>
      </p:pic>
      <p:sp>
        <p:nvSpPr>
          <p:cNvPr id="5" name="Content Placeholder 2"/>
          <p:cNvSpPr txBox="1">
            <a:spLocks/>
          </p:cNvSpPr>
          <p:nvPr/>
        </p:nvSpPr>
        <p:spPr bwMode="auto">
          <a:xfrm>
            <a:off x="5334000" y="1442910"/>
            <a:ext cx="2438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solidFill>
                  <a:srgbClr val="FFFFFF"/>
                </a:solidFill>
              </a:rPr>
              <a:t>“It” will happen again, &amp; sooner than last time (15 years 1992-2007)</a:t>
            </a:r>
            <a:endParaRPr lang="en-US" kern="0" dirty="0">
              <a:solidFill>
                <a:srgbClr val="FFFFFF"/>
              </a:solidFill>
            </a:endParaRPr>
          </a:p>
        </p:txBody>
      </p:sp>
    </p:spTree>
    <p:extLst>
      <p:ext uri="{BB962C8B-B14F-4D97-AF65-F5344CB8AC3E}">
        <p14:creationId xmlns:p14="http://schemas.microsoft.com/office/powerpoint/2010/main" val="317609987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7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“Ptolemy” in mainstream economics</a:t>
            </a:r>
            <a:endParaRPr lang="en-US" dirty="0"/>
          </a:p>
        </p:txBody>
      </p:sp>
      <p:sp>
        <p:nvSpPr>
          <p:cNvPr id="3" name="Content Placeholder 2"/>
          <p:cNvSpPr>
            <a:spLocks noGrp="1"/>
          </p:cNvSpPr>
          <p:nvPr>
            <p:ph idx="1"/>
          </p:nvPr>
        </p:nvSpPr>
        <p:spPr>
          <a:xfrm>
            <a:off x="228600" y="685800"/>
            <a:ext cx="8763000" cy="2590800"/>
          </a:xfrm>
        </p:spPr>
        <p:txBody>
          <a:bodyPr/>
          <a:lstStyle/>
          <a:p>
            <a:r>
              <a:rPr lang="en-AU" dirty="0" smtClean="0"/>
              <a:t>Many other flaws of mainstream economics</a:t>
            </a:r>
          </a:p>
          <a:p>
            <a:pPr lvl="1"/>
            <a:r>
              <a:rPr lang="en-AU" dirty="0" err="1" smtClean="0"/>
              <a:t>Sraffa’s</a:t>
            </a:r>
            <a:r>
              <a:rPr lang="en-AU" dirty="0" smtClean="0"/>
              <a:t> critique of aggregation of capital</a:t>
            </a:r>
          </a:p>
          <a:p>
            <a:pPr lvl="2"/>
            <a:r>
              <a:rPr lang="en-AU" dirty="0" smtClean="0"/>
              <a:t>Profit can’t be “marginal product” of capital</a:t>
            </a:r>
          </a:p>
          <a:p>
            <a:pPr lvl="1"/>
            <a:r>
              <a:rPr lang="en-AU" dirty="0" smtClean="0">
                <a:hlinkClick r:id="rId2"/>
              </a:rPr>
              <a:t>McCombie’s critique of Cobb-Douglas production function</a:t>
            </a:r>
            <a:endParaRPr lang="en-AU" dirty="0" smtClean="0"/>
          </a:p>
          <a:p>
            <a:pPr lvl="2"/>
            <a:r>
              <a:rPr lang="en-AU" dirty="0" smtClean="0"/>
              <a:t>A tautology that simply transforms Income=Wages + Profits</a:t>
            </a:r>
          </a:p>
          <a:p>
            <a:r>
              <a:rPr lang="en-AU" dirty="0" smtClean="0"/>
              <a:t>Textbook teaching mendacious: teaches theory minus flaws</a:t>
            </a:r>
          </a:p>
          <a:p>
            <a:r>
              <a:rPr lang="en-AU" dirty="0" smtClean="0"/>
              <a:t>You are shown </a:t>
            </a:r>
            <a:r>
              <a:rPr lang="en-AU" dirty="0" smtClean="0">
                <a:hlinkClick r:id="rId3"/>
              </a:rPr>
              <a:t>Dorian </a:t>
            </a:r>
            <a:r>
              <a:rPr lang="en-AU" dirty="0" err="1" smtClean="0">
                <a:hlinkClick r:id="rId3"/>
              </a:rPr>
              <a:t>Gray</a:t>
            </a:r>
            <a:endParaRPr lang="en-AU" dirty="0" smtClean="0"/>
          </a:p>
        </p:txBody>
      </p:sp>
      <p:pic>
        <p:nvPicPr>
          <p:cNvPr id="4" name="Picture 3"/>
          <p:cNvPicPr>
            <a:picLocks noChangeAspect="1"/>
          </p:cNvPicPr>
          <p:nvPr/>
        </p:nvPicPr>
        <p:blipFill>
          <a:blip r:embed="rId4"/>
          <a:stretch>
            <a:fillRect/>
          </a:stretch>
        </p:blipFill>
        <p:spPr>
          <a:xfrm>
            <a:off x="990600" y="3362325"/>
            <a:ext cx="1943100" cy="2505075"/>
          </a:xfrm>
          <a:prstGeom prst="rect">
            <a:avLst/>
          </a:prstGeom>
        </p:spPr>
      </p:pic>
      <p:sp>
        <p:nvSpPr>
          <p:cNvPr id="5" name="Content Placeholder 2"/>
          <p:cNvSpPr txBox="1">
            <a:spLocks/>
          </p:cNvSpPr>
          <p:nvPr/>
        </p:nvSpPr>
        <p:spPr bwMode="auto">
          <a:xfrm>
            <a:off x="4023930" y="28956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The reality is more like his portrait…</a:t>
            </a:r>
            <a:endParaRPr lang="en-US" kern="0" dirty="0">
              <a:effectLst/>
            </a:endParaRPr>
          </a:p>
        </p:txBody>
      </p:sp>
      <p:pic>
        <p:nvPicPr>
          <p:cNvPr id="6" name="Picture 5"/>
          <p:cNvPicPr>
            <a:picLocks noChangeAspect="1"/>
          </p:cNvPicPr>
          <p:nvPr/>
        </p:nvPicPr>
        <p:blipFill>
          <a:blip r:embed="rId5"/>
          <a:stretch>
            <a:fillRect/>
          </a:stretch>
        </p:blipFill>
        <p:spPr>
          <a:xfrm>
            <a:off x="4191000" y="3352800"/>
            <a:ext cx="2133600" cy="2523214"/>
          </a:xfrm>
          <a:prstGeom prst="rect">
            <a:avLst/>
          </a:prstGeom>
        </p:spPr>
      </p:pic>
      <p:sp>
        <p:nvSpPr>
          <p:cNvPr id="7" name="Content Placeholder 2"/>
          <p:cNvSpPr txBox="1">
            <a:spLocks/>
          </p:cNvSpPr>
          <p:nvPr/>
        </p:nvSpPr>
        <p:spPr bwMode="auto">
          <a:xfrm>
            <a:off x="457200" y="5867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Some examples…</a:t>
            </a:r>
            <a:endParaRPr lang="en-US" kern="0" dirty="0">
              <a:effectLst/>
            </a:endParaRPr>
          </a:p>
        </p:txBody>
      </p:sp>
    </p:spTree>
    <p:extLst>
      <p:ext uri="{BB962C8B-B14F-4D97-AF65-F5344CB8AC3E}">
        <p14:creationId xmlns:p14="http://schemas.microsoft.com/office/powerpoint/2010/main" val="338096204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up)">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p:bldP spid="7" grpId="0" build="p" bldLvl="4"/>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“Ptolemy” </a:t>
            </a:r>
            <a:r>
              <a:rPr lang="en-AU" dirty="0" smtClean="0"/>
              <a:t>in </a:t>
            </a:r>
            <a:r>
              <a:rPr lang="en-AU" dirty="0"/>
              <a:t>mainstream economics</a:t>
            </a:r>
            <a:endParaRPr lang="en-US" dirty="0"/>
          </a:p>
        </p:txBody>
      </p:sp>
      <p:sp>
        <p:nvSpPr>
          <p:cNvPr id="3" name="Content Placeholder 2"/>
          <p:cNvSpPr>
            <a:spLocks noGrp="1"/>
          </p:cNvSpPr>
          <p:nvPr>
            <p:ph idx="1"/>
          </p:nvPr>
        </p:nvSpPr>
        <p:spPr>
          <a:xfrm>
            <a:off x="228600" y="685799"/>
            <a:ext cx="8763000" cy="2447926"/>
          </a:xfrm>
        </p:spPr>
        <p:txBody>
          <a:bodyPr/>
          <a:lstStyle/>
          <a:p>
            <a:r>
              <a:rPr lang="en-AU" dirty="0" smtClean="0"/>
              <a:t>Equilibrium fixation. Yesterday CG</a:t>
            </a:r>
            <a:r>
              <a:rPr lang="en-AU" b="1" i="1" dirty="0" smtClean="0"/>
              <a:t>E</a:t>
            </a:r>
            <a:r>
              <a:rPr lang="en-AU" dirty="0" smtClean="0"/>
              <a:t>, today DSG</a:t>
            </a:r>
            <a:r>
              <a:rPr lang="en-AU" b="1" i="1" dirty="0" smtClean="0"/>
              <a:t>E</a:t>
            </a:r>
            <a:r>
              <a:rPr lang="en-AU" dirty="0" smtClean="0"/>
              <a:t>…</a:t>
            </a:r>
          </a:p>
          <a:p>
            <a:pPr lvl="1"/>
            <a:r>
              <a:rPr lang="en-AU" dirty="0" smtClean="0"/>
              <a:t>“</a:t>
            </a:r>
            <a:r>
              <a:rPr lang="en-US" dirty="0" smtClean="0"/>
              <a:t>If </a:t>
            </a:r>
            <a:r>
              <a:rPr lang="en-US" dirty="0"/>
              <a:t>I drop a ripe watermelon from this 15th-floor window, I suppose the </a:t>
            </a:r>
            <a:r>
              <a:rPr lang="en-US" dirty="0" smtClean="0"/>
              <a:t>whole process  </a:t>
            </a:r>
            <a:r>
              <a:rPr lang="en-US" dirty="0"/>
              <a:t>from  </a:t>
            </a:r>
            <a:r>
              <a:rPr lang="en-US" dirty="0" smtClean="0"/>
              <a:t>t</a:t>
            </a:r>
            <a:r>
              <a:rPr lang="en-US" baseline="-25000" dirty="0" smtClean="0"/>
              <a:t>0</a:t>
            </a:r>
            <a:r>
              <a:rPr lang="en-US" dirty="0" smtClean="0"/>
              <a:t>  </a:t>
            </a:r>
            <a:r>
              <a:rPr lang="en-US" dirty="0"/>
              <a:t>to  the  mess  on  the  sidewalk  could  be  described  as  some  sort  </a:t>
            </a:r>
            <a:r>
              <a:rPr lang="en-US" dirty="0" smtClean="0"/>
              <a:t>of dynamic </a:t>
            </a:r>
            <a:r>
              <a:rPr lang="en-US" dirty="0"/>
              <a:t>equilibrium. But that may not be the most </a:t>
            </a:r>
            <a:r>
              <a:rPr lang="en-US" dirty="0" smtClean="0"/>
              <a:t>fruitful—sorry—way </a:t>
            </a:r>
            <a:r>
              <a:rPr lang="en-US" dirty="0"/>
              <a:t>to </a:t>
            </a:r>
            <a:r>
              <a:rPr lang="en-US" dirty="0" smtClean="0"/>
              <a:t>describe the </a:t>
            </a:r>
            <a:r>
              <a:rPr lang="en-US" dirty="0"/>
              <a:t>falling-watermelon phenomenon</a:t>
            </a:r>
            <a:r>
              <a:rPr lang="en-US" dirty="0" smtClean="0"/>
              <a:t>.” (Solow “</a:t>
            </a:r>
            <a:r>
              <a:rPr lang="en-US" dirty="0" smtClean="0">
                <a:hlinkClick r:id="rId3"/>
              </a:rPr>
              <a:t>Dumb &amp; Dumber in Macro</a:t>
            </a:r>
            <a:r>
              <a:rPr lang="en-US" dirty="0" smtClean="0"/>
              <a:t>”)</a:t>
            </a:r>
            <a:endParaRPr lang="en-AU" dirty="0" smtClean="0"/>
          </a:p>
          <a:p>
            <a:r>
              <a:rPr lang="en-AU" dirty="0" smtClean="0"/>
              <a:t>Modern dynamics is “far from equilibrium”… E.g., Lorenz’s “butterfly”</a:t>
            </a:r>
            <a:endParaRPr lang="en-US" dirty="0"/>
          </a:p>
        </p:txBody>
      </p:sp>
      <p:pic>
        <p:nvPicPr>
          <p:cNvPr id="4" name="Picture 3"/>
          <p:cNvPicPr>
            <a:picLocks noChangeAspect="1"/>
          </p:cNvPicPr>
          <p:nvPr/>
        </p:nvPicPr>
        <p:blipFill>
          <a:blip r:embed="rId4"/>
          <a:stretch>
            <a:fillRect/>
          </a:stretch>
        </p:blipFill>
        <p:spPr>
          <a:xfrm>
            <a:off x="76200" y="3133725"/>
            <a:ext cx="4450321" cy="3724275"/>
          </a:xfrm>
          <a:prstGeom prst="rect">
            <a:avLst/>
          </a:prstGeom>
        </p:spPr>
      </p:pic>
      <p:pic>
        <p:nvPicPr>
          <p:cNvPr id="5" name="Picture 4"/>
          <p:cNvPicPr>
            <a:picLocks noChangeAspect="1"/>
          </p:cNvPicPr>
          <p:nvPr/>
        </p:nvPicPr>
        <p:blipFill>
          <a:blip r:embed="rId5"/>
          <a:stretch>
            <a:fillRect/>
          </a:stretch>
        </p:blipFill>
        <p:spPr>
          <a:xfrm>
            <a:off x="4526522" y="3133725"/>
            <a:ext cx="4436712" cy="372427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521988911"/>
              </p:ext>
            </p:extLst>
          </p:nvPr>
        </p:nvGraphicFramePr>
        <p:xfrm>
          <a:off x="7543800" y="76200"/>
          <a:ext cx="1295400" cy="949334"/>
        </p:xfrm>
        <a:graphic>
          <a:graphicData uri="http://schemas.openxmlformats.org/presentationml/2006/ole">
            <mc:AlternateContent xmlns:mc="http://schemas.openxmlformats.org/markup-compatibility/2006">
              <mc:Choice xmlns:v="urn:schemas-microsoft-com:vml" Requires="v">
                <p:oleObj spid="_x0000_s19468" name="Packager Shell Object" showAsIcon="1" r:id="rId6" imgW="439920" imgH="322200" progId="Package">
                  <p:embed/>
                </p:oleObj>
              </mc:Choice>
              <mc:Fallback>
                <p:oleObj name="Packager Shell Object" showAsIcon="1" r:id="rId6" imgW="439920" imgH="322200" progId="Package">
                  <p:embed/>
                  <p:pic>
                    <p:nvPicPr>
                      <p:cNvPr id="0" name=""/>
                      <p:cNvPicPr/>
                      <p:nvPr/>
                    </p:nvPicPr>
                    <p:blipFill>
                      <a:blip r:embed="rId7"/>
                      <a:stretch>
                        <a:fillRect/>
                      </a:stretch>
                    </p:blipFill>
                    <p:spPr>
                      <a:xfrm>
                        <a:off x="7543800" y="76200"/>
                        <a:ext cx="1295400" cy="949334"/>
                      </a:xfrm>
                      <a:prstGeom prst="rect">
                        <a:avLst/>
                      </a:prstGeom>
                    </p:spPr>
                  </p:pic>
                </p:oleObj>
              </mc:Fallback>
            </mc:AlternateContent>
          </a:graphicData>
        </a:graphic>
      </p:graphicFrame>
    </p:spTree>
    <p:extLst>
      <p:ext uri="{BB962C8B-B14F-4D97-AF65-F5344CB8AC3E}">
        <p14:creationId xmlns:p14="http://schemas.microsoft.com/office/powerpoint/2010/main" val="279192749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80">
                                          <p:stCondLst>
                                            <p:cond delay="0"/>
                                          </p:stCondLst>
                                        </p:cTn>
                                        <p:tgtEl>
                                          <p:spTgt spid="6"/>
                                        </p:tgtEl>
                                      </p:cBhvr>
                                    </p:animEffect>
                                    <p:anim calcmode="lin" valueType="num">
                                      <p:cBhvr>
                                        <p:cTn id="1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6" dur="26">
                                          <p:stCondLst>
                                            <p:cond delay="650"/>
                                          </p:stCondLst>
                                        </p:cTn>
                                        <p:tgtEl>
                                          <p:spTgt spid="6"/>
                                        </p:tgtEl>
                                      </p:cBhvr>
                                      <p:to x="100000" y="60000"/>
                                    </p:animScale>
                                    <p:animScale>
                                      <p:cBhvr>
                                        <p:cTn id="17" dur="166" decel="50000">
                                          <p:stCondLst>
                                            <p:cond delay="676"/>
                                          </p:stCondLst>
                                        </p:cTn>
                                        <p:tgtEl>
                                          <p:spTgt spid="6"/>
                                        </p:tgtEl>
                                      </p:cBhvr>
                                      <p:to x="100000" y="100000"/>
                                    </p:animScale>
                                    <p:animScale>
                                      <p:cBhvr>
                                        <p:cTn id="18" dur="26">
                                          <p:stCondLst>
                                            <p:cond delay="1312"/>
                                          </p:stCondLst>
                                        </p:cTn>
                                        <p:tgtEl>
                                          <p:spTgt spid="6"/>
                                        </p:tgtEl>
                                      </p:cBhvr>
                                      <p:to x="100000" y="80000"/>
                                    </p:animScale>
                                    <p:animScale>
                                      <p:cBhvr>
                                        <p:cTn id="19" dur="166" decel="50000">
                                          <p:stCondLst>
                                            <p:cond delay="1338"/>
                                          </p:stCondLst>
                                        </p:cTn>
                                        <p:tgtEl>
                                          <p:spTgt spid="6"/>
                                        </p:tgtEl>
                                      </p:cBhvr>
                                      <p:to x="100000" y="100000"/>
                                    </p:animScale>
                                    <p:animScale>
                                      <p:cBhvr>
                                        <p:cTn id="20" dur="26">
                                          <p:stCondLst>
                                            <p:cond delay="1642"/>
                                          </p:stCondLst>
                                        </p:cTn>
                                        <p:tgtEl>
                                          <p:spTgt spid="6"/>
                                        </p:tgtEl>
                                      </p:cBhvr>
                                      <p:to x="100000" y="90000"/>
                                    </p:animScale>
                                    <p:animScale>
                                      <p:cBhvr>
                                        <p:cTn id="21" dur="166" decel="50000">
                                          <p:stCondLst>
                                            <p:cond delay="1668"/>
                                          </p:stCondLst>
                                        </p:cTn>
                                        <p:tgtEl>
                                          <p:spTgt spid="6"/>
                                        </p:tgtEl>
                                      </p:cBhvr>
                                      <p:to x="100000" y="100000"/>
                                    </p:animScale>
                                    <p:animScale>
                                      <p:cBhvr>
                                        <p:cTn id="22" dur="26">
                                          <p:stCondLst>
                                            <p:cond delay="1808"/>
                                          </p:stCondLst>
                                        </p:cTn>
                                        <p:tgtEl>
                                          <p:spTgt spid="6"/>
                                        </p:tgtEl>
                                      </p:cBhvr>
                                      <p:to x="100000" y="95000"/>
                                    </p:animScale>
                                    <p:animScale>
                                      <p:cBhvr>
                                        <p:cTn id="23" dur="166" decel="50000">
                                          <p:stCondLst>
                                            <p:cond delay="1834"/>
                                          </p:stCondLst>
                                        </p:cTn>
                                        <p:tgtEl>
                                          <p:spTgt spid="6"/>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“Ptolemy” in mainstream economics</a:t>
            </a:r>
            <a:endParaRPr lang="en-US" dirty="0"/>
          </a:p>
        </p:txBody>
      </p:sp>
      <p:sp>
        <p:nvSpPr>
          <p:cNvPr id="3" name="Content Placeholder 2"/>
          <p:cNvSpPr>
            <a:spLocks noGrp="1"/>
          </p:cNvSpPr>
          <p:nvPr>
            <p:ph idx="1"/>
          </p:nvPr>
        </p:nvSpPr>
        <p:spPr>
          <a:xfrm>
            <a:off x="228600" y="685800"/>
            <a:ext cx="4648200" cy="1295400"/>
          </a:xfrm>
        </p:spPr>
        <p:txBody>
          <a:bodyPr/>
          <a:lstStyle/>
          <a:p>
            <a:r>
              <a:rPr lang="en-AU" dirty="0" smtClean="0"/>
              <a:t>Theory: utility maximizing consumers choosing optimum consumption bundles subject to income constraint</a:t>
            </a:r>
            <a:endParaRPr lang="en-US" dirty="0"/>
          </a:p>
        </p:txBody>
      </p:sp>
      <p:pic>
        <p:nvPicPr>
          <p:cNvPr id="4" name="Picture 3"/>
          <p:cNvPicPr>
            <a:picLocks noChangeAspect="1"/>
          </p:cNvPicPr>
          <p:nvPr/>
        </p:nvPicPr>
        <p:blipFill>
          <a:blip r:embed="rId2"/>
          <a:stretch>
            <a:fillRect/>
          </a:stretch>
        </p:blipFill>
        <p:spPr>
          <a:xfrm>
            <a:off x="0" y="2157412"/>
            <a:ext cx="4572000" cy="3648110"/>
          </a:xfrm>
          <a:prstGeom prst="rect">
            <a:avLst/>
          </a:prstGeom>
        </p:spPr>
      </p:pic>
      <p:sp>
        <p:nvSpPr>
          <p:cNvPr id="5" name="Content Placeholder 2"/>
          <p:cNvSpPr txBox="1">
            <a:spLocks/>
          </p:cNvSpPr>
          <p:nvPr/>
        </p:nvSpPr>
        <p:spPr bwMode="auto">
          <a:xfrm>
            <a:off x="0" y="5829266"/>
            <a:ext cx="4648200" cy="80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Reality: </a:t>
            </a:r>
            <a:r>
              <a:rPr lang="en-AU" kern="0" dirty="0" err="1" smtClean="0">
                <a:effectLst/>
              </a:rPr>
              <a:t>Sippel’s</a:t>
            </a:r>
            <a:r>
              <a:rPr lang="en-AU" kern="0" dirty="0" smtClean="0">
                <a:effectLst/>
              </a:rPr>
              <a:t> 1997 realistic test of revealed preference theory:</a:t>
            </a:r>
          </a:p>
        </p:txBody>
      </p:sp>
      <p:sp>
        <p:nvSpPr>
          <p:cNvPr id="6" name="Content Placeholder 2"/>
          <p:cNvSpPr txBox="1">
            <a:spLocks/>
          </p:cNvSpPr>
          <p:nvPr/>
        </p:nvSpPr>
        <p:spPr bwMode="auto">
          <a:xfrm>
            <a:off x="4572000" y="685800"/>
            <a:ext cx="4495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US" dirty="0" smtClean="0">
                <a:effectLst/>
              </a:rPr>
              <a:t>“</a:t>
            </a:r>
            <a:r>
              <a:rPr lang="en-US" b="1" dirty="0" smtClean="0">
                <a:effectLst/>
              </a:rPr>
              <a:t>the </a:t>
            </a:r>
            <a:r>
              <a:rPr lang="en-US" b="1" dirty="0">
                <a:effectLst/>
              </a:rPr>
              <a:t>evidence for the utility maximization hypothesis is at best </a:t>
            </a:r>
            <a:r>
              <a:rPr lang="en-US" b="1" dirty="0" smtClean="0">
                <a:effectLst/>
              </a:rPr>
              <a:t>mixed.</a:t>
            </a:r>
          </a:p>
          <a:p>
            <a:r>
              <a:rPr lang="en-US" b="1" i="1" dirty="0" smtClean="0">
                <a:effectLst/>
              </a:rPr>
              <a:t>While </a:t>
            </a:r>
            <a:r>
              <a:rPr lang="en-US" b="1" i="1" dirty="0">
                <a:effectLst/>
              </a:rPr>
              <a:t>there are subjects who appear to be optimizing, the majority of them do </a:t>
            </a:r>
            <a:r>
              <a:rPr lang="en-US" b="1" i="1" dirty="0" smtClean="0">
                <a:effectLst/>
              </a:rPr>
              <a:t>not.</a:t>
            </a:r>
            <a:endParaRPr lang="en-US" dirty="0">
              <a:effectLst/>
            </a:endParaRPr>
          </a:p>
          <a:p>
            <a:r>
              <a:rPr lang="en-US" dirty="0" smtClean="0">
                <a:effectLst/>
              </a:rPr>
              <a:t>The </a:t>
            </a:r>
            <a:r>
              <a:rPr lang="en-US" dirty="0">
                <a:effectLst/>
              </a:rPr>
              <a:t>high power of our test might explain why our conclusions differ from those of other studies where optimizing behavior was found to be an almost universal principle applying to humans and non-humans as </a:t>
            </a:r>
            <a:r>
              <a:rPr lang="en-US" dirty="0" smtClean="0">
                <a:effectLst/>
              </a:rPr>
              <a:t>well.</a:t>
            </a:r>
          </a:p>
          <a:p>
            <a:r>
              <a:rPr lang="en-US" dirty="0" smtClean="0">
                <a:effectLst/>
              </a:rPr>
              <a:t>In </a:t>
            </a:r>
            <a:r>
              <a:rPr lang="en-US" dirty="0">
                <a:effectLst/>
              </a:rPr>
              <a:t>contrast to this, </a:t>
            </a:r>
            <a:r>
              <a:rPr lang="en-US" b="1" i="1" dirty="0">
                <a:effectLst/>
              </a:rPr>
              <a:t>we would like to stress the diversity of individual behavior and call the universality of the maximizing principle into question</a:t>
            </a:r>
            <a:r>
              <a:rPr lang="en-US" dirty="0" smtClean="0">
                <a:effectLst/>
              </a:rPr>
              <a:t>…”</a:t>
            </a:r>
            <a:endParaRPr lang="en-US" kern="0" dirty="0">
              <a:effectLst/>
            </a:endParaRPr>
          </a:p>
        </p:txBody>
      </p:sp>
    </p:spTree>
    <p:extLst>
      <p:ext uri="{BB962C8B-B14F-4D97-AF65-F5344CB8AC3E}">
        <p14:creationId xmlns:p14="http://schemas.microsoft.com/office/powerpoint/2010/main" val="380694980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up)">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up)">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up)">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up)">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P spid="6" grpId="0" build="p" bldLvl="5"/>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“Ptolemy” in mainstream economics</a:t>
            </a:r>
            <a:endParaRPr lang="en-US" dirty="0"/>
          </a:p>
        </p:txBody>
      </p:sp>
      <p:sp>
        <p:nvSpPr>
          <p:cNvPr id="3" name="Content Placeholder 2"/>
          <p:cNvSpPr>
            <a:spLocks noGrp="1"/>
          </p:cNvSpPr>
          <p:nvPr>
            <p:ph idx="1"/>
          </p:nvPr>
        </p:nvSpPr>
        <p:spPr>
          <a:xfrm>
            <a:off x="228600" y="685800"/>
            <a:ext cx="4114800" cy="1371600"/>
          </a:xfrm>
        </p:spPr>
        <p:txBody>
          <a:bodyPr/>
          <a:lstStyle/>
          <a:p>
            <a:r>
              <a:rPr lang="en-AU" dirty="0" smtClean="0"/>
              <a:t>Theory: upward supply curve…</a:t>
            </a:r>
          </a:p>
          <a:p>
            <a:pPr lvl="1"/>
            <a:r>
              <a:rPr lang="en-AU" dirty="0" smtClean="0"/>
              <a:t>Rising marginal cost as a natural consequence of fixed &amp; variable inputs…</a:t>
            </a:r>
            <a:endParaRPr lang="en-US" dirty="0"/>
          </a:p>
        </p:txBody>
      </p:sp>
      <p:pic>
        <p:nvPicPr>
          <p:cNvPr id="4" name="Picture 3"/>
          <p:cNvPicPr>
            <a:picLocks noChangeAspect="1"/>
          </p:cNvPicPr>
          <p:nvPr/>
        </p:nvPicPr>
        <p:blipFill>
          <a:blip r:embed="rId2"/>
          <a:stretch>
            <a:fillRect/>
          </a:stretch>
        </p:blipFill>
        <p:spPr>
          <a:xfrm>
            <a:off x="196524" y="2118176"/>
            <a:ext cx="4223076" cy="3368223"/>
          </a:xfrm>
          <a:prstGeom prst="rect">
            <a:avLst/>
          </a:prstGeom>
        </p:spPr>
      </p:pic>
      <p:pic>
        <p:nvPicPr>
          <p:cNvPr id="5" name="Picture 4">
            <a:hlinkClick r:id="rId3"/>
          </p:cNvPr>
          <p:cNvPicPr>
            <a:picLocks noChangeAspect="1"/>
          </p:cNvPicPr>
          <p:nvPr/>
        </p:nvPicPr>
        <p:blipFill>
          <a:blip r:embed="rId4"/>
          <a:stretch>
            <a:fillRect/>
          </a:stretch>
        </p:blipFill>
        <p:spPr>
          <a:xfrm>
            <a:off x="4466071" y="685800"/>
            <a:ext cx="4614429" cy="6019800"/>
          </a:xfrm>
          <a:prstGeom prst="rect">
            <a:avLst/>
          </a:prstGeom>
        </p:spPr>
      </p:pic>
      <p:sp>
        <p:nvSpPr>
          <p:cNvPr id="6" name="Content Placeholder 2"/>
          <p:cNvSpPr txBox="1">
            <a:spLocks/>
          </p:cNvSpPr>
          <p:nvPr/>
        </p:nvSpPr>
        <p:spPr bwMode="auto">
          <a:xfrm>
            <a:off x="228600" y="5410200"/>
            <a:ext cx="4114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Empirical observation: most firms have declining or constant marginal costs</a:t>
            </a:r>
          </a:p>
          <a:p>
            <a:r>
              <a:rPr lang="en-AU" kern="0" dirty="0" smtClean="0">
                <a:effectLst/>
              </a:rPr>
              <a:t>Alan Blinder 1999 survey:</a:t>
            </a:r>
            <a:endParaRPr lang="en-US" kern="0" dirty="0">
              <a:effectLst/>
            </a:endParaRPr>
          </a:p>
        </p:txBody>
      </p:sp>
    </p:spTree>
    <p:extLst>
      <p:ext uri="{BB962C8B-B14F-4D97-AF65-F5344CB8AC3E}">
        <p14:creationId xmlns:p14="http://schemas.microsoft.com/office/powerpoint/2010/main" val="190528485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“Ptolemy” in mainstream economics</a:t>
            </a:r>
            <a:endParaRPr lang="en-US" dirty="0"/>
          </a:p>
        </p:txBody>
      </p:sp>
      <p:sp>
        <p:nvSpPr>
          <p:cNvPr id="3" name="Content Placeholder 2"/>
          <p:cNvSpPr>
            <a:spLocks noGrp="1"/>
          </p:cNvSpPr>
          <p:nvPr>
            <p:ph idx="1"/>
          </p:nvPr>
        </p:nvSpPr>
        <p:spPr/>
        <p:txBody>
          <a:bodyPr/>
          <a:lstStyle/>
          <a:p>
            <a:r>
              <a:rPr lang="en-US" dirty="0" smtClean="0"/>
              <a:t>“Another </a:t>
            </a:r>
            <a:r>
              <a:rPr lang="en-US" dirty="0"/>
              <a:t>very common assumption of economic theory is that marginal cost is rising. This notion is enshrined in every textbook and employed in most economic </a:t>
            </a:r>
            <a:r>
              <a:rPr lang="en-US" dirty="0" smtClean="0"/>
              <a:t>models.</a:t>
            </a:r>
          </a:p>
          <a:p>
            <a:r>
              <a:rPr lang="en-US" dirty="0" smtClean="0"/>
              <a:t>It </a:t>
            </a:r>
            <a:r>
              <a:rPr lang="en-US" dirty="0"/>
              <a:t>is the foundation of the upward-sloping supply </a:t>
            </a:r>
            <a:r>
              <a:rPr lang="en-US" dirty="0" smtClean="0"/>
              <a:t>curve.</a:t>
            </a:r>
          </a:p>
          <a:p>
            <a:r>
              <a:rPr lang="en-US" dirty="0" smtClean="0"/>
              <a:t>However</a:t>
            </a:r>
            <a:r>
              <a:rPr lang="en-US" dirty="0"/>
              <a:t>, as we have noted already, Hall has used constant MC as the basis for one family of models of price stickiness. What do business people have to say about </a:t>
            </a:r>
            <a:r>
              <a:rPr lang="en-US" dirty="0" smtClean="0"/>
              <a:t>their </a:t>
            </a:r>
            <a:r>
              <a:rPr lang="en-US" dirty="0"/>
              <a:t>own cost structures</a:t>
            </a:r>
            <a:r>
              <a:rPr lang="en-US" dirty="0" smtClean="0"/>
              <a:t>?”</a:t>
            </a:r>
          </a:p>
          <a:p>
            <a:r>
              <a:rPr lang="en-US" dirty="0" smtClean="0"/>
              <a:t>“Firms </a:t>
            </a:r>
            <a:r>
              <a:rPr lang="en-US" dirty="0"/>
              <a:t>report having very high fixed </a:t>
            </a:r>
            <a:r>
              <a:rPr lang="en-US" dirty="0" smtClean="0"/>
              <a:t>costs—roughly </a:t>
            </a:r>
            <a:r>
              <a:rPr lang="en-US" dirty="0"/>
              <a:t>40 percent of total costs on </a:t>
            </a:r>
            <a:r>
              <a:rPr lang="en-US" dirty="0" smtClean="0"/>
              <a:t>average.</a:t>
            </a:r>
          </a:p>
          <a:p>
            <a:r>
              <a:rPr lang="en-US" dirty="0" smtClean="0"/>
              <a:t>And </a:t>
            </a:r>
            <a:r>
              <a:rPr lang="en-US" b="1" i="1" dirty="0"/>
              <a:t>many more companies state that they have falling, rather than rising, marginal cost curves</a:t>
            </a:r>
            <a:r>
              <a:rPr lang="en-US" dirty="0"/>
              <a:t>. While there are reasons to wonder whether respondents interpreted these questions about costs </a:t>
            </a:r>
            <a:r>
              <a:rPr lang="en-US" dirty="0" smtClean="0"/>
              <a:t>correctly,</a:t>
            </a:r>
          </a:p>
          <a:p>
            <a:r>
              <a:rPr lang="en-US" b="1" i="1" dirty="0" smtClean="0"/>
              <a:t>their </a:t>
            </a:r>
            <a:r>
              <a:rPr lang="en-US" b="1" i="1" dirty="0"/>
              <a:t>answers paint an image of the cost structure of the typical firm that is very different from the one immortalized in textbooks</a:t>
            </a:r>
            <a:r>
              <a:rPr lang="en-US" b="1" i="1" dirty="0" smtClean="0"/>
              <a:t>.</a:t>
            </a:r>
            <a:r>
              <a:rPr lang="en-US" dirty="0" smtClean="0"/>
              <a:t>”</a:t>
            </a:r>
          </a:p>
          <a:p>
            <a:pPr lvl="1"/>
            <a:r>
              <a:rPr lang="en-AU" dirty="0" smtClean="0">
                <a:hlinkClick r:id="rId2"/>
              </a:rPr>
              <a:t>Alan Blinder</a:t>
            </a:r>
            <a:r>
              <a:rPr lang="en-AU" dirty="0" smtClean="0"/>
              <a:t>, ex-Vice President of American Economic Association</a:t>
            </a:r>
          </a:p>
          <a:p>
            <a:pPr lvl="1"/>
            <a:r>
              <a:rPr lang="en-AU" dirty="0" smtClean="0">
                <a:hlinkClick r:id="rId3"/>
              </a:rPr>
              <a:t>(Click here for downloadable chapters</a:t>
            </a:r>
            <a:r>
              <a:rPr lang="en-AU" dirty="0" smtClean="0"/>
              <a:t>—Chapter 4 the core)</a:t>
            </a:r>
            <a:endParaRPr lang="en-US" dirty="0"/>
          </a:p>
          <a:p>
            <a:endParaRPr lang="en-US" dirty="0"/>
          </a:p>
        </p:txBody>
      </p:sp>
    </p:spTree>
    <p:extLst>
      <p:ext uri="{BB962C8B-B14F-4D97-AF65-F5344CB8AC3E}">
        <p14:creationId xmlns:p14="http://schemas.microsoft.com/office/powerpoint/2010/main" val="1641111545"/>
      </p:ext>
    </p:extLst>
  </p:cSld>
  <p:clrMapOvr>
    <a:masterClrMapping/>
  </p:clrMapOvr>
  <p:transition>
    <p:pull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“Ptolemy” in mainstream economics</a:t>
            </a:r>
            <a:endParaRPr lang="en-US" dirty="0"/>
          </a:p>
        </p:txBody>
      </p:sp>
      <p:sp>
        <p:nvSpPr>
          <p:cNvPr id="3" name="Content Placeholder 2"/>
          <p:cNvSpPr>
            <a:spLocks noGrp="1"/>
          </p:cNvSpPr>
          <p:nvPr>
            <p:ph idx="1"/>
          </p:nvPr>
        </p:nvSpPr>
        <p:spPr>
          <a:xfrm>
            <a:off x="228600" y="685800"/>
            <a:ext cx="3962400" cy="838200"/>
          </a:xfrm>
        </p:spPr>
        <p:txBody>
          <a:bodyPr/>
          <a:lstStyle/>
          <a:p>
            <a:r>
              <a:rPr lang="en-AU" dirty="0" smtClean="0"/>
              <a:t>The “downward sloping </a:t>
            </a:r>
            <a:r>
              <a:rPr lang="en-AU" b="1" i="1" dirty="0" smtClean="0"/>
              <a:t>market </a:t>
            </a:r>
            <a:r>
              <a:rPr lang="en-AU" dirty="0" smtClean="0"/>
              <a:t>demand curve”</a:t>
            </a:r>
            <a:endParaRPr lang="en-US" dirty="0"/>
          </a:p>
        </p:txBody>
      </p:sp>
      <p:sp>
        <p:nvSpPr>
          <p:cNvPr id="4" name="Content Placeholder 2"/>
          <p:cNvSpPr txBox="1">
            <a:spLocks/>
          </p:cNvSpPr>
          <p:nvPr/>
        </p:nvSpPr>
        <p:spPr bwMode="auto">
          <a:xfrm>
            <a:off x="152400" y="1295400"/>
            <a:ext cx="4267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US" dirty="0" smtClean="0">
                <a:effectLst/>
              </a:rPr>
              <a:t>“The </a:t>
            </a:r>
            <a:r>
              <a:rPr lang="en-US" dirty="0">
                <a:effectLst/>
              </a:rPr>
              <a:t>market demand curve is found by adding together the quantities demanded by all individuals at each </a:t>
            </a:r>
            <a:r>
              <a:rPr lang="en-US" dirty="0" smtClean="0">
                <a:effectLst/>
              </a:rPr>
              <a:t>price.</a:t>
            </a:r>
          </a:p>
          <a:p>
            <a:r>
              <a:rPr lang="en-US" dirty="0" smtClean="0">
                <a:effectLst/>
              </a:rPr>
              <a:t>Does </a:t>
            </a:r>
            <a:r>
              <a:rPr lang="en-US" dirty="0">
                <a:effectLst/>
              </a:rPr>
              <a:t>the market demand curve obey the law of downward-sloping demand? </a:t>
            </a:r>
            <a:endParaRPr lang="en-US" dirty="0" smtClean="0">
              <a:effectLst/>
            </a:endParaRPr>
          </a:p>
          <a:p>
            <a:r>
              <a:rPr lang="en-US" dirty="0" smtClean="0">
                <a:effectLst/>
              </a:rPr>
              <a:t>It </a:t>
            </a:r>
            <a:r>
              <a:rPr lang="en-US" dirty="0">
                <a:effectLst/>
              </a:rPr>
              <a:t>certainly does</a:t>
            </a:r>
            <a:r>
              <a:rPr lang="en-US" dirty="0" smtClean="0">
                <a:effectLst/>
              </a:rPr>
              <a:t>.”</a:t>
            </a:r>
          </a:p>
          <a:p>
            <a:pPr lvl="1"/>
            <a:r>
              <a:rPr lang="en-US" dirty="0" smtClean="0">
                <a:effectLst/>
              </a:rPr>
              <a:t>Samuelson </a:t>
            </a:r>
            <a:r>
              <a:rPr lang="en-US" dirty="0">
                <a:effectLst/>
              </a:rPr>
              <a:t>and </a:t>
            </a:r>
            <a:r>
              <a:rPr lang="en-US" dirty="0" err="1">
                <a:effectLst/>
              </a:rPr>
              <a:t>Nordhaus</a:t>
            </a:r>
            <a:r>
              <a:rPr lang="en-US" dirty="0">
                <a:effectLst/>
              </a:rPr>
              <a:t> 2010, p. </a:t>
            </a:r>
            <a:r>
              <a:rPr lang="en-US" dirty="0" smtClean="0">
                <a:effectLst/>
              </a:rPr>
              <a:t>48</a:t>
            </a:r>
            <a:endParaRPr lang="en-US" dirty="0">
              <a:effectLst/>
            </a:endParaRPr>
          </a:p>
        </p:txBody>
      </p:sp>
      <p:sp>
        <p:nvSpPr>
          <p:cNvPr id="5" name="Content Placeholder 2"/>
          <p:cNvSpPr txBox="1">
            <a:spLocks/>
          </p:cNvSpPr>
          <p:nvPr/>
        </p:nvSpPr>
        <p:spPr bwMode="auto">
          <a:xfrm>
            <a:off x="4267200" y="609600"/>
            <a:ext cx="4800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US" dirty="0" smtClean="0">
                <a:effectLst/>
              </a:rPr>
              <a:t>“Can </a:t>
            </a:r>
            <a:r>
              <a:rPr lang="en-US" dirty="0">
                <a:effectLst/>
              </a:rPr>
              <a:t>an </a:t>
            </a:r>
            <a:r>
              <a:rPr lang="en-US" b="1" i="1" dirty="0">
                <a:effectLst/>
              </a:rPr>
              <a:t>arbitrary continuous function </a:t>
            </a:r>
            <a:r>
              <a:rPr lang="en-US" dirty="0">
                <a:effectLst/>
              </a:rPr>
              <a:t>… be an excess demand function for some commodity in a general equilibrium economy</a:t>
            </a:r>
            <a:r>
              <a:rPr lang="en-US" dirty="0" smtClean="0">
                <a:effectLst/>
              </a:rPr>
              <a:t>?...</a:t>
            </a:r>
          </a:p>
          <a:p>
            <a:r>
              <a:rPr lang="en-US" dirty="0" smtClean="0">
                <a:effectLst/>
              </a:rPr>
              <a:t>we </a:t>
            </a:r>
            <a:r>
              <a:rPr lang="en-US" dirty="0">
                <a:effectLst/>
              </a:rPr>
              <a:t>prove that </a:t>
            </a:r>
            <a:r>
              <a:rPr lang="en-US" b="1" i="1" dirty="0">
                <a:effectLst/>
              </a:rPr>
              <a:t>every polynomial </a:t>
            </a:r>
            <a:r>
              <a:rPr lang="en-US" dirty="0">
                <a:effectLst/>
              </a:rPr>
              <a:t>… </a:t>
            </a:r>
            <a:r>
              <a:rPr lang="en-US" b="1" i="1" dirty="0">
                <a:effectLst/>
              </a:rPr>
              <a:t>is an excess demand function </a:t>
            </a:r>
            <a:r>
              <a:rPr lang="en-US" dirty="0">
                <a:effectLst/>
              </a:rPr>
              <a:t>for a specified commodity in some </a:t>
            </a:r>
            <a:r>
              <a:rPr lang="en-US" i="1" dirty="0">
                <a:effectLst/>
              </a:rPr>
              <a:t>n</a:t>
            </a:r>
            <a:r>
              <a:rPr lang="en-US" dirty="0">
                <a:effectLst/>
              </a:rPr>
              <a:t> commodity </a:t>
            </a:r>
            <a:r>
              <a:rPr lang="en-US" dirty="0" smtClean="0">
                <a:effectLst/>
              </a:rPr>
              <a:t>economy…</a:t>
            </a:r>
          </a:p>
          <a:p>
            <a:r>
              <a:rPr lang="en-US" b="1" i="1" dirty="0" smtClean="0">
                <a:effectLst/>
              </a:rPr>
              <a:t>every </a:t>
            </a:r>
            <a:r>
              <a:rPr lang="en-US" b="1" i="1" dirty="0">
                <a:effectLst/>
              </a:rPr>
              <a:t>continuous real-valued function is approximately an excess demand </a:t>
            </a:r>
            <a:r>
              <a:rPr lang="en-US" b="1" i="1" dirty="0" smtClean="0">
                <a:effectLst/>
              </a:rPr>
              <a:t>function</a:t>
            </a:r>
            <a:r>
              <a:rPr lang="en-US" dirty="0" smtClean="0">
                <a:effectLst/>
              </a:rPr>
              <a:t>.</a:t>
            </a:r>
          </a:p>
          <a:p>
            <a:pPr lvl="1"/>
            <a:r>
              <a:rPr lang="en-US" dirty="0" err="1" smtClean="0">
                <a:effectLst/>
              </a:rPr>
              <a:t>Sonnenschein</a:t>
            </a:r>
            <a:r>
              <a:rPr lang="en-US" dirty="0" smtClean="0">
                <a:effectLst/>
              </a:rPr>
              <a:t> </a:t>
            </a:r>
            <a:r>
              <a:rPr lang="en-US" dirty="0">
                <a:effectLst/>
              </a:rPr>
              <a:t>1972 , pp. </a:t>
            </a:r>
            <a:r>
              <a:rPr lang="en-US" dirty="0" smtClean="0">
                <a:effectLst/>
              </a:rPr>
              <a:t>549-550</a:t>
            </a:r>
            <a:endParaRPr lang="en-US" dirty="0">
              <a:effectLst/>
            </a:endParaRPr>
          </a:p>
        </p:txBody>
      </p:sp>
      <p:cxnSp>
        <p:nvCxnSpPr>
          <p:cNvPr id="7" name="Straight Arrow Connector 6"/>
          <p:cNvCxnSpPr/>
          <p:nvPr/>
        </p:nvCxnSpPr>
        <p:spPr bwMode="auto">
          <a:xfrm flipV="1">
            <a:off x="304800" y="4876800"/>
            <a:ext cx="0" cy="1524000"/>
          </a:xfrm>
          <a:prstGeom prst="straightConnector1">
            <a:avLst/>
          </a:prstGeom>
          <a:gradFill rotWithShape="0">
            <a:gsLst>
              <a:gs pos="0">
                <a:schemeClr val="bg1"/>
              </a:gs>
              <a:gs pos="100000">
                <a:schemeClr val="accent1"/>
              </a:gs>
            </a:gsLst>
            <a:path path="rect">
              <a:fillToRect l="50000" t="50000" r="50000" b="50000"/>
            </a:path>
          </a:gradFill>
          <a:ln w="38100" cap="sq" cmpd="sng" algn="ctr">
            <a:solidFill>
              <a:schemeClr val="tx1"/>
            </a:solidFill>
            <a:prstDash val="solid"/>
            <a:round/>
            <a:headEnd type="none" w="med" len="med"/>
            <a:tailEnd type="triangle"/>
          </a:ln>
          <a:effectLst/>
        </p:spPr>
      </p:cxnSp>
      <p:cxnSp>
        <p:nvCxnSpPr>
          <p:cNvPr id="9" name="Straight Arrow Connector 8"/>
          <p:cNvCxnSpPr/>
          <p:nvPr/>
        </p:nvCxnSpPr>
        <p:spPr bwMode="auto">
          <a:xfrm>
            <a:off x="304800" y="6400800"/>
            <a:ext cx="1447800" cy="0"/>
          </a:xfrm>
          <a:prstGeom prst="straightConnector1">
            <a:avLst/>
          </a:prstGeom>
          <a:gradFill rotWithShape="0">
            <a:gsLst>
              <a:gs pos="0">
                <a:schemeClr val="bg1"/>
              </a:gs>
              <a:gs pos="100000">
                <a:schemeClr val="accent1"/>
              </a:gs>
            </a:gsLst>
            <a:path path="rect">
              <a:fillToRect l="50000" t="50000" r="50000" b="50000"/>
            </a:path>
          </a:gradFill>
          <a:ln w="38100" cap="sq" cmpd="sng" algn="ctr">
            <a:solidFill>
              <a:schemeClr val="tx1"/>
            </a:solidFill>
            <a:prstDash val="solid"/>
            <a:round/>
            <a:headEnd type="none" w="med" len="med"/>
            <a:tailEnd type="triangle"/>
          </a:ln>
          <a:effectLst/>
        </p:spPr>
      </p:cxnSp>
      <p:cxnSp>
        <p:nvCxnSpPr>
          <p:cNvPr id="12" name="Straight Connector 11"/>
          <p:cNvCxnSpPr/>
          <p:nvPr/>
        </p:nvCxnSpPr>
        <p:spPr bwMode="auto">
          <a:xfrm>
            <a:off x="457200" y="4953000"/>
            <a:ext cx="1066800" cy="1143000"/>
          </a:xfrm>
          <a:prstGeom prst="line">
            <a:avLst/>
          </a:prstGeom>
          <a:gradFill rotWithShape="0">
            <a:gsLst>
              <a:gs pos="0">
                <a:schemeClr val="bg1"/>
              </a:gs>
              <a:gs pos="100000">
                <a:schemeClr val="accent1"/>
              </a:gs>
            </a:gsLst>
            <a:path path="rect">
              <a:fillToRect l="50000" t="50000" r="50000" b="50000"/>
            </a:path>
          </a:gradFill>
          <a:ln w="38100" cap="sq" cmpd="sng" algn="ctr">
            <a:solidFill>
              <a:srgbClr val="FF0000"/>
            </a:solidFill>
            <a:prstDash val="solid"/>
            <a:round/>
            <a:headEnd type="none" w="med" len="med"/>
            <a:tailEnd type="none" w="med" len="med"/>
          </a:ln>
          <a:effectLst/>
        </p:spPr>
      </p:cxnSp>
      <p:sp>
        <p:nvSpPr>
          <p:cNvPr id="15" name="Multiply 14"/>
          <p:cNvSpPr/>
          <p:nvPr/>
        </p:nvSpPr>
        <p:spPr bwMode="auto">
          <a:xfrm>
            <a:off x="533401" y="5105400"/>
            <a:ext cx="1110196" cy="1010973"/>
          </a:xfrm>
          <a:prstGeom prst="mathMultiply">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 name="Freeform 17"/>
          <p:cNvSpPr/>
          <p:nvPr/>
        </p:nvSpPr>
        <p:spPr bwMode="auto">
          <a:xfrm>
            <a:off x="381000" y="5314613"/>
            <a:ext cx="1153595" cy="435513"/>
          </a:xfrm>
          <a:custGeom>
            <a:avLst/>
            <a:gdLst>
              <a:gd name="connsiteX0" fmla="*/ 0 w 1639979"/>
              <a:gd name="connsiteY0" fmla="*/ 92907 h 640569"/>
              <a:gd name="connsiteX1" fmla="*/ 29339 w 1639979"/>
              <a:gd name="connsiteY1" fmla="*/ 73348 h 640569"/>
              <a:gd name="connsiteX2" fmla="*/ 83128 w 1639979"/>
              <a:gd name="connsiteY2" fmla="*/ 53789 h 640569"/>
              <a:gd name="connsiteX3" fmla="*/ 132026 w 1639979"/>
              <a:gd name="connsiteY3" fmla="*/ 34229 h 640569"/>
              <a:gd name="connsiteX4" fmla="*/ 200484 w 1639979"/>
              <a:gd name="connsiteY4" fmla="*/ 9780 h 640569"/>
              <a:gd name="connsiteX5" fmla="*/ 244492 w 1639979"/>
              <a:gd name="connsiteY5" fmla="*/ 0 h 640569"/>
              <a:gd name="connsiteX6" fmla="*/ 317840 w 1639979"/>
              <a:gd name="connsiteY6" fmla="*/ 9780 h 640569"/>
              <a:gd name="connsiteX7" fmla="*/ 332509 w 1639979"/>
              <a:gd name="connsiteY7" fmla="*/ 24450 h 640569"/>
              <a:gd name="connsiteX8" fmla="*/ 361848 w 1639979"/>
              <a:gd name="connsiteY8" fmla="*/ 44009 h 640569"/>
              <a:gd name="connsiteX9" fmla="*/ 396077 w 1639979"/>
              <a:gd name="connsiteY9" fmla="*/ 63568 h 640569"/>
              <a:gd name="connsiteX10" fmla="*/ 420527 w 1639979"/>
              <a:gd name="connsiteY10" fmla="*/ 88018 h 640569"/>
              <a:gd name="connsiteX11" fmla="*/ 444976 w 1639979"/>
              <a:gd name="connsiteY11" fmla="*/ 107577 h 640569"/>
              <a:gd name="connsiteX12" fmla="*/ 464535 w 1639979"/>
              <a:gd name="connsiteY12" fmla="*/ 127136 h 640569"/>
              <a:gd name="connsiteX13" fmla="*/ 513434 w 1639979"/>
              <a:gd name="connsiteY13" fmla="*/ 166255 h 640569"/>
              <a:gd name="connsiteX14" fmla="*/ 532993 w 1639979"/>
              <a:gd name="connsiteY14" fmla="*/ 180925 h 640569"/>
              <a:gd name="connsiteX15" fmla="*/ 601451 w 1639979"/>
              <a:gd name="connsiteY15" fmla="*/ 210264 h 640569"/>
              <a:gd name="connsiteX16" fmla="*/ 655239 w 1639979"/>
              <a:gd name="connsiteY16" fmla="*/ 200484 h 640569"/>
              <a:gd name="connsiteX17" fmla="*/ 679688 w 1639979"/>
              <a:gd name="connsiteY17" fmla="*/ 185814 h 640569"/>
              <a:gd name="connsiteX18" fmla="*/ 699247 w 1639979"/>
              <a:gd name="connsiteY18" fmla="*/ 171145 h 640569"/>
              <a:gd name="connsiteX19" fmla="*/ 713917 w 1639979"/>
              <a:gd name="connsiteY19" fmla="*/ 161365 h 640569"/>
              <a:gd name="connsiteX20" fmla="*/ 733476 w 1639979"/>
              <a:gd name="connsiteY20" fmla="*/ 146696 h 640569"/>
              <a:gd name="connsiteX21" fmla="*/ 748146 w 1639979"/>
              <a:gd name="connsiteY21" fmla="*/ 141806 h 640569"/>
              <a:gd name="connsiteX22" fmla="*/ 850832 w 1639979"/>
              <a:gd name="connsiteY22" fmla="*/ 146696 h 640569"/>
              <a:gd name="connsiteX23" fmla="*/ 875282 w 1639979"/>
              <a:gd name="connsiteY23" fmla="*/ 180925 h 640569"/>
              <a:gd name="connsiteX24" fmla="*/ 924180 w 1639979"/>
              <a:gd name="connsiteY24" fmla="*/ 244492 h 640569"/>
              <a:gd name="connsiteX25" fmla="*/ 943739 w 1639979"/>
              <a:gd name="connsiteY25" fmla="*/ 278721 h 640569"/>
              <a:gd name="connsiteX26" fmla="*/ 968189 w 1639979"/>
              <a:gd name="connsiteY26" fmla="*/ 322730 h 640569"/>
              <a:gd name="connsiteX27" fmla="*/ 1002417 w 1639979"/>
              <a:gd name="connsiteY27" fmla="*/ 337399 h 640569"/>
              <a:gd name="connsiteX28" fmla="*/ 1026867 w 1639979"/>
              <a:gd name="connsiteY28" fmla="*/ 410747 h 640569"/>
              <a:gd name="connsiteX29" fmla="*/ 1031756 w 1639979"/>
              <a:gd name="connsiteY29" fmla="*/ 444976 h 640569"/>
              <a:gd name="connsiteX30" fmla="*/ 1046426 w 1639979"/>
              <a:gd name="connsiteY30" fmla="*/ 493874 h 640569"/>
              <a:gd name="connsiteX31" fmla="*/ 1061096 w 1639979"/>
              <a:gd name="connsiteY31" fmla="*/ 547662 h 640569"/>
              <a:gd name="connsiteX32" fmla="*/ 1080655 w 1639979"/>
              <a:gd name="connsiteY32" fmla="*/ 611230 h 640569"/>
              <a:gd name="connsiteX33" fmla="*/ 1085545 w 1639979"/>
              <a:gd name="connsiteY33" fmla="*/ 630790 h 640569"/>
              <a:gd name="connsiteX34" fmla="*/ 1100214 w 1639979"/>
              <a:gd name="connsiteY34" fmla="*/ 640569 h 640569"/>
              <a:gd name="connsiteX35" fmla="*/ 1183342 w 1639979"/>
              <a:gd name="connsiteY35" fmla="*/ 635680 h 640569"/>
              <a:gd name="connsiteX36" fmla="*/ 1232240 w 1639979"/>
              <a:gd name="connsiteY36" fmla="*/ 606341 h 640569"/>
              <a:gd name="connsiteX37" fmla="*/ 1266469 w 1639979"/>
              <a:gd name="connsiteY37" fmla="*/ 586781 h 640569"/>
              <a:gd name="connsiteX38" fmla="*/ 1325147 w 1639979"/>
              <a:gd name="connsiteY38" fmla="*/ 532993 h 640569"/>
              <a:gd name="connsiteX39" fmla="*/ 1364266 w 1639979"/>
              <a:gd name="connsiteY39" fmla="*/ 484095 h 640569"/>
              <a:gd name="connsiteX40" fmla="*/ 1398494 w 1639979"/>
              <a:gd name="connsiteY40" fmla="*/ 449866 h 640569"/>
              <a:gd name="connsiteX41" fmla="*/ 1457173 w 1639979"/>
              <a:gd name="connsiteY41" fmla="*/ 371628 h 640569"/>
              <a:gd name="connsiteX42" fmla="*/ 1476732 w 1639979"/>
              <a:gd name="connsiteY42" fmla="*/ 347179 h 640569"/>
              <a:gd name="connsiteX43" fmla="*/ 1496291 w 1639979"/>
              <a:gd name="connsiteY43" fmla="*/ 317840 h 640569"/>
              <a:gd name="connsiteX44" fmla="*/ 1520740 w 1639979"/>
              <a:gd name="connsiteY44" fmla="*/ 303171 h 640569"/>
              <a:gd name="connsiteX45" fmla="*/ 1530520 w 1639979"/>
              <a:gd name="connsiteY45" fmla="*/ 288501 h 640569"/>
              <a:gd name="connsiteX46" fmla="*/ 1579419 w 1639979"/>
              <a:gd name="connsiteY46" fmla="*/ 268942 h 640569"/>
              <a:gd name="connsiteX47" fmla="*/ 1608758 w 1639979"/>
              <a:gd name="connsiteY47" fmla="*/ 259162 h 640569"/>
              <a:gd name="connsiteX48" fmla="*/ 1623427 w 1639979"/>
              <a:gd name="connsiteY48" fmla="*/ 254272 h 640569"/>
              <a:gd name="connsiteX49" fmla="*/ 1628317 w 1639979"/>
              <a:gd name="connsiteY49" fmla="*/ 161365 h 640569"/>
              <a:gd name="connsiteX50" fmla="*/ 1608758 w 1639979"/>
              <a:gd name="connsiteY50" fmla="*/ 132026 h 640569"/>
              <a:gd name="connsiteX51" fmla="*/ 1598978 w 1639979"/>
              <a:gd name="connsiteY51" fmla="*/ 112467 h 640569"/>
              <a:gd name="connsiteX52" fmla="*/ 1579419 w 1639979"/>
              <a:gd name="connsiteY52" fmla="*/ 97797 h 640569"/>
              <a:gd name="connsiteX53" fmla="*/ 1550079 w 1639979"/>
              <a:gd name="connsiteY53" fmla="*/ 68458 h 640569"/>
              <a:gd name="connsiteX54" fmla="*/ 1603868 w 1639979"/>
              <a:gd name="connsiteY54" fmla="*/ 58679 h 640569"/>
              <a:gd name="connsiteX55" fmla="*/ 1633207 w 1639979"/>
              <a:gd name="connsiteY55" fmla="*/ 68458 h 640569"/>
              <a:gd name="connsiteX0" fmla="*/ 0 w 1639979"/>
              <a:gd name="connsiteY0" fmla="*/ 92907 h 640569"/>
              <a:gd name="connsiteX1" fmla="*/ 29339 w 1639979"/>
              <a:gd name="connsiteY1" fmla="*/ 73348 h 640569"/>
              <a:gd name="connsiteX2" fmla="*/ 83128 w 1639979"/>
              <a:gd name="connsiteY2" fmla="*/ 53789 h 640569"/>
              <a:gd name="connsiteX3" fmla="*/ 132026 w 1639979"/>
              <a:gd name="connsiteY3" fmla="*/ 34229 h 640569"/>
              <a:gd name="connsiteX4" fmla="*/ 200484 w 1639979"/>
              <a:gd name="connsiteY4" fmla="*/ 9780 h 640569"/>
              <a:gd name="connsiteX5" fmla="*/ 244492 w 1639979"/>
              <a:gd name="connsiteY5" fmla="*/ 0 h 640569"/>
              <a:gd name="connsiteX6" fmla="*/ 317840 w 1639979"/>
              <a:gd name="connsiteY6" fmla="*/ 9780 h 640569"/>
              <a:gd name="connsiteX7" fmla="*/ 332509 w 1639979"/>
              <a:gd name="connsiteY7" fmla="*/ 24450 h 640569"/>
              <a:gd name="connsiteX8" fmla="*/ 361848 w 1639979"/>
              <a:gd name="connsiteY8" fmla="*/ 44009 h 640569"/>
              <a:gd name="connsiteX9" fmla="*/ 396077 w 1639979"/>
              <a:gd name="connsiteY9" fmla="*/ 63568 h 640569"/>
              <a:gd name="connsiteX10" fmla="*/ 420527 w 1639979"/>
              <a:gd name="connsiteY10" fmla="*/ 88018 h 640569"/>
              <a:gd name="connsiteX11" fmla="*/ 444976 w 1639979"/>
              <a:gd name="connsiteY11" fmla="*/ 107577 h 640569"/>
              <a:gd name="connsiteX12" fmla="*/ 464535 w 1639979"/>
              <a:gd name="connsiteY12" fmla="*/ 127136 h 640569"/>
              <a:gd name="connsiteX13" fmla="*/ 513434 w 1639979"/>
              <a:gd name="connsiteY13" fmla="*/ 166255 h 640569"/>
              <a:gd name="connsiteX14" fmla="*/ 532993 w 1639979"/>
              <a:gd name="connsiteY14" fmla="*/ 180925 h 640569"/>
              <a:gd name="connsiteX15" fmla="*/ 601451 w 1639979"/>
              <a:gd name="connsiteY15" fmla="*/ 210264 h 640569"/>
              <a:gd name="connsiteX16" fmla="*/ 655239 w 1639979"/>
              <a:gd name="connsiteY16" fmla="*/ 200484 h 640569"/>
              <a:gd name="connsiteX17" fmla="*/ 679688 w 1639979"/>
              <a:gd name="connsiteY17" fmla="*/ 185814 h 640569"/>
              <a:gd name="connsiteX18" fmla="*/ 699247 w 1639979"/>
              <a:gd name="connsiteY18" fmla="*/ 171145 h 640569"/>
              <a:gd name="connsiteX19" fmla="*/ 713917 w 1639979"/>
              <a:gd name="connsiteY19" fmla="*/ 161365 h 640569"/>
              <a:gd name="connsiteX20" fmla="*/ 733476 w 1639979"/>
              <a:gd name="connsiteY20" fmla="*/ 146696 h 640569"/>
              <a:gd name="connsiteX21" fmla="*/ 748146 w 1639979"/>
              <a:gd name="connsiteY21" fmla="*/ 141806 h 640569"/>
              <a:gd name="connsiteX22" fmla="*/ 850832 w 1639979"/>
              <a:gd name="connsiteY22" fmla="*/ 146696 h 640569"/>
              <a:gd name="connsiteX23" fmla="*/ 875282 w 1639979"/>
              <a:gd name="connsiteY23" fmla="*/ 180925 h 640569"/>
              <a:gd name="connsiteX24" fmla="*/ 924180 w 1639979"/>
              <a:gd name="connsiteY24" fmla="*/ 244492 h 640569"/>
              <a:gd name="connsiteX25" fmla="*/ 943739 w 1639979"/>
              <a:gd name="connsiteY25" fmla="*/ 278721 h 640569"/>
              <a:gd name="connsiteX26" fmla="*/ 968189 w 1639979"/>
              <a:gd name="connsiteY26" fmla="*/ 322730 h 640569"/>
              <a:gd name="connsiteX27" fmla="*/ 1002417 w 1639979"/>
              <a:gd name="connsiteY27" fmla="*/ 337399 h 640569"/>
              <a:gd name="connsiteX28" fmla="*/ 1026867 w 1639979"/>
              <a:gd name="connsiteY28" fmla="*/ 410747 h 640569"/>
              <a:gd name="connsiteX29" fmla="*/ 1031756 w 1639979"/>
              <a:gd name="connsiteY29" fmla="*/ 444976 h 640569"/>
              <a:gd name="connsiteX30" fmla="*/ 1046426 w 1639979"/>
              <a:gd name="connsiteY30" fmla="*/ 493874 h 640569"/>
              <a:gd name="connsiteX31" fmla="*/ 1061096 w 1639979"/>
              <a:gd name="connsiteY31" fmla="*/ 547662 h 640569"/>
              <a:gd name="connsiteX32" fmla="*/ 1080655 w 1639979"/>
              <a:gd name="connsiteY32" fmla="*/ 611230 h 640569"/>
              <a:gd name="connsiteX33" fmla="*/ 1085545 w 1639979"/>
              <a:gd name="connsiteY33" fmla="*/ 630790 h 640569"/>
              <a:gd name="connsiteX34" fmla="*/ 1100214 w 1639979"/>
              <a:gd name="connsiteY34" fmla="*/ 640569 h 640569"/>
              <a:gd name="connsiteX35" fmla="*/ 1183342 w 1639979"/>
              <a:gd name="connsiteY35" fmla="*/ 635680 h 640569"/>
              <a:gd name="connsiteX36" fmla="*/ 1232240 w 1639979"/>
              <a:gd name="connsiteY36" fmla="*/ 606341 h 640569"/>
              <a:gd name="connsiteX37" fmla="*/ 1266469 w 1639979"/>
              <a:gd name="connsiteY37" fmla="*/ 586781 h 640569"/>
              <a:gd name="connsiteX38" fmla="*/ 1325147 w 1639979"/>
              <a:gd name="connsiteY38" fmla="*/ 532993 h 640569"/>
              <a:gd name="connsiteX39" fmla="*/ 1364266 w 1639979"/>
              <a:gd name="connsiteY39" fmla="*/ 484095 h 640569"/>
              <a:gd name="connsiteX40" fmla="*/ 1398494 w 1639979"/>
              <a:gd name="connsiteY40" fmla="*/ 449866 h 640569"/>
              <a:gd name="connsiteX41" fmla="*/ 1457173 w 1639979"/>
              <a:gd name="connsiteY41" fmla="*/ 371628 h 640569"/>
              <a:gd name="connsiteX42" fmla="*/ 1476732 w 1639979"/>
              <a:gd name="connsiteY42" fmla="*/ 347179 h 640569"/>
              <a:gd name="connsiteX43" fmla="*/ 1496291 w 1639979"/>
              <a:gd name="connsiteY43" fmla="*/ 317840 h 640569"/>
              <a:gd name="connsiteX44" fmla="*/ 1520740 w 1639979"/>
              <a:gd name="connsiteY44" fmla="*/ 303171 h 640569"/>
              <a:gd name="connsiteX45" fmla="*/ 1530520 w 1639979"/>
              <a:gd name="connsiteY45" fmla="*/ 288501 h 640569"/>
              <a:gd name="connsiteX46" fmla="*/ 1579419 w 1639979"/>
              <a:gd name="connsiteY46" fmla="*/ 268942 h 640569"/>
              <a:gd name="connsiteX47" fmla="*/ 1608758 w 1639979"/>
              <a:gd name="connsiteY47" fmla="*/ 259162 h 640569"/>
              <a:gd name="connsiteX48" fmla="*/ 1623427 w 1639979"/>
              <a:gd name="connsiteY48" fmla="*/ 254272 h 640569"/>
              <a:gd name="connsiteX49" fmla="*/ 1628317 w 1639979"/>
              <a:gd name="connsiteY49" fmla="*/ 161365 h 640569"/>
              <a:gd name="connsiteX50" fmla="*/ 1608758 w 1639979"/>
              <a:gd name="connsiteY50" fmla="*/ 132026 h 640569"/>
              <a:gd name="connsiteX51" fmla="*/ 1598978 w 1639979"/>
              <a:gd name="connsiteY51" fmla="*/ 112467 h 640569"/>
              <a:gd name="connsiteX52" fmla="*/ 1550079 w 1639979"/>
              <a:gd name="connsiteY52" fmla="*/ 68458 h 640569"/>
              <a:gd name="connsiteX53" fmla="*/ 1603868 w 1639979"/>
              <a:gd name="connsiteY53" fmla="*/ 58679 h 640569"/>
              <a:gd name="connsiteX54" fmla="*/ 1633207 w 1639979"/>
              <a:gd name="connsiteY54" fmla="*/ 68458 h 640569"/>
              <a:gd name="connsiteX0" fmla="*/ 0 w 1639979"/>
              <a:gd name="connsiteY0" fmla="*/ 92907 h 640569"/>
              <a:gd name="connsiteX1" fmla="*/ 29339 w 1639979"/>
              <a:gd name="connsiteY1" fmla="*/ 73348 h 640569"/>
              <a:gd name="connsiteX2" fmla="*/ 83128 w 1639979"/>
              <a:gd name="connsiteY2" fmla="*/ 53789 h 640569"/>
              <a:gd name="connsiteX3" fmla="*/ 132026 w 1639979"/>
              <a:gd name="connsiteY3" fmla="*/ 34229 h 640569"/>
              <a:gd name="connsiteX4" fmla="*/ 200484 w 1639979"/>
              <a:gd name="connsiteY4" fmla="*/ 9780 h 640569"/>
              <a:gd name="connsiteX5" fmla="*/ 244492 w 1639979"/>
              <a:gd name="connsiteY5" fmla="*/ 0 h 640569"/>
              <a:gd name="connsiteX6" fmla="*/ 317840 w 1639979"/>
              <a:gd name="connsiteY6" fmla="*/ 9780 h 640569"/>
              <a:gd name="connsiteX7" fmla="*/ 332509 w 1639979"/>
              <a:gd name="connsiteY7" fmla="*/ 24450 h 640569"/>
              <a:gd name="connsiteX8" fmla="*/ 361848 w 1639979"/>
              <a:gd name="connsiteY8" fmla="*/ 44009 h 640569"/>
              <a:gd name="connsiteX9" fmla="*/ 396077 w 1639979"/>
              <a:gd name="connsiteY9" fmla="*/ 63568 h 640569"/>
              <a:gd name="connsiteX10" fmla="*/ 420527 w 1639979"/>
              <a:gd name="connsiteY10" fmla="*/ 88018 h 640569"/>
              <a:gd name="connsiteX11" fmla="*/ 444976 w 1639979"/>
              <a:gd name="connsiteY11" fmla="*/ 107577 h 640569"/>
              <a:gd name="connsiteX12" fmla="*/ 464535 w 1639979"/>
              <a:gd name="connsiteY12" fmla="*/ 127136 h 640569"/>
              <a:gd name="connsiteX13" fmla="*/ 513434 w 1639979"/>
              <a:gd name="connsiteY13" fmla="*/ 166255 h 640569"/>
              <a:gd name="connsiteX14" fmla="*/ 532993 w 1639979"/>
              <a:gd name="connsiteY14" fmla="*/ 180925 h 640569"/>
              <a:gd name="connsiteX15" fmla="*/ 601451 w 1639979"/>
              <a:gd name="connsiteY15" fmla="*/ 210264 h 640569"/>
              <a:gd name="connsiteX16" fmla="*/ 655239 w 1639979"/>
              <a:gd name="connsiteY16" fmla="*/ 200484 h 640569"/>
              <a:gd name="connsiteX17" fmla="*/ 679688 w 1639979"/>
              <a:gd name="connsiteY17" fmla="*/ 185814 h 640569"/>
              <a:gd name="connsiteX18" fmla="*/ 699247 w 1639979"/>
              <a:gd name="connsiteY18" fmla="*/ 171145 h 640569"/>
              <a:gd name="connsiteX19" fmla="*/ 713917 w 1639979"/>
              <a:gd name="connsiteY19" fmla="*/ 161365 h 640569"/>
              <a:gd name="connsiteX20" fmla="*/ 733476 w 1639979"/>
              <a:gd name="connsiteY20" fmla="*/ 146696 h 640569"/>
              <a:gd name="connsiteX21" fmla="*/ 748146 w 1639979"/>
              <a:gd name="connsiteY21" fmla="*/ 141806 h 640569"/>
              <a:gd name="connsiteX22" fmla="*/ 850832 w 1639979"/>
              <a:gd name="connsiteY22" fmla="*/ 146696 h 640569"/>
              <a:gd name="connsiteX23" fmla="*/ 875282 w 1639979"/>
              <a:gd name="connsiteY23" fmla="*/ 180925 h 640569"/>
              <a:gd name="connsiteX24" fmla="*/ 924180 w 1639979"/>
              <a:gd name="connsiteY24" fmla="*/ 244492 h 640569"/>
              <a:gd name="connsiteX25" fmla="*/ 943739 w 1639979"/>
              <a:gd name="connsiteY25" fmla="*/ 278721 h 640569"/>
              <a:gd name="connsiteX26" fmla="*/ 968189 w 1639979"/>
              <a:gd name="connsiteY26" fmla="*/ 322730 h 640569"/>
              <a:gd name="connsiteX27" fmla="*/ 1002417 w 1639979"/>
              <a:gd name="connsiteY27" fmla="*/ 337399 h 640569"/>
              <a:gd name="connsiteX28" fmla="*/ 1026867 w 1639979"/>
              <a:gd name="connsiteY28" fmla="*/ 410747 h 640569"/>
              <a:gd name="connsiteX29" fmla="*/ 1031756 w 1639979"/>
              <a:gd name="connsiteY29" fmla="*/ 444976 h 640569"/>
              <a:gd name="connsiteX30" fmla="*/ 1046426 w 1639979"/>
              <a:gd name="connsiteY30" fmla="*/ 493874 h 640569"/>
              <a:gd name="connsiteX31" fmla="*/ 1061096 w 1639979"/>
              <a:gd name="connsiteY31" fmla="*/ 547662 h 640569"/>
              <a:gd name="connsiteX32" fmla="*/ 1080655 w 1639979"/>
              <a:gd name="connsiteY32" fmla="*/ 611230 h 640569"/>
              <a:gd name="connsiteX33" fmla="*/ 1085545 w 1639979"/>
              <a:gd name="connsiteY33" fmla="*/ 630790 h 640569"/>
              <a:gd name="connsiteX34" fmla="*/ 1100214 w 1639979"/>
              <a:gd name="connsiteY34" fmla="*/ 640569 h 640569"/>
              <a:gd name="connsiteX35" fmla="*/ 1183342 w 1639979"/>
              <a:gd name="connsiteY35" fmla="*/ 635680 h 640569"/>
              <a:gd name="connsiteX36" fmla="*/ 1232240 w 1639979"/>
              <a:gd name="connsiteY36" fmla="*/ 606341 h 640569"/>
              <a:gd name="connsiteX37" fmla="*/ 1266469 w 1639979"/>
              <a:gd name="connsiteY37" fmla="*/ 586781 h 640569"/>
              <a:gd name="connsiteX38" fmla="*/ 1325147 w 1639979"/>
              <a:gd name="connsiteY38" fmla="*/ 532993 h 640569"/>
              <a:gd name="connsiteX39" fmla="*/ 1364266 w 1639979"/>
              <a:gd name="connsiteY39" fmla="*/ 484095 h 640569"/>
              <a:gd name="connsiteX40" fmla="*/ 1398494 w 1639979"/>
              <a:gd name="connsiteY40" fmla="*/ 449866 h 640569"/>
              <a:gd name="connsiteX41" fmla="*/ 1457173 w 1639979"/>
              <a:gd name="connsiteY41" fmla="*/ 371628 h 640569"/>
              <a:gd name="connsiteX42" fmla="*/ 1476732 w 1639979"/>
              <a:gd name="connsiteY42" fmla="*/ 347179 h 640569"/>
              <a:gd name="connsiteX43" fmla="*/ 1496291 w 1639979"/>
              <a:gd name="connsiteY43" fmla="*/ 317840 h 640569"/>
              <a:gd name="connsiteX44" fmla="*/ 1520740 w 1639979"/>
              <a:gd name="connsiteY44" fmla="*/ 303171 h 640569"/>
              <a:gd name="connsiteX45" fmla="*/ 1530520 w 1639979"/>
              <a:gd name="connsiteY45" fmla="*/ 288501 h 640569"/>
              <a:gd name="connsiteX46" fmla="*/ 1579419 w 1639979"/>
              <a:gd name="connsiteY46" fmla="*/ 268942 h 640569"/>
              <a:gd name="connsiteX47" fmla="*/ 1608758 w 1639979"/>
              <a:gd name="connsiteY47" fmla="*/ 259162 h 640569"/>
              <a:gd name="connsiteX48" fmla="*/ 1623427 w 1639979"/>
              <a:gd name="connsiteY48" fmla="*/ 254272 h 640569"/>
              <a:gd name="connsiteX49" fmla="*/ 1628317 w 1639979"/>
              <a:gd name="connsiteY49" fmla="*/ 161365 h 640569"/>
              <a:gd name="connsiteX50" fmla="*/ 1608758 w 1639979"/>
              <a:gd name="connsiteY50" fmla="*/ 132026 h 640569"/>
              <a:gd name="connsiteX51" fmla="*/ 1550079 w 1639979"/>
              <a:gd name="connsiteY51" fmla="*/ 68458 h 640569"/>
              <a:gd name="connsiteX52" fmla="*/ 1603868 w 1639979"/>
              <a:gd name="connsiteY52" fmla="*/ 58679 h 640569"/>
              <a:gd name="connsiteX53" fmla="*/ 1633207 w 1639979"/>
              <a:gd name="connsiteY53" fmla="*/ 68458 h 640569"/>
              <a:gd name="connsiteX0" fmla="*/ 0 w 1638688"/>
              <a:gd name="connsiteY0" fmla="*/ 92907 h 640569"/>
              <a:gd name="connsiteX1" fmla="*/ 29339 w 1638688"/>
              <a:gd name="connsiteY1" fmla="*/ 73348 h 640569"/>
              <a:gd name="connsiteX2" fmla="*/ 83128 w 1638688"/>
              <a:gd name="connsiteY2" fmla="*/ 53789 h 640569"/>
              <a:gd name="connsiteX3" fmla="*/ 132026 w 1638688"/>
              <a:gd name="connsiteY3" fmla="*/ 34229 h 640569"/>
              <a:gd name="connsiteX4" fmla="*/ 200484 w 1638688"/>
              <a:gd name="connsiteY4" fmla="*/ 9780 h 640569"/>
              <a:gd name="connsiteX5" fmla="*/ 244492 w 1638688"/>
              <a:gd name="connsiteY5" fmla="*/ 0 h 640569"/>
              <a:gd name="connsiteX6" fmla="*/ 317840 w 1638688"/>
              <a:gd name="connsiteY6" fmla="*/ 9780 h 640569"/>
              <a:gd name="connsiteX7" fmla="*/ 332509 w 1638688"/>
              <a:gd name="connsiteY7" fmla="*/ 24450 h 640569"/>
              <a:gd name="connsiteX8" fmla="*/ 361848 w 1638688"/>
              <a:gd name="connsiteY8" fmla="*/ 44009 h 640569"/>
              <a:gd name="connsiteX9" fmla="*/ 396077 w 1638688"/>
              <a:gd name="connsiteY9" fmla="*/ 63568 h 640569"/>
              <a:gd name="connsiteX10" fmla="*/ 420527 w 1638688"/>
              <a:gd name="connsiteY10" fmla="*/ 88018 h 640569"/>
              <a:gd name="connsiteX11" fmla="*/ 444976 w 1638688"/>
              <a:gd name="connsiteY11" fmla="*/ 107577 h 640569"/>
              <a:gd name="connsiteX12" fmla="*/ 464535 w 1638688"/>
              <a:gd name="connsiteY12" fmla="*/ 127136 h 640569"/>
              <a:gd name="connsiteX13" fmla="*/ 513434 w 1638688"/>
              <a:gd name="connsiteY13" fmla="*/ 166255 h 640569"/>
              <a:gd name="connsiteX14" fmla="*/ 532993 w 1638688"/>
              <a:gd name="connsiteY14" fmla="*/ 180925 h 640569"/>
              <a:gd name="connsiteX15" fmla="*/ 601451 w 1638688"/>
              <a:gd name="connsiteY15" fmla="*/ 210264 h 640569"/>
              <a:gd name="connsiteX16" fmla="*/ 655239 w 1638688"/>
              <a:gd name="connsiteY16" fmla="*/ 200484 h 640569"/>
              <a:gd name="connsiteX17" fmla="*/ 679688 w 1638688"/>
              <a:gd name="connsiteY17" fmla="*/ 185814 h 640569"/>
              <a:gd name="connsiteX18" fmla="*/ 699247 w 1638688"/>
              <a:gd name="connsiteY18" fmla="*/ 171145 h 640569"/>
              <a:gd name="connsiteX19" fmla="*/ 713917 w 1638688"/>
              <a:gd name="connsiteY19" fmla="*/ 161365 h 640569"/>
              <a:gd name="connsiteX20" fmla="*/ 733476 w 1638688"/>
              <a:gd name="connsiteY20" fmla="*/ 146696 h 640569"/>
              <a:gd name="connsiteX21" fmla="*/ 748146 w 1638688"/>
              <a:gd name="connsiteY21" fmla="*/ 141806 h 640569"/>
              <a:gd name="connsiteX22" fmla="*/ 850832 w 1638688"/>
              <a:gd name="connsiteY22" fmla="*/ 146696 h 640569"/>
              <a:gd name="connsiteX23" fmla="*/ 875282 w 1638688"/>
              <a:gd name="connsiteY23" fmla="*/ 180925 h 640569"/>
              <a:gd name="connsiteX24" fmla="*/ 924180 w 1638688"/>
              <a:gd name="connsiteY24" fmla="*/ 244492 h 640569"/>
              <a:gd name="connsiteX25" fmla="*/ 943739 w 1638688"/>
              <a:gd name="connsiteY25" fmla="*/ 278721 h 640569"/>
              <a:gd name="connsiteX26" fmla="*/ 968189 w 1638688"/>
              <a:gd name="connsiteY26" fmla="*/ 322730 h 640569"/>
              <a:gd name="connsiteX27" fmla="*/ 1002417 w 1638688"/>
              <a:gd name="connsiteY27" fmla="*/ 337399 h 640569"/>
              <a:gd name="connsiteX28" fmla="*/ 1026867 w 1638688"/>
              <a:gd name="connsiteY28" fmla="*/ 410747 h 640569"/>
              <a:gd name="connsiteX29" fmla="*/ 1031756 w 1638688"/>
              <a:gd name="connsiteY29" fmla="*/ 444976 h 640569"/>
              <a:gd name="connsiteX30" fmla="*/ 1046426 w 1638688"/>
              <a:gd name="connsiteY30" fmla="*/ 493874 h 640569"/>
              <a:gd name="connsiteX31" fmla="*/ 1061096 w 1638688"/>
              <a:gd name="connsiteY31" fmla="*/ 547662 h 640569"/>
              <a:gd name="connsiteX32" fmla="*/ 1080655 w 1638688"/>
              <a:gd name="connsiteY32" fmla="*/ 611230 h 640569"/>
              <a:gd name="connsiteX33" fmla="*/ 1085545 w 1638688"/>
              <a:gd name="connsiteY33" fmla="*/ 630790 h 640569"/>
              <a:gd name="connsiteX34" fmla="*/ 1100214 w 1638688"/>
              <a:gd name="connsiteY34" fmla="*/ 640569 h 640569"/>
              <a:gd name="connsiteX35" fmla="*/ 1183342 w 1638688"/>
              <a:gd name="connsiteY35" fmla="*/ 635680 h 640569"/>
              <a:gd name="connsiteX36" fmla="*/ 1232240 w 1638688"/>
              <a:gd name="connsiteY36" fmla="*/ 606341 h 640569"/>
              <a:gd name="connsiteX37" fmla="*/ 1266469 w 1638688"/>
              <a:gd name="connsiteY37" fmla="*/ 586781 h 640569"/>
              <a:gd name="connsiteX38" fmla="*/ 1325147 w 1638688"/>
              <a:gd name="connsiteY38" fmla="*/ 532993 h 640569"/>
              <a:gd name="connsiteX39" fmla="*/ 1364266 w 1638688"/>
              <a:gd name="connsiteY39" fmla="*/ 484095 h 640569"/>
              <a:gd name="connsiteX40" fmla="*/ 1398494 w 1638688"/>
              <a:gd name="connsiteY40" fmla="*/ 449866 h 640569"/>
              <a:gd name="connsiteX41" fmla="*/ 1457173 w 1638688"/>
              <a:gd name="connsiteY41" fmla="*/ 371628 h 640569"/>
              <a:gd name="connsiteX42" fmla="*/ 1476732 w 1638688"/>
              <a:gd name="connsiteY42" fmla="*/ 347179 h 640569"/>
              <a:gd name="connsiteX43" fmla="*/ 1496291 w 1638688"/>
              <a:gd name="connsiteY43" fmla="*/ 317840 h 640569"/>
              <a:gd name="connsiteX44" fmla="*/ 1520740 w 1638688"/>
              <a:gd name="connsiteY44" fmla="*/ 303171 h 640569"/>
              <a:gd name="connsiteX45" fmla="*/ 1530520 w 1638688"/>
              <a:gd name="connsiteY45" fmla="*/ 288501 h 640569"/>
              <a:gd name="connsiteX46" fmla="*/ 1579419 w 1638688"/>
              <a:gd name="connsiteY46" fmla="*/ 268942 h 640569"/>
              <a:gd name="connsiteX47" fmla="*/ 1608758 w 1638688"/>
              <a:gd name="connsiteY47" fmla="*/ 259162 h 640569"/>
              <a:gd name="connsiteX48" fmla="*/ 1623427 w 1638688"/>
              <a:gd name="connsiteY48" fmla="*/ 254272 h 640569"/>
              <a:gd name="connsiteX49" fmla="*/ 1628317 w 1638688"/>
              <a:gd name="connsiteY49" fmla="*/ 161365 h 640569"/>
              <a:gd name="connsiteX50" fmla="*/ 1550079 w 1638688"/>
              <a:gd name="connsiteY50" fmla="*/ 68458 h 640569"/>
              <a:gd name="connsiteX51" fmla="*/ 1603868 w 1638688"/>
              <a:gd name="connsiteY51" fmla="*/ 58679 h 640569"/>
              <a:gd name="connsiteX52" fmla="*/ 1633207 w 1638688"/>
              <a:gd name="connsiteY52" fmla="*/ 68458 h 640569"/>
              <a:gd name="connsiteX0" fmla="*/ 0 w 1638688"/>
              <a:gd name="connsiteY0" fmla="*/ 92907 h 640569"/>
              <a:gd name="connsiteX1" fmla="*/ 29339 w 1638688"/>
              <a:gd name="connsiteY1" fmla="*/ 73348 h 640569"/>
              <a:gd name="connsiteX2" fmla="*/ 83128 w 1638688"/>
              <a:gd name="connsiteY2" fmla="*/ 53789 h 640569"/>
              <a:gd name="connsiteX3" fmla="*/ 132026 w 1638688"/>
              <a:gd name="connsiteY3" fmla="*/ 34229 h 640569"/>
              <a:gd name="connsiteX4" fmla="*/ 200484 w 1638688"/>
              <a:gd name="connsiteY4" fmla="*/ 9780 h 640569"/>
              <a:gd name="connsiteX5" fmla="*/ 244492 w 1638688"/>
              <a:gd name="connsiteY5" fmla="*/ 0 h 640569"/>
              <a:gd name="connsiteX6" fmla="*/ 317840 w 1638688"/>
              <a:gd name="connsiteY6" fmla="*/ 9780 h 640569"/>
              <a:gd name="connsiteX7" fmla="*/ 332509 w 1638688"/>
              <a:gd name="connsiteY7" fmla="*/ 24450 h 640569"/>
              <a:gd name="connsiteX8" fmla="*/ 361848 w 1638688"/>
              <a:gd name="connsiteY8" fmla="*/ 44009 h 640569"/>
              <a:gd name="connsiteX9" fmla="*/ 396077 w 1638688"/>
              <a:gd name="connsiteY9" fmla="*/ 63568 h 640569"/>
              <a:gd name="connsiteX10" fmla="*/ 420527 w 1638688"/>
              <a:gd name="connsiteY10" fmla="*/ 88018 h 640569"/>
              <a:gd name="connsiteX11" fmla="*/ 444976 w 1638688"/>
              <a:gd name="connsiteY11" fmla="*/ 107577 h 640569"/>
              <a:gd name="connsiteX12" fmla="*/ 464535 w 1638688"/>
              <a:gd name="connsiteY12" fmla="*/ 127136 h 640569"/>
              <a:gd name="connsiteX13" fmla="*/ 513434 w 1638688"/>
              <a:gd name="connsiteY13" fmla="*/ 166255 h 640569"/>
              <a:gd name="connsiteX14" fmla="*/ 532993 w 1638688"/>
              <a:gd name="connsiteY14" fmla="*/ 180925 h 640569"/>
              <a:gd name="connsiteX15" fmla="*/ 601451 w 1638688"/>
              <a:gd name="connsiteY15" fmla="*/ 210264 h 640569"/>
              <a:gd name="connsiteX16" fmla="*/ 655239 w 1638688"/>
              <a:gd name="connsiteY16" fmla="*/ 200484 h 640569"/>
              <a:gd name="connsiteX17" fmla="*/ 679688 w 1638688"/>
              <a:gd name="connsiteY17" fmla="*/ 185814 h 640569"/>
              <a:gd name="connsiteX18" fmla="*/ 699247 w 1638688"/>
              <a:gd name="connsiteY18" fmla="*/ 171145 h 640569"/>
              <a:gd name="connsiteX19" fmla="*/ 713917 w 1638688"/>
              <a:gd name="connsiteY19" fmla="*/ 161365 h 640569"/>
              <a:gd name="connsiteX20" fmla="*/ 733476 w 1638688"/>
              <a:gd name="connsiteY20" fmla="*/ 146696 h 640569"/>
              <a:gd name="connsiteX21" fmla="*/ 748146 w 1638688"/>
              <a:gd name="connsiteY21" fmla="*/ 141806 h 640569"/>
              <a:gd name="connsiteX22" fmla="*/ 850832 w 1638688"/>
              <a:gd name="connsiteY22" fmla="*/ 146696 h 640569"/>
              <a:gd name="connsiteX23" fmla="*/ 875282 w 1638688"/>
              <a:gd name="connsiteY23" fmla="*/ 180925 h 640569"/>
              <a:gd name="connsiteX24" fmla="*/ 924180 w 1638688"/>
              <a:gd name="connsiteY24" fmla="*/ 244492 h 640569"/>
              <a:gd name="connsiteX25" fmla="*/ 943739 w 1638688"/>
              <a:gd name="connsiteY25" fmla="*/ 278721 h 640569"/>
              <a:gd name="connsiteX26" fmla="*/ 968189 w 1638688"/>
              <a:gd name="connsiteY26" fmla="*/ 322730 h 640569"/>
              <a:gd name="connsiteX27" fmla="*/ 1002417 w 1638688"/>
              <a:gd name="connsiteY27" fmla="*/ 337399 h 640569"/>
              <a:gd name="connsiteX28" fmla="*/ 1026867 w 1638688"/>
              <a:gd name="connsiteY28" fmla="*/ 410747 h 640569"/>
              <a:gd name="connsiteX29" fmla="*/ 1031756 w 1638688"/>
              <a:gd name="connsiteY29" fmla="*/ 444976 h 640569"/>
              <a:gd name="connsiteX30" fmla="*/ 1046426 w 1638688"/>
              <a:gd name="connsiteY30" fmla="*/ 493874 h 640569"/>
              <a:gd name="connsiteX31" fmla="*/ 1061096 w 1638688"/>
              <a:gd name="connsiteY31" fmla="*/ 547662 h 640569"/>
              <a:gd name="connsiteX32" fmla="*/ 1080655 w 1638688"/>
              <a:gd name="connsiteY32" fmla="*/ 611230 h 640569"/>
              <a:gd name="connsiteX33" fmla="*/ 1085545 w 1638688"/>
              <a:gd name="connsiteY33" fmla="*/ 630790 h 640569"/>
              <a:gd name="connsiteX34" fmla="*/ 1100214 w 1638688"/>
              <a:gd name="connsiteY34" fmla="*/ 640569 h 640569"/>
              <a:gd name="connsiteX35" fmla="*/ 1183342 w 1638688"/>
              <a:gd name="connsiteY35" fmla="*/ 635680 h 640569"/>
              <a:gd name="connsiteX36" fmla="*/ 1232240 w 1638688"/>
              <a:gd name="connsiteY36" fmla="*/ 606341 h 640569"/>
              <a:gd name="connsiteX37" fmla="*/ 1266469 w 1638688"/>
              <a:gd name="connsiteY37" fmla="*/ 586781 h 640569"/>
              <a:gd name="connsiteX38" fmla="*/ 1325147 w 1638688"/>
              <a:gd name="connsiteY38" fmla="*/ 532993 h 640569"/>
              <a:gd name="connsiteX39" fmla="*/ 1364266 w 1638688"/>
              <a:gd name="connsiteY39" fmla="*/ 484095 h 640569"/>
              <a:gd name="connsiteX40" fmla="*/ 1398494 w 1638688"/>
              <a:gd name="connsiteY40" fmla="*/ 449866 h 640569"/>
              <a:gd name="connsiteX41" fmla="*/ 1457173 w 1638688"/>
              <a:gd name="connsiteY41" fmla="*/ 371628 h 640569"/>
              <a:gd name="connsiteX42" fmla="*/ 1476732 w 1638688"/>
              <a:gd name="connsiteY42" fmla="*/ 347179 h 640569"/>
              <a:gd name="connsiteX43" fmla="*/ 1496291 w 1638688"/>
              <a:gd name="connsiteY43" fmla="*/ 317840 h 640569"/>
              <a:gd name="connsiteX44" fmla="*/ 1520740 w 1638688"/>
              <a:gd name="connsiteY44" fmla="*/ 303171 h 640569"/>
              <a:gd name="connsiteX45" fmla="*/ 1530520 w 1638688"/>
              <a:gd name="connsiteY45" fmla="*/ 288501 h 640569"/>
              <a:gd name="connsiteX46" fmla="*/ 1579419 w 1638688"/>
              <a:gd name="connsiteY46" fmla="*/ 268942 h 640569"/>
              <a:gd name="connsiteX47" fmla="*/ 1608758 w 1638688"/>
              <a:gd name="connsiteY47" fmla="*/ 259162 h 640569"/>
              <a:gd name="connsiteX48" fmla="*/ 1623427 w 1638688"/>
              <a:gd name="connsiteY48" fmla="*/ 254272 h 640569"/>
              <a:gd name="connsiteX49" fmla="*/ 1628317 w 1638688"/>
              <a:gd name="connsiteY49" fmla="*/ 161365 h 640569"/>
              <a:gd name="connsiteX50" fmla="*/ 1550079 w 1638688"/>
              <a:gd name="connsiteY50" fmla="*/ 68458 h 640569"/>
              <a:gd name="connsiteX51" fmla="*/ 1633207 w 1638688"/>
              <a:gd name="connsiteY51" fmla="*/ 68458 h 640569"/>
              <a:gd name="connsiteX0" fmla="*/ 0 w 1634190"/>
              <a:gd name="connsiteY0" fmla="*/ 92907 h 640569"/>
              <a:gd name="connsiteX1" fmla="*/ 29339 w 1634190"/>
              <a:gd name="connsiteY1" fmla="*/ 73348 h 640569"/>
              <a:gd name="connsiteX2" fmla="*/ 83128 w 1634190"/>
              <a:gd name="connsiteY2" fmla="*/ 53789 h 640569"/>
              <a:gd name="connsiteX3" fmla="*/ 132026 w 1634190"/>
              <a:gd name="connsiteY3" fmla="*/ 34229 h 640569"/>
              <a:gd name="connsiteX4" fmla="*/ 200484 w 1634190"/>
              <a:gd name="connsiteY4" fmla="*/ 9780 h 640569"/>
              <a:gd name="connsiteX5" fmla="*/ 244492 w 1634190"/>
              <a:gd name="connsiteY5" fmla="*/ 0 h 640569"/>
              <a:gd name="connsiteX6" fmla="*/ 317840 w 1634190"/>
              <a:gd name="connsiteY6" fmla="*/ 9780 h 640569"/>
              <a:gd name="connsiteX7" fmla="*/ 332509 w 1634190"/>
              <a:gd name="connsiteY7" fmla="*/ 24450 h 640569"/>
              <a:gd name="connsiteX8" fmla="*/ 361848 w 1634190"/>
              <a:gd name="connsiteY8" fmla="*/ 44009 h 640569"/>
              <a:gd name="connsiteX9" fmla="*/ 396077 w 1634190"/>
              <a:gd name="connsiteY9" fmla="*/ 63568 h 640569"/>
              <a:gd name="connsiteX10" fmla="*/ 420527 w 1634190"/>
              <a:gd name="connsiteY10" fmla="*/ 88018 h 640569"/>
              <a:gd name="connsiteX11" fmla="*/ 444976 w 1634190"/>
              <a:gd name="connsiteY11" fmla="*/ 107577 h 640569"/>
              <a:gd name="connsiteX12" fmla="*/ 464535 w 1634190"/>
              <a:gd name="connsiteY12" fmla="*/ 127136 h 640569"/>
              <a:gd name="connsiteX13" fmla="*/ 513434 w 1634190"/>
              <a:gd name="connsiteY13" fmla="*/ 166255 h 640569"/>
              <a:gd name="connsiteX14" fmla="*/ 532993 w 1634190"/>
              <a:gd name="connsiteY14" fmla="*/ 180925 h 640569"/>
              <a:gd name="connsiteX15" fmla="*/ 601451 w 1634190"/>
              <a:gd name="connsiteY15" fmla="*/ 210264 h 640569"/>
              <a:gd name="connsiteX16" fmla="*/ 655239 w 1634190"/>
              <a:gd name="connsiteY16" fmla="*/ 200484 h 640569"/>
              <a:gd name="connsiteX17" fmla="*/ 679688 w 1634190"/>
              <a:gd name="connsiteY17" fmla="*/ 185814 h 640569"/>
              <a:gd name="connsiteX18" fmla="*/ 699247 w 1634190"/>
              <a:gd name="connsiteY18" fmla="*/ 171145 h 640569"/>
              <a:gd name="connsiteX19" fmla="*/ 713917 w 1634190"/>
              <a:gd name="connsiteY19" fmla="*/ 161365 h 640569"/>
              <a:gd name="connsiteX20" fmla="*/ 733476 w 1634190"/>
              <a:gd name="connsiteY20" fmla="*/ 146696 h 640569"/>
              <a:gd name="connsiteX21" fmla="*/ 748146 w 1634190"/>
              <a:gd name="connsiteY21" fmla="*/ 141806 h 640569"/>
              <a:gd name="connsiteX22" fmla="*/ 850832 w 1634190"/>
              <a:gd name="connsiteY22" fmla="*/ 146696 h 640569"/>
              <a:gd name="connsiteX23" fmla="*/ 875282 w 1634190"/>
              <a:gd name="connsiteY23" fmla="*/ 180925 h 640569"/>
              <a:gd name="connsiteX24" fmla="*/ 924180 w 1634190"/>
              <a:gd name="connsiteY24" fmla="*/ 244492 h 640569"/>
              <a:gd name="connsiteX25" fmla="*/ 943739 w 1634190"/>
              <a:gd name="connsiteY25" fmla="*/ 278721 h 640569"/>
              <a:gd name="connsiteX26" fmla="*/ 968189 w 1634190"/>
              <a:gd name="connsiteY26" fmla="*/ 322730 h 640569"/>
              <a:gd name="connsiteX27" fmla="*/ 1002417 w 1634190"/>
              <a:gd name="connsiteY27" fmla="*/ 337399 h 640569"/>
              <a:gd name="connsiteX28" fmla="*/ 1026867 w 1634190"/>
              <a:gd name="connsiteY28" fmla="*/ 410747 h 640569"/>
              <a:gd name="connsiteX29" fmla="*/ 1031756 w 1634190"/>
              <a:gd name="connsiteY29" fmla="*/ 444976 h 640569"/>
              <a:gd name="connsiteX30" fmla="*/ 1046426 w 1634190"/>
              <a:gd name="connsiteY30" fmla="*/ 493874 h 640569"/>
              <a:gd name="connsiteX31" fmla="*/ 1061096 w 1634190"/>
              <a:gd name="connsiteY31" fmla="*/ 547662 h 640569"/>
              <a:gd name="connsiteX32" fmla="*/ 1080655 w 1634190"/>
              <a:gd name="connsiteY32" fmla="*/ 611230 h 640569"/>
              <a:gd name="connsiteX33" fmla="*/ 1085545 w 1634190"/>
              <a:gd name="connsiteY33" fmla="*/ 630790 h 640569"/>
              <a:gd name="connsiteX34" fmla="*/ 1100214 w 1634190"/>
              <a:gd name="connsiteY34" fmla="*/ 640569 h 640569"/>
              <a:gd name="connsiteX35" fmla="*/ 1183342 w 1634190"/>
              <a:gd name="connsiteY35" fmla="*/ 635680 h 640569"/>
              <a:gd name="connsiteX36" fmla="*/ 1232240 w 1634190"/>
              <a:gd name="connsiteY36" fmla="*/ 606341 h 640569"/>
              <a:gd name="connsiteX37" fmla="*/ 1266469 w 1634190"/>
              <a:gd name="connsiteY37" fmla="*/ 586781 h 640569"/>
              <a:gd name="connsiteX38" fmla="*/ 1325147 w 1634190"/>
              <a:gd name="connsiteY38" fmla="*/ 532993 h 640569"/>
              <a:gd name="connsiteX39" fmla="*/ 1364266 w 1634190"/>
              <a:gd name="connsiteY39" fmla="*/ 484095 h 640569"/>
              <a:gd name="connsiteX40" fmla="*/ 1398494 w 1634190"/>
              <a:gd name="connsiteY40" fmla="*/ 449866 h 640569"/>
              <a:gd name="connsiteX41" fmla="*/ 1457173 w 1634190"/>
              <a:gd name="connsiteY41" fmla="*/ 371628 h 640569"/>
              <a:gd name="connsiteX42" fmla="*/ 1476732 w 1634190"/>
              <a:gd name="connsiteY42" fmla="*/ 347179 h 640569"/>
              <a:gd name="connsiteX43" fmla="*/ 1496291 w 1634190"/>
              <a:gd name="connsiteY43" fmla="*/ 317840 h 640569"/>
              <a:gd name="connsiteX44" fmla="*/ 1520740 w 1634190"/>
              <a:gd name="connsiteY44" fmla="*/ 303171 h 640569"/>
              <a:gd name="connsiteX45" fmla="*/ 1530520 w 1634190"/>
              <a:gd name="connsiteY45" fmla="*/ 288501 h 640569"/>
              <a:gd name="connsiteX46" fmla="*/ 1579419 w 1634190"/>
              <a:gd name="connsiteY46" fmla="*/ 268942 h 640569"/>
              <a:gd name="connsiteX47" fmla="*/ 1608758 w 1634190"/>
              <a:gd name="connsiteY47" fmla="*/ 259162 h 640569"/>
              <a:gd name="connsiteX48" fmla="*/ 1623427 w 1634190"/>
              <a:gd name="connsiteY48" fmla="*/ 254272 h 640569"/>
              <a:gd name="connsiteX49" fmla="*/ 1628317 w 1634190"/>
              <a:gd name="connsiteY49" fmla="*/ 161365 h 640569"/>
              <a:gd name="connsiteX50" fmla="*/ 1633207 w 1634190"/>
              <a:gd name="connsiteY50" fmla="*/ 68458 h 640569"/>
              <a:gd name="connsiteX0" fmla="*/ 0 w 1633207"/>
              <a:gd name="connsiteY0" fmla="*/ 92907 h 640569"/>
              <a:gd name="connsiteX1" fmla="*/ 29339 w 1633207"/>
              <a:gd name="connsiteY1" fmla="*/ 73348 h 640569"/>
              <a:gd name="connsiteX2" fmla="*/ 83128 w 1633207"/>
              <a:gd name="connsiteY2" fmla="*/ 53789 h 640569"/>
              <a:gd name="connsiteX3" fmla="*/ 132026 w 1633207"/>
              <a:gd name="connsiteY3" fmla="*/ 34229 h 640569"/>
              <a:gd name="connsiteX4" fmla="*/ 200484 w 1633207"/>
              <a:gd name="connsiteY4" fmla="*/ 9780 h 640569"/>
              <a:gd name="connsiteX5" fmla="*/ 244492 w 1633207"/>
              <a:gd name="connsiteY5" fmla="*/ 0 h 640569"/>
              <a:gd name="connsiteX6" fmla="*/ 317840 w 1633207"/>
              <a:gd name="connsiteY6" fmla="*/ 9780 h 640569"/>
              <a:gd name="connsiteX7" fmla="*/ 332509 w 1633207"/>
              <a:gd name="connsiteY7" fmla="*/ 24450 h 640569"/>
              <a:gd name="connsiteX8" fmla="*/ 361848 w 1633207"/>
              <a:gd name="connsiteY8" fmla="*/ 44009 h 640569"/>
              <a:gd name="connsiteX9" fmla="*/ 396077 w 1633207"/>
              <a:gd name="connsiteY9" fmla="*/ 63568 h 640569"/>
              <a:gd name="connsiteX10" fmla="*/ 420527 w 1633207"/>
              <a:gd name="connsiteY10" fmla="*/ 88018 h 640569"/>
              <a:gd name="connsiteX11" fmla="*/ 444976 w 1633207"/>
              <a:gd name="connsiteY11" fmla="*/ 107577 h 640569"/>
              <a:gd name="connsiteX12" fmla="*/ 464535 w 1633207"/>
              <a:gd name="connsiteY12" fmla="*/ 127136 h 640569"/>
              <a:gd name="connsiteX13" fmla="*/ 513434 w 1633207"/>
              <a:gd name="connsiteY13" fmla="*/ 166255 h 640569"/>
              <a:gd name="connsiteX14" fmla="*/ 532993 w 1633207"/>
              <a:gd name="connsiteY14" fmla="*/ 180925 h 640569"/>
              <a:gd name="connsiteX15" fmla="*/ 601451 w 1633207"/>
              <a:gd name="connsiteY15" fmla="*/ 210264 h 640569"/>
              <a:gd name="connsiteX16" fmla="*/ 655239 w 1633207"/>
              <a:gd name="connsiteY16" fmla="*/ 200484 h 640569"/>
              <a:gd name="connsiteX17" fmla="*/ 679688 w 1633207"/>
              <a:gd name="connsiteY17" fmla="*/ 185814 h 640569"/>
              <a:gd name="connsiteX18" fmla="*/ 699247 w 1633207"/>
              <a:gd name="connsiteY18" fmla="*/ 171145 h 640569"/>
              <a:gd name="connsiteX19" fmla="*/ 713917 w 1633207"/>
              <a:gd name="connsiteY19" fmla="*/ 161365 h 640569"/>
              <a:gd name="connsiteX20" fmla="*/ 733476 w 1633207"/>
              <a:gd name="connsiteY20" fmla="*/ 146696 h 640569"/>
              <a:gd name="connsiteX21" fmla="*/ 748146 w 1633207"/>
              <a:gd name="connsiteY21" fmla="*/ 141806 h 640569"/>
              <a:gd name="connsiteX22" fmla="*/ 850832 w 1633207"/>
              <a:gd name="connsiteY22" fmla="*/ 146696 h 640569"/>
              <a:gd name="connsiteX23" fmla="*/ 875282 w 1633207"/>
              <a:gd name="connsiteY23" fmla="*/ 180925 h 640569"/>
              <a:gd name="connsiteX24" fmla="*/ 924180 w 1633207"/>
              <a:gd name="connsiteY24" fmla="*/ 244492 h 640569"/>
              <a:gd name="connsiteX25" fmla="*/ 943739 w 1633207"/>
              <a:gd name="connsiteY25" fmla="*/ 278721 h 640569"/>
              <a:gd name="connsiteX26" fmla="*/ 968189 w 1633207"/>
              <a:gd name="connsiteY26" fmla="*/ 322730 h 640569"/>
              <a:gd name="connsiteX27" fmla="*/ 1002417 w 1633207"/>
              <a:gd name="connsiteY27" fmla="*/ 337399 h 640569"/>
              <a:gd name="connsiteX28" fmla="*/ 1026867 w 1633207"/>
              <a:gd name="connsiteY28" fmla="*/ 410747 h 640569"/>
              <a:gd name="connsiteX29" fmla="*/ 1031756 w 1633207"/>
              <a:gd name="connsiteY29" fmla="*/ 444976 h 640569"/>
              <a:gd name="connsiteX30" fmla="*/ 1046426 w 1633207"/>
              <a:gd name="connsiteY30" fmla="*/ 493874 h 640569"/>
              <a:gd name="connsiteX31" fmla="*/ 1061096 w 1633207"/>
              <a:gd name="connsiteY31" fmla="*/ 547662 h 640569"/>
              <a:gd name="connsiteX32" fmla="*/ 1080655 w 1633207"/>
              <a:gd name="connsiteY32" fmla="*/ 611230 h 640569"/>
              <a:gd name="connsiteX33" fmla="*/ 1085545 w 1633207"/>
              <a:gd name="connsiteY33" fmla="*/ 630790 h 640569"/>
              <a:gd name="connsiteX34" fmla="*/ 1100214 w 1633207"/>
              <a:gd name="connsiteY34" fmla="*/ 640569 h 640569"/>
              <a:gd name="connsiteX35" fmla="*/ 1183342 w 1633207"/>
              <a:gd name="connsiteY35" fmla="*/ 635680 h 640569"/>
              <a:gd name="connsiteX36" fmla="*/ 1232240 w 1633207"/>
              <a:gd name="connsiteY36" fmla="*/ 606341 h 640569"/>
              <a:gd name="connsiteX37" fmla="*/ 1266469 w 1633207"/>
              <a:gd name="connsiteY37" fmla="*/ 586781 h 640569"/>
              <a:gd name="connsiteX38" fmla="*/ 1325147 w 1633207"/>
              <a:gd name="connsiteY38" fmla="*/ 532993 h 640569"/>
              <a:gd name="connsiteX39" fmla="*/ 1364266 w 1633207"/>
              <a:gd name="connsiteY39" fmla="*/ 484095 h 640569"/>
              <a:gd name="connsiteX40" fmla="*/ 1398494 w 1633207"/>
              <a:gd name="connsiteY40" fmla="*/ 449866 h 640569"/>
              <a:gd name="connsiteX41" fmla="*/ 1457173 w 1633207"/>
              <a:gd name="connsiteY41" fmla="*/ 371628 h 640569"/>
              <a:gd name="connsiteX42" fmla="*/ 1476732 w 1633207"/>
              <a:gd name="connsiteY42" fmla="*/ 347179 h 640569"/>
              <a:gd name="connsiteX43" fmla="*/ 1496291 w 1633207"/>
              <a:gd name="connsiteY43" fmla="*/ 317840 h 640569"/>
              <a:gd name="connsiteX44" fmla="*/ 1520740 w 1633207"/>
              <a:gd name="connsiteY44" fmla="*/ 303171 h 640569"/>
              <a:gd name="connsiteX45" fmla="*/ 1530520 w 1633207"/>
              <a:gd name="connsiteY45" fmla="*/ 288501 h 640569"/>
              <a:gd name="connsiteX46" fmla="*/ 1579419 w 1633207"/>
              <a:gd name="connsiteY46" fmla="*/ 268942 h 640569"/>
              <a:gd name="connsiteX47" fmla="*/ 1608758 w 1633207"/>
              <a:gd name="connsiteY47" fmla="*/ 259162 h 640569"/>
              <a:gd name="connsiteX48" fmla="*/ 1623427 w 1633207"/>
              <a:gd name="connsiteY48" fmla="*/ 254272 h 640569"/>
              <a:gd name="connsiteX49" fmla="*/ 1628317 w 1633207"/>
              <a:gd name="connsiteY49" fmla="*/ 205374 h 640569"/>
              <a:gd name="connsiteX50" fmla="*/ 1628317 w 1633207"/>
              <a:gd name="connsiteY50" fmla="*/ 161365 h 640569"/>
              <a:gd name="connsiteX51" fmla="*/ 1633207 w 1633207"/>
              <a:gd name="connsiteY51" fmla="*/ 68458 h 640569"/>
              <a:gd name="connsiteX0" fmla="*/ 0 w 1633207"/>
              <a:gd name="connsiteY0" fmla="*/ 92907 h 640569"/>
              <a:gd name="connsiteX1" fmla="*/ 29339 w 1633207"/>
              <a:gd name="connsiteY1" fmla="*/ 73348 h 640569"/>
              <a:gd name="connsiteX2" fmla="*/ 83128 w 1633207"/>
              <a:gd name="connsiteY2" fmla="*/ 53789 h 640569"/>
              <a:gd name="connsiteX3" fmla="*/ 132026 w 1633207"/>
              <a:gd name="connsiteY3" fmla="*/ 34229 h 640569"/>
              <a:gd name="connsiteX4" fmla="*/ 200484 w 1633207"/>
              <a:gd name="connsiteY4" fmla="*/ 9780 h 640569"/>
              <a:gd name="connsiteX5" fmla="*/ 244492 w 1633207"/>
              <a:gd name="connsiteY5" fmla="*/ 0 h 640569"/>
              <a:gd name="connsiteX6" fmla="*/ 317840 w 1633207"/>
              <a:gd name="connsiteY6" fmla="*/ 9780 h 640569"/>
              <a:gd name="connsiteX7" fmla="*/ 332509 w 1633207"/>
              <a:gd name="connsiteY7" fmla="*/ 24450 h 640569"/>
              <a:gd name="connsiteX8" fmla="*/ 361848 w 1633207"/>
              <a:gd name="connsiteY8" fmla="*/ 44009 h 640569"/>
              <a:gd name="connsiteX9" fmla="*/ 396077 w 1633207"/>
              <a:gd name="connsiteY9" fmla="*/ 63568 h 640569"/>
              <a:gd name="connsiteX10" fmla="*/ 420527 w 1633207"/>
              <a:gd name="connsiteY10" fmla="*/ 88018 h 640569"/>
              <a:gd name="connsiteX11" fmla="*/ 444976 w 1633207"/>
              <a:gd name="connsiteY11" fmla="*/ 107577 h 640569"/>
              <a:gd name="connsiteX12" fmla="*/ 464535 w 1633207"/>
              <a:gd name="connsiteY12" fmla="*/ 127136 h 640569"/>
              <a:gd name="connsiteX13" fmla="*/ 513434 w 1633207"/>
              <a:gd name="connsiteY13" fmla="*/ 166255 h 640569"/>
              <a:gd name="connsiteX14" fmla="*/ 532993 w 1633207"/>
              <a:gd name="connsiteY14" fmla="*/ 180925 h 640569"/>
              <a:gd name="connsiteX15" fmla="*/ 601451 w 1633207"/>
              <a:gd name="connsiteY15" fmla="*/ 210264 h 640569"/>
              <a:gd name="connsiteX16" fmla="*/ 655239 w 1633207"/>
              <a:gd name="connsiteY16" fmla="*/ 200484 h 640569"/>
              <a:gd name="connsiteX17" fmla="*/ 679688 w 1633207"/>
              <a:gd name="connsiteY17" fmla="*/ 185814 h 640569"/>
              <a:gd name="connsiteX18" fmla="*/ 699247 w 1633207"/>
              <a:gd name="connsiteY18" fmla="*/ 171145 h 640569"/>
              <a:gd name="connsiteX19" fmla="*/ 713917 w 1633207"/>
              <a:gd name="connsiteY19" fmla="*/ 161365 h 640569"/>
              <a:gd name="connsiteX20" fmla="*/ 733476 w 1633207"/>
              <a:gd name="connsiteY20" fmla="*/ 146696 h 640569"/>
              <a:gd name="connsiteX21" fmla="*/ 748146 w 1633207"/>
              <a:gd name="connsiteY21" fmla="*/ 141806 h 640569"/>
              <a:gd name="connsiteX22" fmla="*/ 850832 w 1633207"/>
              <a:gd name="connsiteY22" fmla="*/ 146696 h 640569"/>
              <a:gd name="connsiteX23" fmla="*/ 875282 w 1633207"/>
              <a:gd name="connsiteY23" fmla="*/ 180925 h 640569"/>
              <a:gd name="connsiteX24" fmla="*/ 924180 w 1633207"/>
              <a:gd name="connsiteY24" fmla="*/ 244492 h 640569"/>
              <a:gd name="connsiteX25" fmla="*/ 943739 w 1633207"/>
              <a:gd name="connsiteY25" fmla="*/ 278721 h 640569"/>
              <a:gd name="connsiteX26" fmla="*/ 968189 w 1633207"/>
              <a:gd name="connsiteY26" fmla="*/ 322730 h 640569"/>
              <a:gd name="connsiteX27" fmla="*/ 1002417 w 1633207"/>
              <a:gd name="connsiteY27" fmla="*/ 337399 h 640569"/>
              <a:gd name="connsiteX28" fmla="*/ 1026867 w 1633207"/>
              <a:gd name="connsiteY28" fmla="*/ 410747 h 640569"/>
              <a:gd name="connsiteX29" fmla="*/ 1031756 w 1633207"/>
              <a:gd name="connsiteY29" fmla="*/ 444976 h 640569"/>
              <a:gd name="connsiteX30" fmla="*/ 1046426 w 1633207"/>
              <a:gd name="connsiteY30" fmla="*/ 493874 h 640569"/>
              <a:gd name="connsiteX31" fmla="*/ 1061096 w 1633207"/>
              <a:gd name="connsiteY31" fmla="*/ 547662 h 640569"/>
              <a:gd name="connsiteX32" fmla="*/ 1080655 w 1633207"/>
              <a:gd name="connsiteY32" fmla="*/ 611230 h 640569"/>
              <a:gd name="connsiteX33" fmla="*/ 1085545 w 1633207"/>
              <a:gd name="connsiteY33" fmla="*/ 630790 h 640569"/>
              <a:gd name="connsiteX34" fmla="*/ 1100214 w 1633207"/>
              <a:gd name="connsiteY34" fmla="*/ 640569 h 640569"/>
              <a:gd name="connsiteX35" fmla="*/ 1183342 w 1633207"/>
              <a:gd name="connsiteY35" fmla="*/ 635680 h 640569"/>
              <a:gd name="connsiteX36" fmla="*/ 1232240 w 1633207"/>
              <a:gd name="connsiteY36" fmla="*/ 606341 h 640569"/>
              <a:gd name="connsiteX37" fmla="*/ 1266469 w 1633207"/>
              <a:gd name="connsiteY37" fmla="*/ 586781 h 640569"/>
              <a:gd name="connsiteX38" fmla="*/ 1325147 w 1633207"/>
              <a:gd name="connsiteY38" fmla="*/ 532993 h 640569"/>
              <a:gd name="connsiteX39" fmla="*/ 1364266 w 1633207"/>
              <a:gd name="connsiteY39" fmla="*/ 484095 h 640569"/>
              <a:gd name="connsiteX40" fmla="*/ 1398494 w 1633207"/>
              <a:gd name="connsiteY40" fmla="*/ 449866 h 640569"/>
              <a:gd name="connsiteX41" fmla="*/ 1457173 w 1633207"/>
              <a:gd name="connsiteY41" fmla="*/ 371628 h 640569"/>
              <a:gd name="connsiteX42" fmla="*/ 1476732 w 1633207"/>
              <a:gd name="connsiteY42" fmla="*/ 347179 h 640569"/>
              <a:gd name="connsiteX43" fmla="*/ 1496291 w 1633207"/>
              <a:gd name="connsiteY43" fmla="*/ 317840 h 640569"/>
              <a:gd name="connsiteX44" fmla="*/ 1520740 w 1633207"/>
              <a:gd name="connsiteY44" fmla="*/ 303171 h 640569"/>
              <a:gd name="connsiteX45" fmla="*/ 1530520 w 1633207"/>
              <a:gd name="connsiteY45" fmla="*/ 288501 h 640569"/>
              <a:gd name="connsiteX46" fmla="*/ 1579419 w 1633207"/>
              <a:gd name="connsiteY46" fmla="*/ 268942 h 640569"/>
              <a:gd name="connsiteX47" fmla="*/ 1608758 w 1633207"/>
              <a:gd name="connsiteY47" fmla="*/ 259162 h 640569"/>
              <a:gd name="connsiteX48" fmla="*/ 1628317 w 1633207"/>
              <a:gd name="connsiteY48" fmla="*/ 205374 h 640569"/>
              <a:gd name="connsiteX49" fmla="*/ 1628317 w 1633207"/>
              <a:gd name="connsiteY49" fmla="*/ 161365 h 640569"/>
              <a:gd name="connsiteX50" fmla="*/ 1633207 w 1633207"/>
              <a:gd name="connsiteY50" fmla="*/ 68458 h 640569"/>
              <a:gd name="connsiteX0" fmla="*/ 0 w 1633207"/>
              <a:gd name="connsiteY0" fmla="*/ 92907 h 640569"/>
              <a:gd name="connsiteX1" fmla="*/ 29339 w 1633207"/>
              <a:gd name="connsiteY1" fmla="*/ 73348 h 640569"/>
              <a:gd name="connsiteX2" fmla="*/ 83128 w 1633207"/>
              <a:gd name="connsiteY2" fmla="*/ 53789 h 640569"/>
              <a:gd name="connsiteX3" fmla="*/ 132026 w 1633207"/>
              <a:gd name="connsiteY3" fmla="*/ 34229 h 640569"/>
              <a:gd name="connsiteX4" fmla="*/ 200484 w 1633207"/>
              <a:gd name="connsiteY4" fmla="*/ 9780 h 640569"/>
              <a:gd name="connsiteX5" fmla="*/ 244492 w 1633207"/>
              <a:gd name="connsiteY5" fmla="*/ 0 h 640569"/>
              <a:gd name="connsiteX6" fmla="*/ 317840 w 1633207"/>
              <a:gd name="connsiteY6" fmla="*/ 9780 h 640569"/>
              <a:gd name="connsiteX7" fmla="*/ 332509 w 1633207"/>
              <a:gd name="connsiteY7" fmla="*/ 24450 h 640569"/>
              <a:gd name="connsiteX8" fmla="*/ 361848 w 1633207"/>
              <a:gd name="connsiteY8" fmla="*/ 44009 h 640569"/>
              <a:gd name="connsiteX9" fmla="*/ 396077 w 1633207"/>
              <a:gd name="connsiteY9" fmla="*/ 63568 h 640569"/>
              <a:gd name="connsiteX10" fmla="*/ 420527 w 1633207"/>
              <a:gd name="connsiteY10" fmla="*/ 88018 h 640569"/>
              <a:gd name="connsiteX11" fmla="*/ 444976 w 1633207"/>
              <a:gd name="connsiteY11" fmla="*/ 107577 h 640569"/>
              <a:gd name="connsiteX12" fmla="*/ 464535 w 1633207"/>
              <a:gd name="connsiteY12" fmla="*/ 127136 h 640569"/>
              <a:gd name="connsiteX13" fmla="*/ 513434 w 1633207"/>
              <a:gd name="connsiteY13" fmla="*/ 166255 h 640569"/>
              <a:gd name="connsiteX14" fmla="*/ 532993 w 1633207"/>
              <a:gd name="connsiteY14" fmla="*/ 180925 h 640569"/>
              <a:gd name="connsiteX15" fmla="*/ 601451 w 1633207"/>
              <a:gd name="connsiteY15" fmla="*/ 210264 h 640569"/>
              <a:gd name="connsiteX16" fmla="*/ 655239 w 1633207"/>
              <a:gd name="connsiteY16" fmla="*/ 200484 h 640569"/>
              <a:gd name="connsiteX17" fmla="*/ 679688 w 1633207"/>
              <a:gd name="connsiteY17" fmla="*/ 185814 h 640569"/>
              <a:gd name="connsiteX18" fmla="*/ 699247 w 1633207"/>
              <a:gd name="connsiteY18" fmla="*/ 171145 h 640569"/>
              <a:gd name="connsiteX19" fmla="*/ 713917 w 1633207"/>
              <a:gd name="connsiteY19" fmla="*/ 161365 h 640569"/>
              <a:gd name="connsiteX20" fmla="*/ 733476 w 1633207"/>
              <a:gd name="connsiteY20" fmla="*/ 146696 h 640569"/>
              <a:gd name="connsiteX21" fmla="*/ 748146 w 1633207"/>
              <a:gd name="connsiteY21" fmla="*/ 141806 h 640569"/>
              <a:gd name="connsiteX22" fmla="*/ 850832 w 1633207"/>
              <a:gd name="connsiteY22" fmla="*/ 146696 h 640569"/>
              <a:gd name="connsiteX23" fmla="*/ 875282 w 1633207"/>
              <a:gd name="connsiteY23" fmla="*/ 180925 h 640569"/>
              <a:gd name="connsiteX24" fmla="*/ 924180 w 1633207"/>
              <a:gd name="connsiteY24" fmla="*/ 244492 h 640569"/>
              <a:gd name="connsiteX25" fmla="*/ 943739 w 1633207"/>
              <a:gd name="connsiteY25" fmla="*/ 278721 h 640569"/>
              <a:gd name="connsiteX26" fmla="*/ 968189 w 1633207"/>
              <a:gd name="connsiteY26" fmla="*/ 322730 h 640569"/>
              <a:gd name="connsiteX27" fmla="*/ 1002417 w 1633207"/>
              <a:gd name="connsiteY27" fmla="*/ 337399 h 640569"/>
              <a:gd name="connsiteX28" fmla="*/ 1026867 w 1633207"/>
              <a:gd name="connsiteY28" fmla="*/ 410747 h 640569"/>
              <a:gd name="connsiteX29" fmla="*/ 1031756 w 1633207"/>
              <a:gd name="connsiteY29" fmla="*/ 444976 h 640569"/>
              <a:gd name="connsiteX30" fmla="*/ 1046426 w 1633207"/>
              <a:gd name="connsiteY30" fmla="*/ 493874 h 640569"/>
              <a:gd name="connsiteX31" fmla="*/ 1061096 w 1633207"/>
              <a:gd name="connsiteY31" fmla="*/ 547662 h 640569"/>
              <a:gd name="connsiteX32" fmla="*/ 1080655 w 1633207"/>
              <a:gd name="connsiteY32" fmla="*/ 611230 h 640569"/>
              <a:gd name="connsiteX33" fmla="*/ 1085545 w 1633207"/>
              <a:gd name="connsiteY33" fmla="*/ 630790 h 640569"/>
              <a:gd name="connsiteX34" fmla="*/ 1100214 w 1633207"/>
              <a:gd name="connsiteY34" fmla="*/ 640569 h 640569"/>
              <a:gd name="connsiteX35" fmla="*/ 1183342 w 1633207"/>
              <a:gd name="connsiteY35" fmla="*/ 635680 h 640569"/>
              <a:gd name="connsiteX36" fmla="*/ 1232240 w 1633207"/>
              <a:gd name="connsiteY36" fmla="*/ 606341 h 640569"/>
              <a:gd name="connsiteX37" fmla="*/ 1266469 w 1633207"/>
              <a:gd name="connsiteY37" fmla="*/ 586781 h 640569"/>
              <a:gd name="connsiteX38" fmla="*/ 1325147 w 1633207"/>
              <a:gd name="connsiteY38" fmla="*/ 532993 h 640569"/>
              <a:gd name="connsiteX39" fmla="*/ 1364266 w 1633207"/>
              <a:gd name="connsiteY39" fmla="*/ 484095 h 640569"/>
              <a:gd name="connsiteX40" fmla="*/ 1398494 w 1633207"/>
              <a:gd name="connsiteY40" fmla="*/ 449866 h 640569"/>
              <a:gd name="connsiteX41" fmla="*/ 1457173 w 1633207"/>
              <a:gd name="connsiteY41" fmla="*/ 371628 h 640569"/>
              <a:gd name="connsiteX42" fmla="*/ 1476732 w 1633207"/>
              <a:gd name="connsiteY42" fmla="*/ 347179 h 640569"/>
              <a:gd name="connsiteX43" fmla="*/ 1496291 w 1633207"/>
              <a:gd name="connsiteY43" fmla="*/ 317840 h 640569"/>
              <a:gd name="connsiteX44" fmla="*/ 1520740 w 1633207"/>
              <a:gd name="connsiteY44" fmla="*/ 303171 h 640569"/>
              <a:gd name="connsiteX45" fmla="*/ 1530520 w 1633207"/>
              <a:gd name="connsiteY45" fmla="*/ 288501 h 640569"/>
              <a:gd name="connsiteX46" fmla="*/ 1608758 w 1633207"/>
              <a:gd name="connsiteY46" fmla="*/ 259162 h 640569"/>
              <a:gd name="connsiteX47" fmla="*/ 1628317 w 1633207"/>
              <a:gd name="connsiteY47" fmla="*/ 205374 h 640569"/>
              <a:gd name="connsiteX48" fmla="*/ 1628317 w 1633207"/>
              <a:gd name="connsiteY48" fmla="*/ 161365 h 640569"/>
              <a:gd name="connsiteX49" fmla="*/ 1633207 w 1633207"/>
              <a:gd name="connsiteY49" fmla="*/ 68458 h 640569"/>
              <a:gd name="connsiteX0" fmla="*/ 0 w 1633207"/>
              <a:gd name="connsiteY0" fmla="*/ 92907 h 640569"/>
              <a:gd name="connsiteX1" fmla="*/ 29339 w 1633207"/>
              <a:gd name="connsiteY1" fmla="*/ 73348 h 640569"/>
              <a:gd name="connsiteX2" fmla="*/ 83128 w 1633207"/>
              <a:gd name="connsiteY2" fmla="*/ 53789 h 640569"/>
              <a:gd name="connsiteX3" fmla="*/ 132026 w 1633207"/>
              <a:gd name="connsiteY3" fmla="*/ 34229 h 640569"/>
              <a:gd name="connsiteX4" fmla="*/ 200484 w 1633207"/>
              <a:gd name="connsiteY4" fmla="*/ 9780 h 640569"/>
              <a:gd name="connsiteX5" fmla="*/ 244492 w 1633207"/>
              <a:gd name="connsiteY5" fmla="*/ 0 h 640569"/>
              <a:gd name="connsiteX6" fmla="*/ 317840 w 1633207"/>
              <a:gd name="connsiteY6" fmla="*/ 9780 h 640569"/>
              <a:gd name="connsiteX7" fmla="*/ 332509 w 1633207"/>
              <a:gd name="connsiteY7" fmla="*/ 24450 h 640569"/>
              <a:gd name="connsiteX8" fmla="*/ 361848 w 1633207"/>
              <a:gd name="connsiteY8" fmla="*/ 44009 h 640569"/>
              <a:gd name="connsiteX9" fmla="*/ 396077 w 1633207"/>
              <a:gd name="connsiteY9" fmla="*/ 63568 h 640569"/>
              <a:gd name="connsiteX10" fmla="*/ 420527 w 1633207"/>
              <a:gd name="connsiteY10" fmla="*/ 88018 h 640569"/>
              <a:gd name="connsiteX11" fmla="*/ 444976 w 1633207"/>
              <a:gd name="connsiteY11" fmla="*/ 107577 h 640569"/>
              <a:gd name="connsiteX12" fmla="*/ 464535 w 1633207"/>
              <a:gd name="connsiteY12" fmla="*/ 127136 h 640569"/>
              <a:gd name="connsiteX13" fmla="*/ 513434 w 1633207"/>
              <a:gd name="connsiteY13" fmla="*/ 166255 h 640569"/>
              <a:gd name="connsiteX14" fmla="*/ 532993 w 1633207"/>
              <a:gd name="connsiteY14" fmla="*/ 180925 h 640569"/>
              <a:gd name="connsiteX15" fmla="*/ 601451 w 1633207"/>
              <a:gd name="connsiteY15" fmla="*/ 210264 h 640569"/>
              <a:gd name="connsiteX16" fmla="*/ 655239 w 1633207"/>
              <a:gd name="connsiteY16" fmla="*/ 200484 h 640569"/>
              <a:gd name="connsiteX17" fmla="*/ 679688 w 1633207"/>
              <a:gd name="connsiteY17" fmla="*/ 185814 h 640569"/>
              <a:gd name="connsiteX18" fmla="*/ 699247 w 1633207"/>
              <a:gd name="connsiteY18" fmla="*/ 171145 h 640569"/>
              <a:gd name="connsiteX19" fmla="*/ 713917 w 1633207"/>
              <a:gd name="connsiteY19" fmla="*/ 161365 h 640569"/>
              <a:gd name="connsiteX20" fmla="*/ 733476 w 1633207"/>
              <a:gd name="connsiteY20" fmla="*/ 146696 h 640569"/>
              <a:gd name="connsiteX21" fmla="*/ 748146 w 1633207"/>
              <a:gd name="connsiteY21" fmla="*/ 141806 h 640569"/>
              <a:gd name="connsiteX22" fmla="*/ 850832 w 1633207"/>
              <a:gd name="connsiteY22" fmla="*/ 146696 h 640569"/>
              <a:gd name="connsiteX23" fmla="*/ 875282 w 1633207"/>
              <a:gd name="connsiteY23" fmla="*/ 180925 h 640569"/>
              <a:gd name="connsiteX24" fmla="*/ 924180 w 1633207"/>
              <a:gd name="connsiteY24" fmla="*/ 244492 h 640569"/>
              <a:gd name="connsiteX25" fmla="*/ 943739 w 1633207"/>
              <a:gd name="connsiteY25" fmla="*/ 278721 h 640569"/>
              <a:gd name="connsiteX26" fmla="*/ 968189 w 1633207"/>
              <a:gd name="connsiteY26" fmla="*/ 322730 h 640569"/>
              <a:gd name="connsiteX27" fmla="*/ 1002417 w 1633207"/>
              <a:gd name="connsiteY27" fmla="*/ 337399 h 640569"/>
              <a:gd name="connsiteX28" fmla="*/ 1026867 w 1633207"/>
              <a:gd name="connsiteY28" fmla="*/ 410747 h 640569"/>
              <a:gd name="connsiteX29" fmla="*/ 1031756 w 1633207"/>
              <a:gd name="connsiteY29" fmla="*/ 444976 h 640569"/>
              <a:gd name="connsiteX30" fmla="*/ 1046426 w 1633207"/>
              <a:gd name="connsiteY30" fmla="*/ 493874 h 640569"/>
              <a:gd name="connsiteX31" fmla="*/ 1061096 w 1633207"/>
              <a:gd name="connsiteY31" fmla="*/ 547662 h 640569"/>
              <a:gd name="connsiteX32" fmla="*/ 1080655 w 1633207"/>
              <a:gd name="connsiteY32" fmla="*/ 611230 h 640569"/>
              <a:gd name="connsiteX33" fmla="*/ 1085545 w 1633207"/>
              <a:gd name="connsiteY33" fmla="*/ 630790 h 640569"/>
              <a:gd name="connsiteX34" fmla="*/ 1100214 w 1633207"/>
              <a:gd name="connsiteY34" fmla="*/ 640569 h 640569"/>
              <a:gd name="connsiteX35" fmla="*/ 1183342 w 1633207"/>
              <a:gd name="connsiteY35" fmla="*/ 635680 h 640569"/>
              <a:gd name="connsiteX36" fmla="*/ 1232240 w 1633207"/>
              <a:gd name="connsiteY36" fmla="*/ 606341 h 640569"/>
              <a:gd name="connsiteX37" fmla="*/ 1266469 w 1633207"/>
              <a:gd name="connsiteY37" fmla="*/ 586781 h 640569"/>
              <a:gd name="connsiteX38" fmla="*/ 1325147 w 1633207"/>
              <a:gd name="connsiteY38" fmla="*/ 532993 h 640569"/>
              <a:gd name="connsiteX39" fmla="*/ 1364266 w 1633207"/>
              <a:gd name="connsiteY39" fmla="*/ 484095 h 640569"/>
              <a:gd name="connsiteX40" fmla="*/ 1398494 w 1633207"/>
              <a:gd name="connsiteY40" fmla="*/ 449866 h 640569"/>
              <a:gd name="connsiteX41" fmla="*/ 1457173 w 1633207"/>
              <a:gd name="connsiteY41" fmla="*/ 371628 h 640569"/>
              <a:gd name="connsiteX42" fmla="*/ 1476732 w 1633207"/>
              <a:gd name="connsiteY42" fmla="*/ 347179 h 640569"/>
              <a:gd name="connsiteX43" fmla="*/ 1520740 w 1633207"/>
              <a:gd name="connsiteY43" fmla="*/ 303171 h 640569"/>
              <a:gd name="connsiteX44" fmla="*/ 1530520 w 1633207"/>
              <a:gd name="connsiteY44" fmla="*/ 288501 h 640569"/>
              <a:gd name="connsiteX45" fmla="*/ 1608758 w 1633207"/>
              <a:gd name="connsiteY45" fmla="*/ 259162 h 640569"/>
              <a:gd name="connsiteX46" fmla="*/ 1628317 w 1633207"/>
              <a:gd name="connsiteY46" fmla="*/ 205374 h 640569"/>
              <a:gd name="connsiteX47" fmla="*/ 1628317 w 1633207"/>
              <a:gd name="connsiteY47" fmla="*/ 161365 h 640569"/>
              <a:gd name="connsiteX48" fmla="*/ 1633207 w 1633207"/>
              <a:gd name="connsiteY48" fmla="*/ 68458 h 640569"/>
              <a:gd name="connsiteX0" fmla="*/ 0 w 1633207"/>
              <a:gd name="connsiteY0" fmla="*/ 92907 h 640569"/>
              <a:gd name="connsiteX1" fmla="*/ 29339 w 1633207"/>
              <a:gd name="connsiteY1" fmla="*/ 73348 h 640569"/>
              <a:gd name="connsiteX2" fmla="*/ 83128 w 1633207"/>
              <a:gd name="connsiteY2" fmla="*/ 53789 h 640569"/>
              <a:gd name="connsiteX3" fmla="*/ 132026 w 1633207"/>
              <a:gd name="connsiteY3" fmla="*/ 34229 h 640569"/>
              <a:gd name="connsiteX4" fmla="*/ 200484 w 1633207"/>
              <a:gd name="connsiteY4" fmla="*/ 9780 h 640569"/>
              <a:gd name="connsiteX5" fmla="*/ 244492 w 1633207"/>
              <a:gd name="connsiteY5" fmla="*/ 0 h 640569"/>
              <a:gd name="connsiteX6" fmla="*/ 317840 w 1633207"/>
              <a:gd name="connsiteY6" fmla="*/ 9780 h 640569"/>
              <a:gd name="connsiteX7" fmla="*/ 332509 w 1633207"/>
              <a:gd name="connsiteY7" fmla="*/ 24450 h 640569"/>
              <a:gd name="connsiteX8" fmla="*/ 361848 w 1633207"/>
              <a:gd name="connsiteY8" fmla="*/ 44009 h 640569"/>
              <a:gd name="connsiteX9" fmla="*/ 396077 w 1633207"/>
              <a:gd name="connsiteY9" fmla="*/ 63568 h 640569"/>
              <a:gd name="connsiteX10" fmla="*/ 420527 w 1633207"/>
              <a:gd name="connsiteY10" fmla="*/ 88018 h 640569"/>
              <a:gd name="connsiteX11" fmla="*/ 444976 w 1633207"/>
              <a:gd name="connsiteY11" fmla="*/ 107577 h 640569"/>
              <a:gd name="connsiteX12" fmla="*/ 464535 w 1633207"/>
              <a:gd name="connsiteY12" fmla="*/ 127136 h 640569"/>
              <a:gd name="connsiteX13" fmla="*/ 513434 w 1633207"/>
              <a:gd name="connsiteY13" fmla="*/ 166255 h 640569"/>
              <a:gd name="connsiteX14" fmla="*/ 532993 w 1633207"/>
              <a:gd name="connsiteY14" fmla="*/ 180925 h 640569"/>
              <a:gd name="connsiteX15" fmla="*/ 601451 w 1633207"/>
              <a:gd name="connsiteY15" fmla="*/ 210264 h 640569"/>
              <a:gd name="connsiteX16" fmla="*/ 655239 w 1633207"/>
              <a:gd name="connsiteY16" fmla="*/ 200484 h 640569"/>
              <a:gd name="connsiteX17" fmla="*/ 679688 w 1633207"/>
              <a:gd name="connsiteY17" fmla="*/ 185814 h 640569"/>
              <a:gd name="connsiteX18" fmla="*/ 699247 w 1633207"/>
              <a:gd name="connsiteY18" fmla="*/ 171145 h 640569"/>
              <a:gd name="connsiteX19" fmla="*/ 713917 w 1633207"/>
              <a:gd name="connsiteY19" fmla="*/ 161365 h 640569"/>
              <a:gd name="connsiteX20" fmla="*/ 733476 w 1633207"/>
              <a:gd name="connsiteY20" fmla="*/ 146696 h 640569"/>
              <a:gd name="connsiteX21" fmla="*/ 748146 w 1633207"/>
              <a:gd name="connsiteY21" fmla="*/ 141806 h 640569"/>
              <a:gd name="connsiteX22" fmla="*/ 850832 w 1633207"/>
              <a:gd name="connsiteY22" fmla="*/ 146696 h 640569"/>
              <a:gd name="connsiteX23" fmla="*/ 875282 w 1633207"/>
              <a:gd name="connsiteY23" fmla="*/ 180925 h 640569"/>
              <a:gd name="connsiteX24" fmla="*/ 924180 w 1633207"/>
              <a:gd name="connsiteY24" fmla="*/ 244492 h 640569"/>
              <a:gd name="connsiteX25" fmla="*/ 943739 w 1633207"/>
              <a:gd name="connsiteY25" fmla="*/ 278721 h 640569"/>
              <a:gd name="connsiteX26" fmla="*/ 968189 w 1633207"/>
              <a:gd name="connsiteY26" fmla="*/ 322730 h 640569"/>
              <a:gd name="connsiteX27" fmla="*/ 1002417 w 1633207"/>
              <a:gd name="connsiteY27" fmla="*/ 337399 h 640569"/>
              <a:gd name="connsiteX28" fmla="*/ 1026867 w 1633207"/>
              <a:gd name="connsiteY28" fmla="*/ 410747 h 640569"/>
              <a:gd name="connsiteX29" fmla="*/ 1031756 w 1633207"/>
              <a:gd name="connsiteY29" fmla="*/ 444976 h 640569"/>
              <a:gd name="connsiteX30" fmla="*/ 1046426 w 1633207"/>
              <a:gd name="connsiteY30" fmla="*/ 493874 h 640569"/>
              <a:gd name="connsiteX31" fmla="*/ 1061096 w 1633207"/>
              <a:gd name="connsiteY31" fmla="*/ 547662 h 640569"/>
              <a:gd name="connsiteX32" fmla="*/ 1080655 w 1633207"/>
              <a:gd name="connsiteY32" fmla="*/ 611230 h 640569"/>
              <a:gd name="connsiteX33" fmla="*/ 1085545 w 1633207"/>
              <a:gd name="connsiteY33" fmla="*/ 630790 h 640569"/>
              <a:gd name="connsiteX34" fmla="*/ 1100214 w 1633207"/>
              <a:gd name="connsiteY34" fmla="*/ 640569 h 640569"/>
              <a:gd name="connsiteX35" fmla="*/ 1183342 w 1633207"/>
              <a:gd name="connsiteY35" fmla="*/ 635680 h 640569"/>
              <a:gd name="connsiteX36" fmla="*/ 1232240 w 1633207"/>
              <a:gd name="connsiteY36" fmla="*/ 606341 h 640569"/>
              <a:gd name="connsiteX37" fmla="*/ 1266469 w 1633207"/>
              <a:gd name="connsiteY37" fmla="*/ 586781 h 640569"/>
              <a:gd name="connsiteX38" fmla="*/ 1325147 w 1633207"/>
              <a:gd name="connsiteY38" fmla="*/ 532993 h 640569"/>
              <a:gd name="connsiteX39" fmla="*/ 1364266 w 1633207"/>
              <a:gd name="connsiteY39" fmla="*/ 484095 h 640569"/>
              <a:gd name="connsiteX40" fmla="*/ 1398494 w 1633207"/>
              <a:gd name="connsiteY40" fmla="*/ 449866 h 640569"/>
              <a:gd name="connsiteX41" fmla="*/ 1457173 w 1633207"/>
              <a:gd name="connsiteY41" fmla="*/ 371628 h 640569"/>
              <a:gd name="connsiteX42" fmla="*/ 1476732 w 1633207"/>
              <a:gd name="connsiteY42" fmla="*/ 347179 h 640569"/>
              <a:gd name="connsiteX43" fmla="*/ 1520740 w 1633207"/>
              <a:gd name="connsiteY43" fmla="*/ 303171 h 640569"/>
              <a:gd name="connsiteX44" fmla="*/ 1530520 w 1633207"/>
              <a:gd name="connsiteY44" fmla="*/ 288501 h 640569"/>
              <a:gd name="connsiteX45" fmla="*/ 1608758 w 1633207"/>
              <a:gd name="connsiteY45" fmla="*/ 259162 h 640569"/>
              <a:gd name="connsiteX46" fmla="*/ 1628317 w 1633207"/>
              <a:gd name="connsiteY46" fmla="*/ 161365 h 640569"/>
              <a:gd name="connsiteX47" fmla="*/ 1633207 w 1633207"/>
              <a:gd name="connsiteY47" fmla="*/ 68458 h 640569"/>
              <a:gd name="connsiteX0" fmla="*/ 0 w 1636965"/>
              <a:gd name="connsiteY0" fmla="*/ 92907 h 640569"/>
              <a:gd name="connsiteX1" fmla="*/ 29339 w 1636965"/>
              <a:gd name="connsiteY1" fmla="*/ 73348 h 640569"/>
              <a:gd name="connsiteX2" fmla="*/ 83128 w 1636965"/>
              <a:gd name="connsiteY2" fmla="*/ 53789 h 640569"/>
              <a:gd name="connsiteX3" fmla="*/ 132026 w 1636965"/>
              <a:gd name="connsiteY3" fmla="*/ 34229 h 640569"/>
              <a:gd name="connsiteX4" fmla="*/ 200484 w 1636965"/>
              <a:gd name="connsiteY4" fmla="*/ 9780 h 640569"/>
              <a:gd name="connsiteX5" fmla="*/ 244492 w 1636965"/>
              <a:gd name="connsiteY5" fmla="*/ 0 h 640569"/>
              <a:gd name="connsiteX6" fmla="*/ 317840 w 1636965"/>
              <a:gd name="connsiteY6" fmla="*/ 9780 h 640569"/>
              <a:gd name="connsiteX7" fmla="*/ 332509 w 1636965"/>
              <a:gd name="connsiteY7" fmla="*/ 24450 h 640569"/>
              <a:gd name="connsiteX8" fmla="*/ 361848 w 1636965"/>
              <a:gd name="connsiteY8" fmla="*/ 44009 h 640569"/>
              <a:gd name="connsiteX9" fmla="*/ 396077 w 1636965"/>
              <a:gd name="connsiteY9" fmla="*/ 63568 h 640569"/>
              <a:gd name="connsiteX10" fmla="*/ 420527 w 1636965"/>
              <a:gd name="connsiteY10" fmla="*/ 88018 h 640569"/>
              <a:gd name="connsiteX11" fmla="*/ 444976 w 1636965"/>
              <a:gd name="connsiteY11" fmla="*/ 107577 h 640569"/>
              <a:gd name="connsiteX12" fmla="*/ 464535 w 1636965"/>
              <a:gd name="connsiteY12" fmla="*/ 127136 h 640569"/>
              <a:gd name="connsiteX13" fmla="*/ 513434 w 1636965"/>
              <a:gd name="connsiteY13" fmla="*/ 166255 h 640569"/>
              <a:gd name="connsiteX14" fmla="*/ 532993 w 1636965"/>
              <a:gd name="connsiteY14" fmla="*/ 180925 h 640569"/>
              <a:gd name="connsiteX15" fmla="*/ 601451 w 1636965"/>
              <a:gd name="connsiteY15" fmla="*/ 210264 h 640569"/>
              <a:gd name="connsiteX16" fmla="*/ 655239 w 1636965"/>
              <a:gd name="connsiteY16" fmla="*/ 200484 h 640569"/>
              <a:gd name="connsiteX17" fmla="*/ 679688 w 1636965"/>
              <a:gd name="connsiteY17" fmla="*/ 185814 h 640569"/>
              <a:gd name="connsiteX18" fmla="*/ 699247 w 1636965"/>
              <a:gd name="connsiteY18" fmla="*/ 171145 h 640569"/>
              <a:gd name="connsiteX19" fmla="*/ 713917 w 1636965"/>
              <a:gd name="connsiteY19" fmla="*/ 161365 h 640569"/>
              <a:gd name="connsiteX20" fmla="*/ 733476 w 1636965"/>
              <a:gd name="connsiteY20" fmla="*/ 146696 h 640569"/>
              <a:gd name="connsiteX21" fmla="*/ 748146 w 1636965"/>
              <a:gd name="connsiteY21" fmla="*/ 141806 h 640569"/>
              <a:gd name="connsiteX22" fmla="*/ 850832 w 1636965"/>
              <a:gd name="connsiteY22" fmla="*/ 146696 h 640569"/>
              <a:gd name="connsiteX23" fmla="*/ 875282 w 1636965"/>
              <a:gd name="connsiteY23" fmla="*/ 180925 h 640569"/>
              <a:gd name="connsiteX24" fmla="*/ 924180 w 1636965"/>
              <a:gd name="connsiteY24" fmla="*/ 244492 h 640569"/>
              <a:gd name="connsiteX25" fmla="*/ 943739 w 1636965"/>
              <a:gd name="connsiteY25" fmla="*/ 278721 h 640569"/>
              <a:gd name="connsiteX26" fmla="*/ 968189 w 1636965"/>
              <a:gd name="connsiteY26" fmla="*/ 322730 h 640569"/>
              <a:gd name="connsiteX27" fmla="*/ 1002417 w 1636965"/>
              <a:gd name="connsiteY27" fmla="*/ 337399 h 640569"/>
              <a:gd name="connsiteX28" fmla="*/ 1026867 w 1636965"/>
              <a:gd name="connsiteY28" fmla="*/ 410747 h 640569"/>
              <a:gd name="connsiteX29" fmla="*/ 1031756 w 1636965"/>
              <a:gd name="connsiteY29" fmla="*/ 444976 h 640569"/>
              <a:gd name="connsiteX30" fmla="*/ 1046426 w 1636965"/>
              <a:gd name="connsiteY30" fmla="*/ 493874 h 640569"/>
              <a:gd name="connsiteX31" fmla="*/ 1061096 w 1636965"/>
              <a:gd name="connsiteY31" fmla="*/ 547662 h 640569"/>
              <a:gd name="connsiteX32" fmla="*/ 1080655 w 1636965"/>
              <a:gd name="connsiteY32" fmla="*/ 611230 h 640569"/>
              <a:gd name="connsiteX33" fmla="*/ 1085545 w 1636965"/>
              <a:gd name="connsiteY33" fmla="*/ 630790 h 640569"/>
              <a:gd name="connsiteX34" fmla="*/ 1100214 w 1636965"/>
              <a:gd name="connsiteY34" fmla="*/ 640569 h 640569"/>
              <a:gd name="connsiteX35" fmla="*/ 1183342 w 1636965"/>
              <a:gd name="connsiteY35" fmla="*/ 635680 h 640569"/>
              <a:gd name="connsiteX36" fmla="*/ 1232240 w 1636965"/>
              <a:gd name="connsiteY36" fmla="*/ 606341 h 640569"/>
              <a:gd name="connsiteX37" fmla="*/ 1266469 w 1636965"/>
              <a:gd name="connsiteY37" fmla="*/ 586781 h 640569"/>
              <a:gd name="connsiteX38" fmla="*/ 1325147 w 1636965"/>
              <a:gd name="connsiteY38" fmla="*/ 532993 h 640569"/>
              <a:gd name="connsiteX39" fmla="*/ 1364266 w 1636965"/>
              <a:gd name="connsiteY39" fmla="*/ 484095 h 640569"/>
              <a:gd name="connsiteX40" fmla="*/ 1398494 w 1636965"/>
              <a:gd name="connsiteY40" fmla="*/ 449866 h 640569"/>
              <a:gd name="connsiteX41" fmla="*/ 1457173 w 1636965"/>
              <a:gd name="connsiteY41" fmla="*/ 371628 h 640569"/>
              <a:gd name="connsiteX42" fmla="*/ 1476732 w 1636965"/>
              <a:gd name="connsiteY42" fmla="*/ 347179 h 640569"/>
              <a:gd name="connsiteX43" fmla="*/ 1520740 w 1636965"/>
              <a:gd name="connsiteY43" fmla="*/ 303171 h 640569"/>
              <a:gd name="connsiteX44" fmla="*/ 1530520 w 1636965"/>
              <a:gd name="connsiteY44" fmla="*/ 288501 h 640569"/>
              <a:gd name="connsiteX45" fmla="*/ 1628317 w 1636965"/>
              <a:gd name="connsiteY45" fmla="*/ 161365 h 640569"/>
              <a:gd name="connsiteX46" fmla="*/ 1633207 w 1636965"/>
              <a:gd name="connsiteY46" fmla="*/ 68458 h 640569"/>
              <a:gd name="connsiteX0" fmla="*/ 0 w 1633207"/>
              <a:gd name="connsiteY0" fmla="*/ 92907 h 640569"/>
              <a:gd name="connsiteX1" fmla="*/ 29339 w 1633207"/>
              <a:gd name="connsiteY1" fmla="*/ 73348 h 640569"/>
              <a:gd name="connsiteX2" fmla="*/ 83128 w 1633207"/>
              <a:gd name="connsiteY2" fmla="*/ 53789 h 640569"/>
              <a:gd name="connsiteX3" fmla="*/ 132026 w 1633207"/>
              <a:gd name="connsiteY3" fmla="*/ 34229 h 640569"/>
              <a:gd name="connsiteX4" fmla="*/ 200484 w 1633207"/>
              <a:gd name="connsiteY4" fmla="*/ 9780 h 640569"/>
              <a:gd name="connsiteX5" fmla="*/ 244492 w 1633207"/>
              <a:gd name="connsiteY5" fmla="*/ 0 h 640569"/>
              <a:gd name="connsiteX6" fmla="*/ 317840 w 1633207"/>
              <a:gd name="connsiteY6" fmla="*/ 9780 h 640569"/>
              <a:gd name="connsiteX7" fmla="*/ 332509 w 1633207"/>
              <a:gd name="connsiteY7" fmla="*/ 24450 h 640569"/>
              <a:gd name="connsiteX8" fmla="*/ 361848 w 1633207"/>
              <a:gd name="connsiteY8" fmla="*/ 44009 h 640569"/>
              <a:gd name="connsiteX9" fmla="*/ 396077 w 1633207"/>
              <a:gd name="connsiteY9" fmla="*/ 63568 h 640569"/>
              <a:gd name="connsiteX10" fmla="*/ 420527 w 1633207"/>
              <a:gd name="connsiteY10" fmla="*/ 88018 h 640569"/>
              <a:gd name="connsiteX11" fmla="*/ 444976 w 1633207"/>
              <a:gd name="connsiteY11" fmla="*/ 107577 h 640569"/>
              <a:gd name="connsiteX12" fmla="*/ 464535 w 1633207"/>
              <a:gd name="connsiteY12" fmla="*/ 127136 h 640569"/>
              <a:gd name="connsiteX13" fmla="*/ 513434 w 1633207"/>
              <a:gd name="connsiteY13" fmla="*/ 166255 h 640569"/>
              <a:gd name="connsiteX14" fmla="*/ 532993 w 1633207"/>
              <a:gd name="connsiteY14" fmla="*/ 180925 h 640569"/>
              <a:gd name="connsiteX15" fmla="*/ 601451 w 1633207"/>
              <a:gd name="connsiteY15" fmla="*/ 210264 h 640569"/>
              <a:gd name="connsiteX16" fmla="*/ 655239 w 1633207"/>
              <a:gd name="connsiteY16" fmla="*/ 200484 h 640569"/>
              <a:gd name="connsiteX17" fmla="*/ 679688 w 1633207"/>
              <a:gd name="connsiteY17" fmla="*/ 185814 h 640569"/>
              <a:gd name="connsiteX18" fmla="*/ 699247 w 1633207"/>
              <a:gd name="connsiteY18" fmla="*/ 171145 h 640569"/>
              <a:gd name="connsiteX19" fmla="*/ 713917 w 1633207"/>
              <a:gd name="connsiteY19" fmla="*/ 161365 h 640569"/>
              <a:gd name="connsiteX20" fmla="*/ 733476 w 1633207"/>
              <a:gd name="connsiteY20" fmla="*/ 146696 h 640569"/>
              <a:gd name="connsiteX21" fmla="*/ 748146 w 1633207"/>
              <a:gd name="connsiteY21" fmla="*/ 141806 h 640569"/>
              <a:gd name="connsiteX22" fmla="*/ 850832 w 1633207"/>
              <a:gd name="connsiteY22" fmla="*/ 146696 h 640569"/>
              <a:gd name="connsiteX23" fmla="*/ 875282 w 1633207"/>
              <a:gd name="connsiteY23" fmla="*/ 180925 h 640569"/>
              <a:gd name="connsiteX24" fmla="*/ 924180 w 1633207"/>
              <a:gd name="connsiteY24" fmla="*/ 244492 h 640569"/>
              <a:gd name="connsiteX25" fmla="*/ 943739 w 1633207"/>
              <a:gd name="connsiteY25" fmla="*/ 278721 h 640569"/>
              <a:gd name="connsiteX26" fmla="*/ 968189 w 1633207"/>
              <a:gd name="connsiteY26" fmla="*/ 322730 h 640569"/>
              <a:gd name="connsiteX27" fmla="*/ 1002417 w 1633207"/>
              <a:gd name="connsiteY27" fmla="*/ 337399 h 640569"/>
              <a:gd name="connsiteX28" fmla="*/ 1026867 w 1633207"/>
              <a:gd name="connsiteY28" fmla="*/ 410747 h 640569"/>
              <a:gd name="connsiteX29" fmla="*/ 1031756 w 1633207"/>
              <a:gd name="connsiteY29" fmla="*/ 444976 h 640569"/>
              <a:gd name="connsiteX30" fmla="*/ 1046426 w 1633207"/>
              <a:gd name="connsiteY30" fmla="*/ 493874 h 640569"/>
              <a:gd name="connsiteX31" fmla="*/ 1061096 w 1633207"/>
              <a:gd name="connsiteY31" fmla="*/ 547662 h 640569"/>
              <a:gd name="connsiteX32" fmla="*/ 1080655 w 1633207"/>
              <a:gd name="connsiteY32" fmla="*/ 611230 h 640569"/>
              <a:gd name="connsiteX33" fmla="*/ 1085545 w 1633207"/>
              <a:gd name="connsiteY33" fmla="*/ 630790 h 640569"/>
              <a:gd name="connsiteX34" fmla="*/ 1100214 w 1633207"/>
              <a:gd name="connsiteY34" fmla="*/ 640569 h 640569"/>
              <a:gd name="connsiteX35" fmla="*/ 1183342 w 1633207"/>
              <a:gd name="connsiteY35" fmla="*/ 635680 h 640569"/>
              <a:gd name="connsiteX36" fmla="*/ 1232240 w 1633207"/>
              <a:gd name="connsiteY36" fmla="*/ 606341 h 640569"/>
              <a:gd name="connsiteX37" fmla="*/ 1266469 w 1633207"/>
              <a:gd name="connsiteY37" fmla="*/ 586781 h 640569"/>
              <a:gd name="connsiteX38" fmla="*/ 1325147 w 1633207"/>
              <a:gd name="connsiteY38" fmla="*/ 532993 h 640569"/>
              <a:gd name="connsiteX39" fmla="*/ 1364266 w 1633207"/>
              <a:gd name="connsiteY39" fmla="*/ 484095 h 640569"/>
              <a:gd name="connsiteX40" fmla="*/ 1398494 w 1633207"/>
              <a:gd name="connsiteY40" fmla="*/ 449866 h 640569"/>
              <a:gd name="connsiteX41" fmla="*/ 1457173 w 1633207"/>
              <a:gd name="connsiteY41" fmla="*/ 371628 h 640569"/>
              <a:gd name="connsiteX42" fmla="*/ 1476732 w 1633207"/>
              <a:gd name="connsiteY42" fmla="*/ 347179 h 640569"/>
              <a:gd name="connsiteX43" fmla="*/ 1520740 w 1633207"/>
              <a:gd name="connsiteY43" fmla="*/ 303171 h 640569"/>
              <a:gd name="connsiteX44" fmla="*/ 1530520 w 1633207"/>
              <a:gd name="connsiteY44" fmla="*/ 288501 h 640569"/>
              <a:gd name="connsiteX45" fmla="*/ 1633207 w 1633207"/>
              <a:gd name="connsiteY45" fmla="*/ 68458 h 640569"/>
              <a:gd name="connsiteX0" fmla="*/ 0 w 1633207"/>
              <a:gd name="connsiteY0" fmla="*/ 92907 h 640569"/>
              <a:gd name="connsiteX1" fmla="*/ 29339 w 1633207"/>
              <a:gd name="connsiteY1" fmla="*/ 73348 h 640569"/>
              <a:gd name="connsiteX2" fmla="*/ 83128 w 1633207"/>
              <a:gd name="connsiteY2" fmla="*/ 53789 h 640569"/>
              <a:gd name="connsiteX3" fmla="*/ 132026 w 1633207"/>
              <a:gd name="connsiteY3" fmla="*/ 34229 h 640569"/>
              <a:gd name="connsiteX4" fmla="*/ 200484 w 1633207"/>
              <a:gd name="connsiteY4" fmla="*/ 9780 h 640569"/>
              <a:gd name="connsiteX5" fmla="*/ 244492 w 1633207"/>
              <a:gd name="connsiteY5" fmla="*/ 0 h 640569"/>
              <a:gd name="connsiteX6" fmla="*/ 317840 w 1633207"/>
              <a:gd name="connsiteY6" fmla="*/ 9780 h 640569"/>
              <a:gd name="connsiteX7" fmla="*/ 332509 w 1633207"/>
              <a:gd name="connsiteY7" fmla="*/ 24450 h 640569"/>
              <a:gd name="connsiteX8" fmla="*/ 361848 w 1633207"/>
              <a:gd name="connsiteY8" fmla="*/ 44009 h 640569"/>
              <a:gd name="connsiteX9" fmla="*/ 396077 w 1633207"/>
              <a:gd name="connsiteY9" fmla="*/ 63568 h 640569"/>
              <a:gd name="connsiteX10" fmla="*/ 420527 w 1633207"/>
              <a:gd name="connsiteY10" fmla="*/ 88018 h 640569"/>
              <a:gd name="connsiteX11" fmla="*/ 444976 w 1633207"/>
              <a:gd name="connsiteY11" fmla="*/ 107577 h 640569"/>
              <a:gd name="connsiteX12" fmla="*/ 464535 w 1633207"/>
              <a:gd name="connsiteY12" fmla="*/ 127136 h 640569"/>
              <a:gd name="connsiteX13" fmla="*/ 513434 w 1633207"/>
              <a:gd name="connsiteY13" fmla="*/ 166255 h 640569"/>
              <a:gd name="connsiteX14" fmla="*/ 532993 w 1633207"/>
              <a:gd name="connsiteY14" fmla="*/ 180925 h 640569"/>
              <a:gd name="connsiteX15" fmla="*/ 601451 w 1633207"/>
              <a:gd name="connsiteY15" fmla="*/ 210264 h 640569"/>
              <a:gd name="connsiteX16" fmla="*/ 655239 w 1633207"/>
              <a:gd name="connsiteY16" fmla="*/ 200484 h 640569"/>
              <a:gd name="connsiteX17" fmla="*/ 679688 w 1633207"/>
              <a:gd name="connsiteY17" fmla="*/ 185814 h 640569"/>
              <a:gd name="connsiteX18" fmla="*/ 699247 w 1633207"/>
              <a:gd name="connsiteY18" fmla="*/ 171145 h 640569"/>
              <a:gd name="connsiteX19" fmla="*/ 713917 w 1633207"/>
              <a:gd name="connsiteY19" fmla="*/ 161365 h 640569"/>
              <a:gd name="connsiteX20" fmla="*/ 733476 w 1633207"/>
              <a:gd name="connsiteY20" fmla="*/ 146696 h 640569"/>
              <a:gd name="connsiteX21" fmla="*/ 748146 w 1633207"/>
              <a:gd name="connsiteY21" fmla="*/ 141806 h 640569"/>
              <a:gd name="connsiteX22" fmla="*/ 850832 w 1633207"/>
              <a:gd name="connsiteY22" fmla="*/ 146696 h 640569"/>
              <a:gd name="connsiteX23" fmla="*/ 875282 w 1633207"/>
              <a:gd name="connsiteY23" fmla="*/ 180925 h 640569"/>
              <a:gd name="connsiteX24" fmla="*/ 924180 w 1633207"/>
              <a:gd name="connsiteY24" fmla="*/ 244492 h 640569"/>
              <a:gd name="connsiteX25" fmla="*/ 968189 w 1633207"/>
              <a:gd name="connsiteY25" fmla="*/ 322730 h 640569"/>
              <a:gd name="connsiteX26" fmla="*/ 1002417 w 1633207"/>
              <a:gd name="connsiteY26" fmla="*/ 337399 h 640569"/>
              <a:gd name="connsiteX27" fmla="*/ 1026867 w 1633207"/>
              <a:gd name="connsiteY27" fmla="*/ 410747 h 640569"/>
              <a:gd name="connsiteX28" fmla="*/ 1031756 w 1633207"/>
              <a:gd name="connsiteY28" fmla="*/ 444976 h 640569"/>
              <a:gd name="connsiteX29" fmla="*/ 1046426 w 1633207"/>
              <a:gd name="connsiteY29" fmla="*/ 493874 h 640569"/>
              <a:gd name="connsiteX30" fmla="*/ 1061096 w 1633207"/>
              <a:gd name="connsiteY30" fmla="*/ 547662 h 640569"/>
              <a:gd name="connsiteX31" fmla="*/ 1080655 w 1633207"/>
              <a:gd name="connsiteY31" fmla="*/ 611230 h 640569"/>
              <a:gd name="connsiteX32" fmla="*/ 1085545 w 1633207"/>
              <a:gd name="connsiteY32" fmla="*/ 630790 h 640569"/>
              <a:gd name="connsiteX33" fmla="*/ 1100214 w 1633207"/>
              <a:gd name="connsiteY33" fmla="*/ 640569 h 640569"/>
              <a:gd name="connsiteX34" fmla="*/ 1183342 w 1633207"/>
              <a:gd name="connsiteY34" fmla="*/ 635680 h 640569"/>
              <a:gd name="connsiteX35" fmla="*/ 1232240 w 1633207"/>
              <a:gd name="connsiteY35" fmla="*/ 606341 h 640569"/>
              <a:gd name="connsiteX36" fmla="*/ 1266469 w 1633207"/>
              <a:gd name="connsiteY36" fmla="*/ 586781 h 640569"/>
              <a:gd name="connsiteX37" fmla="*/ 1325147 w 1633207"/>
              <a:gd name="connsiteY37" fmla="*/ 532993 h 640569"/>
              <a:gd name="connsiteX38" fmla="*/ 1364266 w 1633207"/>
              <a:gd name="connsiteY38" fmla="*/ 484095 h 640569"/>
              <a:gd name="connsiteX39" fmla="*/ 1398494 w 1633207"/>
              <a:gd name="connsiteY39" fmla="*/ 449866 h 640569"/>
              <a:gd name="connsiteX40" fmla="*/ 1457173 w 1633207"/>
              <a:gd name="connsiteY40" fmla="*/ 371628 h 640569"/>
              <a:gd name="connsiteX41" fmla="*/ 1476732 w 1633207"/>
              <a:gd name="connsiteY41" fmla="*/ 347179 h 640569"/>
              <a:gd name="connsiteX42" fmla="*/ 1520740 w 1633207"/>
              <a:gd name="connsiteY42" fmla="*/ 303171 h 640569"/>
              <a:gd name="connsiteX43" fmla="*/ 1530520 w 1633207"/>
              <a:gd name="connsiteY43" fmla="*/ 288501 h 640569"/>
              <a:gd name="connsiteX44" fmla="*/ 1633207 w 1633207"/>
              <a:gd name="connsiteY44" fmla="*/ 68458 h 640569"/>
              <a:gd name="connsiteX0" fmla="*/ 0 w 1633207"/>
              <a:gd name="connsiteY0" fmla="*/ 92907 h 640569"/>
              <a:gd name="connsiteX1" fmla="*/ 29339 w 1633207"/>
              <a:gd name="connsiteY1" fmla="*/ 73348 h 640569"/>
              <a:gd name="connsiteX2" fmla="*/ 83128 w 1633207"/>
              <a:gd name="connsiteY2" fmla="*/ 53789 h 640569"/>
              <a:gd name="connsiteX3" fmla="*/ 132026 w 1633207"/>
              <a:gd name="connsiteY3" fmla="*/ 34229 h 640569"/>
              <a:gd name="connsiteX4" fmla="*/ 200484 w 1633207"/>
              <a:gd name="connsiteY4" fmla="*/ 9780 h 640569"/>
              <a:gd name="connsiteX5" fmla="*/ 244492 w 1633207"/>
              <a:gd name="connsiteY5" fmla="*/ 0 h 640569"/>
              <a:gd name="connsiteX6" fmla="*/ 317840 w 1633207"/>
              <a:gd name="connsiteY6" fmla="*/ 9780 h 640569"/>
              <a:gd name="connsiteX7" fmla="*/ 332509 w 1633207"/>
              <a:gd name="connsiteY7" fmla="*/ 24450 h 640569"/>
              <a:gd name="connsiteX8" fmla="*/ 361848 w 1633207"/>
              <a:gd name="connsiteY8" fmla="*/ 44009 h 640569"/>
              <a:gd name="connsiteX9" fmla="*/ 396077 w 1633207"/>
              <a:gd name="connsiteY9" fmla="*/ 63568 h 640569"/>
              <a:gd name="connsiteX10" fmla="*/ 420527 w 1633207"/>
              <a:gd name="connsiteY10" fmla="*/ 88018 h 640569"/>
              <a:gd name="connsiteX11" fmla="*/ 444976 w 1633207"/>
              <a:gd name="connsiteY11" fmla="*/ 107577 h 640569"/>
              <a:gd name="connsiteX12" fmla="*/ 464535 w 1633207"/>
              <a:gd name="connsiteY12" fmla="*/ 127136 h 640569"/>
              <a:gd name="connsiteX13" fmla="*/ 513434 w 1633207"/>
              <a:gd name="connsiteY13" fmla="*/ 166255 h 640569"/>
              <a:gd name="connsiteX14" fmla="*/ 532993 w 1633207"/>
              <a:gd name="connsiteY14" fmla="*/ 180925 h 640569"/>
              <a:gd name="connsiteX15" fmla="*/ 601451 w 1633207"/>
              <a:gd name="connsiteY15" fmla="*/ 210264 h 640569"/>
              <a:gd name="connsiteX16" fmla="*/ 655239 w 1633207"/>
              <a:gd name="connsiteY16" fmla="*/ 200484 h 640569"/>
              <a:gd name="connsiteX17" fmla="*/ 679688 w 1633207"/>
              <a:gd name="connsiteY17" fmla="*/ 185814 h 640569"/>
              <a:gd name="connsiteX18" fmla="*/ 699247 w 1633207"/>
              <a:gd name="connsiteY18" fmla="*/ 171145 h 640569"/>
              <a:gd name="connsiteX19" fmla="*/ 713917 w 1633207"/>
              <a:gd name="connsiteY19" fmla="*/ 161365 h 640569"/>
              <a:gd name="connsiteX20" fmla="*/ 733476 w 1633207"/>
              <a:gd name="connsiteY20" fmla="*/ 146696 h 640569"/>
              <a:gd name="connsiteX21" fmla="*/ 748146 w 1633207"/>
              <a:gd name="connsiteY21" fmla="*/ 141806 h 640569"/>
              <a:gd name="connsiteX22" fmla="*/ 850832 w 1633207"/>
              <a:gd name="connsiteY22" fmla="*/ 146696 h 640569"/>
              <a:gd name="connsiteX23" fmla="*/ 875282 w 1633207"/>
              <a:gd name="connsiteY23" fmla="*/ 180925 h 640569"/>
              <a:gd name="connsiteX24" fmla="*/ 924180 w 1633207"/>
              <a:gd name="connsiteY24" fmla="*/ 244492 h 640569"/>
              <a:gd name="connsiteX25" fmla="*/ 1002417 w 1633207"/>
              <a:gd name="connsiteY25" fmla="*/ 337399 h 640569"/>
              <a:gd name="connsiteX26" fmla="*/ 1026867 w 1633207"/>
              <a:gd name="connsiteY26" fmla="*/ 410747 h 640569"/>
              <a:gd name="connsiteX27" fmla="*/ 1031756 w 1633207"/>
              <a:gd name="connsiteY27" fmla="*/ 444976 h 640569"/>
              <a:gd name="connsiteX28" fmla="*/ 1046426 w 1633207"/>
              <a:gd name="connsiteY28" fmla="*/ 493874 h 640569"/>
              <a:gd name="connsiteX29" fmla="*/ 1061096 w 1633207"/>
              <a:gd name="connsiteY29" fmla="*/ 547662 h 640569"/>
              <a:gd name="connsiteX30" fmla="*/ 1080655 w 1633207"/>
              <a:gd name="connsiteY30" fmla="*/ 611230 h 640569"/>
              <a:gd name="connsiteX31" fmla="*/ 1085545 w 1633207"/>
              <a:gd name="connsiteY31" fmla="*/ 630790 h 640569"/>
              <a:gd name="connsiteX32" fmla="*/ 1100214 w 1633207"/>
              <a:gd name="connsiteY32" fmla="*/ 640569 h 640569"/>
              <a:gd name="connsiteX33" fmla="*/ 1183342 w 1633207"/>
              <a:gd name="connsiteY33" fmla="*/ 635680 h 640569"/>
              <a:gd name="connsiteX34" fmla="*/ 1232240 w 1633207"/>
              <a:gd name="connsiteY34" fmla="*/ 606341 h 640569"/>
              <a:gd name="connsiteX35" fmla="*/ 1266469 w 1633207"/>
              <a:gd name="connsiteY35" fmla="*/ 586781 h 640569"/>
              <a:gd name="connsiteX36" fmla="*/ 1325147 w 1633207"/>
              <a:gd name="connsiteY36" fmla="*/ 532993 h 640569"/>
              <a:gd name="connsiteX37" fmla="*/ 1364266 w 1633207"/>
              <a:gd name="connsiteY37" fmla="*/ 484095 h 640569"/>
              <a:gd name="connsiteX38" fmla="*/ 1398494 w 1633207"/>
              <a:gd name="connsiteY38" fmla="*/ 449866 h 640569"/>
              <a:gd name="connsiteX39" fmla="*/ 1457173 w 1633207"/>
              <a:gd name="connsiteY39" fmla="*/ 371628 h 640569"/>
              <a:gd name="connsiteX40" fmla="*/ 1476732 w 1633207"/>
              <a:gd name="connsiteY40" fmla="*/ 347179 h 640569"/>
              <a:gd name="connsiteX41" fmla="*/ 1520740 w 1633207"/>
              <a:gd name="connsiteY41" fmla="*/ 303171 h 640569"/>
              <a:gd name="connsiteX42" fmla="*/ 1530520 w 1633207"/>
              <a:gd name="connsiteY42" fmla="*/ 288501 h 640569"/>
              <a:gd name="connsiteX43" fmla="*/ 1633207 w 1633207"/>
              <a:gd name="connsiteY43" fmla="*/ 68458 h 640569"/>
              <a:gd name="connsiteX0" fmla="*/ 0 w 1633207"/>
              <a:gd name="connsiteY0" fmla="*/ 92907 h 640569"/>
              <a:gd name="connsiteX1" fmla="*/ 29339 w 1633207"/>
              <a:gd name="connsiteY1" fmla="*/ 73348 h 640569"/>
              <a:gd name="connsiteX2" fmla="*/ 83128 w 1633207"/>
              <a:gd name="connsiteY2" fmla="*/ 53789 h 640569"/>
              <a:gd name="connsiteX3" fmla="*/ 132026 w 1633207"/>
              <a:gd name="connsiteY3" fmla="*/ 34229 h 640569"/>
              <a:gd name="connsiteX4" fmla="*/ 200484 w 1633207"/>
              <a:gd name="connsiteY4" fmla="*/ 9780 h 640569"/>
              <a:gd name="connsiteX5" fmla="*/ 244492 w 1633207"/>
              <a:gd name="connsiteY5" fmla="*/ 0 h 640569"/>
              <a:gd name="connsiteX6" fmla="*/ 317840 w 1633207"/>
              <a:gd name="connsiteY6" fmla="*/ 9780 h 640569"/>
              <a:gd name="connsiteX7" fmla="*/ 332509 w 1633207"/>
              <a:gd name="connsiteY7" fmla="*/ 24450 h 640569"/>
              <a:gd name="connsiteX8" fmla="*/ 361848 w 1633207"/>
              <a:gd name="connsiteY8" fmla="*/ 44009 h 640569"/>
              <a:gd name="connsiteX9" fmla="*/ 396077 w 1633207"/>
              <a:gd name="connsiteY9" fmla="*/ 63568 h 640569"/>
              <a:gd name="connsiteX10" fmla="*/ 420527 w 1633207"/>
              <a:gd name="connsiteY10" fmla="*/ 88018 h 640569"/>
              <a:gd name="connsiteX11" fmla="*/ 444976 w 1633207"/>
              <a:gd name="connsiteY11" fmla="*/ 107577 h 640569"/>
              <a:gd name="connsiteX12" fmla="*/ 464535 w 1633207"/>
              <a:gd name="connsiteY12" fmla="*/ 127136 h 640569"/>
              <a:gd name="connsiteX13" fmla="*/ 513434 w 1633207"/>
              <a:gd name="connsiteY13" fmla="*/ 166255 h 640569"/>
              <a:gd name="connsiteX14" fmla="*/ 532993 w 1633207"/>
              <a:gd name="connsiteY14" fmla="*/ 180925 h 640569"/>
              <a:gd name="connsiteX15" fmla="*/ 601451 w 1633207"/>
              <a:gd name="connsiteY15" fmla="*/ 210264 h 640569"/>
              <a:gd name="connsiteX16" fmla="*/ 655239 w 1633207"/>
              <a:gd name="connsiteY16" fmla="*/ 200484 h 640569"/>
              <a:gd name="connsiteX17" fmla="*/ 679688 w 1633207"/>
              <a:gd name="connsiteY17" fmla="*/ 185814 h 640569"/>
              <a:gd name="connsiteX18" fmla="*/ 699247 w 1633207"/>
              <a:gd name="connsiteY18" fmla="*/ 171145 h 640569"/>
              <a:gd name="connsiteX19" fmla="*/ 713917 w 1633207"/>
              <a:gd name="connsiteY19" fmla="*/ 161365 h 640569"/>
              <a:gd name="connsiteX20" fmla="*/ 733476 w 1633207"/>
              <a:gd name="connsiteY20" fmla="*/ 146696 h 640569"/>
              <a:gd name="connsiteX21" fmla="*/ 748146 w 1633207"/>
              <a:gd name="connsiteY21" fmla="*/ 141806 h 640569"/>
              <a:gd name="connsiteX22" fmla="*/ 850832 w 1633207"/>
              <a:gd name="connsiteY22" fmla="*/ 146696 h 640569"/>
              <a:gd name="connsiteX23" fmla="*/ 875282 w 1633207"/>
              <a:gd name="connsiteY23" fmla="*/ 180925 h 640569"/>
              <a:gd name="connsiteX24" fmla="*/ 924180 w 1633207"/>
              <a:gd name="connsiteY24" fmla="*/ 244492 h 640569"/>
              <a:gd name="connsiteX25" fmla="*/ 1026867 w 1633207"/>
              <a:gd name="connsiteY25" fmla="*/ 410747 h 640569"/>
              <a:gd name="connsiteX26" fmla="*/ 1031756 w 1633207"/>
              <a:gd name="connsiteY26" fmla="*/ 444976 h 640569"/>
              <a:gd name="connsiteX27" fmla="*/ 1046426 w 1633207"/>
              <a:gd name="connsiteY27" fmla="*/ 493874 h 640569"/>
              <a:gd name="connsiteX28" fmla="*/ 1061096 w 1633207"/>
              <a:gd name="connsiteY28" fmla="*/ 547662 h 640569"/>
              <a:gd name="connsiteX29" fmla="*/ 1080655 w 1633207"/>
              <a:gd name="connsiteY29" fmla="*/ 611230 h 640569"/>
              <a:gd name="connsiteX30" fmla="*/ 1085545 w 1633207"/>
              <a:gd name="connsiteY30" fmla="*/ 630790 h 640569"/>
              <a:gd name="connsiteX31" fmla="*/ 1100214 w 1633207"/>
              <a:gd name="connsiteY31" fmla="*/ 640569 h 640569"/>
              <a:gd name="connsiteX32" fmla="*/ 1183342 w 1633207"/>
              <a:gd name="connsiteY32" fmla="*/ 635680 h 640569"/>
              <a:gd name="connsiteX33" fmla="*/ 1232240 w 1633207"/>
              <a:gd name="connsiteY33" fmla="*/ 606341 h 640569"/>
              <a:gd name="connsiteX34" fmla="*/ 1266469 w 1633207"/>
              <a:gd name="connsiteY34" fmla="*/ 586781 h 640569"/>
              <a:gd name="connsiteX35" fmla="*/ 1325147 w 1633207"/>
              <a:gd name="connsiteY35" fmla="*/ 532993 h 640569"/>
              <a:gd name="connsiteX36" fmla="*/ 1364266 w 1633207"/>
              <a:gd name="connsiteY36" fmla="*/ 484095 h 640569"/>
              <a:gd name="connsiteX37" fmla="*/ 1398494 w 1633207"/>
              <a:gd name="connsiteY37" fmla="*/ 449866 h 640569"/>
              <a:gd name="connsiteX38" fmla="*/ 1457173 w 1633207"/>
              <a:gd name="connsiteY38" fmla="*/ 371628 h 640569"/>
              <a:gd name="connsiteX39" fmla="*/ 1476732 w 1633207"/>
              <a:gd name="connsiteY39" fmla="*/ 347179 h 640569"/>
              <a:gd name="connsiteX40" fmla="*/ 1520740 w 1633207"/>
              <a:gd name="connsiteY40" fmla="*/ 303171 h 640569"/>
              <a:gd name="connsiteX41" fmla="*/ 1530520 w 1633207"/>
              <a:gd name="connsiteY41" fmla="*/ 288501 h 640569"/>
              <a:gd name="connsiteX42" fmla="*/ 1633207 w 1633207"/>
              <a:gd name="connsiteY42" fmla="*/ 68458 h 640569"/>
              <a:gd name="connsiteX0" fmla="*/ 0 w 1633207"/>
              <a:gd name="connsiteY0" fmla="*/ 92907 h 640569"/>
              <a:gd name="connsiteX1" fmla="*/ 29339 w 1633207"/>
              <a:gd name="connsiteY1" fmla="*/ 73348 h 640569"/>
              <a:gd name="connsiteX2" fmla="*/ 83128 w 1633207"/>
              <a:gd name="connsiteY2" fmla="*/ 53789 h 640569"/>
              <a:gd name="connsiteX3" fmla="*/ 132026 w 1633207"/>
              <a:gd name="connsiteY3" fmla="*/ 34229 h 640569"/>
              <a:gd name="connsiteX4" fmla="*/ 200484 w 1633207"/>
              <a:gd name="connsiteY4" fmla="*/ 9780 h 640569"/>
              <a:gd name="connsiteX5" fmla="*/ 244492 w 1633207"/>
              <a:gd name="connsiteY5" fmla="*/ 0 h 640569"/>
              <a:gd name="connsiteX6" fmla="*/ 317840 w 1633207"/>
              <a:gd name="connsiteY6" fmla="*/ 9780 h 640569"/>
              <a:gd name="connsiteX7" fmla="*/ 332509 w 1633207"/>
              <a:gd name="connsiteY7" fmla="*/ 24450 h 640569"/>
              <a:gd name="connsiteX8" fmla="*/ 361848 w 1633207"/>
              <a:gd name="connsiteY8" fmla="*/ 44009 h 640569"/>
              <a:gd name="connsiteX9" fmla="*/ 396077 w 1633207"/>
              <a:gd name="connsiteY9" fmla="*/ 63568 h 640569"/>
              <a:gd name="connsiteX10" fmla="*/ 420527 w 1633207"/>
              <a:gd name="connsiteY10" fmla="*/ 88018 h 640569"/>
              <a:gd name="connsiteX11" fmla="*/ 444976 w 1633207"/>
              <a:gd name="connsiteY11" fmla="*/ 107577 h 640569"/>
              <a:gd name="connsiteX12" fmla="*/ 464535 w 1633207"/>
              <a:gd name="connsiteY12" fmla="*/ 127136 h 640569"/>
              <a:gd name="connsiteX13" fmla="*/ 513434 w 1633207"/>
              <a:gd name="connsiteY13" fmla="*/ 166255 h 640569"/>
              <a:gd name="connsiteX14" fmla="*/ 532993 w 1633207"/>
              <a:gd name="connsiteY14" fmla="*/ 180925 h 640569"/>
              <a:gd name="connsiteX15" fmla="*/ 601451 w 1633207"/>
              <a:gd name="connsiteY15" fmla="*/ 210264 h 640569"/>
              <a:gd name="connsiteX16" fmla="*/ 655239 w 1633207"/>
              <a:gd name="connsiteY16" fmla="*/ 200484 h 640569"/>
              <a:gd name="connsiteX17" fmla="*/ 679688 w 1633207"/>
              <a:gd name="connsiteY17" fmla="*/ 185814 h 640569"/>
              <a:gd name="connsiteX18" fmla="*/ 699247 w 1633207"/>
              <a:gd name="connsiteY18" fmla="*/ 171145 h 640569"/>
              <a:gd name="connsiteX19" fmla="*/ 713917 w 1633207"/>
              <a:gd name="connsiteY19" fmla="*/ 161365 h 640569"/>
              <a:gd name="connsiteX20" fmla="*/ 733476 w 1633207"/>
              <a:gd name="connsiteY20" fmla="*/ 146696 h 640569"/>
              <a:gd name="connsiteX21" fmla="*/ 748146 w 1633207"/>
              <a:gd name="connsiteY21" fmla="*/ 141806 h 640569"/>
              <a:gd name="connsiteX22" fmla="*/ 850832 w 1633207"/>
              <a:gd name="connsiteY22" fmla="*/ 146696 h 640569"/>
              <a:gd name="connsiteX23" fmla="*/ 875282 w 1633207"/>
              <a:gd name="connsiteY23" fmla="*/ 180925 h 640569"/>
              <a:gd name="connsiteX24" fmla="*/ 924180 w 1633207"/>
              <a:gd name="connsiteY24" fmla="*/ 244492 h 640569"/>
              <a:gd name="connsiteX25" fmla="*/ 1026867 w 1633207"/>
              <a:gd name="connsiteY25" fmla="*/ 410747 h 640569"/>
              <a:gd name="connsiteX26" fmla="*/ 1046426 w 1633207"/>
              <a:gd name="connsiteY26" fmla="*/ 493874 h 640569"/>
              <a:gd name="connsiteX27" fmla="*/ 1061096 w 1633207"/>
              <a:gd name="connsiteY27" fmla="*/ 547662 h 640569"/>
              <a:gd name="connsiteX28" fmla="*/ 1080655 w 1633207"/>
              <a:gd name="connsiteY28" fmla="*/ 611230 h 640569"/>
              <a:gd name="connsiteX29" fmla="*/ 1085545 w 1633207"/>
              <a:gd name="connsiteY29" fmla="*/ 630790 h 640569"/>
              <a:gd name="connsiteX30" fmla="*/ 1100214 w 1633207"/>
              <a:gd name="connsiteY30" fmla="*/ 640569 h 640569"/>
              <a:gd name="connsiteX31" fmla="*/ 1183342 w 1633207"/>
              <a:gd name="connsiteY31" fmla="*/ 635680 h 640569"/>
              <a:gd name="connsiteX32" fmla="*/ 1232240 w 1633207"/>
              <a:gd name="connsiteY32" fmla="*/ 606341 h 640569"/>
              <a:gd name="connsiteX33" fmla="*/ 1266469 w 1633207"/>
              <a:gd name="connsiteY33" fmla="*/ 586781 h 640569"/>
              <a:gd name="connsiteX34" fmla="*/ 1325147 w 1633207"/>
              <a:gd name="connsiteY34" fmla="*/ 532993 h 640569"/>
              <a:gd name="connsiteX35" fmla="*/ 1364266 w 1633207"/>
              <a:gd name="connsiteY35" fmla="*/ 484095 h 640569"/>
              <a:gd name="connsiteX36" fmla="*/ 1398494 w 1633207"/>
              <a:gd name="connsiteY36" fmla="*/ 449866 h 640569"/>
              <a:gd name="connsiteX37" fmla="*/ 1457173 w 1633207"/>
              <a:gd name="connsiteY37" fmla="*/ 371628 h 640569"/>
              <a:gd name="connsiteX38" fmla="*/ 1476732 w 1633207"/>
              <a:gd name="connsiteY38" fmla="*/ 347179 h 640569"/>
              <a:gd name="connsiteX39" fmla="*/ 1520740 w 1633207"/>
              <a:gd name="connsiteY39" fmla="*/ 303171 h 640569"/>
              <a:gd name="connsiteX40" fmla="*/ 1530520 w 1633207"/>
              <a:gd name="connsiteY40" fmla="*/ 288501 h 640569"/>
              <a:gd name="connsiteX41" fmla="*/ 1633207 w 1633207"/>
              <a:gd name="connsiteY41" fmla="*/ 68458 h 640569"/>
              <a:gd name="connsiteX0" fmla="*/ 0 w 1633207"/>
              <a:gd name="connsiteY0" fmla="*/ 92907 h 637212"/>
              <a:gd name="connsiteX1" fmla="*/ 29339 w 1633207"/>
              <a:gd name="connsiteY1" fmla="*/ 73348 h 637212"/>
              <a:gd name="connsiteX2" fmla="*/ 83128 w 1633207"/>
              <a:gd name="connsiteY2" fmla="*/ 53789 h 637212"/>
              <a:gd name="connsiteX3" fmla="*/ 132026 w 1633207"/>
              <a:gd name="connsiteY3" fmla="*/ 34229 h 637212"/>
              <a:gd name="connsiteX4" fmla="*/ 200484 w 1633207"/>
              <a:gd name="connsiteY4" fmla="*/ 9780 h 637212"/>
              <a:gd name="connsiteX5" fmla="*/ 244492 w 1633207"/>
              <a:gd name="connsiteY5" fmla="*/ 0 h 637212"/>
              <a:gd name="connsiteX6" fmla="*/ 317840 w 1633207"/>
              <a:gd name="connsiteY6" fmla="*/ 9780 h 637212"/>
              <a:gd name="connsiteX7" fmla="*/ 332509 w 1633207"/>
              <a:gd name="connsiteY7" fmla="*/ 24450 h 637212"/>
              <a:gd name="connsiteX8" fmla="*/ 361848 w 1633207"/>
              <a:gd name="connsiteY8" fmla="*/ 44009 h 637212"/>
              <a:gd name="connsiteX9" fmla="*/ 396077 w 1633207"/>
              <a:gd name="connsiteY9" fmla="*/ 63568 h 637212"/>
              <a:gd name="connsiteX10" fmla="*/ 420527 w 1633207"/>
              <a:gd name="connsiteY10" fmla="*/ 88018 h 637212"/>
              <a:gd name="connsiteX11" fmla="*/ 444976 w 1633207"/>
              <a:gd name="connsiteY11" fmla="*/ 107577 h 637212"/>
              <a:gd name="connsiteX12" fmla="*/ 464535 w 1633207"/>
              <a:gd name="connsiteY12" fmla="*/ 127136 h 637212"/>
              <a:gd name="connsiteX13" fmla="*/ 513434 w 1633207"/>
              <a:gd name="connsiteY13" fmla="*/ 166255 h 637212"/>
              <a:gd name="connsiteX14" fmla="*/ 532993 w 1633207"/>
              <a:gd name="connsiteY14" fmla="*/ 180925 h 637212"/>
              <a:gd name="connsiteX15" fmla="*/ 601451 w 1633207"/>
              <a:gd name="connsiteY15" fmla="*/ 210264 h 637212"/>
              <a:gd name="connsiteX16" fmla="*/ 655239 w 1633207"/>
              <a:gd name="connsiteY16" fmla="*/ 200484 h 637212"/>
              <a:gd name="connsiteX17" fmla="*/ 679688 w 1633207"/>
              <a:gd name="connsiteY17" fmla="*/ 185814 h 637212"/>
              <a:gd name="connsiteX18" fmla="*/ 699247 w 1633207"/>
              <a:gd name="connsiteY18" fmla="*/ 171145 h 637212"/>
              <a:gd name="connsiteX19" fmla="*/ 713917 w 1633207"/>
              <a:gd name="connsiteY19" fmla="*/ 161365 h 637212"/>
              <a:gd name="connsiteX20" fmla="*/ 733476 w 1633207"/>
              <a:gd name="connsiteY20" fmla="*/ 146696 h 637212"/>
              <a:gd name="connsiteX21" fmla="*/ 748146 w 1633207"/>
              <a:gd name="connsiteY21" fmla="*/ 141806 h 637212"/>
              <a:gd name="connsiteX22" fmla="*/ 850832 w 1633207"/>
              <a:gd name="connsiteY22" fmla="*/ 146696 h 637212"/>
              <a:gd name="connsiteX23" fmla="*/ 875282 w 1633207"/>
              <a:gd name="connsiteY23" fmla="*/ 180925 h 637212"/>
              <a:gd name="connsiteX24" fmla="*/ 924180 w 1633207"/>
              <a:gd name="connsiteY24" fmla="*/ 244492 h 637212"/>
              <a:gd name="connsiteX25" fmla="*/ 1026867 w 1633207"/>
              <a:gd name="connsiteY25" fmla="*/ 410747 h 637212"/>
              <a:gd name="connsiteX26" fmla="*/ 1046426 w 1633207"/>
              <a:gd name="connsiteY26" fmla="*/ 493874 h 637212"/>
              <a:gd name="connsiteX27" fmla="*/ 1061096 w 1633207"/>
              <a:gd name="connsiteY27" fmla="*/ 547662 h 637212"/>
              <a:gd name="connsiteX28" fmla="*/ 1080655 w 1633207"/>
              <a:gd name="connsiteY28" fmla="*/ 611230 h 637212"/>
              <a:gd name="connsiteX29" fmla="*/ 1085545 w 1633207"/>
              <a:gd name="connsiteY29" fmla="*/ 630790 h 637212"/>
              <a:gd name="connsiteX30" fmla="*/ 1183342 w 1633207"/>
              <a:gd name="connsiteY30" fmla="*/ 635680 h 637212"/>
              <a:gd name="connsiteX31" fmla="*/ 1232240 w 1633207"/>
              <a:gd name="connsiteY31" fmla="*/ 606341 h 637212"/>
              <a:gd name="connsiteX32" fmla="*/ 1266469 w 1633207"/>
              <a:gd name="connsiteY32" fmla="*/ 586781 h 637212"/>
              <a:gd name="connsiteX33" fmla="*/ 1325147 w 1633207"/>
              <a:gd name="connsiteY33" fmla="*/ 532993 h 637212"/>
              <a:gd name="connsiteX34" fmla="*/ 1364266 w 1633207"/>
              <a:gd name="connsiteY34" fmla="*/ 484095 h 637212"/>
              <a:gd name="connsiteX35" fmla="*/ 1398494 w 1633207"/>
              <a:gd name="connsiteY35" fmla="*/ 449866 h 637212"/>
              <a:gd name="connsiteX36" fmla="*/ 1457173 w 1633207"/>
              <a:gd name="connsiteY36" fmla="*/ 371628 h 637212"/>
              <a:gd name="connsiteX37" fmla="*/ 1476732 w 1633207"/>
              <a:gd name="connsiteY37" fmla="*/ 347179 h 637212"/>
              <a:gd name="connsiteX38" fmla="*/ 1520740 w 1633207"/>
              <a:gd name="connsiteY38" fmla="*/ 303171 h 637212"/>
              <a:gd name="connsiteX39" fmla="*/ 1530520 w 1633207"/>
              <a:gd name="connsiteY39" fmla="*/ 288501 h 637212"/>
              <a:gd name="connsiteX40" fmla="*/ 1633207 w 1633207"/>
              <a:gd name="connsiteY40" fmla="*/ 68458 h 637212"/>
              <a:gd name="connsiteX0" fmla="*/ 0 w 1633207"/>
              <a:gd name="connsiteY0" fmla="*/ 92907 h 640267"/>
              <a:gd name="connsiteX1" fmla="*/ 29339 w 1633207"/>
              <a:gd name="connsiteY1" fmla="*/ 73348 h 640267"/>
              <a:gd name="connsiteX2" fmla="*/ 83128 w 1633207"/>
              <a:gd name="connsiteY2" fmla="*/ 53789 h 640267"/>
              <a:gd name="connsiteX3" fmla="*/ 132026 w 1633207"/>
              <a:gd name="connsiteY3" fmla="*/ 34229 h 640267"/>
              <a:gd name="connsiteX4" fmla="*/ 200484 w 1633207"/>
              <a:gd name="connsiteY4" fmla="*/ 9780 h 640267"/>
              <a:gd name="connsiteX5" fmla="*/ 244492 w 1633207"/>
              <a:gd name="connsiteY5" fmla="*/ 0 h 640267"/>
              <a:gd name="connsiteX6" fmla="*/ 317840 w 1633207"/>
              <a:gd name="connsiteY6" fmla="*/ 9780 h 640267"/>
              <a:gd name="connsiteX7" fmla="*/ 332509 w 1633207"/>
              <a:gd name="connsiteY7" fmla="*/ 24450 h 640267"/>
              <a:gd name="connsiteX8" fmla="*/ 361848 w 1633207"/>
              <a:gd name="connsiteY8" fmla="*/ 44009 h 640267"/>
              <a:gd name="connsiteX9" fmla="*/ 396077 w 1633207"/>
              <a:gd name="connsiteY9" fmla="*/ 63568 h 640267"/>
              <a:gd name="connsiteX10" fmla="*/ 420527 w 1633207"/>
              <a:gd name="connsiteY10" fmla="*/ 88018 h 640267"/>
              <a:gd name="connsiteX11" fmla="*/ 444976 w 1633207"/>
              <a:gd name="connsiteY11" fmla="*/ 107577 h 640267"/>
              <a:gd name="connsiteX12" fmla="*/ 464535 w 1633207"/>
              <a:gd name="connsiteY12" fmla="*/ 127136 h 640267"/>
              <a:gd name="connsiteX13" fmla="*/ 513434 w 1633207"/>
              <a:gd name="connsiteY13" fmla="*/ 166255 h 640267"/>
              <a:gd name="connsiteX14" fmla="*/ 532993 w 1633207"/>
              <a:gd name="connsiteY14" fmla="*/ 180925 h 640267"/>
              <a:gd name="connsiteX15" fmla="*/ 601451 w 1633207"/>
              <a:gd name="connsiteY15" fmla="*/ 210264 h 640267"/>
              <a:gd name="connsiteX16" fmla="*/ 655239 w 1633207"/>
              <a:gd name="connsiteY16" fmla="*/ 200484 h 640267"/>
              <a:gd name="connsiteX17" fmla="*/ 679688 w 1633207"/>
              <a:gd name="connsiteY17" fmla="*/ 185814 h 640267"/>
              <a:gd name="connsiteX18" fmla="*/ 699247 w 1633207"/>
              <a:gd name="connsiteY18" fmla="*/ 171145 h 640267"/>
              <a:gd name="connsiteX19" fmla="*/ 713917 w 1633207"/>
              <a:gd name="connsiteY19" fmla="*/ 161365 h 640267"/>
              <a:gd name="connsiteX20" fmla="*/ 733476 w 1633207"/>
              <a:gd name="connsiteY20" fmla="*/ 146696 h 640267"/>
              <a:gd name="connsiteX21" fmla="*/ 748146 w 1633207"/>
              <a:gd name="connsiteY21" fmla="*/ 141806 h 640267"/>
              <a:gd name="connsiteX22" fmla="*/ 850832 w 1633207"/>
              <a:gd name="connsiteY22" fmla="*/ 146696 h 640267"/>
              <a:gd name="connsiteX23" fmla="*/ 875282 w 1633207"/>
              <a:gd name="connsiteY23" fmla="*/ 180925 h 640267"/>
              <a:gd name="connsiteX24" fmla="*/ 924180 w 1633207"/>
              <a:gd name="connsiteY24" fmla="*/ 244492 h 640267"/>
              <a:gd name="connsiteX25" fmla="*/ 1026867 w 1633207"/>
              <a:gd name="connsiteY25" fmla="*/ 410747 h 640267"/>
              <a:gd name="connsiteX26" fmla="*/ 1046426 w 1633207"/>
              <a:gd name="connsiteY26" fmla="*/ 493874 h 640267"/>
              <a:gd name="connsiteX27" fmla="*/ 1061096 w 1633207"/>
              <a:gd name="connsiteY27" fmla="*/ 547662 h 640267"/>
              <a:gd name="connsiteX28" fmla="*/ 1085545 w 1633207"/>
              <a:gd name="connsiteY28" fmla="*/ 630790 h 640267"/>
              <a:gd name="connsiteX29" fmla="*/ 1183342 w 1633207"/>
              <a:gd name="connsiteY29" fmla="*/ 635680 h 640267"/>
              <a:gd name="connsiteX30" fmla="*/ 1232240 w 1633207"/>
              <a:gd name="connsiteY30" fmla="*/ 606341 h 640267"/>
              <a:gd name="connsiteX31" fmla="*/ 1266469 w 1633207"/>
              <a:gd name="connsiteY31" fmla="*/ 586781 h 640267"/>
              <a:gd name="connsiteX32" fmla="*/ 1325147 w 1633207"/>
              <a:gd name="connsiteY32" fmla="*/ 532993 h 640267"/>
              <a:gd name="connsiteX33" fmla="*/ 1364266 w 1633207"/>
              <a:gd name="connsiteY33" fmla="*/ 484095 h 640267"/>
              <a:gd name="connsiteX34" fmla="*/ 1398494 w 1633207"/>
              <a:gd name="connsiteY34" fmla="*/ 449866 h 640267"/>
              <a:gd name="connsiteX35" fmla="*/ 1457173 w 1633207"/>
              <a:gd name="connsiteY35" fmla="*/ 371628 h 640267"/>
              <a:gd name="connsiteX36" fmla="*/ 1476732 w 1633207"/>
              <a:gd name="connsiteY36" fmla="*/ 347179 h 640267"/>
              <a:gd name="connsiteX37" fmla="*/ 1520740 w 1633207"/>
              <a:gd name="connsiteY37" fmla="*/ 303171 h 640267"/>
              <a:gd name="connsiteX38" fmla="*/ 1530520 w 1633207"/>
              <a:gd name="connsiteY38" fmla="*/ 288501 h 640267"/>
              <a:gd name="connsiteX39" fmla="*/ 1633207 w 1633207"/>
              <a:gd name="connsiteY39" fmla="*/ 68458 h 640267"/>
              <a:gd name="connsiteX0" fmla="*/ 0 w 1633207"/>
              <a:gd name="connsiteY0" fmla="*/ 92907 h 640267"/>
              <a:gd name="connsiteX1" fmla="*/ 29339 w 1633207"/>
              <a:gd name="connsiteY1" fmla="*/ 73348 h 640267"/>
              <a:gd name="connsiteX2" fmla="*/ 83128 w 1633207"/>
              <a:gd name="connsiteY2" fmla="*/ 53789 h 640267"/>
              <a:gd name="connsiteX3" fmla="*/ 132026 w 1633207"/>
              <a:gd name="connsiteY3" fmla="*/ 34229 h 640267"/>
              <a:gd name="connsiteX4" fmla="*/ 200484 w 1633207"/>
              <a:gd name="connsiteY4" fmla="*/ 9780 h 640267"/>
              <a:gd name="connsiteX5" fmla="*/ 244492 w 1633207"/>
              <a:gd name="connsiteY5" fmla="*/ 0 h 640267"/>
              <a:gd name="connsiteX6" fmla="*/ 317840 w 1633207"/>
              <a:gd name="connsiteY6" fmla="*/ 9780 h 640267"/>
              <a:gd name="connsiteX7" fmla="*/ 332509 w 1633207"/>
              <a:gd name="connsiteY7" fmla="*/ 24450 h 640267"/>
              <a:gd name="connsiteX8" fmla="*/ 361848 w 1633207"/>
              <a:gd name="connsiteY8" fmla="*/ 44009 h 640267"/>
              <a:gd name="connsiteX9" fmla="*/ 396077 w 1633207"/>
              <a:gd name="connsiteY9" fmla="*/ 63568 h 640267"/>
              <a:gd name="connsiteX10" fmla="*/ 420527 w 1633207"/>
              <a:gd name="connsiteY10" fmla="*/ 88018 h 640267"/>
              <a:gd name="connsiteX11" fmla="*/ 444976 w 1633207"/>
              <a:gd name="connsiteY11" fmla="*/ 107577 h 640267"/>
              <a:gd name="connsiteX12" fmla="*/ 464535 w 1633207"/>
              <a:gd name="connsiteY12" fmla="*/ 127136 h 640267"/>
              <a:gd name="connsiteX13" fmla="*/ 513434 w 1633207"/>
              <a:gd name="connsiteY13" fmla="*/ 166255 h 640267"/>
              <a:gd name="connsiteX14" fmla="*/ 532993 w 1633207"/>
              <a:gd name="connsiteY14" fmla="*/ 180925 h 640267"/>
              <a:gd name="connsiteX15" fmla="*/ 601451 w 1633207"/>
              <a:gd name="connsiteY15" fmla="*/ 210264 h 640267"/>
              <a:gd name="connsiteX16" fmla="*/ 655239 w 1633207"/>
              <a:gd name="connsiteY16" fmla="*/ 200484 h 640267"/>
              <a:gd name="connsiteX17" fmla="*/ 679688 w 1633207"/>
              <a:gd name="connsiteY17" fmla="*/ 185814 h 640267"/>
              <a:gd name="connsiteX18" fmla="*/ 699247 w 1633207"/>
              <a:gd name="connsiteY18" fmla="*/ 171145 h 640267"/>
              <a:gd name="connsiteX19" fmla="*/ 713917 w 1633207"/>
              <a:gd name="connsiteY19" fmla="*/ 161365 h 640267"/>
              <a:gd name="connsiteX20" fmla="*/ 733476 w 1633207"/>
              <a:gd name="connsiteY20" fmla="*/ 146696 h 640267"/>
              <a:gd name="connsiteX21" fmla="*/ 748146 w 1633207"/>
              <a:gd name="connsiteY21" fmla="*/ 141806 h 640267"/>
              <a:gd name="connsiteX22" fmla="*/ 850832 w 1633207"/>
              <a:gd name="connsiteY22" fmla="*/ 146696 h 640267"/>
              <a:gd name="connsiteX23" fmla="*/ 875282 w 1633207"/>
              <a:gd name="connsiteY23" fmla="*/ 180925 h 640267"/>
              <a:gd name="connsiteX24" fmla="*/ 924180 w 1633207"/>
              <a:gd name="connsiteY24" fmla="*/ 244492 h 640267"/>
              <a:gd name="connsiteX25" fmla="*/ 1026867 w 1633207"/>
              <a:gd name="connsiteY25" fmla="*/ 410747 h 640267"/>
              <a:gd name="connsiteX26" fmla="*/ 1046426 w 1633207"/>
              <a:gd name="connsiteY26" fmla="*/ 493874 h 640267"/>
              <a:gd name="connsiteX27" fmla="*/ 1061096 w 1633207"/>
              <a:gd name="connsiteY27" fmla="*/ 547662 h 640267"/>
              <a:gd name="connsiteX28" fmla="*/ 1085545 w 1633207"/>
              <a:gd name="connsiteY28" fmla="*/ 630790 h 640267"/>
              <a:gd name="connsiteX29" fmla="*/ 1183342 w 1633207"/>
              <a:gd name="connsiteY29" fmla="*/ 635680 h 640267"/>
              <a:gd name="connsiteX30" fmla="*/ 1232240 w 1633207"/>
              <a:gd name="connsiteY30" fmla="*/ 606341 h 640267"/>
              <a:gd name="connsiteX31" fmla="*/ 1325147 w 1633207"/>
              <a:gd name="connsiteY31" fmla="*/ 532993 h 640267"/>
              <a:gd name="connsiteX32" fmla="*/ 1364266 w 1633207"/>
              <a:gd name="connsiteY32" fmla="*/ 484095 h 640267"/>
              <a:gd name="connsiteX33" fmla="*/ 1398494 w 1633207"/>
              <a:gd name="connsiteY33" fmla="*/ 449866 h 640267"/>
              <a:gd name="connsiteX34" fmla="*/ 1457173 w 1633207"/>
              <a:gd name="connsiteY34" fmla="*/ 371628 h 640267"/>
              <a:gd name="connsiteX35" fmla="*/ 1476732 w 1633207"/>
              <a:gd name="connsiteY35" fmla="*/ 347179 h 640267"/>
              <a:gd name="connsiteX36" fmla="*/ 1520740 w 1633207"/>
              <a:gd name="connsiteY36" fmla="*/ 303171 h 640267"/>
              <a:gd name="connsiteX37" fmla="*/ 1530520 w 1633207"/>
              <a:gd name="connsiteY37" fmla="*/ 288501 h 640267"/>
              <a:gd name="connsiteX38" fmla="*/ 1633207 w 1633207"/>
              <a:gd name="connsiteY38" fmla="*/ 68458 h 640267"/>
              <a:gd name="connsiteX0" fmla="*/ 0 w 1633207"/>
              <a:gd name="connsiteY0" fmla="*/ 92907 h 640267"/>
              <a:gd name="connsiteX1" fmla="*/ 29339 w 1633207"/>
              <a:gd name="connsiteY1" fmla="*/ 73348 h 640267"/>
              <a:gd name="connsiteX2" fmla="*/ 83128 w 1633207"/>
              <a:gd name="connsiteY2" fmla="*/ 53789 h 640267"/>
              <a:gd name="connsiteX3" fmla="*/ 132026 w 1633207"/>
              <a:gd name="connsiteY3" fmla="*/ 34229 h 640267"/>
              <a:gd name="connsiteX4" fmla="*/ 200484 w 1633207"/>
              <a:gd name="connsiteY4" fmla="*/ 9780 h 640267"/>
              <a:gd name="connsiteX5" fmla="*/ 244492 w 1633207"/>
              <a:gd name="connsiteY5" fmla="*/ 0 h 640267"/>
              <a:gd name="connsiteX6" fmla="*/ 317840 w 1633207"/>
              <a:gd name="connsiteY6" fmla="*/ 9780 h 640267"/>
              <a:gd name="connsiteX7" fmla="*/ 332509 w 1633207"/>
              <a:gd name="connsiteY7" fmla="*/ 24450 h 640267"/>
              <a:gd name="connsiteX8" fmla="*/ 361848 w 1633207"/>
              <a:gd name="connsiteY8" fmla="*/ 44009 h 640267"/>
              <a:gd name="connsiteX9" fmla="*/ 396077 w 1633207"/>
              <a:gd name="connsiteY9" fmla="*/ 63568 h 640267"/>
              <a:gd name="connsiteX10" fmla="*/ 420527 w 1633207"/>
              <a:gd name="connsiteY10" fmla="*/ 88018 h 640267"/>
              <a:gd name="connsiteX11" fmla="*/ 444976 w 1633207"/>
              <a:gd name="connsiteY11" fmla="*/ 107577 h 640267"/>
              <a:gd name="connsiteX12" fmla="*/ 464535 w 1633207"/>
              <a:gd name="connsiteY12" fmla="*/ 127136 h 640267"/>
              <a:gd name="connsiteX13" fmla="*/ 513434 w 1633207"/>
              <a:gd name="connsiteY13" fmla="*/ 166255 h 640267"/>
              <a:gd name="connsiteX14" fmla="*/ 532993 w 1633207"/>
              <a:gd name="connsiteY14" fmla="*/ 180925 h 640267"/>
              <a:gd name="connsiteX15" fmla="*/ 601451 w 1633207"/>
              <a:gd name="connsiteY15" fmla="*/ 210264 h 640267"/>
              <a:gd name="connsiteX16" fmla="*/ 655239 w 1633207"/>
              <a:gd name="connsiteY16" fmla="*/ 200484 h 640267"/>
              <a:gd name="connsiteX17" fmla="*/ 679688 w 1633207"/>
              <a:gd name="connsiteY17" fmla="*/ 185814 h 640267"/>
              <a:gd name="connsiteX18" fmla="*/ 699247 w 1633207"/>
              <a:gd name="connsiteY18" fmla="*/ 171145 h 640267"/>
              <a:gd name="connsiteX19" fmla="*/ 713917 w 1633207"/>
              <a:gd name="connsiteY19" fmla="*/ 161365 h 640267"/>
              <a:gd name="connsiteX20" fmla="*/ 733476 w 1633207"/>
              <a:gd name="connsiteY20" fmla="*/ 146696 h 640267"/>
              <a:gd name="connsiteX21" fmla="*/ 748146 w 1633207"/>
              <a:gd name="connsiteY21" fmla="*/ 141806 h 640267"/>
              <a:gd name="connsiteX22" fmla="*/ 850832 w 1633207"/>
              <a:gd name="connsiteY22" fmla="*/ 146696 h 640267"/>
              <a:gd name="connsiteX23" fmla="*/ 875282 w 1633207"/>
              <a:gd name="connsiteY23" fmla="*/ 180925 h 640267"/>
              <a:gd name="connsiteX24" fmla="*/ 924180 w 1633207"/>
              <a:gd name="connsiteY24" fmla="*/ 244492 h 640267"/>
              <a:gd name="connsiteX25" fmla="*/ 1026867 w 1633207"/>
              <a:gd name="connsiteY25" fmla="*/ 410747 h 640267"/>
              <a:gd name="connsiteX26" fmla="*/ 1046426 w 1633207"/>
              <a:gd name="connsiteY26" fmla="*/ 493874 h 640267"/>
              <a:gd name="connsiteX27" fmla="*/ 1061096 w 1633207"/>
              <a:gd name="connsiteY27" fmla="*/ 547662 h 640267"/>
              <a:gd name="connsiteX28" fmla="*/ 1085545 w 1633207"/>
              <a:gd name="connsiteY28" fmla="*/ 630790 h 640267"/>
              <a:gd name="connsiteX29" fmla="*/ 1183342 w 1633207"/>
              <a:gd name="connsiteY29" fmla="*/ 635680 h 640267"/>
              <a:gd name="connsiteX30" fmla="*/ 1232240 w 1633207"/>
              <a:gd name="connsiteY30" fmla="*/ 606341 h 640267"/>
              <a:gd name="connsiteX31" fmla="*/ 1325147 w 1633207"/>
              <a:gd name="connsiteY31" fmla="*/ 532993 h 640267"/>
              <a:gd name="connsiteX32" fmla="*/ 1364266 w 1633207"/>
              <a:gd name="connsiteY32" fmla="*/ 484095 h 640267"/>
              <a:gd name="connsiteX33" fmla="*/ 1457173 w 1633207"/>
              <a:gd name="connsiteY33" fmla="*/ 371628 h 640267"/>
              <a:gd name="connsiteX34" fmla="*/ 1476732 w 1633207"/>
              <a:gd name="connsiteY34" fmla="*/ 347179 h 640267"/>
              <a:gd name="connsiteX35" fmla="*/ 1520740 w 1633207"/>
              <a:gd name="connsiteY35" fmla="*/ 303171 h 640267"/>
              <a:gd name="connsiteX36" fmla="*/ 1530520 w 1633207"/>
              <a:gd name="connsiteY36" fmla="*/ 288501 h 640267"/>
              <a:gd name="connsiteX37" fmla="*/ 1633207 w 1633207"/>
              <a:gd name="connsiteY37" fmla="*/ 68458 h 640267"/>
              <a:gd name="connsiteX0" fmla="*/ 0 w 1633207"/>
              <a:gd name="connsiteY0" fmla="*/ 92907 h 640267"/>
              <a:gd name="connsiteX1" fmla="*/ 29339 w 1633207"/>
              <a:gd name="connsiteY1" fmla="*/ 73348 h 640267"/>
              <a:gd name="connsiteX2" fmla="*/ 83128 w 1633207"/>
              <a:gd name="connsiteY2" fmla="*/ 53789 h 640267"/>
              <a:gd name="connsiteX3" fmla="*/ 132026 w 1633207"/>
              <a:gd name="connsiteY3" fmla="*/ 34229 h 640267"/>
              <a:gd name="connsiteX4" fmla="*/ 200484 w 1633207"/>
              <a:gd name="connsiteY4" fmla="*/ 9780 h 640267"/>
              <a:gd name="connsiteX5" fmla="*/ 244492 w 1633207"/>
              <a:gd name="connsiteY5" fmla="*/ 0 h 640267"/>
              <a:gd name="connsiteX6" fmla="*/ 317840 w 1633207"/>
              <a:gd name="connsiteY6" fmla="*/ 9780 h 640267"/>
              <a:gd name="connsiteX7" fmla="*/ 332509 w 1633207"/>
              <a:gd name="connsiteY7" fmla="*/ 24450 h 640267"/>
              <a:gd name="connsiteX8" fmla="*/ 361848 w 1633207"/>
              <a:gd name="connsiteY8" fmla="*/ 44009 h 640267"/>
              <a:gd name="connsiteX9" fmla="*/ 396077 w 1633207"/>
              <a:gd name="connsiteY9" fmla="*/ 63568 h 640267"/>
              <a:gd name="connsiteX10" fmla="*/ 420527 w 1633207"/>
              <a:gd name="connsiteY10" fmla="*/ 88018 h 640267"/>
              <a:gd name="connsiteX11" fmla="*/ 444976 w 1633207"/>
              <a:gd name="connsiteY11" fmla="*/ 107577 h 640267"/>
              <a:gd name="connsiteX12" fmla="*/ 464535 w 1633207"/>
              <a:gd name="connsiteY12" fmla="*/ 127136 h 640267"/>
              <a:gd name="connsiteX13" fmla="*/ 513434 w 1633207"/>
              <a:gd name="connsiteY13" fmla="*/ 166255 h 640267"/>
              <a:gd name="connsiteX14" fmla="*/ 532993 w 1633207"/>
              <a:gd name="connsiteY14" fmla="*/ 180925 h 640267"/>
              <a:gd name="connsiteX15" fmla="*/ 601451 w 1633207"/>
              <a:gd name="connsiteY15" fmla="*/ 210264 h 640267"/>
              <a:gd name="connsiteX16" fmla="*/ 655239 w 1633207"/>
              <a:gd name="connsiteY16" fmla="*/ 200484 h 640267"/>
              <a:gd name="connsiteX17" fmla="*/ 679688 w 1633207"/>
              <a:gd name="connsiteY17" fmla="*/ 185814 h 640267"/>
              <a:gd name="connsiteX18" fmla="*/ 699247 w 1633207"/>
              <a:gd name="connsiteY18" fmla="*/ 171145 h 640267"/>
              <a:gd name="connsiteX19" fmla="*/ 713917 w 1633207"/>
              <a:gd name="connsiteY19" fmla="*/ 161365 h 640267"/>
              <a:gd name="connsiteX20" fmla="*/ 733476 w 1633207"/>
              <a:gd name="connsiteY20" fmla="*/ 146696 h 640267"/>
              <a:gd name="connsiteX21" fmla="*/ 748146 w 1633207"/>
              <a:gd name="connsiteY21" fmla="*/ 141806 h 640267"/>
              <a:gd name="connsiteX22" fmla="*/ 850832 w 1633207"/>
              <a:gd name="connsiteY22" fmla="*/ 146696 h 640267"/>
              <a:gd name="connsiteX23" fmla="*/ 875282 w 1633207"/>
              <a:gd name="connsiteY23" fmla="*/ 180925 h 640267"/>
              <a:gd name="connsiteX24" fmla="*/ 924180 w 1633207"/>
              <a:gd name="connsiteY24" fmla="*/ 244492 h 640267"/>
              <a:gd name="connsiteX25" fmla="*/ 1026867 w 1633207"/>
              <a:gd name="connsiteY25" fmla="*/ 410747 h 640267"/>
              <a:gd name="connsiteX26" fmla="*/ 1046426 w 1633207"/>
              <a:gd name="connsiteY26" fmla="*/ 493874 h 640267"/>
              <a:gd name="connsiteX27" fmla="*/ 1061096 w 1633207"/>
              <a:gd name="connsiteY27" fmla="*/ 547662 h 640267"/>
              <a:gd name="connsiteX28" fmla="*/ 1085545 w 1633207"/>
              <a:gd name="connsiteY28" fmla="*/ 630790 h 640267"/>
              <a:gd name="connsiteX29" fmla="*/ 1183342 w 1633207"/>
              <a:gd name="connsiteY29" fmla="*/ 635680 h 640267"/>
              <a:gd name="connsiteX30" fmla="*/ 1232240 w 1633207"/>
              <a:gd name="connsiteY30" fmla="*/ 606341 h 640267"/>
              <a:gd name="connsiteX31" fmla="*/ 1325147 w 1633207"/>
              <a:gd name="connsiteY31" fmla="*/ 532993 h 640267"/>
              <a:gd name="connsiteX32" fmla="*/ 1364266 w 1633207"/>
              <a:gd name="connsiteY32" fmla="*/ 484095 h 640267"/>
              <a:gd name="connsiteX33" fmla="*/ 1418055 w 1633207"/>
              <a:gd name="connsiteY33" fmla="*/ 415637 h 640267"/>
              <a:gd name="connsiteX34" fmla="*/ 1457173 w 1633207"/>
              <a:gd name="connsiteY34" fmla="*/ 371628 h 640267"/>
              <a:gd name="connsiteX35" fmla="*/ 1476732 w 1633207"/>
              <a:gd name="connsiteY35" fmla="*/ 347179 h 640267"/>
              <a:gd name="connsiteX36" fmla="*/ 1520740 w 1633207"/>
              <a:gd name="connsiteY36" fmla="*/ 303171 h 640267"/>
              <a:gd name="connsiteX37" fmla="*/ 1530520 w 1633207"/>
              <a:gd name="connsiteY37" fmla="*/ 288501 h 640267"/>
              <a:gd name="connsiteX38" fmla="*/ 1633207 w 1633207"/>
              <a:gd name="connsiteY38" fmla="*/ 68458 h 640267"/>
              <a:gd name="connsiteX0" fmla="*/ 0 w 1633207"/>
              <a:gd name="connsiteY0" fmla="*/ 92907 h 640267"/>
              <a:gd name="connsiteX1" fmla="*/ 29339 w 1633207"/>
              <a:gd name="connsiteY1" fmla="*/ 73348 h 640267"/>
              <a:gd name="connsiteX2" fmla="*/ 83128 w 1633207"/>
              <a:gd name="connsiteY2" fmla="*/ 53789 h 640267"/>
              <a:gd name="connsiteX3" fmla="*/ 132026 w 1633207"/>
              <a:gd name="connsiteY3" fmla="*/ 34229 h 640267"/>
              <a:gd name="connsiteX4" fmla="*/ 200484 w 1633207"/>
              <a:gd name="connsiteY4" fmla="*/ 9780 h 640267"/>
              <a:gd name="connsiteX5" fmla="*/ 244492 w 1633207"/>
              <a:gd name="connsiteY5" fmla="*/ 0 h 640267"/>
              <a:gd name="connsiteX6" fmla="*/ 317840 w 1633207"/>
              <a:gd name="connsiteY6" fmla="*/ 9780 h 640267"/>
              <a:gd name="connsiteX7" fmla="*/ 332509 w 1633207"/>
              <a:gd name="connsiteY7" fmla="*/ 24450 h 640267"/>
              <a:gd name="connsiteX8" fmla="*/ 361848 w 1633207"/>
              <a:gd name="connsiteY8" fmla="*/ 44009 h 640267"/>
              <a:gd name="connsiteX9" fmla="*/ 396077 w 1633207"/>
              <a:gd name="connsiteY9" fmla="*/ 63568 h 640267"/>
              <a:gd name="connsiteX10" fmla="*/ 420527 w 1633207"/>
              <a:gd name="connsiteY10" fmla="*/ 88018 h 640267"/>
              <a:gd name="connsiteX11" fmla="*/ 444976 w 1633207"/>
              <a:gd name="connsiteY11" fmla="*/ 107577 h 640267"/>
              <a:gd name="connsiteX12" fmla="*/ 464535 w 1633207"/>
              <a:gd name="connsiteY12" fmla="*/ 127136 h 640267"/>
              <a:gd name="connsiteX13" fmla="*/ 513434 w 1633207"/>
              <a:gd name="connsiteY13" fmla="*/ 166255 h 640267"/>
              <a:gd name="connsiteX14" fmla="*/ 532993 w 1633207"/>
              <a:gd name="connsiteY14" fmla="*/ 180925 h 640267"/>
              <a:gd name="connsiteX15" fmla="*/ 655239 w 1633207"/>
              <a:gd name="connsiteY15" fmla="*/ 200484 h 640267"/>
              <a:gd name="connsiteX16" fmla="*/ 679688 w 1633207"/>
              <a:gd name="connsiteY16" fmla="*/ 185814 h 640267"/>
              <a:gd name="connsiteX17" fmla="*/ 699247 w 1633207"/>
              <a:gd name="connsiteY17" fmla="*/ 171145 h 640267"/>
              <a:gd name="connsiteX18" fmla="*/ 713917 w 1633207"/>
              <a:gd name="connsiteY18" fmla="*/ 161365 h 640267"/>
              <a:gd name="connsiteX19" fmla="*/ 733476 w 1633207"/>
              <a:gd name="connsiteY19" fmla="*/ 146696 h 640267"/>
              <a:gd name="connsiteX20" fmla="*/ 748146 w 1633207"/>
              <a:gd name="connsiteY20" fmla="*/ 141806 h 640267"/>
              <a:gd name="connsiteX21" fmla="*/ 850832 w 1633207"/>
              <a:gd name="connsiteY21" fmla="*/ 146696 h 640267"/>
              <a:gd name="connsiteX22" fmla="*/ 875282 w 1633207"/>
              <a:gd name="connsiteY22" fmla="*/ 180925 h 640267"/>
              <a:gd name="connsiteX23" fmla="*/ 924180 w 1633207"/>
              <a:gd name="connsiteY23" fmla="*/ 244492 h 640267"/>
              <a:gd name="connsiteX24" fmla="*/ 1026867 w 1633207"/>
              <a:gd name="connsiteY24" fmla="*/ 410747 h 640267"/>
              <a:gd name="connsiteX25" fmla="*/ 1046426 w 1633207"/>
              <a:gd name="connsiteY25" fmla="*/ 493874 h 640267"/>
              <a:gd name="connsiteX26" fmla="*/ 1061096 w 1633207"/>
              <a:gd name="connsiteY26" fmla="*/ 547662 h 640267"/>
              <a:gd name="connsiteX27" fmla="*/ 1085545 w 1633207"/>
              <a:gd name="connsiteY27" fmla="*/ 630790 h 640267"/>
              <a:gd name="connsiteX28" fmla="*/ 1183342 w 1633207"/>
              <a:gd name="connsiteY28" fmla="*/ 635680 h 640267"/>
              <a:gd name="connsiteX29" fmla="*/ 1232240 w 1633207"/>
              <a:gd name="connsiteY29" fmla="*/ 606341 h 640267"/>
              <a:gd name="connsiteX30" fmla="*/ 1325147 w 1633207"/>
              <a:gd name="connsiteY30" fmla="*/ 532993 h 640267"/>
              <a:gd name="connsiteX31" fmla="*/ 1364266 w 1633207"/>
              <a:gd name="connsiteY31" fmla="*/ 484095 h 640267"/>
              <a:gd name="connsiteX32" fmla="*/ 1418055 w 1633207"/>
              <a:gd name="connsiteY32" fmla="*/ 415637 h 640267"/>
              <a:gd name="connsiteX33" fmla="*/ 1457173 w 1633207"/>
              <a:gd name="connsiteY33" fmla="*/ 371628 h 640267"/>
              <a:gd name="connsiteX34" fmla="*/ 1476732 w 1633207"/>
              <a:gd name="connsiteY34" fmla="*/ 347179 h 640267"/>
              <a:gd name="connsiteX35" fmla="*/ 1520740 w 1633207"/>
              <a:gd name="connsiteY35" fmla="*/ 303171 h 640267"/>
              <a:gd name="connsiteX36" fmla="*/ 1530520 w 1633207"/>
              <a:gd name="connsiteY36" fmla="*/ 288501 h 640267"/>
              <a:gd name="connsiteX37" fmla="*/ 1633207 w 1633207"/>
              <a:gd name="connsiteY37" fmla="*/ 68458 h 640267"/>
              <a:gd name="connsiteX0" fmla="*/ 0 w 1633207"/>
              <a:gd name="connsiteY0" fmla="*/ 92907 h 640267"/>
              <a:gd name="connsiteX1" fmla="*/ 29339 w 1633207"/>
              <a:gd name="connsiteY1" fmla="*/ 73348 h 640267"/>
              <a:gd name="connsiteX2" fmla="*/ 83128 w 1633207"/>
              <a:gd name="connsiteY2" fmla="*/ 53789 h 640267"/>
              <a:gd name="connsiteX3" fmla="*/ 132026 w 1633207"/>
              <a:gd name="connsiteY3" fmla="*/ 34229 h 640267"/>
              <a:gd name="connsiteX4" fmla="*/ 200484 w 1633207"/>
              <a:gd name="connsiteY4" fmla="*/ 9780 h 640267"/>
              <a:gd name="connsiteX5" fmla="*/ 244492 w 1633207"/>
              <a:gd name="connsiteY5" fmla="*/ 0 h 640267"/>
              <a:gd name="connsiteX6" fmla="*/ 317840 w 1633207"/>
              <a:gd name="connsiteY6" fmla="*/ 9780 h 640267"/>
              <a:gd name="connsiteX7" fmla="*/ 332509 w 1633207"/>
              <a:gd name="connsiteY7" fmla="*/ 24450 h 640267"/>
              <a:gd name="connsiteX8" fmla="*/ 361848 w 1633207"/>
              <a:gd name="connsiteY8" fmla="*/ 44009 h 640267"/>
              <a:gd name="connsiteX9" fmla="*/ 396077 w 1633207"/>
              <a:gd name="connsiteY9" fmla="*/ 63568 h 640267"/>
              <a:gd name="connsiteX10" fmla="*/ 420527 w 1633207"/>
              <a:gd name="connsiteY10" fmla="*/ 88018 h 640267"/>
              <a:gd name="connsiteX11" fmla="*/ 464535 w 1633207"/>
              <a:gd name="connsiteY11" fmla="*/ 127136 h 640267"/>
              <a:gd name="connsiteX12" fmla="*/ 513434 w 1633207"/>
              <a:gd name="connsiteY12" fmla="*/ 166255 h 640267"/>
              <a:gd name="connsiteX13" fmla="*/ 532993 w 1633207"/>
              <a:gd name="connsiteY13" fmla="*/ 180925 h 640267"/>
              <a:gd name="connsiteX14" fmla="*/ 655239 w 1633207"/>
              <a:gd name="connsiteY14" fmla="*/ 200484 h 640267"/>
              <a:gd name="connsiteX15" fmla="*/ 679688 w 1633207"/>
              <a:gd name="connsiteY15" fmla="*/ 185814 h 640267"/>
              <a:gd name="connsiteX16" fmla="*/ 699247 w 1633207"/>
              <a:gd name="connsiteY16" fmla="*/ 171145 h 640267"/>
              <a:gd name="connsiteX17" fmla="*/ 713917 w 1633207"/>
              <a:gd name="connsiteY17" fmla="*/ 161365 h 640267"/>
              <a:gd name="connsiteX18" fmla="*/ 733476 w 1633207"/>
              <a:gd name="connsiteY18" fmla="*/ 146696 h 640267"/>
              <a:gd name="connsiteX19" fmla="*/ 748146 w 1633207"/>
              <a:gd name="connsiteY19" fmla="*/ 141806 h 640267"/>
              <a:gd name="connsiteX20" fmla="*/ 850832 w 1633207"/>
              <a:gd name="connsiteY20" fmla="*/ 146696 h 640267"/>
              <a:gd name="connsiteX21" fmla="*/ 875282 w 1633207"/>
              <a:gd name="connsiteY21" fmla="*/ 180925 h 640267"/>
              <a:gd name="connsiteX22" fmla="*/ 924180 w 1633207"/>
              <a:gd name="connsiteY22" fmla="*/ 244492 h 640267"/>
              <a:gd name="connsiteX23" fmla="*/ 1026867 w 1633207"/>
              <a:gd name="connsiteY23" fmla="*/ 410747 h 640267"/>
              <a:gd name="connsiteX24" fmla="*/ 1046426 w 1633207"/>
              <a:gd name="connsiteY24" fmla="*/ 493874 h 640267"/>
              <a:gd name="connsiteX25" fmla="*/ 1061096 w 1633207"/>
              <a:gd name="connsiteY25" fmla="*/ 547662 h 640267"/>
              <a:gd name="connsiteX26" fmla="*/ 1085545 w 1633207"/>
              <a:gd name="connsiteY26" fmla="*/ 630790 h 640267"/>
              <a:gd name="connsiteX27" fmla="*/ 1183342 w 1633207"/>
              <a:gd name="connsiteY27" fmla="*/ 635680 h 640267"/>
              <a:gd name="connsiteX28" fmla="*/ 1232240 w 1633207"/>
              <a:gd name="connsiteY28" fmla="*/ 606341 h 640267"/>
              <a:gd name="connsiteX29" fmla="*/ 1325147 w 1633207"/>
              <a:gd name="connsiteY29" fmla="*/ 532993 h 640267"/>
              <a:gd name="connsiteX30" fmla="*/ 1364266 w 1633207"/>
              <a:gd name="connsiteY30" fmla="*/ 484095 h 640267"/>
              <a:gd name="connsiteX31" fmla="*/ 1418055 w 1633207"/>
              <a:gd name="connsiteY31" fmla="*/ 415637 h 640267"/>
              <a:gd name="connsiteX32" fmla="*/ 1457173 w 1633207"/>
              <a:gd name="connsiteY32" fmla="*/ 371628 h 640267"/>
              <a:gd name="connsiteX33" fmla="*/ 1476732 w 1633207"/>
              <a:gd name="connsiteY33" fmla="*/ 347179 h 640267"/>
              <a:gd name="connsiteX34" fmla="*/ 1520740 w 1633207"/>
              <a:gd name="connsiteY34" fmla="*/ 303171 h 640267"/>
              <a:gd name="connsiteX35" fmla="*/ 1530520 w 1633207"/>
              <a:gd name="connsiteY35" fmla="*/ 288501 h 640267"/>
              <a:gd name="connsiteX36" fmla="*/ 1633207 w 1633207"/>
              <a:gd name="connsiteY36" fmla="*/ 68458 h 640267"/>
              <a:gd name="connsiteX0" fmla="*/ 0 w 1633207"/>
              <a:gd name="connsiteY0" fmla="*/ 85610 h 632970"/>
              <a:gd name="connsiteX1" fmla="*/ 29339 w 1633207"/>
              <a:gd name="connsiteY1" fmla="*/ 66051 h 632970"/>
              <a:gd name="connsiteX2" fmla="*/ 83128 w 1633207"/>
              <a:gd name="connsiteY2" fmla="*/ 46492 h 632970"/>
              <a:gd name="connsiteX3" fmla="*/ 132026 w 1633207"/>
              <a:gd name="connsiteY3" fmla="*/ 26932 h 632970"/>
              <a:gd name="connsiteX4" fmla="*/ 200484 w 1633207"/>
              <a:gd name="connsiteY4" fmla="*/ 2483 h 632970"/>
              <a:gd name="connsiteX5" fmla="*/ 317840 w 1633207"/>
              <a:gd name="connsiteY5" fmla="*/ 2483 h 632970"/>
              <a:gd name="connsiteX6" fmla="*/ 332509 w 1633207"/>
              <a:gd name="connsiteY6" fmla="*/ 17153 h 632970"/>
              <a:gd name="connsiteX7" fmla="*/ 361848 w 1633207"/>
              <a:gd name="connsiteY7" fmla="*/ 36712 h 632970"/>
              <a:gd name="connsiteX8" fmla="*/ 396077 w 1633207"/>
              <a:gd name="connsiteY8" fmla="*/ 56271 h 632970"/>
              <a:gd name="connsiteX9" fmla="*/ 420527 w 1633207"/>
              <a:gd name="connsiteY9" fmla="*/ 80721 h 632970"/>
              <a:gd name="connsiteX10" fmla="*/ 464535 w 1633207"/>
              <a:gd name="connsiteY10" fmla="*/ 119839 h 632970"/>
              <a:gd name="connsiteX11" fmla="*/ 513434 w 1633207"/>
              <a:gd name="connsiteY11" fmla="*/ 158958 h 632970"/>
              <a:gd name="connsiteX12" fmla="*/ 532993 w 1633207"/>
              <a:gd name="connsiteY12" fmla="*/ 173628 h 632970"/>
              <a:gd name="connsiteX13" fmla="*/ 655239 w 1633207"/>
              <a:gd name="connsiteY13" fmla="*/ 193187 h 632970"/>
              <a:gd name="connsiteX14" fmla="*/ 679688 w 1633207"/>
              <a:gd name="connsiteY14" fmla="*/ 178517 h 632970"/>
              <a:gd name="connsiteX15" fmla="*/ 699247 w 1633207"/>
              <a:gd name="connsiteY15" fmla="*/ 163848 h 632970"/>
              <a:gd name="connsiteX16" fmla="*/ 713917 w 1633207"/>
              <a:gd name="connsiteY16" fmla="*/ 154068 h 632970"/>
              <a:gd name="connsiteX17" fmla="*/ 733476 w 1633207"/>
              <a:gd name="connsiteY17" fmla="*/ 139399 h 632970"/>
              <a:gd name="connsiteX18" fmla="*/ 748146 w 1633207"/>
              <a:gd name="connsiteY18" fmla="*/ 134509 h 632970"/>
              <a:gd name="connsiteX19" fmla="*/ 850832 w 1633207"/>
              <a:gd name="connsiteY19" fmla="*/ 139399 h 632970"/>
              <a:gd name="connsiteX20" fmla="*/ 875282 w 1633207"/>
              <a:gd name="connsiteY20" fmla="*/ 173628 h 632970"/>
              <a:gd name="connsiteX21" fmla="*/ 924180 w 1633207"/>
              <a:gd name="connsiteY21" fmla="*/ 237195 h 632970"/>
              <a:gd name="connsiteX22" fmla="*/ 1026867 w 1633207"/>
              <a:gd name="connsiteY22" fmla="*/ 403450 h 632970"/>
              <a:gd name="connsiteX23" fmla="*/ 1046426 w 1633207"/>
              <a:gd name="connsiteY23" fmla="*/ 486577 h 632970"/>
              <a:gd name="connsiteX24" fmla="*/ 1061096 w 1633207"/>
              <a:gd name="connsiteY24" fmla="*/ 540365 h 632970"/>
              <a:gd name="connsiteX25" fmla="*/ 1085545 w 1633207"/>
              <a:gd name="connsiteY25" fmla="*/ 623493 h 632970"/>
              <a:gd name="connsiteX26" fmla="*/ 1183342 w 1633207"/>
              <a:gd name="connsiteY26" fmla="*/ 628383 h 632970"/>
              <a:gd name="connsiteX27" fmla="*/ 1232240 w 1633207"/>
              <a:gd name="connsiteY27" fmla="*/ 599044 h 632970"/>
              <a:gd name="connsiteX28" fmla="*/ 1325147 w 1633207"/>
              <a:gd name="connsiteY28" fmla="*/ 525696 h 632970"/>
              <a:gd name="connsiteX29" fmla="*/ 1364266 w 1633207"/>
              <a:gd name="connsiteY29" fmla="*/ 476798 h 632970"/>
              <a:gd name="connsiteX30" fmla="*/ 1418055 w 1633207"/>
              <a:gd name="connsiteY30" fmla="*/ 408340 h 632970"/>
              <a:gd name="connsiteX31" fmla="*/ 1457173 w 1633207"/>
              <a:gd name="connsiteY31" fmla="*/ 364331 h 632970"/>
              <a:gd name="connsiteX32" fmla="*/ 1476732 w 1633207"/>
              <a:gd name="connsiteY32" fmla="*/ 339882 h 632970"/>
              <a:gd name="connsiteX33" fmla="*/ 1520740 w 1633207"/>
              <a:gd name="connsiteY33" fmla="*/ 295874 h 632970"/>
              <a:gd name="connsiteX34" fmla="*/ 1530520 w 1633207"/>
              <a:gd name="connsiteY34" fmla="*/ 281204 h 632970"/>
              <a:gd name="connsiteX35" fmla="*/ 1633207 w 1633207"/>
              <a:gd name="connsiteY35" fmla="*/ 61161 h 632970"/>
              <a:gd name="connsiteX0" fmla="*/ 0 w 1633207"/>
              <a:gd name="connsiteY0" fmla="*/ 87001 h 634361"/>
              <a:gd name="connsiteX1" fmla="*/ 29339 w 1633207"/>
              <a:gd name="connsiteY1" fmla="*/ 67442 h 634361"/>
              <a:gd name="connsiteX2" fmla="*/ 83128 w 1633207"/>
              <a:gd name="connsiteY2" fmla="*/ 47883 h 634361"/>
              <a:gd name="connsiteX3" fmla="*/ 200484 w 1633207"/>
              <a:gd name="connsiteY3" fmla="*/ 3874 h 634361"/>
              <a:gd name="connsiteX4" fmla="*/ 317840 w 1633207"/>
              <a:gd name="connsiteY4" fmla="*/ 3874 h 634361"/>
              <a:gd name="connsiteX5" fmla="*/ 332509 w 1633207"/>
              <a:gd name="connsiteY5" fmla="*/ 18544 h 634361"/>
              <a:gd name="connsiteX6" fmla="*/ 361848 w 1633207"/>
              <a:gd name="connsiteY6" fmla="*/ 38103 h 634361"/>
              <a:gd name="connsiteX7" fmla="*/ 396077 w 1633207"/>
              <a:gd name="connsiteY7" fmla="*/ 57662 h 634361"/>
              <a:gd name="connsiteX8" fmla="*/ 420527 w 1633207"/>
              <a:gd name="connsiteY8" fmla="*/ 82112 h 634361"/>
              <a:gd name="connsiteX9" fmla="*/ 464535 w 1633207"/>
              <a:gd name="connsiteY9" fmla="*/ 121230 h 634361"/>
              <a:gd name="connsiteX10" fmla="*/ 513434 w 1633207"/>
              <a:gd name="connsiteY10" fmla="*/ 160349 h 634361"/>
              <a:gd name="connsiteX11" fmla="*/ 532993 w 1633207"/>
              <a:gd name="connsiteY11" fmla="*/ 175019 h 634361"/>
              <a:gd name="connsiteX12" fmla="*/ 655239 w 1633207"/>
              <a:gd name="connsiteY12" fmla="*/ 194578 h 634361"/>
              <a:gd name="connsiteX13" fmla="*/ 679688 w 1633207"/>
              <a:gd name="connsiteY13" fmla="*/ 179908 h 634361"/>
              <a:gd name="connsiteX14" fmla="*/ 699247 w 1633207"/>
              <a:gd name="connsiteY14" fmla="*/ 165239 h 634361"/>
              <a:gd name="connsiteX15" fmla="*/ 713917 w 1633207"/>
              <a:gd name="connsiteY15" fmla="*/ 155459 h 634361"/>
              <a:gd name="connsiteX16" fmla="*/ 733476 w 1633207"/>
              <a:gd name="connsiteY16" fmla="*/ 140790 h 634361"/>
              <a:gd name="connsiteX17" fmla="*/ 748146 w 1633207"/>
              <a:gd name="connsiteY17" fmla="*/ 135900 h 634361"/>
              <a:gd name="connsiteX18" fmla="*/ 850832 w 1633207"/>
              <a:gd name="connsiteY18" fmla="*/ 140790 h 634361"/>
              <a:gd name="connsiteX19" fmla="*/ 875282 w 1633207"/>
              <a:gd name="connsiteY19" fmla="*/ 175019 h 634361"/>
              <a:gd name="connsiteX20" fmla="*/ 924180 w 1633207"/>
              <a:gd name="connsiteY20" fmla="*/ 238586 h 634361"/>
              <a:gd name="connsiteX21" fmla="*/ 1026867 w 1633207"/>
              <a:gd name="connsiteY21" fmla="*/ 404841 h 634361"/>
              <a:gd name="connsiteX22" fmla="*/ 1046426 w 1633207"/>
              <a:gd name="connsiteY22" fmla="*/ 487968 h 634361"/>
              <a:gd name="connsiteX23" fmla="*/ 1061096 w 1633207"/>
              <a:gd name="connsiteY23" fmla="*/ 541756 h 634361"/>
              <a:gd name="connsiteX24" fmla="*/ 1085545 w 1633207"/>
              <a:gd name="connsiteY24" fmla="*/ 624884 h 634361"/>
              <a:gd name="connsiteX25" fmla="*/ 1183342 w 1633207"/>
              <a:gd name="connsiteY25" fmla="*/ 629774 h 634361"/>
              <a:gd name="connsiteX26" fmla="*/ 1232240 w 1633207"/>
              <a:gd name="connsiteY26" fmla="*/ 600435 h 634361"/>
              <a:gd name="connsiteX27" fmla="*/ 1325147 w 1633207"/>
              <a:gd name="connsiteY27" fmla="*/ 527087 h 634361"/>
              <a:gd name="connsiteX28" fmla="*/ 1364266 w 1633207"/>
              <a:gd name="connsiteY28" fmla="*/ 478189 h 634361"/>
              <a:gd name="connsiteX29" fmla="*/ 1418055 w 1633207"/>
              <a:gd name="connsiteY29" fmla="*/ 409731 h 634361"/>
              <a:gd name="connsiteX30" fmla="*/ 1457173 w 1633207"/>
              <a:gd name="connsiteY30" fmla="*/ 365722 h 634361"/>
              <a:gd name="connsiteX31" fmla="*/ 1476732 w 1633207"/>
              <a:gd name="connsiteY31" fmla="*/ 341273 h 634361"/>
              <a:gd name="connsiteX32" fmla="*/ 1520740 w 1633207"/>
              <a:gd name="connsiteY32" fmla="*/ 297265 h 634361"/>
              <a:gd name="connsiteX33" fmla="*/ 1530520 w 1633207"/>
              <a:gd name="connsiteY33" fmla="*/ 282595 h 634361"/>
              <a:gd name="connsiteX34" fmla="*/ 1633207 w 1633207"/>
              <a:gd name="connsiteY34" fmla="*/ 62552 h 634361"/>
              <a:gd name="connsiteX0" fmla="*/ 0 w 1633207"/>
              <a:gd name="connsiteY0" fmla="*/ 87001 h 634361"/>
              <a:gd name="connsiteX1" fmla="*/ 83128 w 1633207"/>
              <a:gd name="connsiteY1" fmla="*/ 47883 h 634361"/>
              <a:gd name="connsiteX2" fmla="*/ 200484 w 1633207"/>
              <a:gd name="connsiteY2" fmla="*/ 3874 h 634361"/>
              <a:gd name="connsiteX3" fmla="*/ 317840 w 1633207"/>
              <a:gd name="connsiteY3" fmla="*/ 3874 h 634361"/>
              <a:gd name="connsiteX4" fmla="*/ 332509 w 1633207"/>
              <a:gd name="connsiteY4" fmla="*/ 18544 h 634361"/>
              <a:gd name="connsiteX5" fmla="*/ 361848 w 1633207"/>
              <a:gd name="connsiteY5" fmla="*/ 38103 h 634361"/>
              <a:gd name="connsiteX6" fmla="*/ 396077 w 1633207"/>
              <a:gd name="connsiteY6" fmla="*/ 57662 h 634361"/>
              <a:gd name="connsiteX7" fmla="*/ 420527 w 1633207"/>
              <a:gd name="connsiteY7" fmla="*/ 82112 h 634361"/>
              <a:gd name="connsiteX8" fmla="*/ 464535 w 1633207"/>
              <a:gd name="connsiteY8" fmla="*/ 121230 h 634361"/>
              <a:gd name="connsiteX9" fmla="*/ 513434 w 1633207"/>
              <a:gd name="connsiteY9" fmla="*/ 160349 h 634361"/>
              <a:gd name="connsiteX10" fmla="*/ 532993 w 1633207"/>
              <a:gd name="connsiteY10" fmla="*/ 175019 h 634361"/>
              <a:gd name="connsiteX11" fmla="*/ 655239 w 1633207"/>
              <a:gd name="connsiteY11" fmla="*/ 194578 h 634361"/>
              <a:gd name="connsiteX12" fmla="*/ 679688 w 1633207"/>
              <a:gd name="connsiteY12" fmla="*/ 179908 h 634361"/>
              <a:gd name="connsiteX13" fmla="*/ 699247 w 1633207"/>
              <a:gd name="connsiteY13" fmla="*/ 165239 h 634361"/>
              <a:gd name="connsiteX14" fmla="*/ 713917 w 1633207"/>
              <a:gd name="connsiteY14" fmla="*/ 155459 h 634361"/>
              <a:gd name="connsiteX15" fmla="*/ 733476 w 1633207"/>
              <a:gd name="connsiteY15" fmla="*/ 140790 h 634361"/>
              <a:gd name="connsiteX16" fmla="*/ 748146 w 1633207"/>
              <a:gd name="connsiteY16" fmla="*/ 135900 h 634361"/>
              <a:gd name="connsiteX17" fmla="*/ 850832 w 1633207"/>
              <a:gd name="connsiteY17" fmla="*/ 140790 h 634361"/>
              <a:gd name="connsiteX18" fmla="*/ 875282 w 1633207"/>
              <a:gd name="connsiteY18" fmla="*/ 175019 h 634361"/>
              <a:gd name="connsiteX19" fmla="*/ 924180 w 1633207"/>
              <a:gd name="connsiteY19" fmla="*/ 238586 h 634361"/>
              <a:gd name="connsiteX20" fmla="*/ 1026867 w 1633207"/>
              <a:gd name="connsiteY20" fmla="*/ 404841 h 634361"/>
              <a:gd name="connsiteX21" fmla="*/ 1046426 w 1633207"/>
              <a:gd name="connsiteY21" fmla="*/ 487968 h 634361"/>
              <a:gd name="connsiteX22" fmla="*/ 1061096 w 1633207"/>
              <a:gd name="connsiteY22" fmla="*/ 541756 h 634361"/>
              <a:gd name="connsiteX23" fmla="*/ 1085545 w 1633207"/>
              <a:gd name="connsiteY23" fmla="*/ 624884 h 634361"/>
              <a:gd name="connsiteX24" fmla="*/ 1183342 w 1633207"/>
              <a:gd name="connsiteY24" fmla="*/ 629774 h 634361"/>
              <a:gd name="connsiteX25" fmla="*/ 1232240 w 1633207"/>
              <a:gd name="connsiteY25" fmla="*/ 600435 h 634361"/>
              <a:gd name="connsiteX26" fmla="*/ 1325147 w 1633207"/>
              <a:gd name="connsiteY26" fmla="*/ 527087 h 634361"/>
              <a:gd name="connsiteX27" fmla="*/ 1364266 w 1633207"/>
              <a:gd name="connsiteY27" fmla="*/ 478189 h 634361"/>
              <a:gd name="connsiteX28" fmla="*/ 1418055 w 1633207"/>
              <a:gd name="connsiteY28" fmla="*/ 409731 h 634361"/>
              <a:gd name="connsiteX29" fmla="*/ 1457173 w 1633207"/>
              <a:gd name="connsiteY29" fmla="*/ 365722 h 634361"/>
              <a:gd name="connsiteX30" fmla="*/ 1476732 w 1633207"/>
              <a:gd name="connsiteY30" fmla="*/ 341273 h 634361"/>
              <a:gd name="connsiteX31" fmla="*/ 1520740 w 1633207"/>
              <a:gd name="connsiteY31" fmla="*/ 297265 h 634361"/>
              <a:gd name="connsiteX32" fmla="*/ 1530520 w 1633207"/>
              <a:gd name="connsiteY32" fmla="*/ 282595 h 634361"/>
              <a:gd name="connsiteX33" fmla="*/ 1633207 w 1633207"/>
              <a:gd name="connsiteY33" fmla="*/ 62552 h 634361"/>
              <a:gd name="connsiteX0" fmla="*/ 0 w 1633207"/>
              <a:gd name="connsiteY0" fmla="*/ 89864 h 637224"/>
              <a:gd name="connsiteX1" fmla="*/ 200484 w 1633207"/>
              <a:gd name="connsiteY1" fmla="*/ 6737 h 637224"/>
              <a:gd name="connsiteX2" fmla="*/ 317840 w 1633207"/>
              <a:gd name="connsiteY2" fmla="*/ 6737 h 637224"/>
              <a:gd name="connsiteX3" fmla="*/ 332509 w 1633207"/>
              <a:gd name="connsiteY3" fmla="*/ 21407 h 637224"/>
              <a:gd name="connsiteX4" fmla="*/ 361848 w 1633207"/>
              <a:gd name="connsiteY4" fmla="*/ 40966 h 637224"/>
              <a:gd name="connsiteX5" fmla="*/ 396077 w 1633207"/>
              <a:gd name="connsiteY5" fmla="*/ 60525 h 637224"/>
              <a:gd name="connsiteX6" fmla="*/ 420527 w 1633207"/>
              <a:gd name="connsiteY6" fmla="*/ 84975 h 637224"/>
              <a:gd name="connsiteX7" fmla="*/ 464535 w 1633207"/>
              <a:gd name="connsiteY7" fmla="*/ 124093 h 637224"/>
              <a:gd name="connsiteX8" fmla="*/ 513434 w 1633207"/>
              <a:gd name="connsiteY8" fmla="*/ 163212 h 637224"/>
              <a:gd name="connsiteX9" fmla="*/ 532993 w 1633207"/>
              <a:gd name="connsiteY9" fmla="*/ 177882 h 637224"/>
              <a:gd name="connsiteX10" fmla="*/ 655239 w 1633207"/>
              <a:gd name="connsiteY10" fmla="*/ 197441 h 637224"/>
              <a:gd name="connsiteX11" fmla="*/ 679688 w 1633207"/>
              <a:gd name="connsiteY11" fmla="*/ 182771 h 637224"/>
              <a:gd name="connsiteX12" fmla="*/ 699247 w 1633207"/>
              <a:gd name="connsiteY12" fmla="*/ 168102 h 637224"/>
              <a:gd name="connsiteX13" fmla="*/ 713917 w 1633207"/>
              <a:gd name="connsiteY13" fmla="*/ 158322 h 637224"/>
              <a:gd name="connsiteX14" fmla="*/ 733476 w 1633207"/>
              <a:gd name="connsiteY14" fmla="*/ 143653 h 637224"/>
              <a:gd name="connsiteX15" fmla="*/ 748146 w 1633207"/>
              <a:gd name="connsiteY15" fmla="*/ 138763 h 637224"/>
              <a:gd name="connsiteX16" fmla="*/ 850832 w 1633207"/>
              <a:gd name="connsiteY16" fmla="*/ 143653 h 637224"/>
              <a:gd name="connsiteX17" fmla="*/ 875282 w 1633207"/>
              <a:gd name="connsiteY17" fmla="*/ 177882 h 637224"/>
              <a:gd name="connsiteX18" fmla="*/ 924180 w 1633207"/>
              <a:gd name="connsiteY18" fmla="*/ 241449 h 637224"/>
              <a:gd name="connsiteX19" fmla="*/ 1026867 w 1633207"/>
              <a:gd name="connsiteY19" fmla="*/ 407704 h 637224"/>
              <a:gd name="connsiteX20" fmla="*/ 1046426 w 1633207"/>
              <a:gd name="connsiteY20" fmla="*/ 490831 h 637224"/>
              <a:gd name="connsiteX21" fmla="*/ 1061096 w 1633207"/>
              <a:gd name="connsiteY21" fmla="*/ 544619 h 637224"/>
              <a:gd name="connsiteX22" fmla="*/ 1085545 w 1633207"/>
              <a:gd name="connsiteY22" fmla="*/ 627747 h 637224"/>
              <a:gd name="connsiteX23" fmla="*/ 1183342 w 1633207"/>
              <a:gd name="connsiteY23" fmla="*/ 632637 h 637224"/>
              <a:gd name="connsiteX24" fmla="*/ 1232240 w 1633207"/>
              <a:gd name="connsiteY24" fmla="*/ 603298 h 637224"/>
              <a:gd name="connsiteX25" fmla="*/ 1325147 w 1633207"/>
              <a:gd name="connsiteY25" fmla="*/ 529950 h 637224"/>
              <a:gd name="connsiteX26" fmla="*/ 1364266 w 1633207"/>
              <a:gd name="connsiteY26" fmla="*/ 481052 h 637224"/>
              <a:gd name="connsiteX27" fmla="*/ 1418055 w 1633207"/>
              <a:gd name="connsiteY27" fmla="*/ 412594 h 637224"/>
              <a:gd name="connsiteX28" fmla="*/ 1457173 w 1633207"/>
              <a:gd name="connsiteY28" fmla="*/ 368585 h 637224"/>
              <a:gd name="connsiteX29" fmla="*/ 1476732 w 1633207"/>
              <a:gd name="connsiteY29" fmla="*/ 344136 h 637224"/>
              <a:gd name="connsiteX30" fmla="*/ 1520740 w 1633207"/>
              <a:gd name="connsiteY30" fmla="*/ 300128 h 637224"/>
              <a:gd name="connsiteX31" fmla="*/ 1530520 w 1633207"/>
              <a:gd name="connsiteY31" fmla="*/ 285458 h 637224"/>
              <a:gd name="connsiteX32" fmla="*/ 1633207 w 1633207"/>
              <a:gd name="connsiteY32" fmla="*/ 65415 h 637224"/>
              <a:gd name="connsiteX0" fmla="*/ 0 w 1633207"/>
              <a:gd name="connsiteY0" fmla="*/ 89864 h 637224"/>
              <a:gd name="connsiteX1" fmla="*/ 200484 w 1633207"/>
              <a:gd name="connsiteY1" fmla="*/ 6737 h 637224"/>
              <a:gd name="connsiteX2" fmla="*/ 317840 w 1633207"/>
              <a:gd name="connsiteY2" fmla="*/ 6737 h 637224"/>
              <a:gd name="connsiteX3" fmla="*/ 332509 w 1633207"/>
              <a:gd name="connsiteY3" fmla="*/ 21407 h 637224"/>
              <a:gd name="connsiteX4" fmla="*/ 361848 w 1633207"/>
              <a:gd name="connsiteY4" fmla="*/ 40966 h 637224"/>
              <a:gd name="connsiteX5" fmla="*/ 420527 w 1633207"/>
              <a:gd name="connsiteY5" fmla="*/ 84975 h 637224"/>
              <a:gd name="connsiteX6" fmla="*/ 464535 w 1633207"/>
              <a:gd name="connsiteY6" fmla="*/ 124093 h 637224"/>
              <a:gd name="connsiteX7" fmla="*/ 513434 w 1633207"/>
              <a:gd name="connsiteY7" fmla="*/ 163212 h 637224"/>
              <a:gd name="connsiteX8" fmla="*/ 532993 w 1633207"/>
              <a:gd name="connsiteY8" fmla="*/ 177882 h 637224"/>
              <a:gd name="connsiteX9" fmla="*/ 655239 w 1633207"/>
              <a:gd name="connsiteY9" fmla="*/ 197441 h 637224"/>
              <a:gd name="connsiteX10" fmla="*/ 679688 w 1633207"/>
              <a:gd name="connsiteY10" fmla="*/ 182771 h 637224"/>
              <a:gd name="connsiteX11" fmla="*/ 699247 w 1633207"/>
              <a:gd name="connsiteY11" fmla="*/ 168102 h 637224"/>
              <a:gd name="connsiteX12" fmla="*/ 713917 w 1633207"/>
              <a:gd name="connsiteY12" fmla="*/ 158322 h 637224"/>
              <a:gd name="connsiteX13" fmla="*/ 733476 w 1633207"/>
              <a:gd name="connsiteY13" fmla="*/ 143653 h 637224"/>
              <a:gd name="connsiteX14" fmla="*/ 748146 w 1633207"/>
              <a:gd name="connsiteY14" fmla="*/ 138763 h 637224"/>
              <a:gd name="connsiteX15" fmla="*/ 850832 w 1633207"/>
              <a:gd name="connsiteY15" fmla="*/ 143653 h 637224"/>
              <a:gd name="connsiteX16" fmla="*/ 875282 w 1633207"/>
              <a:gd name="connsiteY16" fmla="*/ 177882 h 637224"/>
              <a:gd name="connsiteX17" fmla="*/ 924180 w 1633207"/>
              <a:gd name="connsiteY17" fmla="*/ 241449 h 637224"/>
              <a:gd name="connsiteX18" fmla="*/ 1026867 w 1633207"/>
              <a:gd name="connsiteY18" fmla="*/ 407704 h 637224"/>
              <a:gd name="connsiteX19" fmla="*/ 1046426 w 1633207"/>
              <a:gd name="connsiteY19" fmla="*/ 490831 h 637224"/>
              <a:gd name="connsiteX20" fmla="*/ 1061096 w 1633207"/>
              <a:gd name="connsiteY20" fmla="*/ 544619 h 637224"/>
              <a:gd name="connsiteX21" fmla="*/ 1085545 w 1633207"/>
              <a:gd name="connsiteY21" fmla="*/ 627747 h 637224"/>
              <a:gd name="connsiteX22" fmla="*/ 1183342 w 1633207"/>
              <a:gd name="connsiteY22" fmla="*/ 632637 h 637224"/>
              <a:gd name="connsiteX23" fmla="*/ 1232240 w 1633207"/>
              <a:gd name="connsiteY23" fmla="*/ 603298 h 637224"/>
              <a:gd name="connsiteX24" fmla="*/ 1325147 w 1633207"/>
              <a:gd name="connsiteY24" fmla="*/ 529950 h 637224"/>
              <a:gd name="connsiteX25" fmla="*/ 1364266 w 1633207"/>
              <a:gd name="connsiteY25" fmla="*/ 481052 h 637224"/>
              <a:gd name="connsiteX26" fmla="*/ 1418055 w 1633207"/>
              <a:gd name="connsiteY26" fmla="*/ 412594 h 637224"/>
              <a:gd name="connsiteX27" fmla="*/ 1457173 w 1633207"/>
              <a:gd name="connsiteY27" fmla="*/ 368585 h 637224"/>
              <a:gd name="connsiteX28" fmla="*/ 1476732 w 1633207"/>
              <a:gd name="connsiteY28" fmla="*/ 344136 h 637224"/>
              <a:gd name="connsiteX29" fmla="*/ 1520740 w 1633207"/>
              <a:gd name="connsiteY29" fmla="*/ 300128 h 637224"/>
              <a:gd name="connsiteX30" fmla="*/ 1530520 w 1633207"/>
              <a:gd name="connsiteY30" fmla="*/ 285458 h 637224"/>
              <a:gd name="connsiteX31" fmla="*/ 1633207 w 1633207"/>
              <a:gd name="connsiteY31" fmla="*/ 65415 h 637224"/>
              <a:gd name="connsiteX0" fmla="*/ 0 w 1633207"/>
              <a:gd name="connsiteY0" fmla="*/ 89864 h 637224"/>
              <a:gd name="connsiteX1" fmla="*/ 200484 w 1633207"/>
              <a:gd name="connsiteY1" fmla="*/ 6737 h 637224"/>
              <a:gd name="connsiteX2" fmla="*/ 317840 w 1633207"/>
              <a:gd name="connsiteY2" fmla="*/ 6737 h 637224"/>
              <a:gd name="connsiteX3" fmla="*/ 332509 w 1633207"/>
              <a:gd name="connsiteY3" fmla="*/ 21407 h 637224"/>
              <a:gd name="connsiteX4" fmla="*/ 361848 w 1633207"/>
              <a:gd name="connsiteY4" fmla="*/ 40966 h 637224"/>
              <a:gd name="connsiteX5" fmla="*/ 420527 w 1633207"/>
              <a:gd name="connsiteY5" fmla="*/ 84975 h 637224"/>
              <a:gd name="connsiteX6" fmla="*/ 513434 w 1633207"/>
              <a:gd name="connsiteY6" fmla="*/ 163212 h 637224"/>
              <a:gd name="connsiteX7" fmla="*/ 532993 w 1633207"/>
              <a:gd name="connsiteY7" fmla="*/ 177882 h 637224"/>
              <a:gd name="connsiteX8" fmla="*/ 655239 w 1633207"/>
              <a:gd name="connsiteY8" fmla="*/ 197441 h 637224"/>
              <a:gd name="connsiteX9" fmla="*/ 679688 w 1633207"/>
              <a:gd name="connsiteY9" fmla="*/ 182771 h 637224"/>
              <a:gd name="connsiteX10" fmla="*/ 699247 w 1633207"/>
              <a:gd name="connsiteY10" fmla="*/ 168102 h 637224"/>
              <a:gd name="connsiteX11" fmla="*/ 713917 w 1633207"/>
              <a:gd name="connsiteY11" fmla="*/ 158322 h 637224"/>
              <a:gd name="connsiteX12" fmla="*/ 733476 w 1633207"/>
              <a:gd name="connsiteY12" fmla="*/ 143653 h 637224"/>
              <a:gd name="connsiteX13" fmla="*/ 748146 w 1633207"/>
              <a:gd name="connsiteY13" fmla="*/ 138763 h 637224"/>
              <a:gd name="connsiteX14" fmla="*/ 850832 w 1633207"/>
              <a:gd name="connsiteY14" fmla="*/ 143653 h 637224"/>
              <a:gd name="connsiteX15" fmla="*/ 875282 w 1633207"/>
              <a:gd name="connsiteY15" fmla="*/ 177882 h 637224"/>
              <a:gd name="connsiteX16" fmla="*/ 924180 w 1633207"/>
              <a:gd name="connsiteY16" fmla="*/ 241449 h 637224"/>
              <a:gd name="connsiteX17" fmla="*/ 1026867 w 1633207"/>
              <a:gd name="connsiteY17" fmla="*/ 407704 h 637224"/>
              <a:gd name="connsiteX18" fmla="*/ 1046426 w 1633207"/>
              <a:gd name="connsiteY18" fmla="*/ 490831 h 637224"/>
              <a:gd name="connsiteX19" fmla="*/ 1061096 w 1633207"/>
              <a:gd name="connsiteY19" fmla="*/ 544619 h 637224"/>
              <a:gd name="connsiteX20" fmla="*/ 1085545 w 1633207"/>
              <a:gd name="connsiteY20" fmla="*/ 627747 h 637224"/>
              <a:gd name="connsiteX21" fmla="*/ 1183342 w 1633207"/>
              <a:gd name="connsiteY21" fmla="*/ 632637 h 637224"/>
              <a:gd name="connsiteX22" fmla="*/ 1232240 w 1633207"/>
              <a:gd name="connsiteY22" fmla="*/ 603298 h 637224"/>
              <a:gd name="connsiteX23" fmla="*/ 1325147 w 1633207"/>
              <a:gd name="connsiteY23" fmla="*/ 529950 h 637224"/>
              <a:gd name="connsiteX24" fmla="*/ 1364266 w 1633207"/>
              <a:gd name="connsiteY24" fmla="*/ 481052 h 637224"/>
              <a:gd name="connsiteX25" fmla="*/ 1418055 w 1633207"/>
              <a:gd name="connsiteY25" fmla="*/ 412594 h 637224"/>
              <a:gd name="connsiteX26" fmla="*/ 1457173 w 1633207"/>
              <a:gd name="connsiteY26" fmla="*/ 368585 h 637224"/>
              <a:gd name="connsiteX27" fmla="*/ 1476732 w 1633207"/>
              <a:gd name="connsiteY27" fmla="*/ 344136 h 637224"/>
              <a:gd name="connsiteX28" fmla="*/ 1520740 w 1633207"/>
              <a:gd name="connsiteY28" fmla="*/ 300128 h 637224"/>
              <a:gd name="connsiteX29" fmla="*/ 1530520 w 1633207"/>
              <a:gd name="connsiteY29" fmla="*/ 285458 h 637224"/>
              <a:gd name="connsiteX30" fmla="*/ 1633207 w 1633207"/>
              <a:gd name="connsiteY30" fmla="*/ 65415 h 637224"/>
              <a:gd name="connsiteX0" fmla="*/ 0 w 1633207"/>
              <a:gd name="connsiteY0" fmla="*/ 89864 h 637224"/>
              <a:gd name="connsiteX1" fmla="*/ 200484 w 1633207"/>
              <a:gd name="connsiteY1" fmla="*/ 6737 h 637224"/>
              <a:gd name="connsiteX2" fmla="*/ 317840 w 1633207"/>
              <a:gd name="connsiteY2" fmla="*/ 6737 h 637224"/>
              <a:gd name="connsiteX3" fmla="*/ 332509 w 1633207"/>
              <a:gd name="connsiteY3" fmla="*/ 21407 h 637224"/>
              <a:gd name="connsiteX4" fmla="*/ 361848 w 1633207"/>
              <a:gd name="connsiteY4" fmla="*/ 40966 h 637224"/>
              <a:gd name="connsiteX5" fmla="*/ 513434 w 1633207"/>
              <a:gd name="connsiteY5" fmla="*/ 163212 h 637224"/>
              <a:gd name="connsiteX6" fmla="*/ 532993 w 1633207"/>
              <a:gd name="connsiteY6" fmla="*/ 177882 h 637224"/>
              <a:gd name="connsiteX7" fmla="*/ 655239 w 1633207"/>
              <a:gd name="connsiteY7" fmla="*/ 197441 h 637224"/>
              <a:gd name="connsiteX8" fmla="*/ 679688 w 1633207"/>
              <a:gd name="connsiteY8" fmla="*/ 182771 h 637224"/>
              <a:gd name="connsiteX9" fmla="*/ 699247 w 1633207"/>
              <a:gd name="connsiteY9" fmla="*/ 168102 h 637224"/>
              <a:gd name="connsiteX10" fmla="*/ 713917 w 1633207"/>
              <a:gd name="connsiteY10" fmla="*/ 158322 h 637224"/>
              <a:gd name="connsiteX11" fmla="*/ 733476 w 1633207"/>
              <a:gd name="connsiteY11" fmla="*/ 143653 h 637224"/>
              <a:gd name="connsiteX12" fmla="*/ 748146 w 1633207"/>
              <a:gd name="connsiteY12" fmla="*/ 138763 h 637224"/>
              <a:gd name="connsiteX13" fmla="*/ 850832 w 1633207"/>
              <a:gd name="connsiteY13" fmla="*/ 143653 h 637224"/>
              <a:gd name="connsiteX14" fmla="*/ 875282 w 1633207"/>
              <a:gd name="connsiteY14" fmla="*/ 177882 h 637224"/>
              <a:gd name="connsiteX15" fmla="*/ 924180 w 1633207"/>
              <a:gd name="connsiteY15" fmla="*/ 241449 h 637224"/>
              <a:gd name="connsiteX16" fmla="*/ 1026867 w 1633207"/>
              <a:gd name="connsiteY16" fmla="*/ 407704 h 637224"/>
              <a:gd name="connsiteX17" fmla="*/ 1046426 w 1633207"/>
              <a:gd name="connsiteY17" fmla="*/ 490831 h 637224"/>
              <a:gd name="connsiteX18" fmla="*/ 1061096 w 1633207"/>
              <a:gd name="connsiteY18" fmla="*/ 544619 h 637224"/>
              <a:gd name="connsiteX19" fmla="*/ 1085545 w 1633207"/>
              <a:gd name="connsiteY19" fmla="*/ 627747 h 637224"/>
              <a:gd name="connsiteX20" fmla="*/ 1183342 w 1633207"/>
              <a:gd name="connsiteY20" fmla="*/ 632637 h 637224"/>
              <a:gd name="connsiteX21" fmla="*/ 1232240 w 1633207"/>
              <a:gd name="connsiteY21" fmla="*/ 603298 h 637224"/>
              <a:gd name="connsiteX22" fmla="*/ 1325147 w 1633207"/>
              <a:gd name="connsiteY22" fmla="*/ 529950 h 637224"/>
              <a:gd name="connsiteX23" fmla="*/ 1364266 w 1633207"/>
              <a:gd name="connsiteY23" fmla="*/ 481052 h 637224"/>
              <a:gd name="connsiteX24" fmla="*/ 1418055 w 1633207"/>
              <a:gd name="connsiteY24" fmla="*/ 412594 h 637224"/>
              <a:gd name="connsiteX25" fmla="*/ 1457173 w 1633207"/>
              <a:gd name="connsiteY25" fmla="*/ 368585 h 637224"/>
              <a:gd name="connsiteX26" fmla="*/ 1476732 w 1633207"/>
              <a:gd name="connsiteY26" fmla="*/ 344136 h 637224"/>
              <a:gd name="connsiteX27" fmla="*/ 1520740 w 1633207"/>
              <a:gd name="connsiteY27" fmla="*/ 300128 h 637224"/>
              <a:gd name="connsiteX28" fmla="*/ 1530520 w 1633207"/>
              <a:gd name="connsiteY28" fmla="*/ 285458 h 637224"/>
              <a:gd name="connsiteX29" fmla="*/ 1633207 w 1633207"/>
              <a:gd name="connsiteY29" fmla="*/ 65415 h 637224"/>
              <a:gd name="connsiteX0" fmla="*/ 0 w 1633207"/>
              <a:gd name="connsiteY0" fmla="*/ 89864 h 637224"/>
              <a:gd name="connsiteX1" fmla="*/ 200484 w 1633207"/>
              <a:gd name="connsiteY1" fmla="*/ 6737 h 637224"/>
              <a:gd name="connsiteX2" fmla="*/ 317840 w 1633207"/>
              <a:gd name="connsiteY2" fmla="*/ 6737 h 637224"/>
              <a:gd name="connsiteX3" fmla="*/ 332509 w 1633207"/>
              <a:gd name="connsiteY3" fmla="*/ 21407 h 637224"/>
              <a:gd name="connsiteX4" fmla="*/ 513434 w 1633207"/>
              <a:gd name="connsiteY4" fmla="*/ 163212 h 637224"/>
              <a:gd name="connsiteX5" fmla="*/ 532993 w 1633207"/>
              <a:gd name="connsiteY5" fmla="*/ 177882 h 637224"/>
              <a:gd name="connsiteX6" fmla="*/ 655239 w 1633207"/>
              <a:gd name="connsiteY6" fmla="*/ 197441 h 637224"/>
              <a:gd name="connsiteX7" fmla="*/ 679688 w 1633207"/>
              <a:gd name="connsiteY7" fmla="*/ 182771 h 637224"/>
              <a:gd name="connsiteX8" fmla="*/ 699247 w 1633207"/>
              <a:gd name="connsiteY8" fmla="*/ 168102 h 637224"/>
              <a:gd name="connsiteX9" fmla="*/ 713917 w 1633207"/>
              <a:gd name="connsiteY9" fmla="*/ 158322 h 637224"/>
              <a:gd name="connsiteX10" fmla="*/ 733476 w 1633207"/>
              <a:gd name="connsiteY10" fmla="*/ 143653 h 637224"/>
              <a:gd name="connsiteX11" fmla="*/ 748146 w 1633207"/>
              <a:gd name="connsiteY11" fmla="*/ 138763 h 637224"/>
              <a:gd name="connsiteX12" fmla="*/ 850832 w 1633207"/>
              <a:gd name="connsiteY12" fmla="*/ 143653 h 637224"/>
              <a:gd name="connsiteX13" fmla="*/ 875282 w 1633207"/>
              <a:gd name="connsiteY13" fmla="*/ 177882 h 637224"/>
              <a:gd name="connsiteX14" fmla="*/ 924180 w 1633207"/>
              <a:gd name="connsiteY14" fmla="*/ 241449 h 637224"/>
              <a:gd name="connsiteX15" fmla="*/ 1026867 w 1633207"/>
              <a:gd name="connsiteY15" fmla="*/ 407704 h 637224"/>
              <a:gd name="connsiteX16" fmla="*/ 1046426 w 1633207"/>
              <a:gd name="connsiteY16" fmla="*/ 490831 h 637224"/>
              <a:gd name="connsiteX17" fmla="*/ 1061096 w 1633207"/>
              <a:gd name="connsiteY17" fmla="*/ 544619 h 637224"/>
              <a:gd name="connsiteX18" fmla="*/ 1085545 w 1633207"/>
              <a:gd name="connsiteY18" fmla="*/ 627747 h 637224"/>
              <a:gd name="connsiteX19" fmla="*/ 1183342 w 1633207"/>
              <a:gd name="connsiteY19" fmla="*/ 632637 h 637224"/>
              <a:gd name="connsiteX20" fmla="*/ 1232240 w 1633207"/>
              <a:gd name="connsiteY20" fmla="*/ 603298 h 637224"/>
              <a:gd name="connsiteX21" fmla="*/ 1325147 w 1633207"/>
              <a:gd name="connsiteY21" fmla="*/ 529950 h 637224"/>
              <a:gd name="connsiteX22" fmla="*/ 1364266 w 1633207"/>
              <a:gd name="connsiteY22" fmla="*/ 481052 h 637224"/>
              <a:gd name="connsiteX23" fmla="*/ 1418055 w 1633207"/>
              <a:gd name="connsiteY23" fmla="*/ 412594 h 637224"/>
              <a:gd name="connsiteX24" fmla="*/ 1457173 w 1633207"/>
              <a:gd name="connsiteY24" fmla="*/ 368585 h 637224"/>
              <a:gd name="connsiteX25" fmla="*/ 1476732 w 1633207"/>
              <a:gd name="connsiteY25" fmla="*/ 344136 h 637224"/>
              <a:gd name="connsiteX26" fmla="*/ 1520740 w 1633207"/>
              <a:gd name="connsiteY26" fmla="*/ 300128 h 637224"/>
              <a:gd name="connsiteX27" fmla="*/ 1530520 w 1633207"/>
              <a:gd name="connsiteY27" fmla="*/ 285458 h 637224"/>
              <a:gd name="connsiteX28" fmla="*/ 1633207 w 1633207"/>
              <a:gd name="connsiteY28" fmla="*/ 65415 h 637224"/>
              <a:gd name="connsiteX0" fmla="*/ 0 w 1633207"/>
              <a:gd name="connsiteY0" fmla="*/ 98437 h 645797"/>
              <a:gd name="connsiteX1" fmla="*/ 200484 w 1633207"/>
              <a:gd name="connsiteY1" fmla="*/ 15310 h 645797"/>
              <a:gd name="connsiteX2" fmla="*/ 317840 w 1633207"/>
              <a:gd name="connsiteY2" fmla="*/ 15310 h 645797"/>
              <a:gd name="connsiteX3" fmla="*/ 513434 w 1633207"/>
              <a:gd name="connsiteY3" fmla="*/ 171785 h 645797"/>
              <a:gd name="connsiteX4" fmla="*/ 532993 w 1633207"/>
              <a:gd name="connsiteY4" fmla="*/ 186455 h 645797"/>
              <a:gd name="connsiteX5" fmla="*/ 655239 w 1633207"/>
              <a:gd name="connsiteY5" fmla="*/ 206014 h 645797"/>
              <a:gd name="connsiteX6" fmla="*/ 679688 w 1633207"/>
              <a:gd name="connsiteY6" fmla="*/ 191344 h 645797"/>
              <a:gd name="connsiteX7" fmla="*/ 699247 w 1633207"/>
              <a:gd name="connsiteY7" fmla="*/ 176675 h 645797"/>
              <a:gd name="connsiteX8" fmla="*/ 713917 w 1633207"/>
              <a:gd name="connsiteY8" fmla="*/ 166895 h 645797"/>
              <a:gd name="connsiteX9" fmla="*/ 733476 w 1633207"/>
              <a:gd name="connsiteY9" fmla="*/ 152226 h 645797"/>
              <a:gd name="connsiteX10" fmla="*/ 748146 w 1633207"/>
              <a:gd name="connsiteY10" fmla="*/ 147336 h 645797"/>
              <a:gd name="connsiteX11" fmla="*/ 850832 w 1633207"/>
              <a:gd name="connsiteY11" fmla="*/ 152226 h 645797"/>
              <a:gd name="connsiteX12" fmla="*/ 875282 w 1633207"/>
              <a:gd name="connsiteY12" fmla="*/ 186455 h 645797"/>
              <a:gd name="connsiteX13" fmla="*/ 924180 w 1633207"/>
              <a:gd name="connsiteY13" fmla="*/ 250022 h 645797"/>
              <a:gd name="connsiteX14" fmla="*/ 1026867 w 1633207"/>
              <a:gd name="connsiteY14" fmla="*/ 416277 h 645797"/>
              <a:gd name="connsiteX15" fmla="*/ 1046426 w 1633207"/>
              <a:gd name="connsiteY15" fmla="*/ 499404 h 645797"/>
              <a:gd name="connsiteX16" fmla="*/ 1061096 w 1633207"/>
              <a:gd name="connsiteY16" fmla="*/ 553192 h 645797"/>
              <a:gd name="connsiteX17" fmla="*/ 1085545 w 1633207"/>
              <a:gd name="connsiteY17" fmla="*/ 636320 h 645797"/>
              <a:gd name="connsiteX18" fmla="*/ 1183342 w 1633207"/>
              <a:gd name="connsiteY18" fmla="*/ 641210 h 645797"/>
              <a:gd name="connsiteX19" fmla="*/ 1232240 w 1633207"/>
              <a:gd name="connsiteY19" fmla="*/ 611871 h 645797"/>
              <a:gd name="connsiteX20" fmla="*/ 1325147 w 1633207"/>
              <a:gd name="connsiteY20" fmla="*/ 538523 h 645797"/>
              <a:gd name="connsiteX21" fmla="*/ 1364266 w 1633207"/>
              <a:gd name="connsiteY21" fmla="*/ 489625 h 645797"/>
              <a:gd name="connsiteX22" fmla="*/ 1418055 w 1633207"/>
              <a:gd name="connsiteY22" fmla="*/ 421167 h 645797"/>
              <a:gd name="connsiteX23" fmla="*/ 1457173 w 1633207"/>
              <a:gd name="connsiteY23" fmla="*/ 377158 h 645797"/>
              <a:gd name="connsiteX24" fmla="*/ 1476732 w 1633207"/>
              <a:gd name="connsiteY24" fmla="*/ 352709 h 645797"/>
              <a:gd name="connsiteX25" fmla="*/ 1520740 w 1633207"/>
              <a:gd name="connsiteY25" fmla="*/ 308701 h 645797"/>
              <a:gd name="connsiteX26" fmla="*/ 1530520 w 1633207"/>
              <a:gd name="connsiteY26" fmla="*/ 294031 h 645797"/>
              <a:gd name="connsiteX27" fmla="*/ 1633207 w 1633207"/>
              <a:gd name="connsiteY27" fmla="*/ 73988 h 645797"/>
              <a:gd name="connsiteX0" fmla="*/ 0 w 1633207"/>
              <a:gd name="connsiteY0" fmla="*/ 98437 h 645797"/>
              <a:gd name="connsiteX1" fmla="*/ 200484 w 1633207"/>
              <a:gd name="connsiteY1" fmla="*/ 15310 h 645797"/>
              <a:gd name="connsiteX2" fmla="*/ 317840 w 1633207"/>
              <a:gd name="connsiteY2" fmla="*/ 15310 h 645797"/>
              <a:gd name="connsiteX3" fmla="*/ 513434 w 1633207"/>
              <a:gd name="connsiteY3" fmla="*/ 171785 h 645797"/>
              <a:gd name="connsiteX4" fmla="*/ 532993 w 1633207"/>
              <a:gd name="connsiteY4" fmla="*/ 186455 h 645797"/>
              <a:gd name="connsiteX5" fmla="*/ 655239 w 1633207"/>
              <a:gd name="connsiteY5" fmla="*/ 206014 h 645797"/>
              <a:gd name="connsiteX6" fmla="*/ 679688 w 1633207"/>
              <a:gd name="connsiteY6" fmla="*/ 191344 h 645797"/>
              <a:gd name="connsiteX7" fmla="*/ 699247 w 1633207"/>
              <a:gd name="connsiteY7" fmla="*/ 176675 h 645797"/>
              <a:gd name="connsiteX8" fmla="*/ 713917 w 1633207"/>
              <a:gd name="connsiteY8" fmla="*/ 166895 h 645797"/>
              <a:gd name="connsiteX9" fmla="*/ 733476 w 1633207"/>
              <a:gd name="connsiteY9" fmla="*/ 152226 h 645797"/>
              <a:gd name="connsiteX10" fmla="*/ 850832 w 1633207"/>
              <a:gd name="connsiteY10" fmla="*/ 152226 h 645797"/>
              <a:gd name="connsiteX11" fmla="*/ 875282 w 1633207"/>
              <a:gd name="connsiteY11" fmla="*/ 186455 h 645797"/>
              <a:gd name="connsiteX12" fmla="*/ 924180 w 1633207"/>
              <a:gd name="connsiteY12" fmla="*/ 250022 h 645797"/>
              <a:gd name="connsiteX13" fmla="*/ 1026867 w 1633207"/>
              <a:gd name="connsiteY13" fmla="*/ 416277 h 645797"/>
              <a:gd name="connsiteX14" fmla="*/ 1046426 w 1633207"/>
              <a:gd name="connsiteY14" fmla="*/ 499404 h 645797"/>
              <a:gd name="connsiteX15" fmla="*/ 1061096 w 1633207"/>
              <a:gd name="connsiteY15" fmla="*/ 553192 h 645797"/>
              <a:gd name="connsiteX16" fmla="*/ 1085545 w 1633207"/>
              <a:gd name="connsiteY16" fmla="*/ 636320 h 645797"/>
              <a:gd name="connsiteX17" fmla="*/ 1183342 w 1633207"/>
              <a:gd name="connsiteY17" fmla="*/ 641210 h 645797"/>
              <a:gd name="connsiteX18" fmla="*/ 1232240 w 1633207"/>
              <a:gd name="connsiteY18" fmla="*/ 611871 h 645797"/>
              <a:gd name="connsiteX19" fmla="*/ 1325147 w 1633207"/>
              <a:gd name="connsiteY19" fmla="*/ 538523 h 645797"/>
              <a:gd name="connsiteX20" fmla="*/ 1364266 w 1633207"/>
              <a:gd name="connsiteY20" fmla="*/ 489625 h 645797"/>
              <a:gd name="connsiteX21" fmla="*/ 1418055 w 1633207"/>
              <a:gd name="connsiteY21" fmla="*/ 421167 h 645797"/>
              <a:gd name="connsiteX22" fmla="*/ 1457173 w 1633207"/>
              <a:gd name="connsiteY22" fmla="*/ 377158 h 645797"/>
              <a:gd name="connsiteX23" fmla="*/ 1476732 w 1633207"/>
              <a:gd name="connsiteY23" fmla="*/ 352709 h 645797"/>
              <a:gd name="connsiteX24" fmla="*/ 1520740 w 1633207"/>
              <a:gd name="connsiteY24" fmla="*/ 308701 h 645797"/>
              <a:gd name="connsiteX25" fmla="*/ 1530520 w 1633207"/>
              <a:gd name="connsiteY25" fmla="*/ 294031 h 645797"/>
              <a:gd name="connsiteX26" fmla="*/ 1633207 w 1633207"/>
              <a:gd name="connsiteY26" fmla="*/ 73988 h 645797"/>
              <a:gd name="connsiteX0" fmla="*/ 0 w 1633207"/>
              <a:gd name="connsiteY0" fmla="*/ 98437 h 645797"/>
              <a:gd name="connsiteX1" fmla="*/ 200484 w 1633207"/>
              <a:gd name="connsiteY1" fmla="*/ 15310 h 645797"/>
              <a:gd name="connsiteX2" fmla="*/ 317840 w 1633207"/>
              <a:gd name="connsiteY2" fmla="*/ 15310 h 645797"/>
              <a:gd name="connsiteX3" fmla="*/ 513434 w 1633207"/>
              <a:gd name="connsiteY3" fmla="*/ 171785 h 645797"/>
              <a:gd name="connsiteX4" fmla="*/ 532993 w 1633207"/>
              <a:gd name="connsiteY4" fmla="*/ 186455 h 645797"/>
              <a:gd name="connsiteX5" fmla="*/ 655239 w 1633207"/>
              <a:gd name="connsiteY5" fmla="*/ 206014 h 645797"/>
              <a:gd name="connsiteX6" fmla="*/ 679688 w 1633207"/>
              <a:gd name="connsiteY6" fmla="*/ 191344 h 645797"/>
              <a:gd name="connsiteX7" fmla="*/ 699247 w 1633207"/>
              <a:gd name="connsiteY7" fmla="*/ 176675 h 645797"/>
              <a:gd name="connsiteX8" fmla="*/ 733476 w 1633207"/>
              <a:gd name="connsiteY8" fmla="*/ 152226 h 645797"/>
              <a:gd name="connsiteX9" fmla="*/ 850832 w 1633207"/>
              <a:gd name="connsiteY9" fmla="*/ 152226 h 645797"/>
              <a:gd name="connsiteX10" fmla="*/ 875282 w 1633207"/>
              <a:gd name="connsiteY10" fmla="*/ 186455 h 645797"/>
              <a:gd name="connsiteX11" fmla="*/ 924180 w 1633207"/>
              <a:gd name="connsiteY11" fmla="*/ 250022 h 645797"/>
              <a:gd name="connsiteX12" fmla="*/ 1026867 w 1633207"/>
              <a:gd name="connsiteY12" fmla="*/ 416277 h 645797"/>
              <a:gd name="connsiteX13" fmla="*/ 1046426 w 1633207"/>
              <a:gd name="connsiteY13" fmla="*/ 499404 h 645797"/>
              <a:gd name="connsiteX14" fmla="*/ 1061096 w 1633207"/>
              <a:gd name="connsiteY14" fmla="*/ 553192 h 645797"/>
              <a:gd name="connsiteX15" fmla="*/ 1085545 w 1633207"/>
              <a:gd name="connsiteY15" fmla="*/ 636320 h 645797"/>
              <a:gd name="connsiteX16" fmla="*/ 1183342 w 1633207"/>
              <a:gd name="connsiteY16" fmla="*/ 641210 h 645797"/>
              <a:gd name="connsiteX17" fmla="*/ 1232240 w 1633207"/>
              <a:gd name="connsiteY17" fmla="*/ 611871 h 645797"/>
              <a:gd name="connsiteX18" fmla="*/ 1325147 w 1633207"/>
              <a:gd name="connsiteY18" fmla="*/ 538523 h 645797"/>
              <a:gd name="connsiteX19" fmla="*/ 1364266 w 1633207"/>
              <a:gd name="connsiteY19" fmla="*/ 489625 h 645797"/>
              <a:gd name="connsiteX20" fmla="*/ 1418055 w 1633207"/>
              <a:gd name="connsiteY20" fmla="*/ 421167 h 645797"/>
              <a:gd name="connsiteX21" fmla="*/ 1457173 w 1633207"/>
              <a:gd name="connsiteY21" fmla="*/ 377158 h 645797"/>
              <a:gd name="connsiteX22" fmla="*/ 1476732 w 1633207"/>
              <a:gd name="connsiteY22" fmla="*/ 352709 h 645797"/>
              <a:gd name="connsiteX23" fmla="*/ 1520740 w 1633207"/>
              <a:gd name="connsiteY23" fmla="*/ 308701 h 645797"/>
              <a:gd name="connsiteX24" fmla="*/ 1530520 w 1633207"/>
              <a:gd name="connsiteY24" fmla="*/ 294031 h 645797"/>
              <a:gd name="connsiteX25" fmla="*/ 1633207 w 1633207"/>
              <a:gd name="connsiteY25" fmla="*/ 73988 h 645797"/>
              <a:gd name="connsiteX0" fmla="*/ 0 w 1633207"/>
              <a:gd name="connsiteY0" fmla="*/ 98437 h 645797"/>
              <a:gd name="connsiteX1" fmla="*/ 200484 w 1633207"/>
              <a:gd name="connsiteY1" fmla="*/ 15310 h 645797"/>
              <a:gd name="connsiteX2" fmla="*/ 317840 w 1633207"/>
              <a:gd name="connsiteY2" fmla="*/ 15310 h 645797"/>
              <a:gd name="connsiteX3" fmla="*/ 513434 w 1633207"/>
              <a:gd name="connsiteY3" fmla="*/ 171785 h 645797"/>
              <a:gd name="connsiteX4" fmla="*/ 532993 w 1633207"/>
              <a:gd name="connsiteY4" fmla="*/ 186455 h 645797"/>
              <a:gd name="connsiteX5" fmla="*/ 655239 w 1633207"/>
              <a:gd name="connsiteY5" fmla="*/ 206014 h 645797"/>
              <a:gd name="connsiteX6" fmla="*/ 679688 w 1633207"/>
              <a:gd name="connsiteY6" fmla="*/ 191344 h 645797"/>
              <a:gd name="connsiteX7" fmla="*/ 733476 w 1633207"/>
              <a:gd name="connsiteY7" fmla="*/ 152226 h 645797"/>
              <a:gd name="connsiteX8" fmla="*/ 850832 w 1633207"/>
              <a:gd name="connsiteY8" fmla="*/ 152226 h 645797"/>
              <a:gd name="connsiteX9" fmla="*/ 875282 w 1633207"/>
              <a:gd name="connsiteY9" fmla="*/ 186455 h 645797"/>
              <a:gd name="connsiteX10" fmla="*/ 924180 w 1633207"/>
              <a:gd name="connsiteY10" fmla="*/ 250022 h 645797"/>
              <a:gd name="connsiteX11" fmla="*/ 1026867 w 1633207"/>
              <a:gd name="connsiteY11" fmla="*/ 416277 h 645797"/>
              <a:gd name="connsiteX12" fmla="*/ 1046426 w 1633207"/>
              <a:gd name="connsiteY12" fmla="*/ 499404 h 645797"/>
              <a:gd name="connsiteX13" fmla="*/ 1061096 w 1633207"/>
              <a:gd name="connsiteY13" fmla="*/ 553192 h 645797"/>
              <a:gd name="connsiteX14" fmla="*/ 1085545 w 1633207"/>
              <a:gd name="connsiteY14" fmla="*/ 636320 h 645797"/>
              <a:gd name="connsiteX15" fmla="*/ 1183342 w 1633207"/>
              <a:gd name="connsiteY15" fmla="*/ 641210 h 645797"/>
              <a:gd name="connsiteX16" fmla="*/ 1232240 w 1633207"/>
              <a:gd name="connsiteY16" fmla="*/ 611871 h 645797"/>
              <a:gd name="connsiteX17" fmla="*/ 1325147 w 1633207"/>
              <a:gd name="connsiteY17" fmla="*/ 538523 h 645797"/>
              <a:gd name="connsiteX18" fmla="*/ 1364266 w 1633207"/>
              <a:gd name="connsiteY18" fmla="*/ 489625 h 645797"/>
              <a:gd name="connsiteX19" fmla="*/ 1418055 w 1633207"/>
              <a:gd name="connsiteY19" fmla="*/ 421167 h 645797"/>
              <a:gd name="connsiteX20" fmla="*/ 1457173 w 1633207"/>
              <a:gd name="connsiteY20" fmla="*/ 377158 h 645797"/>
              <a:gd name="connsiteX21" fmla="*/ 1476732 w 1633207"/>
              <a:gd name="connsiteY21" fmla="*/ 352709 h 645797"/>
              <a:gd name="connsiteX22" fmla="*/ 1520740 w 1633207"/>
              <a:gd name="connsiteY22" fmla="*/ 308701 h 645797"/>
              <a:gd name="connsiteX23" fmla="*/ 1530520 w 1633207"/>
              <a:gd name="connsiteY23" fmla="*/ 294031 h 645797"/>
              <a:gd name="connsiteX24" fmla="*/ 1633207 w 1633207"/>
              <a:gd name="connsiteY24" fmla="*/ 73988 h 645797"/>
              <a:gd name="connsiteX0" fmla="*/ 0 w 1633207"/>
              <a:gd name="connsiteY0" fmla="*/ 98437 h 645797"/>
              <a:gd name="connsiteX1" fmla="*/ 200484 w 1633207"/>
              <a:gd name="connsiteY1" fmla="*/ 15310 h 645797"/>
              <a:gd name="connsiteX2" fmla="*/ 317840 w 1633207"/>
              <a:gd name="connsiteY2" fmla="*/ 15310 h 645797"/>
              <a:gd name="connsiteX3" fmla="*/ 513434 w 1633207"/>
              <a:gd name="connsiteY3" fmla="*/ 171785 h 645797"/>
              <a:gd name="connsiteX4" fmla="*/ 532993 w 1633207"/>
              <a:gd name="connsiteY4" fmla="*/ 186455 h 645797"/>
              <a:gd name="connsiteX5" fmla="*/ 679688 w 1633207"/>
              <a:gd name="connsiteY5" fmla="*/ 191344 h 645797"/>
              <a:gd name="connsiteX6" fmla="*/ 733476 w 1633207"/>
              <a:gd name="connsiteY6" fmla="*/ 152226 h 645797"/>
              <a:gd name="connsiteX7" fmla="*/ 850832 w 1633207"/>
              <a:gd name="connsiteY7" fmla="*/ 152226 h 645797"/>
              <a:gd name="connsiteX8" fmla="*/ 875282 w 1633207"/>
              <a:gd name="connsiteY8" fmla="*/ 186455 h 645797"/>
              <a:gd name="connsiteX9" fmla="*/ 924180 w 1633207"/>
              <a:gd name="connsiteY9" fmla="*/ 250022 h 645797"/>
              <a:gd name="connsiteX10" fmla="*/ 1026867 w 1633207"/>
              <a:gd name="connsiteY10" fmla="*/ 416277 h 645797"/>
              <a:gd name="connsiteX11" fmla="*/ 1046426 w 1633207"/>
              <a:gd name="connsiteY11" fmla="*/ 499404 h 645797"/>
              <a:gd name="connsiteX12" fmla="*/ 1061096 w 1633207"/>
              <a:gd name="connsiteY12" fmla="*/ 553192 h 645797"/>
              <a:gd name="connsiteX13" fmla="*/ 1085545 w 1633207"/>
              <a:gd name="connsiteY13" fmla="*/ 636320 h 645797"/>
              <a:gd name="connsiteX14" fmla="*/ 1183342 w 1633207"/>
              <a:gd name="connsiteY14" fmla="*/ 641210 h 645797"/>
              <a:gd name="connsiteX15" fmla="*/ 1232240 w 1633207"/>
              <a:gd name="connsiteY15" fmla="*/ 611871 h 645797"/>
              <a:gd name="connsiteX16" fmla="*/ 1325147 w 1633207"/>
              <a:gd name="connsiteY16" fmla="*/ 538523 h 645797"/>
              <a:gd name="connsiteX17" fmla="*/ 1364266 w 1633207"/>
              <a:gd name="connsiteY17" fmla="*/ 489625 h 645797"/>
              <a:gd name="connsiteX18" fmla="*/ 1418055 w 1633207"/>
              <a:gd name="connsiteY18" fmla="*/ 421167 h 645797"/>
              <a:gd name="connsiteX19" fmla="*/ 1457173 w 1633207"/>
              <a:gd name="connsiteY19" fmla="*/ 377158 h 645797"/>
              <a:gd name="connsiteX20" fmla="*/ 1476732 w 1633207"/>
              <a:gd name="connsiteY20" fmla="*/ 352709 h 645797"/>
              <a:gd name="connsiteX21" fmla="*/ 1520740 w 1633207"/>
              <a:gd name="connsiteY21" fmla="*/ 308701 h 645797"/>
              <a:gd name="connsiteX22" fmla="*/ 1530520 w 1633207"/>
              <a:gd name="connsiteY22" fmla="*/ 294031 h 645797"/>
              <a:gd name="connsiteX23" fmla="*/ 1633207 w 1633207"/>
              <a:gd name="connsiteY23" fmla="*/ 73988 h 645797"/>
              <a:gd name="connsiteX0" fmla="*/ 0 w 1633207"/>
              <a:gd name="connsiteY0" fmla="*/ 98437 h 645797"/>
              <a:gd name="connsiteX1" fmla="*/ 200484 w 1633207"/>
              <a:gd name="connsiteY1" fmla="*/ 15310 h 645797"/>
              <a:gd name="connsiteX2" fmla="*/ 317840 w 1633207"/>
              <a:gd name="connsiteY2" fmla="*/ 15310 h 645797"/>
              <a:gd name="connsiteX3" fmla="*/ 513434 w 1633207"/>
              <a:gd name="connsiteY3" fmla="*/ 171785 h 645797"/>
              <a:gd name="connsiteX4" fmla="*/ 532993 w 1633207"/>
              <a:gd name="connsiteY4" fmla="*/ 186455 h 645797"/>
              <a:gd name="connsiteX5" fmla="*/ 733476 w 1633207"/>
              <a:gd name="connsiteY5" fmla="*/ 152226 h 645797"/>
              <a:gd name="connsiteX6" fmla="*/ 850832 w 1633207"/>
              <a:gd name="connsiteY6" fmla="*/ 152226 h 645797"/>
              <a:gd name="connsiteX7" fmla="*/ 875282 w 1633207"/>
              <a:gd name="connsiteY7" fmla="*/ 186455 h 645797"/>
              <a:gd name="connsiteX8" fmla="*/ 924180 w 1633207"/>
              <a:gd name="connsiteY8" fmla="*/ 250022 h 645797"/>
              <a:gd name="connsiteX9" fmla="*/ 1026867 w 1633207"/>
              <a:gd name="connsiteY9" fmla="*/ 416277 h 645797"/>
              <a:gd name="connsiteX10" fmla="*/ 1046426 w 1633207"/>
              <a:gd name="connsiteY10" fmla="*/ 499404 h 645797"/>
              <a:gd name="connsiteX11" fmla="*/ 1061096 w 1633207"/>
              <a:gd name="connsiteY11" fmla="*/ 553192 h 645797"/>
              <a:gd name="connsiteX12" fmla="*/ 1085545 w 1633207"/>
              <a:gd name="connsiteY12" fmla="*/ 636320 h 645797"/>
              <a:gd name="connsiteX13" fmla="*/ 1183342 w 1633207"/>
              <a:gd name="connsiteY13" fmla="*/ 641210 h 645797"/>
              <a:gd name="connsiteX14" fmla="*/ 1232240 w 1633207"/>
              <a:gd name="connsiteY14" fmla="*/ 611871 h 645797"/>
              <a:gd name="connsiteX15" fmla="*/ 1325147 w 1633207"/>
              <a:gd name="connsiteY15" fmla="*/ 538523 h 645797"/>
              <a:gd name="connsiteX16" fmla="*/ 1364266 w 1633207"/>
              <a:gd name="connsiteY16" fmla="*/ 489625 h 645797"/>
              <a:gd name="connsiteX17" fmla="*/ 1418055 w 1633207"/>
              <a:gd name="connsiteY17" fmla="*/ 421167 h 645797"/>
              <a:gd name="connsiteX18" fmla="*/ 1457173 w 1633207"/>
              <a:gd name="connsiteY18" fmla="*/ 377158 h 645797"/>
              <a:gd name="connsiteX19" fmla="*/ 1476732 w 1633207"/>
              <a:gd name="connsiteY19" fmla="*/ 352709 h 645797"/>
              <a:gd name="connsiteX20" fmla="*/ 1520740 w 1633207"/>
              <a:gd name="connsiteY20" fmla="*/ 308701 h 645797"/>
              <a:gd name="connsiteX21" fmla="*/ 1530520 w 1633207"/>
              <a:gd name="connsiteY21" fmla="*/ 294031 h 645797"/>
              <a:gd name="connsiteX22" fmla="*/ 1633207 w 1633207"/>
              <a:gd name="connsiteY22" fmla="*/ 73988 h 645797"/>
              <a:gd name="connsiteX0" fmla="*/ 0 w 1633207"/>
              <a:gd name="connsiteY0" fmla="*/ 98437 h 645797"/>
              <a:gd name="connsiteX1" fmla="*/ 200484 w 1633207"/>
              <a:gd name="connsiteY1" fmla="*/ 15310 h 645797"/>
              <a:gd name="connsiteX2" fmla="*/ 317840 w 1633207"/>
              <a:gd name="connsiteY2" fmla="*/ 15310 h 645797"/>
              <a:gd name="connsiteX3" fmla="*/ 513434 w 1633207"/>
              <a:gd name="connsiteY3" fmla="*/ 171785 h 645797"/>
              <a:gd name="connsiteX4" fmla="*/ 532993 w 1633207"/>
              <a:gd name="connsiteY4" fmla="*/ 186455 h 645797"/>
              <a:gd name="connsiteX5" fmla="*/ 733476 w 1633207"/>
              <a:gd name="connsiteY5" fmla="*/ 152226 h 645797"/>
              <a:gd name="connsiteX6" fmla="*/ 850832 w 1633207"/>
              <a:gd name="connsiteY6" fmla="*/ 152226 h 645797"/>
              <a:gd name="connsiteX7" fmla="*/ 924180 w 1633207"/>
              <a:gd name="connsiteY7" fmla="*/ 250022 h 645797"/>
              <a:gd name="connsiteX8" fmla="*/ 1026867 w 1633207"/>
              <a:gd name="connsiteY8" fmla="*/ 416277 h 645797"/>
              <a:gd name="connsiteX9" fmla="*/ 1046426 w 1633207"/>
              <a:gd name="connsiteY9" fmla="*/ 499404 h 645797"/>
              <a:gd name="connsiteX10" fmla="*/ 1061096 w 1633207"/>
              <a:gd name="connsiteY10" fmla="*/ 553192 h 645797"/>
              <a:gd name="connsiteX11" fmla="*/ 1085545 w 1633207"/>
              <a:gd name="connsiteY11" fmla="*/ 636320 h 645797"/>
              <a:gd name="connsiteX12" fmla="*/ 1183342 w 1633207"/>
              <a:gd name="connsiteY12" fmla="*/ 641210 h 645797"/>
              <a:gd name="connsiteX13" fmla="*/ 1232240 w 1633207"/>
              <a:gd name="connsiteY13" fmla="*/ 611871 h 645797"/>
              <a:gd name="connsiteX14" fmla="*/ 1325147 w 1633207"/>
              <a:gd name="connsiteY14" fmla="*/ 538523 h 645797"/>
              <a:gd name="connsiteX15" fmla="*/ 1364266 w 1633207"/>
              <a:gd name="connsiteY15" fmla="*/ 489625 h 645797"/>
              <a:gd name="connsiteX16" fmla="*/ 1418055 w 1633207"/>
              <a:gd name="connsiteY16" fmla="*/ 421167 h 645797"/>
              <a:gd name="connsiteX17" fmla="*/ 1457173 w 1633207"/>
              <a:gd name="connsiteY17" fmla="*/ 377158 h 645797"/>
              <a:gd name="connsiteX18" fmla="*/ 1476732 w 1633207"/>
              <a:gd name="connsiteY18" fmla="*/ 352709 h 645797"/>
              <a:gd name="connsiteX19" fmla="*/ 1520740 w 1633207"/>
              <a:gd name="connsiteY19" fmla="*/ 308701 h 645797"/>
              <a:gd name="connsiteX20" fmla="*/ 1530520 w 1633207"/>
              <a:gd name="connsiteY20" fmla="*/ 294031 h 645797"/>
              <a:gd name="connsiteX21" fmla="*/ 1633207 w 1633207"/>
              <a:gd name="connsiteY21" fmla="*/ 73988 h 645797"/>
              <a:gd name="connsiteX0" fmla="*/ 0 w 1633207"/>
              <a:gd name="connsiteY0" fmla="*/ 98437 h 645797"/>
              <a:gd name="connsiteX1" fmla="*/ 200484 w 1633207"/>
              <a:gd name="connsiteY1" fmla="*/ 15310 h 645797"/>
              <a:gd name="connsiteX2" fmla="*/ 317840 w 1633207"/>
              <a:gd name="connsiteY2" fmla="*/ 15310 h 645797"/>
              <a:gd name="connsiteX3" fmla="*/ 513434 w 1633207"/>
              <a:gd name="connsiteY3" fmla="*/ 171785 h 645797"/>
              <a:gd name="connsiteX4" fmla="*/ 532993 w 1633207"/>
              <a:gd name="connsiteY4" fmla="*/ 186455 h 645797"/>
              <a:gd name="connsiteX5" fmla="*/ 733476 w 1633207"/>
              <a:gd name="connsiteY5" fmla="*/ 152226 h 645797"/>
              <a:gd name="connsiteX6" fmla="*/ 850832 w 1633207"/>
              <a:gd name="connsiteY6" fmla="*/ 152226 h 645797"/>
              <a:gd name="connsiteX7" fmla="*/ 1026867 w 1633207"/>
              <a:gd name="connsiteY7" fmla="*/ 416277 h 645797"/>
              <a:gd name="connsiteX8" fmla="*/ 1046426 w 1633207"/>
              <a:gd name="connsiteY8" fmla="*/ 499404 h 645797"/>
              <a:gd name="connsiteX9" fmla="*/ 1061096 w 1633207"/>
              <a:gd name="connsiteY9" fmla="*/ 553192 h 645797"/>
              <a:gd name="connsiteX10" fmla="*/ 1085545 w 1633207"/>
              <a:gd name="connsiteY10" fmla="*/ 636320 h 645797"/>
              <a:gd name="connsiteX11" fmla="*/ 1183342 w 1633207"/>
              <a:gd name="connsiteY11" fmla="*/ 641210 h 645797"/>
              <a:gd name="connsiteX12" fmla="*/ 1232240 w 1633207"/>
              <a:gd name="connsiteY12" fmla="*/ 611871 h 645797"/>
              <a:gd name="connsiteX13" fmla="*/ 1325147 w 1633207"/>
              <a:gd name="connsiteY13" fmla="*/ 538523 h 645797"/>
              <a:gd name="connsiteX14" fmla="*/ 1364266 w 1633207"/>
              <a:gd name="connsiteY14" fmla="*/ 489625 h 645797"/>
              <a:gd name="connsiteX15" fmla="*/ 1418055 w 1633207"/>
              <a:gd name="connsiteY15" fmla="*/ 421167 h 645797"/>
              <a:gd name="connsiteX16" fmla="*/ 1457173 w 1633207"/>
              <a:gd name="connsiteY16" fmla="*/ 377158 h 645797"/>
              <a:gd name="connsiteX17" fmla="*/ 1476732 w 1633207"/>
              <a:gd name="connsiteY17" fmla="*/ 352709 h 645797"/>
              <a:gd name="connsiteX18" fmla="*/ 1520740 w 1633207"/>
              <a:gd name="connsiteY18" fmla="*/ 308701 h 645797"/>
              <a:gd name="connsiteX19" fmla="*/ 1530520 w 1633207"/>
              <a:gd name="connsiteY19" fmla="*/ 294031 h 645797"/>
              <a:gd name="connsiteX20" fmla="*/ 1633207 w 1633207"/>
              <a:gd name="connsiteY20" fmla="*/ 73988 h 645797"/>
              <a:gd name="connsiteX0" fmla="*/ 0 w 1633207"/>
              <a:gd name="connsiteY0" fmla="*/ 98437 h 645797"/>
              <a:gd name="connsiteX1" fmla="*/ 200484 w 1633207"/>
              <a:gd name="connsiteY1" fmla="*/ 15310 h 645797"/>
              <a:gd name="connsiteX2" fmla="*/ 317840 w 1633207"/>
              <a:gd name="connsiteY2" fmla="*/ 15310 h 645797"/>
              <a:gd name="connsiteX3" fmla="*/ 513434 w 1633207"/>
              <a:gd name="connsiteY3" fmla="*/ 171785 h 645797"/>
              <a:gd name="connsiteX4" fmla="*/ 532993 w 1633207"/>
              <a:gd name="connsiteY4" fmla="*/ 186455 h 645797"/>
              <a:gd name="connsiteX5" fmla="*/ 733476 w 1633207"/>
              <a:gd name="connsiteY5" fmla="*/ 152226 h 645797"/>
              <a:gd name="connsiteX6" fmla="*/ 850832 w 1633207"/>
              <a:gd name="connsiteY6" fmla="*/ 152226 h 645797"/>
              <a:gd name="connsiteX7" fmla="*/ 1026867 w 1633207"/>
              <a:gd name="connsiteY7" fmla="*/ 416277 h 645797"/>
              <a:gd name="connsiteX8" fmla="*/ 1061096 w 1633207"/>
              <a:gd name="connsiteY8" fmla="*/ 553192 h 645797"/>
              <a:gd name="connsiteX9" fmla="*/ 1085545 w 1633207"/>
              <a:gd name="connsiteY9" fmla="*/ 636320 h 645797"/>
              <a:gd name="connsiteX10" fmla="*/ 1183342 w 1633207"/>
              <a:gd name="connsiteY10" fmla="*/ 641210 h 645797"/>
              <a:gd name="connsiteX11" fmla="*/ 1232240 w 1633207"/>
              <a:gd name="connsiteY11" fmla="*/ 611871 h 645797"/>
              <a:gd name="connsiteX12" fmla="*/ 1325147 w 1633207"/>
              <a:gd name="connsiteY12" fmla="*/ 538523 h 645797"/>
              <a:gd name="connsiteX13" fmla="*/ 1364266 w 1633207"/>
              <a:gd name="connsiteY13" fmla="*/ 489625 h 645797"/>
              <a:gd name="connsiteX14" fmla="*/ 1418055 w 1633207"/>
              <a:gd name="connsiteY14" fmla="*/ 421167 h 645797"/>
              <a:gd name="connsiteX15" fmla="*/ 1457173 w 1633207"/>
              <a:gd name="connsiteY15" fmla="*/ 377158 h 645797"/>
              <a:gd name="connsiteX16" fmla="*/ 1476732 w 1633207"/>
              <a:gd name="connsiteY16" fmla="*/ 352709 h 645797"/>
              <a:gd name="connsiteX17" fmla="*/ 1520740 w 1633207"/>
              <a:gd name="connsiteY17" fmla="*/ 308701 h 645797"/>
              <a:gd name="connsiteX18" fmla="*/ 1530520 w 1633207"/>
              <a:gd name="connsiteY18" fmla="*/ 294031 h 645797"/>
              <a:gd name="connsiteX19" fmla="*/ 1633207 w 1633207"/>
              <a:gd name="connsiteY19" fmla="*/ 73988 h 645797"/>
              <a:gd name="connsiteX0" fmla="*/ 0 w 1633207"/>
              <a:gd name="connsiteY0" fmla="*/ 98437 h 643602"/>
              <a:gd name="connsiteX1" fmla="*/ 200484 w 1633207"/>
              <a:gd name="connsiteY1" fmla="*/ 15310 h 643602"/>
              <a:gd name="connsiteX2" fmla="*/ 317840 w 1633207"/>
              <a:gd name="connsiteY2" fmla="*/ 15310 h 643602"/>
              <a:gd name="connsiteX3" fmla="*/ 513434 w 1633207"/>
              <a:gd name="connsiteY3" fmla="*/ 171785 h 643602"/>
              <a:gd name="connsiteX4" fmla="*/ 532993 w 1633207"/>
              <a:gd name="connsiteY4" fmla="*/ 186455 h 643602"/>
              <a:gd name="connsiteX5" fmla="*/ 733476 w 1633207"/>
              <a:gd name="connsiteY5" fmla="*/ 152226 h 643602"/>
              <a:gd name="connsiteX6" fmla="*/ 850832 w 1633207"/>
              <a:gd name="connsiteY6" fmla="*/ 152226 h 643602"/>
              <a:gd name="connsiteX7" fmla="*/ 1026867 w 1633207"/>
              <a:gd name="connsiteY7" fmla="*/ 416277 h 643602"/>
              <a:gd name="connsiteX8" fmla="*/ 1061096 w 1633207"/>
              <a:gd name="connsiteY8" fmla="*/ 553192 h 643602"/>
              <a:gd name="connsiteX9" fmla="*/ 1065986 w 1633207"/>
              <a:gd name="connsiteY9" fmla="*/ 592312 h 643602"/>
              <a:gd name="connsiteX10" fmla="*/ 1085545 w 1633207"/>
              <a:gd name="connsiteY10" fmla="*/ 636320 h 643602"/>
              <a:gd name="connsiteX11" fmla="*/ 1183342 w 1633207"/>
              <a:gd name="connsiteY11" fmla="*/ 641210 h 643602"/>
              <a:gd name="connsiteX12" fmla="*/ 1232240 w 1633207"/>
              <a:gd name="connsiteY12" fmla="*/ 611871 h 643602"/>
              <a:gd name="connsiteX13" fmla="*/ 1325147 w 1633207"/>
              <a:gd name="connsiteY13" fmla="*/ 538523 h 643602"/>
              <a:gd name="connsiteX14" fmla="*/ 1364266 w 1633207"/>
              <a:gd name="connsiteY14" fmla="*/ 489625 h 643602"/>
              <a:gd name="connsiteX15" fmla="*/ 1418055 w 1633207"/>
              <a:gd name="connsiteY15" fmla="*/ 421167 h 643602"/>
              <a:gd name="connsiteX16" fmla="*/ 1457173 w 1633207"/>
              <a:gd name="connsiteY16" fmla="*/ 377158 h 643602"/>
              <a:gd name="connsiteX17" fmla="*/ 1476732 w 1633207"/>
              <a:gd name="connsiteY17" fmla="*/ 352709 h 643602"/>
              <a:gd name="connsiteX18" fmla="*/ 1520740 w 1633207"/>
              <a:gd name="connsiteY18" fmla="*/ 308701 h 643602"/>
              <a:gd name="connsiteX19" fmla="*/ 1530520 w 1633207"/>
              <a:gd name="connsiteY19" fmla="*/ 294031 h 643602"/>
              <a:gd name="connsiteX20" fmla="*/ 1633207 w 1633207"/>
              <a:gd name="connsiteY20" fmla="*/ 73988 h 643602"/>
              <a:gd name="connsiteX0" fmla="*/ 0 w 1633207"/>
              <a:gd name="connsiteY0" fmla="*/ 98437 h 641647"/>
              <a:gd name="connsiteX1" fmla="*/ 200484 w 1633207"/>
              <a:gd name="connsiteY1" fmla="*/ 15310 h 641647"/>
              <a:gd name="connsiteX2" fmla="*/ 317840 w 1633207"/>
              <a:gd name="connsiteY2" fmla="*/ 15310 h 641647"/>
              <a:gd name="connsiteX3" fmla="*/ 513434 w 1633207"/>
              <a:gd name="connsiteY3" fmla="*/ 171785 h 641647"/>
              <a:gd name="connsiteX4" fmla="*/ 532993 w 1633207"/>
              <a:gd name="connsiteY4" fmla="*/ 186455 h 641647"/>
              <a:gd name="connsiteX5" fmla="*/ 733476 w 1633207"/>
              <a:gd name="connsiteY5" fmla="*/ 152226 h 641647"/>
              <a:gd name="connsiteX6" fmla="*/ 850832 w 1633207"/>
              <a:gd name="connsiteY6" fmla="*/ 152226 h 641647"/>
              <a:gd name="connsiteX7" fmla="*/ 1026867 w 1633207"/>
              <a:gd name="connsiteY7" fmla="*/ 416277 h 641647"/>
              <a:gd name="connsiteX8" fmla="*/ 1061096 w 1633207"/>
              <a:gd name="connsiteY8" fmla="*/ 553192 h 641647"/>
              <a:gd name="connsiteX9" fmla="*/ 1065986 w 1633207"/>
              <a:gd name="connsiteY9" fmla="*/ 592312 h 641647"/>
              <a:gd name="connsiteX10" fmla="*/ 1183342 w 1633207"/>
              <a:gd name="connsiteY10" fmla="*/ 641210 h 641647"/>
              <a:gd name="connsiteX11" fmla="*/ 1232240 w 1633207"/>
              <a:gd name="connsiteY11" fmla="*/ 611871 h 641647"/>
              <a:gd name="connsiteX12" fmla="*/ 1325147 w 1633207"/>
              <a:gd name="connsiteY12" fmla="*/ 538523 h 641647"/>
              <a:gd name="connsiteX13" fmla="*/ 1364266 w 1633207"/>
              <a:gd name="connsiteY13" fmla="*/ 489625 h 641647"/>
              <a:gd name="connsiteX14" fmla="*/ 1418055 w 1633207"/>
              <a:gd name="connsiteY14" fmla="*/ 421167 h 641647"/>
              <a:gd name="connsiteX15" fmla="*/ 1457173 w 1633207"/>
              <a:gd name="connsiteY15" fmla="*/ 377158 h 641647"/>
              <a:gd name="connsiteX16" fmla="*/ 1476732 w 1633207"/>
              <a:gd name="connsiteY16" fmla="*/ 352709 h 641647"/>
              <a:gd name="connsiteX17" fmla="*/ 1520740 w 1633207"/>
              <a:gd name="connsiteY17" fmla="*/ 308701 h 641647"/>
              <a:gd name="connsiteX18" fmla="*/ 1530520 w 1633207"/>
              <a:gd name="connsiteY18" fmla="*/ 294031 h 641647"/>
              <a:gd name="connsiteX19" fmla="*/ 1633207 w 1633207"/>
              <a:gd name="connsiteY19" fmla="*/ 73988 h 641647"/>
              <a:gd name="connsiteX0" fmla="*/ 0 w 1633207"/>
              <a:gd name="connsiteY0" fmla="*/ 98437 h 614233"/>
              <a:gd name="connsiteX1" fmla="*/ 200484 w 1633207"/>
              <a:gd name="connsiteY1" fmla="*/ 15310 h 614233"/>
              <a:gd name="connsiteX2" fmla="*/ 317840 w 1633207"/>
              <a:gd name="connsiteY2" fmla="*/ 15310 h 614233"/>
              <a:gd name="connsiteX3" fmla="*/ 513434 w 1633207"/>
              <a:gd name="connsiteY3" fmla="*/ 171785 h 614233"/>
              <a:gd name="connsiteX4" fmla="*/ 532993 w 1633207"/>
              <a:gd name="connsiteY4" fmla="*/ 186455 h 614233"/>
              <a:gd name="connsiteX5" fmla="*/ 733476 w 1633207"/>
              <a:gd name="connsiteY5" fmla="*/ 152226 h 614233"/>
              <a:gd name="connsiteX6" fmla="*/ 850832 w 1633207"/>
              <a:gd name="connsiteY6" fmla="*/ 152226 h 614233"/>
              <a:gd name="connsiteX7" fmla="*/ 1026867 w 1633207"/>
              <a:gd name="connsiteY7" fmla="*/ 416277 h 614233"/>
              <a:gd name="connsiteX8" fmla="*/ 1061096 w 1633207"/>
              <a:gd name="connsiteY8" fmla="*/ 553192 h 614233"/>
              <a:gd name="connsiteX9" fmla="*/ 1065986 w 1633207"/>
              <a:gd name="connsiteY9" fmla="*/ 592312 h 614233"/>
              <a:gd name="connsiteX10" fmla="*/ 1232240 w 1633207"/>
              <a:gd name="connsiteY10" fmla="*/ 611871 h 614233"/>
              <a:gd name="connsiteX11" fmla="*/ 1325147 w 1633207"/>
              <a:gd name="connsiteY11" fmla="*/ 538523 h 614233"/>
              <a:gd name="connsiteX12" fmla="*/ 1364266 w 1633207"/>
              <a:gd name="connsiteY12" fmla="*/ 489625 h 614233"/>
              <a:gd name="connsiteX13" fmla="*/ 1418055 w 1633207"/>
              <a:gd name="connsiteY13" fmla="*/ 421167 h 614233"/>
              <a:gd name="connsiteX14" fmla="*/ 1457173 w 1633207"/>
              <a:gd name="connsiteY14" fmla="*/ 377158 h 614233"/>
              <a:gd name="connsiteX15" fmla="*/ 1476732 w 1633207"/>
              <a:gd name="connsiteY15" fmla="*/ 352709 h 614233"/>
              <a:gd name="connsiteX16" fmla="*/ 1520740 w 1633207"/>
              <a:gd name="connsiteY16" fmla="*/ 308701 h 614233"/>
              <a:gd name="connsiteX17" fmla="*/ 1530520 w 1633207"/>
              <a:gd name="connsiteY17" fmla="*/ 294031 h 614233"/>
              <a:gd name="connsiteX18" fmla="*/ 1633207 w 1633207"/>
              <a:gd name="connsiteY18" fmla="*/ 73988 h 614233"/>
              <a:gd name="connsiteX0" fmla="*/ 0 w 1633207"/>
              <a:gd name="connsiteY0" fmla="*/ 98437 h 592616"/>
              <a:gd name="connsiteX1" fmla="*/ 200484 w 1633207"/>
              <a:gd name="connsiteY1" fmla="*/ 15310 h 592616"/>
              <a:gd name="connsiteX2" fmla="*/ 317840 w 1633207"/>
              <a:gd name="connsiteY2" fmla="*/ 15310 h 592616"/>
              <a:gd name="connsiteX3" fmla="*/ 513434 w 1633207"/>
              <a:gd name="connsiteY3" fmla="*/ 171785 h 592616"/>
              <a:gd name="connsiteX4" fmla="*/ 532993 w 1633207"/>
              <a:gd name="connsiteY4" fmla="*/ 186455 h 592616"/>
              <a:gd name="connsiteX5" fmla="*/ 733476 w 1633207"/>
              <a:gd name="connsiteY5" fmla="*/ 152226 h 592616"/>
              <a:gd name="connsiteX6" fmla="*/ 850832 w 1633207"/>
              <a:gd name="connsiteY6" fmla="*/ 152226 h 592616"/>
              <a:gd name="connsiteX7" fmla="*/ 1026867 w 1633207"/>
              <a:gd name="connsiteY7" fmla="*/ 416277 h 592616"/>
              <a:gd name="connsiteX8" fmla="*/ 1061096 w 1633207"/>
              <a:gd name="connsiteY8" fmla="*/ 553192 h 592616"/>
              <a:gd name="connsiteX9" fmla="*/ 1065986 w 1633207"/>
              <a:gd name="connsiteY9" fmla="*/ 592312 h 592616"/>
              <a:gd name="connsiteX10" fmla="*/ 1325147 w 1633207"/>
              <a:gd name="connsiteY10" fmla="*/ 538523 h 592616"/>
              <a:gd name="connsiteX11" fmla="*/ 1364266 w 1633207"/>
              <a:gd name="connsiteY11" fmla="*/ 489625 h 592616"/>
              <a:gd name="connsiteX12" fmla="*/ 1418055 w 1633207"/>
              <a:gd name="connsiteY12" fmla="*/ 421167 h 592616"/>
              <a:gd name="connsiteX13" fmla="*/ 1457173 w 1633207"/>
              <a:gd name="connsiteY13" fmla="*/ 377158 h 592616"/>
              <a:gd name="connsiteX14" fmla="*/ 1476732 w 1633207"/>
              <a:gd name="connsiteY14" fmla="*/ 352709 h 592616"/>
              <a:gd name="connsiteX15" fmla="*/ 1520740 w 1633207"/>
              <a:gd name="connsiteY15" fmla="*/ 308701 h 592616"/>
              <a:gd name="connsiteX16" fmla="*/ 1530520 w 1633207"/>
              <a:gd name="connsiteY16" fmla="*/ 294031 h 592616"/>
              <a:gd name="connsiteX17" fmla="*/ 1633207 w 1633207"/>
              <a:gd name="connsiteY17" fmla="*/ 73988 h 592616"/>
              <a:gd name="connsiteX0" fmla="*/ 0 w 1633207"/>
              <a:gd name="connsiteY0" fmla="*/ 98437 h 595151"/>
              <a:gd name="connsiteX1" fmla="*/ 200484 w 1633207"/>
              <a:gd name="connsiteY1" fmla="*/ 15310 h 595151"/>
              <a:gd name="connsiteX2" fmla="*/ 317840 w 1633207"/>
              <a:gd name="connsiteY2" fmla="*/ 15310 h 595151"/>
              <a:gd name="connsiteX3" fmla="*/ 513434 w 1633207"/>
              <a:gd name="connsiteY3" fmla="*/ 171785 h 595151"/>
              <a:gd name="connsiteX4" fmla="*/ 532993 w 1633207"/>
              <a:gd name="connsiteY4" fmla="*/ 186455 h 595151"/>
              <a:gd name="connsiteX5" fmla="*/ 733476 w 1633207"/>
              <a:gd name="connsiteY5" fmla="*/ 152226 h 595151"/>
              <a:gd name="connsiteX6" fmla="*/ 850832 w 1633207"/>
              <a:gd name="connsiteY6" fmla="*/ 152226 h 595151"/>
              <a:gd name="connsiteX7" fmla="*/ 1026867 w 1633207"/>
              <a:gd name="connsiteY7" fmla="*/ 416277 h 595151"/>
              <a:gd name="connsiteX8" fmla="*/ 1061096 w 1633207"/>
              <a:gd name="connsiteY8" fmla="*/ 553192 h 595151"/>
              <a:gd name="connsiteX9" fmla="*/ 1065986 w 1633207"/>
              <a:gd name="connsiteY9" fmla="*/ 592312 h 595151"/>
              <a:gd name="connsiteX10" fmla="*/ 1364266 w 1633207"/>
              <a:gd name="connsiteY10" fmla="*/ 489625 h 595151"/>
              <a:gd name="connsiteX11" fmla="*/ 1418055 w 1633207"/>
              <a:gd name="connsiteY11" fmla="*/ 421167 h 595151"/>
              <a:gd name="connsiteX12" fmla="*/ 1457173 w 1633207"/>
              <a:gd name="connsiteY12" fmla="*/ 377158 h 595151"/>
              <a:gd name="connsiteX13" fmla="*/ 1476732 w 1633207"/>
              <a:gd name="connsiteY13" fmla="*/ 352709 h 595151"/>
              <a:gd name="connsiteX14" fmla="*/ 1520740 w 1633207"/>
              <a:gd name="connsiteY14" fmla="*/ 308701 h 595151"/>
              <a:gd name="connsiteX15" fmla="*/ 1530520 w 1633207"/>
              <a:gd name="connsiteY15" fmla="*/ 294031 h 595151"/>
              <a:gd name="connsiteX16" fmla="*/ 1633207 w 1633207"/>
              <a:gd name="connsiteY16" fmla="*/ 73988 h 595151"/>
              <a:gd name="connsiteX0" fmla="*/ 0 w 1633207"/>
              <a:gd name="connsiteY0" fmla="*/ 98437 h 599643"/>
              <a:gd name="connsiteX1" fmla="*/ 200484 w 1633207"/>
              <a:gd name="connsiteY1" fmla="*/ 15310 h 599643"/>
              <a:gd name="connsiteX2" fmla="*/ 317840 w 1633207"/>
              <a:gd name="connsiteY2" fmla="*/ 15310 h 599643"/>
              <a:gd name="connsiteX3" fmla="*/ 513434 w 1633207"/>
              <a:gd name="connsiteY3" fmla="*/ 171785 h 599643"/>
              <a:gd name="connsiteX4" fmla="*/ 532993 w 1633207"/>
              <a:gd name="connsiteY4" fmla="*/ 186455 h 599643"/>
              <a:gd name="connsiteX5" fmla="*/ 733476 w 1633207"/>
              <a:gd name="connsiteY5" fmla="*/ 152226 h 599643"/>
              <a:gd name="connsiteX6" fmla="*/ 850832 w 1633207"/>
              <a:gd name="connsiteY6" fmla="*/ 152226 h 599643"/>
              <a:gd name="connsiteX7" fmla="*/ 1026867 w 1633207"/>
              <a:gd name="connsiteY7" fmla="*/ 416277 h 599643"/>
              <a:gd name="connsiteX8" fmla="*/ 1061096 w 1633207"/>
              <a:gd name="connsiteY8" fmla="*/ 553192 h 599643"/>
              <a:gd name="connsiteX9" fmla="*/ 1065986 w 1633207"/>
              <a:gd name="connsiteY9" fmla="*/ 592312 h 599643"/>
              <a:gd name="connsiteX10" fmla="*/ 1418055 w 1633207"/>
              <a:gd name="connsiteY10" fmla="*/ 421167 h 599643"/>
              <a:gd name="connsiteX11" fmla="*/ 1457173 w 1633207"/>
              <a:gd name="connsiteY11" fmla="*/ 377158 h 599643"/>
              <a:gd name="connsiteX12" fmla="*/ 1476732 w 1633207"/>
              <a:gd name="connsiteY12" fmla="*/ 352709 h 599643"/>
              <a:gd name="connsiteX13" fmla="*/ 1520740 w 1633207"/>
              <a:gd name="connsiteY13" fmla="*/ 308701 h 599643"/>
              <a:gd name="connsiteX14" fmla="*/ 1530520 w 1633207"/>
              <a:gd name="connsiteY14" fmla="*/ 294031 h 599643"/>
              <a:gd name="connsiteX15" fmla="*/ 1633207 w 1633207"/>
              <a:gd name="connsiteY15" fmla="*/ 73988 h 599643"/>
              <a:gd name="connsiteX0" fmla="*/ 0 w 1633207"/>
              <a:gd name="connsiteY0" fmla="*/ 98437 h 602702"/>
              <a:gd name="connsiteX1" fmla="*/ 200484 w 1633207"/>
              <a:gd name="connsiteY1" fmla="*/ 15310 h 602702"/>
              <a:gd name="connsiteX2" fmla="*/ 317840 w 1633207"/>
              <a:gd name="connsiteY2" fmla="*/ 15310 h 602702"/>
              <a:gd name="connsiteX3" fmla="*/ 513434 w 1633207"/>
              <a:gd name="connsiteY3" fmla="*/ 171785 h 602702"/>
              <a:gd name="connsiteX4" fmla="*/ 532993 w 1633207"/>
              <a:gd name="connsiteY4" fmla="*/ 186455 h 602702"/>
              <a:gd name="connsiteX5" fmla="*/ 733476 w 1633207"/>
              <a:gd name="connsiteY5" fmla="*/ 152226 h 602702"/>
              <a:gd name="connsiteX6" fmla="*/ 850832 w 1633207"/>
              <a:gd name="connsiteY6" fmla="*/ 152226 h 602702"/>
              <a:gd name="connsiteX7" fmla="*/ 1026867 w 1633207"/>
              <a:gd name="connsiteY7" fmla="*/ 416277 h 602702"/>
              <a:gd name="connsiteX8" fmla="*/ 1061096 w 1633207"/>
              <a:gd name="connsiteY8" fmla="*/ 553192 h 602702"/>
              <a:gd name="connsiteX9" fmla="*/ 1065986 w 1633207"/>
              <a:gd name="connsiteY9" fmla="*/ 592312 h 602702"/>
              <a:gd name="connsiteX10" fmla="*/ 1457173 w 1633207"/>
              <a:gd name="connsiteY10" fmla="*/ 377158 h 602702"/>
              <a:gd name="connsiteX11" fmla="*/ 1476732 w 1633207"/>
              <a:gd name="connsiteY11" fmla="*/ 352709 h 602702"/>
              <a:gd name="connsiteX12" fmla="*/ 1520740 w 1633207"/>
              <a:gd name="connsiteY12" fmla="*/ 308701 h 602702"/>
              <a:gd name="connsiteX13" fmla="*/ 1530520 w 1633207"/>
              <a:gd name="connsiteY13" fmla="*/ 294031 h 602702"/>
              <a:gd name="connsiteX14" fmla="*/ 1633207 w 1633207"/>
              <a:gd name="connsiteY14" fmla="*/ 73988 h 602702"/>
              <a:gd name="connsiteX0" fmla="*/ 0 w 1633207"/>
              <a:gd name="connsiteY0" fmla="*/ 98437 h 553581"/>
              <a:gd name="connsiteX1" fmla="*/ 200484 w 1633207"/>
              <a:gd name="connsiteY1" fmla="*/ 15310 h 553581"/>
              <a:gd name="connsiteX2" fmla="*/ 317840 w 1633207"/>
              <a:gd name="connsiteY2" fmla="*/ 15310 h 553581"/>
              <a:gd name="connsiteX3" fmla="*/ 513434 w 1633207"/>
              <a:gd name="connsiteY3" fmla="*/ 171785 h 553581"/>
              <a:gd name="connsiteX4" fmla="*/ 532993 w 1633207"/>
              <a:gd name="connsiteY4" fmla="*/ 186455 h 553581"/>
              <a:gd name="connsiteX5" fmla="*/ 733476 w 1633207"/>
              <a:gd name="connsiteY5" fmla="*/ 152226 h 553581"/>
              <a:gd name="connsiteX6" fmla="*/ 850832 w 1633207"/>
              <a:gd name="connsiteY6" fmla="*/ 152226 h 553581"/>
              <a:gd name="connsiteX7" fmla="*/ 1026867 w 1633207"/>
              <a:gd name="connsiteY7" fmla="*/ 416277 h 553581"/>
              <a:gd name="connsiteX8" fmla="*/ 1061096 w 1633207"/>
              <a:gd name="connsiteY8" fmla="*/ 553192 h 553581"/>
              <a:gd name="connsiteX9" fmla="*/ 1457173 w 1633207"/>
              <a:gd name="connsiteY9" fmla="*/ 377158 h 553581"/>
              <a:gd name="connsiteX10" fmla="*/ 1476732 w 1633207"/>
              <a:gd name="connsiteY10" fmla="*/ 352709 h 553581"/>
              <a:gd name="connsiteX11" fmla="*/ 1520740 w 1633207"/>
              <a:gd name="connsiteY11" fmla="*/ 308701 h 553581"/>
              <a:gd name="connsiteX12" fmla="*/ 1530520 w 1633207"/>
              <a:gd name="connsiteY12" fmla="*/ 294031 h 553581"/>
              <a:gd name="connsiteX13" fmla="*/ 1633207 w 1633207"/>
              <a:gd name="connsiteY13" fmla="*/ 73988 h 553581"/>
              <a:gd name="connsiteX0" fmla="*/ 0 w 1633207"/>
              <a:gd name="connsiteY0" fmla="*/ 98437 h 427684"/>
              <a:gd name="connsiteX1" fmla="*/ 200484 w 1633207"/>
              <a:gd name="connsiteY1" fmla="*/ 15310 h 427684"/>
              <a:gd name="connsiteX2" fmla="*/ 317840 w 1633207"/>
              <a:gd name="connsiteY2" fmla="*/ 15310 h 427684"/>
              <a:gd name="connsiteX3" fmla="*/ 513434 w 1633207"/>
              <a:gd name="connsiteY3" fmla="*/ 171785 h 427684"/>
              <a:gd name="connsiteX4" fmla="*/ 532993 w 1633207"/>
              <a:gd name="connsiteY4" fmla="*/ 186455 h 427684"/>
              <a:gd name="connsiteX5" fmla="*/ 733476 w 1633207"/>
              <a:gd name="connsiteY5" fmla="*/ 152226 h 427684"/>
              <a:gd name="connsiteX6" fmla="*/ 850832 w 1633207"/>
              <a:gd name="connsiteY6" fmla="*/ 152226 h 427684"/>
              <a:gd name="connsiteX7" fmla="*/ 1026867 w 1633207"/>
              <a:gd name="connsiteY7" fmla="*/ 416277 h 427684"/>
              <a:gd name="connsiteX8" fmla="*/ 1457173 w 1633207"/>
              <a:gd name="connsiteY8" fmla="*/ 377158 h 427684"/>
              <a:gd name="connsiteX9" fmla="*/ 1476732 w 1633207"/>
              <a:gd name="connsiteY9" fmla="*/ 352709 h 427684"/>
              <a:gd name="connsiteX10" fmla="*/ 1520740 w 1633207"/>
              <a:gd name="connsiteY10" fmla="*/ 308701 h 427684"/>
              <a:gd name="connsiteX11" fmla="*/ 1530520 w 1633207"/>
              <a:gd name="connsiteY11" fmla="*/ 294031 h 427684"/>
              <a:gd name="connsiteX12" fmla="*/ 1633207 w 1633207"/>
              <a:gd name="connsiteY12" fmla="*/ 73988 h 427684"/>
              <a:gd name="connsiteX0" fmla="*/ 0 w 1633207"/>
              <a:gd name="connsiteY0" fmla="*/ 98437 h 428551"/>
              <a:gd name="connsiteX1" fmla="*/ 200484 w 1633207"/>
              <a:gd name="connsiteY1" fmla="*/ 15310 h 428551"/>
              <a:gd name="connsiteX2" fmla="*/ 317840 w 1633207"/>
              <a:gd name="connsiteY2" fmla="*/ 15310 h 428551"/>
              <a:gd name="connsiteX3" fmla="*/ 513434 w 1633207"/>
              <a:gd name="connsiteY3" fmla="*/ 171785 h 428551"/>
              <a:gd name="connsiteX4" fmla="*/ 532993 w 1633207"/>
              <a:gd name="connsiteY4" fmla="*/ 186455 h 428551"/>
              <a:gd name="connsiteX5" fmla="*/ 733476 w 1633207"/>
              <a:gd name="connsiteY5" fmla="*/ 152226 h 428551"/>
              <a:gd name="connsiteX6" fmla="*/ 850832 w 1633207"/>
              <a:gd name="connsiteY6" fmla="*/ 152226 h 428551"/>
              <a:gd name="connsiteX7" fmla="*/ 1026867 w 1633207"/>
              <a:gd name="connsiteY7" fmla="*/ 416277 h 428551"/>
              <a:gd name="connsiteX8" fmla="*/ 1457173 w 1633207"/>
              <a:gd name="connsiteY8" fmla="*/ 377158 h 428551"/>
              <a:gd name="connsiteX9" fmla="*/ 1520740 w 1633207"/>
              <a:gd name="connsiteY9" fmla="*/ 308701 h 428551"/>
              <a:gd name="connsiteX10" fmla="*/ 1530520 w 1633207"/>
              <a:gd name="connsiteY10" fmla="*/ 294031 h 428551"/>
              <a:gd name="connsiteX11" fmla="*/ 1633207 w 1633207"/>
              <a:gd name="connsiteY11" fmla="*/ 73988 h 428551"/>
              <a:gd name="connsiteX0" fmla="*/ 0 w 1633207"/>
              <a:gd name="connsiteY0" fmla="*/ 98437 h 428865"/>
              <a:gd name="connsiteX1" fmla="*/ 200484 w 1633207"/>
              <a:gd name="connsiteY1" fmla="*/ 15310 h 428865"/>
              <a:gd name="connsiteX2" fmla="*/ 317840 w 1633207"/>
              <a:gd name="connsiteY2" fmla="*/ 15310 h 428865"/>
              <a:gd name="connsiteX3" fmla="*/ 513434 w 1633207"/>
              <a:gd name="connsiteY3" fmla="*/ 171785 h 428865"/>
              <a:gd name="connsiteX4" fmla="*/ 532993 w 1633207"/>
              <a:gd name="connsiteY4" fmla="*/ 186455 h 428865"/>
              <a:gd name="connsiteX5" fmla="*/ 733476 w 1633207"/>
              <a:gd name="connsiteY5" fmla="*/ 152226 h 428865"/>
              <a:gd name="connsiteX6" fmla="*/ 850832 w 1633207"/>
              <a:gd name="connsiteY6" fmla="*/ 152226 h 428865"/>
              <a:gd name="connsiteX7" fmla="*/ 1026867 w 1633207"/>
              <a:gd name="connsiteY7" fmla="*/ 416277 h 428865"/>
              <a:gd name="connsiteX8" fmla="*/ 1457173 w 1633207"/>
              <a:gd name="connsiteY8" fmla="*/ 377158 h 428865"/>
              <a:gd name="connsiteX9" fmla="*/ 1530520 w 1633207"/>
              <a:gd name="connsiteY9" fmla="*/ 294031 h 428865"/>
              <a:gd name="connsiteX10" fmla="*/ 1633207 w 1633207"/>
              <a:gd name="connsiteY10" fmla="*/ 73988 h 428865"/>
              <a:gd name="connsiteX0" fmla="*/ 0 w 1633207"/>
              <a:gd name="connsiteY0" fmla="*/ 98437 h 435513"/>
              <a:gd name="connsiteX1" fmla="*/ 200484 w 1633207"/>
              <a:gd name="connsiteY1" fmla="*/ 15310 h 435513"/>
              <a:gd name="connsiteX2" fmla="*/ 317840 w 1633207"/>
              <a:gd name="connsiteY2" fmla="*/ 15310 h 435513"/>
              <a:gd name="connsiteX3" fmla="*/ 513434 w 1633207"/>
              <a:gd name="connsiteY3" fmla="*/ 171785 h 435513"/>
              <a:gd name="connsiteX4" fmla="*/ 532993 w 1633207"/>
              <a:gd name="connsiteY4" fmla="*/ 186455 h 435513"/>
              <a:gd name="connsiteX5" fmla="*/ 733476 w 1633207"/>
              <a:gd name="connsiteY5" fmla="*/ 152226 h 435513"/>
              <a:gd name="connsiteX6" fmla="*/ 850832 w 1633207"/>
              <a:gd name="connsiteY6" fmla="*/ 152226 h 435513"/>
              <a:gd name="connsiteX7" fmla="*/ 1026867 w 1633207"/>
              <a:gd name="connsiteY7" fmla="*/ 416277 h 435513"/>
              <a:gd name="connsiteX8" fmla="*/ 1457173 w 1633207"/>
              <a:gd name="connsiteY8" fmla="*/ 377158 h 435513"/>
              <a:gd name="connsiteX9" fmla="*/ 1633207 w 1633207"/>
              <a:gd name="connsiteY9" fmla="*/ 73988 h 43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3207" h="435513">
                <a:moveTo>
                  <a:pt x="0" y="98437"/>
                </a:moveTo>
                <a:cubicBezTo>
                  <a:pt x="41767" y="81119"/>
                  <a:pt x="147511" y="29164"/>
                  <a:pt x="200484" y="15310"/>
                </a:cubicBezTo>
                <a:cubicBezTo>
                  <a:pt x="253457" y="1456"/>
                  <a:pt x="265682" y="-10769"/>
                  <a:pt x="317840" y="15310"/>
                </a:cubicBezTo>
                <a:cubicBezTo>
                  <a:pt x="369998" y="41389"/>
                  <a:pt x="477575" y="143261"/>
                  <a:pt x="513434" y="171785"/>
                </a:cubicBezTo>
                <a:cubicBezTo>
                  <a:pt x="549293" y="200309"/>
                  <a:pt x="496319" y="189715"/>
                  <a:pt x="532993" y="186455"/>
                </a:cubicBezTo>
                <a:cubicBezTo>
                  <a:pt x="569667" y="183195"/>
                  <a:pt x="680503" y="157931"/>
                  <a:pt x="733476" y="152226"/>
                </a:cubicBezTo>
                <a:cubicBezTo>
                  <a:pt x="786449" y="146521"/>
                  <a:pt x="801934" y="108218"/>
                  <a:pt x="850832" y="152226"/>
                </a:cubicBezTo>
                <a:cubicBezTo>
                  <a:pt x="899730" y="196234"/>
                  <a:pt x="925810" y="378788"/>
                  <a:pt x="1026867" y="416277"/>
                </a:cubicBezTo>
                <a:cubicBezTo>
                  <a:pt x="1127924" y="453766"/>
                  <a:pt x="1356116" y="434206"/>
                  <a:pt x="1457173" y="377158"/>
                </a:cubicBezTo>
                <a:cubicBezTo>
                  <a:pt x="1558230" y="320110"/>
                  <a:pt x="1596533" y="137148"/>
                  <a:pt x="1633207" y="73988"/>
                </a:cubicBezTo>
              </a:path>
            </a:pathLst>
          </a:custGeom>
          <a:noFill/>
          <a:ln w="38100" cap="sq" cmpd="sng" algn="ctr">
            <a:solidFill>
              <a:srgbClr val="CC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1" name="Content Placeholder 2"/>
          <p:cNvSpPr txBox="1">
            <a:spLocks/>
          </p:cNvSpPr>
          <p:nvPr/>
        </p:nvSpPr>
        <p:spPr bwMode="auto">
          <a:xfrm>
            <a:off x="1752600" y="4724400"/>
            <a:ext cx="7315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US" dirty="0" smtClean="0">
                <a:effectLst/>
              </a:rPr>
              <a:t>Doesn’t assert that demand doesn’t </a:t>
            </a:r>
            <a:r>
              <a:rPr lang="en-US" i="1" dirty="0" smtClean="0">
                <a:effectLst/>
              </a:rPr>
              <a:t>normally </a:t>
            </a:r>
            <a:r>
              <a:rPr lang="en-US" dirty="0" smtClean="0">
                <a:effectLst/>
              </a:rPr>
              <a:t>fall with price</a:t>
            </a:r>
          </a:p>
          <a:p>
            <a:r>
              <a:rPr lang="en-AU" dirty="0" smtClean="0">
                <a:effectLst/>
              </a:rPr>
              <a:t>Says Neoclassical theory can’t explain why</a:t>
            </a:r>
          </a:p>
          <a:p>
            <a:r>
              <a:rPr lang="en-AU" dirty="0" smtClean="0">
                <a:effectLst/>
              </a:rPr>
              <a:t>Emergent phenomenon: aggregate individuals with downward-sloping demand curves…</a:t>
            </a:r>
          </a:p>
          <a:p>
            <a:r>
              <a:rPr lang="en-AU" dirty="0" smtClean="0">
                <a:effectLst/>
              </a:rPr>
              <a:t>Get any (polynomial) shaped demand curve at all</a:t>
            </a:r>
            <a:endParaRPr lang="en-US" dirty="0">
              <a:effectLst/>
            </a:endParaRPr>
          </a:p>
        </p:txBody>
      </p:sp>
    </p:spTree>
    <p:extLst>
      <p:ext uri="{BB962C8B-B14F-4D97-AF65-F5344CB8AC3E}">
        <p14:creationId xmlns:p14="http://schemas.microsoft.com/office/powerpoint/2010/main" val="135479057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wipe(up)">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wipe(up)">
                                      <p:cBhvr>
                                        <p:cTn id="45" dur="500"/>
                                        <p:tgtEl>
                                          <p:spTgt spid="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Effect transition="in" filter="wipe(up)">
                                      <p:cBhvr>
                                        <p:cTn id="50" dur="500"/>
                                        <p:tgtEl>
                                          <p:spTgt spid="5">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wipe(up)">
                                      <p:cBhvr>
                                        <p:cTn id="55" dur="500"/>
                                        <p:tgtEl>
                                          <p:spTgt spid="5">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80">
                                          <p:stCondLst>
                                            <p:cond delay="0"/>
                                          </p:stCondLst>
                                        </p:cTn>
                                        <p:tgtEl>
                                          <p:spTgt spid="15"/>
                                        </p:tgtEl>
                                      </p:cBhvr>
                                    </p:animEffect>
                                    <p:anim calcmode="lin" valueType="num">
                                      <p:cBhvr>
                                        <p:cTn id="6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6" dur="26">
                                          <p:stCondLst>
                                            <p:cond delay="650"/>
                                          </p:stCondLst>
                                        </p:cTn>
                                        <p:tgtEl>
                                          <p:spTgt spid="15"/>
                                        </p:tgtEl>
                                      </p:cBhvr>
                                      <p:to x="100000" y="60000"/>
                                    </p:animScale>
                                    <p:animScale>
                                      <p:cBhvr>
                                        <p:cTn id="67" dur="166" decel="50000">
                                          <p:stCondLst>
                                            <p:cond delay="676"/>
                                          </p:stCondLst>
                                        </p:cTn>
                                        <p:tgtEl>
                                          <p:spTgt spid="15"/>
                                        </p:tgtEl>
                                      </p:cBhvr>
                                      <p:to x="100000" y="100000"/>
                                    </p:animScale>
                                    <p:animScale>
                                      <p:cBhvr>
                                        <p:cTn id="68" dur="26">
                                          <p:stCondLst>
                                            <p:cond delay="1312"/>
                                          </p:stCondLst>
                                        </p:cTn>
                                        <p:tgtEl>
                                          <p:spTgt spid="15"/>
                                        </p:tgtEl>
                                      </p:cBhvr>
                                      <p:to x="100000" y="80000"/>
                                    </p:animScale>
                                    <p:animScale>
                                      <p:cBhvr>
                                        <p:cTn id="69" dur="166" decel="50000">
                                          <p:stCondLst>
                                            <p:cond delay="1338"/>
                                          </p:stCondLst>
                                        </p:cTn>
                                        <p:tgtEl>
                                          <p:spTgt spid="15"/>
                                        </p:tgtEl>
                                      </p:cBhvr>
                                      <p:to x="100000" y="100000"/>
                                    </p:animScale>
                                    <p:animScale>
                                      <p:cBhvr>
                                        <p:cTn id="70" dur="26">
                                          <p:stCondLst>
                                            <p:cond delay="1642"/>
                                          </p:stCondLst>
                                        </p:cTn>
                                        <p:tgtEl>
                                          <p:spTgt spid="15"/>
                                        </p:tgtEl>
                                      </p:cBhvr>
                                      <p:to x="100000" y="90000"/>
                                    </p:animScale>
                                    <p:animScale>
                                      <p:cBhvr>
                                        <p:cTn id="71" dur="166" decel="50000">
                                          <p:stCondLst>
                                            <p:cond delay="1668"/>
                                          </p:stCondLst>
                                        </p:cTn>
                                        <p:tgtEl>
                                          <p:spTgt spid="15"/>
                                        </p:tgtEl>
                                      </p:cBhvr>
                                      <p:to x="100000" y="100000"/>
                                    </p:animScale>
                                    <p:animScale>
                                      <p:cBhvr>
                                        <p:cTn id="72" dur="26">
                                          <p:stCondLst>
                                            <p:cond delay="1808"/>
                                          </p:stCondLst>
                                        </p:cTn>
                                        <p:tgtEl>
                                          <p:spTgt spid="15"/>
                                        </p:tgtEl>
                                      </p:cBhvr>
                                      <p:to x="100000" y="95000"/>
                                    </p:animScale>
                                    <p:animScale>
                                      <p:cBhvr>
                                        <p:cTn id="73" dur="166" decel="50000">
                                          <p:stCondLst>
                                            <p:cond delay="1834"/>
                                          </p:stCondLst>
                                        </p:cTn>
                                        <p:tgtEl>
                                          <p:spTgt spid="15"/>
                                        </p:tgtEl>
                                      </p:cBhvr>
                                      <p:to x="100000" y="100000"/>
                                    </p:animScale>
                                  </p:childTnLst>
                                </p:cTn>
                              </p:par>
                            </p:childTnLst>
                          </p:cTn>
                        </p:par>
                        <p:par>
                          <p:cTn id="74" fill="hold">
                            <p:stCondLst>
                              <p:cond delay="2000"/>
                            </p:stCondLst>
                            <p:childTnLst>
                              <p:par>
                                <p:cTn id="75" presetID="26" presetClass="exit" presetSubtype="0" fill="hold" nodeType="afterEffect">
                                  <p:stCondLst>
                                    <p:cond delay="0"/>
                                  </p:stCondLst>
                                  <p:childTnLst>
                                    <p:animEffect transition="out" filter="wipe(down)">
                                      <p:cBhvr>
                                        <p:cTn id="76" dur="180" accel="50000">
                                          <p:stCondLst>
                                            <p:cond delay="1820"/>
                                          </p:stCondLst>
                                        </p:cTn>
                                        <p:tgtEl>
                                          <p:spTgt spid="12"/>
                                        </p:tgtEl>
                                      </p:cBhvr>
                                    </p:animEffect>
                                    <p:anim calcmode="lin" valueType="num">
                                      <p:cBhvr>
                                        <p:cTn id="77"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78"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79"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0"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1"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2"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3"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84" dur="26">
                                          <p:stCondLst>
                                            <p:cond delay="620"/>
                                          </p:stCondLst>
                                        </p:cTn>
                                        <p:tgtEl>
                                          <p:spTgt spid="12"/>
                                        </p:tgtEl>
                                      </p:cBhvr>
                                      <p:to x="100000" y="60000"/>
                                    </p:animScale>
                                    <p:animScale>
                                      <p:cBhvr>
                                        <p:cTn id="85" dur="166" decel="50000">
                                          <p:stCondLst>
                                            <p:cond delay="646"/>
                                          </p:stCondLst>
                                        </p:cTn>
                                        <p:tgtEl>
                                          <p:spTgt spid="12"/>
                                        </p:tgtEl>
                                      </p:cBhvr>
                                      <p:to x="100000" y="100000"/>
                                    </p:animScale>
                                    <p:animScale>
                                      <p:cBhvr>
                                        <p:cTn id="86" dur="26">
                                          <p:stCondLst>
                                            <p:cond delay="1312"/>
                                          </p:stCondLst>
                                        </p:cTn>
                                        <p:tgtEl>
                                          <p:spTgt spid="12"/>
                                        </p:tgtEl>
                                      </p:cBhvr>
                                      <p:to x="100000" y="80000"/>
                                    </p:animScale>
                                    <p:animScale>
                                      <p:cBhvr>
                                        <p:cTn id="87" dur="166" decel="50000">
                                          <p:stCondLst>
                                            <p:cond delay="1338"/>
                                          </p:stCondLst>
                                        </p:cTn>
                                        <p:tgtEl>
                                          <p:spTgt spid="12"/>
                                        </p:tgtEl>
                                      </p:cBhvr>
                                      <p:to x="100000" y="100000"/>
                                    </p:animScale>
                                    <p:animScale>
                                      <p:cBhvr>
                                        <p:cTn id="88" dur="26">
                                          <p:stCondLst>
                                            <p:cond delay="1642"/>
                                          </p:stCondLst>
                                        </p:cTn>
                                        <p:tgtEl>
                                          <p:spTgt spid="12"/>
                                        </p:tgtEl>
                                      </p:cBhvr>
                                      <p:to x="100000" y="90000"/>
                                    </p:animScale>
                                    <p:animScale>
                                      <p:cBhvr>
                                        <p:cTn id="89" dur="166" decel="50000">
                                          <p:stCondLst>
                                            <p:cond delay="1668"/>
                                          </p:stCondLst>
                                        </p:cTn>
                                        <p:tgtEl>
                                          <p:spTgt spid="12"/>
                                        </p:tgtEl>
                                      </p:cBhvr>
                                      <p:to x="100000" y="100000"/>
                                    </p:animScale>
                                    <p:animScale>
                                      <p:cBhvr>
                                        <p:cTn id="90" dur="26">
                                          <p:stCondLst>
                                            <p:cond delay="1808"/>
                                          </p:stCondLst>
                                        </p:cTn>
                                        <p:tgtEl>
                                          <p:spTgt spid="12"/>
                                        </p:tgtEl>
                                      </p:cBhvr>
                                      <p:to x="100000" y="95000"/>
                                    </p:animScale>
                                    <p:animScale>
                                      <p:cBhvr>
                                        <p:cTn id="91" dur="166" decel="50000">
                                          <p:stCondLst>
                                            <p:cond delay="1834"/>
                                          </p:stCondLst>
                                        </p:cTn>
                                        <p:tgtEl>
                                          <p:spTgt spid="12"/>
                                        </p:tgtEl>
                                      </p:cBhvr>
                                      <p:to x="100000" y="100000"/>
                                    </p:animScale>
                                    <p:set>
                                      <p:cBhvr>
                                        <p:cTn id="92" dur="1" fill="hold">
                                          <p:stCondLst>
                                            <p:cond delay="1999"/>
                                          </p:stCondLst>
                                        </p:cTn>
                                        <p:tgtEl>
                                          <p:spTgt spid="12"/>
                                        </p:tgtEl>
                                        <p:attrNameLst>
                                          <p:attrName>style.visibility</p:attrName>
                                        </p:attrNameLst>
                                      </p:cBhvr>
                                      <p:to>
                                        <p:strVal val="hidden"/>
                                      </p:to>
                                    </p:set>
                                  </p:childTnLst>
                                </p:cTn>
                              </p:par>
                            </p:childTnLst>
                          </p:cTn>
                        </p:par>
                        <p:par>
                          <p:cTn id="93" fill="hold">
                            <p:stCondLst>
                              <p:cond delay="4000"/>
                            </p:stCondLst>
                            <p:childTnLst>
                              <p:par>
                                <p:cTn id="94" presetID="31" presetClass="exit" presetSubtype="0" fill="hold" grpId="1" nodeType="afterEffect">
                                  <p:stCondLst>
                                    <p:cond delay="0"/>
                                  </p:stCondLst>
                                  <p:childTnLst>
                                    <p:anim calcmode="lin" valueType="num">
                                      <p:cBhvr>
                                        <p:cTn id="95" dur="1000"/>
                                        <p:tgtEl>
                                          <p:spTgt spid="15"/>
                                        </p:tgtEl>
                                        <p:attrNameLst>
                                          <p:attrName>ppt_w</p:attrName>
                                        </p:attrNameLst>
                                      </p:cBhvr>
                                      <p:tavLst>
                                        <p:tav tm="0">
                                          <p:val>
                                            <p:strVal val="ppt_w"/>
                                          </p:val>
                                        </p:tav>
                                        <p:tav tm="100000">
                                          <p:val>
                                            <p:fltVal val="0"/>
                                          </p:val>
                                        </p:tav>
                                      </p:tavLst>
                                    </p:anim>
                                    <p:anim calcmode="lin" valueType="num">
                                      <p:cBhvr>
                                        <p:cTn id="96" dur="1000"/>
                                        <p:tgtEl>
                                          <p:spTgt spid="15"/>
                                        </p:tgtEl>
                                        <p:attrNameLst>
                                          <p:attrName>ppt_h</p:attrName>
                                        </p:attrNameLst>
                                      </p:cBhvr>
                                      <p:tavLst>
                                        <p:tav tm="0">
                                          <p:val>
                                            <p:strVal val="ppt_h"/>
                                          </p:val>
                                        </p:tav>
                                        <p:tav tm="100000">
                                          <p:val>
                                            <p:fltVal val="0"/>
                                          </p:val>
                                        </p:tav>
                                      </p:tavLst>
                                    </p:anim>
                                    <p:anim calcmode="lin" valueType="num">
                                      <p:cBhvr>
                                        <p:cTn id="97" dur="1000"/>
                                        <p:tgtEl>
                                          <p:spTgt spid="15"/>
                                        </p:tgtEl>
                                        <p:attrNameLst>
                                          <p:attrName>style.rotation</p:attrName>
                                        </p:attrNameLst>
                                      </p:cBhvr>
                                      <p:tavLst>
                                        <p:tav tm="0">
                                          <p:val>
                                            <p:fltVal val="0"/>
                                          </p:val>
                                        </p:tav>
                                        <p:tav tm="100000">
                                          <p:val>
                                            <p:fltVal val="90"/>
                                          </p:val>
                                        </p:tav>
                                      </p:tavLst>
                                    </p:anim>
                                    <p:animEffect transition="out" filter="fade">
                                      <p:cBhvr>
                                        <p:cTn id="98" dur="1000"/>
                                        <p:tgtEl>
                                          <p:spTgt spid="15"/>
                                        </p:tgtEl>
                                      </p:cBhvr>
                                    </p:animEffect>
                                    <p:set>
                                      <p:cBhvr>
                                        <p:cTn id="99" dur="1" fill="hold">
                                          <p:stCondLst>
                                            <p:cond delay="999"/>
                                          </p:stCondLst>
                                        </p:cTn>
                                        <p:tgtEl>
                                          <p:spTgt spid="15"/>
                                        </p:tgtEl>
                                        <p:attrNameLst>
                                          <p:attrName>style.visibility</p:attrName>
                                        </p:attrNameLst>
                                      </p:cBhvr>
                                      <p:to>
                                        <p:strVal val="hidden"/>
                                      </p:to>
                                    </p:set>
                                  </p:childTnLst>
                                </p:cTn>
                              </p:par>
                            </p:childTnLst>
                          </p:cTn>
                        </p:par>
                        <p:par>
                          <p:cTn id="100" fill="hold">
                            <p:stCondLst>
                              <p:cond delay="5000"/>
                            </p:stCondLst>
                            <p:childTnLst>
                              <p:par>
                                <p:cTn id="101" presetID="22" presetClass="entr" presetSubtype="8"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21">
                                            <p:txEl>
                                              <p:pRg st="0" end="0"/>
                                            </p:txEl>
                                          </p:spTgt>
                                        </p:tgtEl>
                                        <p:attrNameLst>
                                          <p:attrName>style.visibility</p:attrName>
                                        </p:attrNameLst>
                                      </p:cBhvr>
                                      <p:to>
                                        <p:strVal val="visible"/>
                                      </p:to>
                                    </p:set>
                                    <p:animEffect transition="in" filter="wipe(up)">
                                      <p:cBhvr>
                                        <p:cTn id="108" dur="500"/>
                                        <p:tgtEl>
                                          <p:spTgt spid="21">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grpId="0" nodeType="clickEffect">
                                  <p:stCondLst>
                                    <p:cond delay="0"/>
                                  </p:stCondLst>
                                  <p:childTnLst>
                                    <p:set>
                                      <p:cBhvr>
                                        <p:cTn id="112" dur="1" fill="hold">
                                          <p:stCondLst>
                                            <p:cond delay="0"/>
                                          </p:stCondLst>
                                        </p:cTn>
                                        <p:tgtEl>
                                          <p:spTgt spid="21">
                                            <p:txEl>
                                              <p:pRg st="1" end="1"/>
                                            </p:txEl>
                                          </p:spTgt>
                                        </p:tgtEl>
                                        <p:attrNameLst>
                                          <p:attrName>style.visibility</p:attrName>
                                        </p:attrNameLst>
                                      </p:cBhvr>
                                      <p:to>
                                        <p:strVal val="visible"/>
                                      </p:to>
                                    </p:set>
                                    <p:animEffect transition="in" filter="wipe(up)">
                                      <p:cBhvr>
                                        <p:cTn id="113" dur="500"/>
                                        <p:tgtEl>
                                          <p:spTgt spid="21">
                                            <p:txEl>
                                              <p:pRg st="1" end="1"/>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grpId="0" nodeType="clickEffect">
                                  <p:stCondLst>
                                    <p:cond delay="0"/>
                                  </p:stCondLst>
                                  <p:childTnLst>
                                    <p:set>
                                      <p:cBhvr>
                                        <p:cTn id="117" dur="1" fill="hold">
                                          <p:stCondLst>
                                            <p:cond delay="0"/>
                                          </p:stCondLst>
                                        </p:cTn>
                                        <p:tgtEl>
                                          <p:spTgt spid="21">
                                            <p:txEl>
                                              <p:pRg st="2" end="2"/>
                                            </p:txEl>
                                          </p:spTgt>
                                        </p:tgtEl>
                                        <p:attrNameLst>
                                          <p:attrName>style.visibility</p:attrName>
                                        </p:attrNameLst>
                                      </p:cBhvr>
                                      <p:to>
                                        <p:strVal val="visible"/>
                                      </p:to>
                                    </p:set>
                                    <p:animEffect transition="in" filter="wipe(up)">
                                      <p:cBhvr>
                                        <p:cTn id="118" dur="500"/>
                                        <p:tgtEl>
                                          <p:spTgt spid="21">
                                            <p:txEl>
                                              <p:pRg st="2" end="2"/>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1" fill="hold" grpId="0" nodeType="clickEffect">
                                  <p:stCondLst>
                                    <p:cond delay="0"/>
                                  </p:stCondLst>
                                  <p:childTnLst>
                                    <p:set>
                                      <p:cBhvr>
                                        <p:cTn id="122" dur="1" fill="hold">
                                          <p:stCondLst>
                                            <p:cond delay="0"/>
                                          </p:stCondLst>
                                        </p:cTn>
                                        <p:tgtEl>
                                          <p:spTgt spid="21">
                                            <p:txEl>
                                              <p:pRg st="3" end="3"/>
                                            </p:txEl>
                                          </p:spTgt>
                                        </p:tgtEl>
                                        <p:attrNameLst>
                                          <p:attrName>style.visibility</p:attrName>
                                        </p:attrNameLst>
                                      </p:cBhvr>
                                      <p:to>
                                        <p:strVal val="visible"/>
                                      </p:to>
                                    </p:set>
                                    <p:animEffect transition="in" filter="wipe(up)">
                                      <p:cBhvr>
                                        <p:cTn id="123"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P spid="5" grpId="0" build="p" bldLvl="4"/>
      <p:bldP spid="15" grpId="0" animBg="1"/>
      <p:bldP spid="15" grpId="1" animBg="1"/>
      <p:bldP spid="18" grpId="0" animBg="1"/>
      <p:bldP spid="21" grpId="0" build="p" bldLvl="4"/>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“Ptolemy” in mainstream economics</a:t>
            </a:r>
            <a:endParaRPr lang="en-US" dirty="0"/>
          </a:p>
        </p:txBody>
      </p:sp>
      <p:sp>
        <p:nvSpPr>
          <p:cNvPr id="3" name="Content Placeholder 2"/>
          <p:cNvSpPr>
            <a:spLocks noGrp="1"/>
          </p:cNvSpPr>
          <p:nvPr>
            <p:ph idx="1"/>
          </p:nvPr>
        </p:nvSpPr>
        <p:spPr>
          <a:xfrm>
            <a:off x="228600" y="685800"/>
            <a:ext cx="3352800" cy="457200"/>
          </a:xfrm>
        </p:spPr>
        <p:txBody>
          <a:bodyPr/>
          <a:lstStyle/>
          <a:p>
            <a:r>
              <a:rPr lang="en-AU" dirty="0" smtClean="0"/>
              <a:t>“Perfect” competition…</a:t>
            </a:r>
            <a:endParaRPr lang="en-US" dirty="0"/>
          </a:p>
        </p:txBody>
      </p:sp>
      <p:pic>
        <p:nvPicPr>
          <p:cNvPr id="4" name="Picture 3"/>
          <p:cNvPicPr>
            <a:picLocks noChangeAspect="1"/>
          </p:cNvPicPr>
          <p:nvPr/>
        </p:nvPicPr>
        <p:blipFill>
          <a:blip r:embed="rId3"/>
          <a:stretch>
            <a:fillRect/>
          </a:stretch>
        </p:blipFill>
        <p:spPr>
          <a:xfrm>
            <a:off x="13521" y="1066800"/>
            <a:ext cx="4083817" cy="3151078"/>
          </a:xfrm>
          <a:prstGeom prst="rect">
            <a:avLst/>
          </a:prstGeom>
        </p:spPr>
      </p:pic>
      <p:pic>
        <p:nvPicPr>
          <p:cNvPr id="5" name="Picture 4"/>
          <p:cNvPicPr>
            <a:picLocks noChangeAspect="1"/>
          </p:cNvPicPr>
          <p:nvPr/>
        </p:nvPicPr>
        <p:blipFill>
          <a:blip r:embed="rId4"/>
          <a:stretch>
            <a:fillRect/>
          </a:stretch>
        </p:blipFill>
        <p:spPr>
          <a:xfrm>
            <a:off x="1" y="3634525"/>
            <a:ext cx="4097338" cy="3198160"/>
          </a:xfrm>
          <a:prstGeom prst="rect">
            <a:avLst/>
          </a:prstGeom>
        </p:spPr>
      </p:pic>
      <p:sp>
        <p:nvSpPr>
          <p:cNvPr id="6" name="Content Placeholder 2"/>
          <p:cNvSpPr txBox="1">
            <a:spLocks/>
          </p:cNvSpPr>
          <p:nvPr/>
        </p:nvSpPr>
        <p:spPr bwMode="auto">
          <a:xfrm>
            <a:off x="4114800" y="685800"/>
            <a:ext cx="472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So the demand curve P(q) for the single firm is flat, so </a:t>
            </a:r>
            <a:r>
              <a:rPr lang="en-AU" kern="0" dirty="0" err="1" smtClean="0">
                <a:effectLst/>
              </a:rPr>
              <a:t>thatdP</a:t>
            </a:r>
            <a:r>
              <a:rPr lang="en-AU" kern="0" dirty="0" smtClean="0">
                <a:effectLst/>
              </a:rPr>
              <a:t>/</a:t>
            </a:r>
            <a:r>
              <a:rPr lang="en-AU" kern="0" dirty="0" err="1" smtClean="0">
                <a:effectLst/>
              </a:rPr>
              <a:t>dq</a:t>
            </a:r>
            <a:r>
              <a:rPr lang="en-AU" kern="0" dirty="0" smtClean="0">
                <a:effectLst/>
              </a:rPr>
              <a:t>=0?</a:t>
            </a:r>
          </a:p>
          <a:p>
            <a:r>
              <a:rPr lang="en-AU" kern="0" dirty="0" smtClean="0">
                <a:effectLst/>
              </a:rPr>
              <a:t>Not according to Stigler…</a:t>
            </a:r>
            <a:endParaRPr lang="en-US" kern="0" dirty="0">
              <a:effectLst/>
            </a:endParaRPr>
          </a:p>
        </p:txBody>
      </p:sp>
      <p:pic>
        <p:nvPicPr>
          <p:cNvPr id="7" name="Picture 6" descr="Stigler1957PerfectCompetitionSlopeFirmDemandCurveImage.png"/>
          <p:cNvPicPr/>
          <p:nvPr/>
        </p:nvPicPr>
        <p:blipFill>
          <a:blip r:embed="rId5" cstate="print"/>
          <a:stretch>
            <a:fillRect/>
          </a:stretch>
        </p:blipFill>
        <p:spPr>
          <a:xfrm>
            <a:off x="4114800" y="1752600"/>
            <a:ext cx="5029200" cy="3581400"/>
          </a:xfrm>
          <a:prstGeom prst="rect">
            <a:avLst/>
          </a:prstGeom>
        </p:spPr>
      </p:pic>
      <p:sp>
        <p:nvSpPr>
          <p:cNvPr id="8" name="Rounded Rectangle 7"/>
          <p:cNvSpPr/>
          <p:nvPr/>
        </p:nvSpPr>
        <p:spPr bwMode="auto">
          <a:xfrm>
            <a:off x="3048000" y="4495800"/>
            <a:ext cx="2667000" cy="762000"/>
          </a:xfrm>
          <a:prstGeom prst="roundRect">
            <a:avLst/>
          </a:prstGeom>
          <a:gradFill rotWithShape="0">
            <a:gsLst>
              <a:gs pos="89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563539556"/>
              </p:ext>
            </p:extLst>
          </p:nvPr>
        </p:nvGraphicFramePr>
        <p:xfrm>
          <a:off x="4174651" y="1752600"/>
          <a:ext cx="3292949" cy="617428"/>
        </p:xfrm>
        <a:graphic>
          <a:graphicData uri="http://schemas.openxmlformats.org/presentationml/2006/ole">
            <mc:AlternateContent xmlns:mc="http://schemas.openxmlformats.org/markup-compatibility/2006">
              <mc:Choice xmlns:v="urn:schemas-microsoft-com:vml" Requires="v">
                <p:oleObj spid="_x0000_s17495" name="Equation" r:id="rId6" imgW="2234880" imgH="419040" progId="Equation.DSMT4">
                  <p:embed/>
                </p:oleObj>
              </mc:Choice>
              <mc:Fallback>
                <p:oleObj name="Equation" r:id="rId6" imgW="2234880" imgH="419040" progId="Equation.DSMT4">
                  <p:embed/>
                  <p:pic>
                    <p:nvPicPr>
                      <p:cNvPr id="0" name=""/>
                      <p:cNvPicPr/>
                      <p:nvPr/>
                    </p:nvPicPr>
                    <p:blipFill>
                      <a:blip r:embed="rId7"/>
                      <a:stretch>
                        <a:fillRect/>
                      </a:stretch>
                    </p:blipFill>
                    <p:spPr>
                      <a:xfrm>
                        <a:off x="4174651" y="1752600"/>
                        <a:ext cx="3292949" cy="617428"/>
                      </a:xfrm>
                      <a:prstGeom prst="rect">
                        <a:avLst/>
                      </a:prstGeom>
                    </p:spPr>
                  </p:pic>
                </p:oleObj>
              </mc:Fallback>
            </mc:AlternateContent>
          </a:graphicData>
        </a:graphic>
      </p:graphicFrame>
      <p:sp>
        <p:nvSpPr>
          <p:cNvPr id="10" name="Content Placeholder 2"/>
          <p:cNvSpPr txBox="1">
            <a:spLocks/>
          </p:cNvSpPr>
          <p:nvPr/>
        </p:nvSpPr>
        <p:spPr bwMode="auto">
          <a:xfrm>
            <a:off x="7543800" y="1897062"/>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marL="0" indent="0">
              <a:buNone/>
            </a:pPr>
            <a:r>
              <a:rPr lang="en-AU" kern="0" dirty="0" smtClean="0">
                <a:effectLst/>
              </a:rPr>
              <a:t>where</a:t>
            </a:r>
            <a:endParaRPr lang="en-US" kern="0" dirty="0">
              <a:effectLs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080800187"/>
              </p:ext>
            </p:extLst>
          </p:nvPr>
        </p:nvGraphicFramePr>
        <p:xfrm>
          <a:off x="4191000" y="2514600"/>
          <a:ext cx="3740150" cy="617538"/>
        </p:xfrm>
        <a:graphic>
          <a:graphicData uri="http://schemas.openxmlformats.org/presentationml/2006/ole">
            <mc:AlternateContent xmlns:mc="http://schemas.openxmlformats.org/markup-compatibility/2006">
              <mc:Choice xmlns:v="urn:schemas-microsoft-com:vml" Requires="v">
                <p:oleObj spid="_x0000_s17496" name="Equation" r:id="rId8" imgW="2539800" imgH="419040" progId="Equation.DSMT4">
                  <p:embed/>
                </p:oleObj>
              </mc:Choice>
              <mc:Fallback>
                <p:oleObj name="Equation" r:id="rId8" imgW="2539800" imgH="419040" progId="Equation.DSMT4">
                  <p:embed/>
                  <p:pic>
                    <p:nvPicPr>
                      <p:cNvPr id="0" name=""/>
                      <p:cNvPicPr/>
                      <p:nvPr/>
                    </p:nvPicPr>
                    <p:blipFill>
                      <a:blip r:embed="rId9"/>
                      <a:stretch>
                        <a:fillRect/>
                      </a:stretch>
                    </p:blipFill>
                    <p:spPr>
                      <a:xfrm>
                        <a:off x="4191000" y="2514600"/>
                        <a:ext cx="3740150" cy="617538"/>
                      </a:xfrm>
                      <a:prstGeom prst="rect">
                        <a:avLst/>
                      </a:prstGeom>
                    </p:spPr>
                  </p:pic>
                </p:oleObj>
              </mc:Fallback>
            </mc:AlternateContent>
          </a:graphicData>
        </a:graphic>
      </p:graphicFrame>
      <p:sp>
        <p:nvSpPr>
          <p:cNvPr id="12" name="Content Placeholder 2"/>
          <p:cNvSpPr txBox="1">
            <a:spLocks/>
          </p:cNvSpPr>
          <p:nvPr/>
        </p:nvSpPr>
        <p:spPr bwMode="auto">
          <a:xfrm>
            <a:off x="4114800" y="3048000"/>
            <a:ext cx="472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So without strategic interaction (i.e. </a:t>
            </a:r>
            <a:r>
              <a:rPr lang="en-AU" kern="0" dirty="0" err="1" smtClean="0">
                <a:effectLst/>
              </a:rPr>
              <a:t>Cournot</a:t>
            </a:r>
            <a:r>
              <a:rPr lang="en-AU" kern="0" dirty="0" smtClean="0">
                <a:effectLst/>
              </a:rPr>
              <a:t> or Bertrand competition)</a:t>
            </a:r>
          </a:p>
          <a:p>
            <a:r>
              <a:rPr lang="en-AU" kern="0" dirty="0" smtClean="0">
                <a:effectLst/>
              </a:rPr>
              <a:t>Demand curve for “competitive firm” has same slope as market demand curve</a:t>
            </a:r>
          </a:p>
          <a:p>
            <a:r>
              <a:rPr lang="en-AU" kern="0" dirty="0" err="1" smtClean="0">
                <a:effectLst/>
              </a:rPr>
              <a:t>Marshallian</a:t>
            </a:r>
            <a:r>
              <a:rPr lang="en-AU" kern="0" dirty="0" smtClean="0">
                <a:effectLst/>
              </a:rPr>
              <a:t> “Perfect competition” a mathematical error</a:t>
            </a:r>
          </a:p>
          <a:p>
            <a:r>
              <a:rPr lang="en-AU" kern="0" dirty="0" err="1" smtClean="0">
                <a:effectLst/>
              </a:rPr>
              <a:t>Cournot</a:t>
            </a:r>
            <a:r>
              <a:rPr lang="en-AU" kern="0" dirty="0" smtClean="0">
                <a:effectLst/>
              </a:rPr>
              <a:t> equilibrium locally unstable (mathematically, &amp; not equilibrium in repeated games)</a:t>
            </a:r>
          </a:p>
          <a:p>
            <a:r>
              <a:rPr lang="en-AU" kern="0" dirty="0" smtClean="0">
                <a:effectLst/>
              </a:rPr>
              <a:t>See </a:t>
            </a:r>
            <a:r>
              <a:rPr lang="en-AU" kern="0" dirty="0" smtClean="0">
                <a:effectLst/>
                <a:hlinkClick r:id="rId10"/>
              </a:rPr>
              <a:t>Keen &amp; Standish 2010</a:t>
            </a:r>
            <a:endParaRPr lang="en-US" kern="0" dirty="0">
              <a:effectLst/>
            </a:endParaRPr>
          </a:p>
        </p:txBody>
      </p:sp>
    </p:spTree>
    <p:extLst>
      <p:ext uri="{BB962C8B-B14F-4D97-AF65-F5344CB8AC3E}">
        <p14:creationId xmlns:p14="http://schemas.microsoft.com/office/powerpoint/2010/main" val="381989381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up)">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up)">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par>
                          <p:cTn id="28" fill="hold">
                            <p:stCondLst>
                              <p:cond delay="2000"/>
                            </p:stCondLst>
                            <p:childTnLst>
                              <p:par>
                                <p:cTn id="29" presetID="42" presetClass="path" presetSubtype="0" accel="50000" decel="50000" fill="hold" nodeType="afterEffect">
                                  <p:stCondLst>
                                    <p:cond delay="0"/>
                                  </p:stCondLst>
                                  <p:childTnLst>
                                    <p:animMotion origin="layout" path="M 1.11022E-16 3.33333E-6 L -0.25833 0.03889 " pathEditMode="relative" rAng="0" ptsTypes="AA">
                                      <p:cBhvr>
                                        <p:cTn id="30" dur="2000" fill="hold"/>
                                        <p:tgtEl>
                                          <p:spTgt spid="7"/>
                                        </p:tgtEl>
                                        <p:attrNameLst>
                                          <p:attrName>ppt_x</p:attrName>
                                          <p:attrName>ppt_y</p:attrName>
                                        </p:attrNameLst>
                                      </p:cBhvr>
                                      <p:rCtr x="-12917" y="1944"/>
                                    </p:animMotion>
                                  </p:childTnLst>
                                </p:cTn>
                              </p:par>
                            </p:childTnLst>
                          </p:cTn>
                        </p:par>
                        <p:par>
                          <p:cTn id="31" fill="hold">
                            <p:stCondLst>
                              <p:cond delay="4000"/>
                            </p:stCondLst>
                            <p:childTnLst>
                              <p:par>
                                <p:cTn id="32" presetID="6" presetClass="emph" presetSubtype="0" fill="hold" nodeType="afterEffect">
                                  <p:stCondLst>
                                    <p:cond delay="0"/>
                                  </p:stCondLst>
                                  <p:childTnLst>
                                    <p:animScale>
                                      <p:cBhvr>
                                        <p:cTn id="33" dur="2000" fill="hold"/>
                                        <p:tgtEl>
                                          <p:spTgt spid="7"/>
                                        </p:tgtEl>
                                      </p:cBhvr>
                                      <p:by x="150000" y="150000"/>
                                    </p:animScale>
                                  </p:childTnLst>
                                </p:cTn>
                              </p:par>
                            </p:childTnLst>
                          </p:cTn>
                        </p:par>
                        <p:par>
                          <p:cTn id="34" fill="hold">
                            <p:stCondLst>
                              <p:cond delay="60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nodeType="clickEffect">
                                  <p:stCondLst>
                                    <p:cond delay="0"/>
                                  </p:stCondLst>
                                  <p:childTnLst>
                                    <p:anim calcmode="lin" valueType="num">
                                      <p:cBhvr>
                                        <p:cTn id="43" dur="500"/>
                                        <p:tgtEl>
                                          <p:spTgt spid="7"/>
                                        </p:tgtEl>
                                        <p:attrNameLst>
                                          <p:attrName>ppt_w</p:attrName>
                                        </p:attrNameLst>
                                      </p:cBhvr>
                                      <p:tavLst>
                                        <p:tav tm="0">
                                          <p:val>
                                            <p:strVal val="ppt_w"/>
                                          </p:val>
                                        </p:tav>
                                        <p:tav tm="100000">
                                          <p:val>
                                            <p:fltVal val="0"/>
                                          </p:val>
                                        </p:tav>
                                      </p:tavLst>
                                    </p:anim>
                                    <p:anim calcmode="lin" valueType="num">
                                      <p:cBhvr>
                                        <p:cTn id="44" dur="500"/>
                                        <p:tgtEl>
                                          <p:spTgt spid="7"/>
                                        </p:tgtEl>
                                        <p:attrNameLst>
                                          <p:attrName>ppt_h</p:attrName>
                                        </p:attrNameLst>
                                      </p:cBhvr>
                                      <p:tavLst>
                                        <p:tav tm="0">
                                          <p:val>
                                            <p:strVal val="ppt_h"/>
                                          </p:val>
                                        </p:tav>
                                        <p:tav tm="100000">
                                          <p:val>
                                            <p:fltVal val="0"/>
                                          </p:val>
                                        </p:tav>
                                      </p:tavLst>
                                    </p:anim>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53" presetClass="exit" presetSubtype="32" fill="hold" grpId="1" nodeType="withEffect">
                                  <p:stCondLst>
                                    <p:cond delay="0"/>
                                  </p:stCondLst>
                                  <p:childTnLst>
                                    <p:anim calcmode="lin" valueType="num">
                                      <p:cBhvr>
                                        <p:cTn id="48" dur="500"/>
                                        <p:tgtEl>
                                          <p:spTgt spid="8"/>
                                        </p:tgtEl>
                                        <p:attrNameLst>
                                          <p:attrName>ppt_w</p:attrName>
                                        </p:attrNameLst>
                                      </p:cBhvr>
                                      <p:tavLst>
                                        <p:tav tm="0">
                                          <p:val>
                                            <p:strVal val="ppt_w"/>
                                          </p:val>
                                        </p:tav>
                                        <p:tav tm="100000">
                                          <p:val>
                                            <p:fltVal val="0"/>
                                          </p:val>
                                        </p:tav>
                                      </p:tavLst>
                                    </p:anim>
                                    <p:anim calcmode="lin" valueType="num">
                                      <p:cBhvr>
                                        <p:cTn id="49" dur="500"/>
                                        <p:tgtEl>
                                          <p:spTgt spid="8"/>
                                        </p:tgtEl>
                                        <p:attrNameLst>
                                          <p:attrName>ppt_h</p:attrName>
                                        </p:attrNameLst>
                                      </p:cBhvr>
                                      <p:tavLst>
                                        <p:tav tm="0">
                                          <p:val>
                                            <p:strVal val="ppt_h"/>
                                          </p:val>
                                        </p:tav>
                                        <p:tav tm="100000">
                                          <p:val>
                                            <p:fltVal val="0"/>
                                          </p:val>
                                        </p:tav>
                                      </p:tavLst>
                                    </p:anim>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2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animEffect transition="in" filter="wipe(left)">
                                      <p:cBhvr>
                                        <p:cTn id="61" dur="500"/>
                                        <p:tgtEl>
                                          <p:spTgt spid="10">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20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12">
                                            <p:txEl>
                                              <p:pRg st="0" end="0"/>
                                            </p:txEl>
                                          </p:spTgt>
                                        </p:tgtEl>
                                        <p:attrNameLst>
                                          <p:attrName>style.visibility</p:attrName>
                                        </p:attrNameLst>
                                      </p:cBhvr>
                                      <p:to>
                                        <p:strVal val="visible"/>
                                      </p:to>
                                    </p:set>
                                    <p:animEffect transition="in" filter="wipe(up)">
                                      <p:cBhvr>
                                        <p:cTn id="71" dur="500"/>
                                        <p:tgtEl>
                                          <p:spTgt spid="12">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2">
                                            <p:txEl>
                                              <p:pRg st="1" end="1"/>
                                            </p:txEl>
                                          </p:spTgt>
                                        </p:tgtEl>
                                        <p:attrNameLst>
                                          <p:attrName>style.visibility</p:attrName>
                                        </p:attrNameLst>
                                      </p:cBhvr>
                                      <p:to>
                                        <p:strVal val="visible"/>
                                      </p:to>
                                    </p:set>
                                    <p:animEffect transition="in" filter="wipe(up)">
                                      <p:cBhvr>
                                        <p:cTn id="76" dur="500"/>
                                        <p:tgtEl>
                                          <p:spTgt spid="1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12">
                                            <p:txEl>
                                              <p:pRg st="2" end="2"/>
                                            </p:txEl>
                                          </p:spTgt>
                                        </p:tgtEl>
                                        <p:attrNameLst>
                                          <p:attrName>style.visibility</p:attrName>
                                        </p:attrNameLst>
                                      </p:cBhvr>
                                      <p:to>
                                        <p:strVal val="visible"/>
                                      </p:to>
                                    </p:set>
                                    <p:animEffect transition="in" filter="wipe(up)">
                                      <p:cBhvr>
                                        <p:cTn id="81" dur="500"/>
                                        <p:tgtEl>
                                          <p:spTgt spid="12">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12">
                                            <p:txEl>
                                              <p:pRg st="3" end="3"/>
                                            </p:txEl>
                                          </p:spTgt>
                                        </p:tgtEl>
                                        <p:attrNameLst>
                                          <p:attrName>style.visibility</p:attrName>
                                        </p:attrNameLst>
                                      </p:cBhvr>
                                      <p:to>
                                        <p:strVal val="visible"/>
                                      </p:to>
                                    </p:set>
                                    <p:animEffect transition="in" filter="wipe(up)">
                                      <p:cBhvr>
                                        <p:cTn id="86" dur="500"/>
                                        <p:tgtEl>
                                          <p:spTgt spid="12">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12">
                                            <p:txEl>
                                              <p:pRg st="4" end="4"/>
                                            </p:txEl>
                                          </p:spTgt>
                                        </p:tgtEl>
                                        <p:attrNameLst>
                                          <p:attrName>style.visibility</p:attrName>
                                        </p:attrNameLst>
                                      </p:cBhvr>
                                      <p:to>
                                        <p:strVal val="visible"/>
                                      </p:to>
                                    </p:set>
                                    <p:animEffect transition="in" filter="wipe(up)">
                                      <p:cBhvr>
                                        <p:cTn id="91"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4"/>
      <p:bldP spid="8" grpId="0" animBg="1"/>
      <p:bldP spid="8" grpId="1" animBg="1"/>
      <p:bldP spid="10" grpId="0" build="p" bldLvl="4"/>
      <p:bldP spid="12" grpId="0" build="p" bldLvl="4"/>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609600"/>
          </a:xfrm>
        </p:spPr>
        <p:txBody>
          <a:bodyPr/>
          <a:lstStyle/>
          <a:p>
            <a:r>
              <a:rPr lang="en-AU" dirty="0" smtClean="0"/>
              <a:t>Conclusion</a:t>
            </a:r>
            <a:endParaRPr lang="en-US" dirty="0"/>
          </a:p>
        </p:txBody>
      </p:sp>
      <p:sp>
        <p:nvSpPr>
          <p:cNvPr id="3" name="Content Placeholder 2"/>
          <p:cNvSpPr>
            <a:spLocks noGrp="1"/>
          </p:cNvSpPr>
          <p:nvPr>
            <p:ph idx="1"/>
          </p:nvPr>
        </p:nvSpPr>
        <p:spPr>
          <a:xfrm>
            <a:off x="76200" y="685800"/>
            <a:ext cx="8991600" cy="1905000"/>
          </a:xfrm>
        </p:spPr>
        <p:txBody>
          <a:bodyPr/>
          <a:lstStyle/>
          <a:p>
            <a:r>
              <a:rPr lang="en-AU" dirty="0" smtClean="0"/>
              <a:t>We need an empirically realistic, logically sound, theory of economics</a:t>
            </a:r>
          </a:p>
          <a:p>
            <a:r>
              <a:rPr lang="en-AU" dirty="0"/>
              <a:t>Neoclassical </a:t>
            </a:r>
            <a:r>
              <a:rPr lang="en-AU" dirty="0" smtClean="0"/>
              <a:t>equilibrium/barter model like Ptolemy’s theory of cosmos</a:t>
            </a:r>
          </a:p>
          <a:p>
            <a:pPr lvl="1"/>
            <a:r>
              <a:rPr lang="en-AU" dirty="0" smtClean="0"/>
              <a:t>We need a Copernican replacement</a:t>
            </a:r>
          </a:p>
          <a:p>
            <a:r>
              <a:rPr lang="en-AU" dirty="0" smtClean="0"/>
              <a:t>In the meantime, you should learn all theories, not just Neoclassical</a:t>
            </a:r>
          </a:p>
          <a:p>
            <a:pPr lvl="1"/>
            <a:r>
              <a:rPr lang="en-AU" dirty="0" smtClean="0"/>
              <a:t>And if that doesn’t happen at your University, then…</a:t>
            </a:r>
            <a:endParaRPr lang="en-AU" dirty="0"/>
          </a:p>
        </p:txBody>
      </p:sp>
      <p:sp>
        <p:nvSpPr>
          <p:cNvPr id="4" name="Rectangle 3"/>
          <p:cNvSpPr/>
          <p:nvPr/>
        </p:nvSpPr>
        <p:spPr>
          <a:xfrm>
            <a:off x="533400" y="2569251"/>
            <a:ext cx="6858000" cy="1846659"/>
          </a:xfrm>
          <a:prstGeom prst="rect">
            <a:avLst/>
          </a:prstGeom>
          <a:noFill/>
        </p:spPr>
        <p:txBody>
          <a:bodyPr wrap="square" lIns="216000" tIns="45720" rIns="36000" bIns="45720">
            <a:spAutoFit/>
          </a:bodyPr>
          <a:lstStyle/>
          <a:p>
            <a:r>
              <a:rPr lang="en-US" sz="3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For a pluralist education in economics</a:t>
            </a:r>
          </a:p>
          <a:p>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Come to Kingston</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
            </a:r>
            <a:b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br>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School of Economics, History &amp; </a:t>
            </a:r>
            <a:r>
              <a:rPr lang="en-US"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Politics</a:t>
            </a:r>
            <a:endPar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endParaRPr>
          </a:p>
        </p:txBody>
      </p:sp>
      <p:sp>
        <p:nvSpPr>
          <p:cNvPr id="5" name="Rectangle 4"/>
          <p:cNvSpPr/>
          <p:nvPr/>
        </p:nvSpPr>
        <p:spPr>
          <a:xfrm>
            <a:off x="3048000" y="4415910"/>
            <a:ext cx="2416046" cy="2407860"/>
          </a:xfrm>
          <a:prstGeom prst="rect">
            <a:avLst/>
          </a:prstGeom>
          <a:solidFill>
            <a:schemeClr val="bg1">
              <a:lumMod val="50000"/>
            </a:schemeClr>
          </a:solidFill>
        </p:spPr>
        <p:txBody>
          <a:bodyPr wrap="none" lIns="91440" tIns="0" rIns="91440" bIns="45720">
            <a:normAutofit/>
          </a:bodyPr>
          <a:lstStyle/>
          <a:p>
            <a:pPr algn="l"/>
            <a:r>
              <a:rPr lang="en-US" sz="36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latin typeface="Arial" panose="020B0604020202020204" pitchFamily="34" charset="0"/>
                <a:cs typeface="Arial" panose="020B0604020202020204" pitchFamily="34" charset="0"/>
              </a:rPr>
              <a:t>Kingston</a:t>
            </a:r>
          </a:p>
          <a:p>
            <a:pPr algn="l">
              <a:lnSpc>
                <a:spcPts val="3000"/>
              </a:lnSpc>
            </a:pPr>
            <a:r>
              <a:rPr lang="en-US" sz="3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latin typeface="Arial" panose="020B0604020202020204" pitchFamily="34" charset="0"/>
                <a:cs typeface="Arial" panose="020B0604020202020204" pitchFamily="34" charset="0"/>
              </a:rPr>
              <a:t>University</a:t>
            </a:r>
          </a:p>
          <a:p>
            <a:pPr algn="l">
              <a:lnSpc>
                <a:spcPts val="3000"/>
              </a:lnSpc>
            </a:pPr>
            <a:r>
              <a:rPr lang="en-US" sz="3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latin typeface="Arial" panose="020B0604020202020204" pitchFamily="34" charset="0"/>
                <a:cs typeface="Arial" panose="020B0604020202020204" pitchFamily="34" charset="0"/>
              </a:rPr>
              <a:t>London</a:t>
            </a:r>
            <a:endParaRPr 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35829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conventional “veil over barter” vision of money</a:t>
            </a:r>
            <a:endParaRPr lang="en-US" dirty="0"/>
          </a:p>
        </p:txBody>
      </p:sp>
      <p:sp>
        <p:nvSpPr>
          <p:cNvPr id="3" name="Content Placeholder 2"/>
          <p:cNvSpPr>
            <a:spLocks noGrp="1"/>
          </p:cNvSpPr>
          <p:nvPr>
            <p:ph idx="1"/>
          </p:nvPr>
        </p:nvSpPr>
        <p:spPr/>
        <p:txBody>
          <a:bodyPr/>
          <a:lstStyle/>
          <a:p>
            <a:r>
              <a:rPr lang="en-US" dirty="0" smtClean="0"/>
              <a:t>“Think </a:t>
            </a:r>
            <a:r>
              <a:rPr lang="en-US" dirty="0"/>
              <a:t>of it this way: when debt is rising, </a:t>
            </a:r>
            <a:r>
              <a:rPr lang="en-US" i="1" dirty="0"/>
              <a:t>it’s not the </a:t>
            </a:r>
            <a:r>
              <a:rPr lang="en-US" i="1" dirty="0" smtClean="0"/>
              <a:t>economy as </a:t>
            </a:r>
            <a:r>
              <a:rPr lang="en-US" i="1" dirty="0"/>
              <a:t>a whole borrowing more </a:t>
            </a:r>
            <a:r>
              <a:rPr lang="en-US" i="1" dirty="0" smtClean="0"/>
              <a:t>money</a:t>
            </a:r>
            <a:r>
              <a:rPr lang="en-US" dirty="0" smtClean="0"/>
              <a:t>.</a:t>
            </a:r>
          </a:p>
          <a:p>
            <a:r>
              <a:rPr lang="en-US" dirty="0" smtClean="0"/>
              <a:t>It </a:t>
            </a:r>
            <a:r>
              <a:rPr lang="en-US" dirty="0"/>
              <a:t>is, rather, a case </a:t>
            </a:r>
            <a:r>
              <a:rPr lang="en-US" dirty="0" smtClean="0"/>
              <a:t>of less </a:t>
            </a:r>
            <a:r>
              <a:rPr lang="en-US" dirty="0"/>
              <a:t>patient people—people who for whatever reason want </a:t>
            </a:r>
            <a:r>
              <a:rPr lang="en-US" dirty="0" smtClean="0"/>
              <a:t>to spend </a:t>
            </a:r>
            <a:r>
              <a:rPr lang="en-US" dirty="0"/>
              <a:t>sooner rather than later—borrowing from more </a:t>
            </a:r>
            <a:r>
              <a:rPr lang="en-US" dirty="0" smtClean="0"/>
              <a:t>patient </a:t>
            </a:r>
            <a:r>
              <a:rPr lang="en-US" dirty="0"/>
              <a:t>people</a:t>
            </a:r>
            <a:r>
              <a:rPr lang="en-US" dirty="0" smtClean="0"/>
              <a:t>.” (Krugman 2012, pp.  146-47)</a:t>
            </a:r>
          </a:p>
          <a:p>
            <a:r>
              <a:rPr lang="en-US" dirty="0" smtClean="0"/>
              <a:t>“The </a:t>
            </a:r>
            <a:r>
              <a:rPr lang="en-US" dirty="0"/>
              <a:t>idea of debt-deflation goes back to Irving </a:t>
            </a:r>
            <a:r>
              <a:rPr lang="en-US" dirty="0" smtClean="0"/>
              <a:t>Fisher…</a:t>
            </a:r>
            <a:r>
              <a:rPr lang="en-US" dirty="0"/>
              <a:t> Fisher's idea was less influential in academic circles, though, because of the counterargument that debt-deflation represented no more than a re-distribution from one group (debtors) to another (creditors</a:t>
            </a:r>
            <a:r>
              <a:rPr lang="en-US" dirty="0" smtClean="0"/>
              <a:t>).</a:t>
            </a:r>
          </a:p>
          <a:p>
            <a:r>
              <a:rPr lang="en-US" i="1" dirty="0" smtClean="0"/>
              <a:t>Absent </a:t>
            </a:r>
            <a:r>
              <a:rPr lang="en-US" i="1" dirty="0"/>
              <a:t>implausibly large differences in marginal spending propensities among the groups, it was suggested, pure redistributions should have no significant macroeconomic effects</a:t>
            </a:r>
            <a:r>
              <a:rPr lang="en-US" dirty="0" smtClean="0"/>
              <a:t>.” (Bernanke 200, p. 24)</a:t>
            </a:r>
          </a:p>
          <a:p>
            <a:r>
              <a:rPr lang="en-AU" dirty="0" smtClean="0"/>
              <a:t>Let’s check this out:</a:t>
            </a:r>
          </a:p>
          <a:p>
            <a:r>
              <a:rPr lang="en-AU" dirty="0" err="1" smtClean="0"/>
              <a:t>Modeling</a:t>
            </a:r>
            <a:r>
              <a:rPr lang="en-AU" dirty="0" smtClean="0"/>
              <a:t> </a:t>
            </a:r>
            <a:r>
              <a:rPr lang="en-AU" dirty="0" err="1" smtClean="0"/>
              <a:t>Eggertsson</a:t>
            </a:r>
            <a:r>
              <a:rPr lang="en-AU" dirty="0" smtClean="0"/>
              <a:t> </a:t>
            </a:r>
            <a:r>
              <a:rPr lang="en-AU" dirty="0"/>
              <a:t>&amp; Krugman’s 2012 </a:t>
            </a:r>
            <a:r>
              <a:rPr lang="en-AU" dirty="0" smtClean="0"/>
              <a:t>model </a:t>
            </a:r>
            <a:r>
              <a:rPr lang="en-AU" dirty="0"/>
              <a:t>in </a:t>
            </a:r>
            <a:r>
              <a:rPr lang="en-AU" b="1" i="1" dirty="0">
                <a:hlinkClick r:id="rId2"/>
              </a:rPr>
              <a:t>Minsky</a:t>
            </a:r>
            <a:r>
              <a:rPr lang="en-AU" dirty="0"/>
              <a:t>…</a:t>
            </a:r>
          </a:p>
          <a:p>
            <a:pPr lvl="1"/>
            <a:r>
              <a:rPr lang="en-AU" dirty="0"/>
              <a:t>a system dynamics program tailored for monetary </a:t>
            </a:r>
            <a:r>
              <a:rPr lang="en-AU" dirty="0" err="1"/>
              <a:t>modeling</a:t>
            </a: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792099217"/>
      </p:ext>
    </p:extLst>
  </p:cSld>
  <p:clrMapOvr>
    <a:masterClrMapping/>
  </p:clrMapOvr>
  <p:transition>
    <p:pull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US" dirty="0"/>
          </a:p>
        </p:txBody>
      </p:sp>
      <p:sp>
        <p:nvSpPr>
          <p:cNvPr id="3" name="Content Placeholder 2"/>
          <p:cNvSpPr>
            <a:spLocks noGrp="1"/>
          </p:cNvSpPr>
          <p:nvPr>
            <p:ph idx="1"/>
          </p:nvPr>
        </p:nvSpPr>
        <p:spPr/>
        <p:txBody>
          <a:bodyPr/>
          <a:lstStyle/>
          <a:p>
            <a:r>
              <a:rPr lang="en-US" sz="1600" dirty="0"/>
              <a:t>Bernanke, B. S. (2004). Panel discussion: What Have We Learned Since October 1979? </a:t>
            </a:r>
            <a:r>
              <a:rPr lang="en-US" sz="1600" i="1" dirty="0"/>
              <a:t>Conference on Reflections on Monetary Policy 25 Years after October 1979</a:t>
            </a:r>
            <a:r>
              <a:rPr lang="en-US" sz="1600" dirty="0"/>
              <a:t>, St. Louis, Missouri, Federal Reserve Bank of St. Louis.</a:t>
            </a:r>
          </a:p>
          <a:p>
            <a:r>
              <a:rPr lang="en-US" sz="1600" dirty="0" err="1"/>
              <a:t>Bezemer</a:t>
            </a:r>
            <a:r>
              <a:rPr lang="en-US" sz="1600" dirty="0"/>
              <a:t>, D. J. (2009). “No One Saw This Coming”: Understanding Financial Crisis Through Accounting Models. Groningen, The Netherlands, Faculty of Economics University of Groningen.</a:t>
            </a:r>
          </a:p>
          <a:p>
            <a:r>
              <a:rPr lang="en-US" sz="1600" dirty="0" err="1"/>
              <a:t>Cotis</a:t>
            </a:r>
            <a:r>
              <a:rPr lang="en-US" sz="1600" dirty="0"/>
              <a:t>, J.-P. (2007). Editorial: Achieving Further Rebalancing. </a:t>
            </a:r>
            <a:r>
              <a:rPr lang="en-US" sz="1600" i="1" dirty="0"/>
              <a:t>OECD Economic Outlook</a:t>
            </a:r>
            <a:r>
              <a:rPr lang="en-US" sz="1600" dirty="0"/>
              <a:t>. OECD. Paris, OECD. </a:t>
            </a:r>
            <a:r>
              <a:rPr lang="en-US" sz="1600" b="1" dirty="0"/>
              <a:t>2007/1: </a:t>
            </a:r>
            <a:r>
              <a:rPr lang="en-US" sz="1600" dirty="0"/>
              <a:t>7-10.</a:t>
            </a:r>
          </a:p>
          <a:p>
            <a:r>
              <a:rPr lang="en-US" sz="1600" dirty="0" err="1"/>
              <a:t>Eggertsson</a:t>
            </a:r>
            <a:r>
              <a:rPr lang="en-US" sz="1600" dirty="0"/>
              <a:t>, G. B. and P. Krugman (2012). "Debt, Deleveraging, and the Liquidity Trap: A Fisher-Minsky-Koo approach." </a:t>
            </a:r>
            <a:r>
              <a:rPr lang="en-US" sz="1600" i="1" dirty="0"/>
              <a:t>Quarterly Journal of Economics</a:t>
            </a:r>
            <a:r>
              <a:rPr lang="en-US" sz="1600" dirty="0"/>
              <a:t> </a:t>
            </a:r>
            <a:r>
              <a:rPr lang="en-US" sz="1600" b="1" dirty="0"/>
              <a:t>127</a:t>
            </a:r>
            <a:r>
              <a:rPr lang="en-US" sz="1600" dirty="0"/>
              <a:t>: 1469–1513.</a:t>
            </a:r>
          </a:p>
          <a:p>
            <a:r>
              <a:rPr lang="en-US" sz="1600" dirty="0" err="1"/>
              <a:t>Eggertsson</a:t>
            </a:r>
            <a:r>
              <a:rPr lang="en-US" sz="1600" dirty="0"/>
              <a:t>, G. B. and P. Krugman (2012). "Supplementary material to Debt, Deleveraging and the Liquidity Trap." </a:t>
            </a:r>
            <a:r>
              <a:rPr lang="en-US" sz="1600" i="1" dirty="0"/>
              <a:t>Quarterly Journal of Economics</a:t>
            </a:r>
            <a:r>
              <a:rPr lang="en-US" sz="1600" dirty="0"/>
              <a:t> </a:t>
            </a:r>
            <a:r>
              <a:rPr lang="en-US" sz="1600" b="1" dirty="0"/>
              <a:t>127</a:t>
            </a:r>
            <a:r>
              <a:rPr lang="en-US" sz="1600" dirty="0"/>
              <a:t>: Appendix.</a:t>
            </a:r>
          </a:p>
          <a:p>
            <a:r>
              <a:rPr lang="en-US" sz="1600" dirty="0" err="1"/>
              <a:t>Fama</a:t>
            </a:r>
            <a:r>
              <a:rPr lang="en-US" sz="1600" dirty="0"/>
              <a:t>, E. F. and K. R. French (1999). "The Corporate Cost of Capital and the Return on Corporate Investment." </a:t>
            </a:r>
            <a:r>
              <a:rPr lang="en-US" sz="1600" i="1" dirty="0"/>
              <a:t>Journal of Finance</a:t>
            </a:r>
            <a:r>
              <a:rPr lang="en-US" sz="1600" dirty="0"/>
              <a:t> </a:t>
            </a:r>
            <a:r>
              <a:rPr lang="en-US" sz="1600" b="1" dirty="0"/>
              <a:t>54</a:t>
            </a:r>
            <a:r>
              <a:rPr lang="en-US" sz="1600" dirty="0"/>
              <a:t>(6): 1939-1967</a:t>
            </a:r>
            <a:r>
              <a:rPr lang="en-US" sz="1600" dirty="0" smtClean="0"/>
              <a:t>.</a:t>
            </a:r>
          </a:p>
          <a:p>
            <a:r>
              <a:rPr lang="en-US" sz="1600" dirty="0" err="1">
                <a:latin typeface="Segoe UI" panose="020B0502040204020203" pitchFamily="34" charset="0"/>
              </a:rPr>
              <a:t>Fiebiger</a:t>
            </a:r>
            <a:r>
              <a:rPr lang="en-US" sz="1600" dirty="0">
                <a:latin typeface="Segoe UI" panose="020B0502040204020203" pitchFamily="34" charset="0"/>
              </a:rPr>
              <a:t>, B. (2014). "Bank credit, financial intermediation and the distribution of national income all matter to macroeconomics." </a:t>
            </a:r>
            <a:r>
              <a:rPr lang="en-US" sz="1600" i="1" dirty="0">
                <a:latin typeface="Segoe UI" panose="020B0502040204020203" pitchFamily="34" charset="0"/>
              </a:rPr>
              <a:t>Review of Keynesian Economics</a:t>
            </a:r>
            <a:r>
              <a:rPr lang="en-US" sz="1600" dirty="0">
                <a:latin typeface="Segoe UI" panose="020B0502040204020203" pitchFamily="34" charset="0"/>
              </a:rPr>
              <a:t> </a:t>
            </a:r>
            <a:r>
              <a:rPr lang="en-US" sz="1600" b="1" dirty="0">
                <a:latin typeface="Segoe UI" panose="020B0502040204020203" pitchFamily="34" charset="0"/>
              </a:rPr>
              <a:t>2</a:t>
            </a:r>
            <a:r>
              <a:rPr lang="en-US" sz="1600" dirty="0">
                <a:latin typeface="Segoe UI" panose="020B0502040204020203" pitchFamily="34" charset="0"/>
              </a:rPr>
              <a:t>(3): 292-311</a:t>
            </a:r>
            <a:r>
              <a:rPr lang="en-US" sz="1600" u="sng" dirty="0" smtClean="0">
                <a:latin typeface="Segoe UI" panose="020B0502040204020203" pitchFamily="34" charset="0"/>
              </a:rPr>
              <a:t>.</a:t>
            </a:r>
            <a:endParaRPr lang="en-US" sz="1600" dirty="0"/>
          </a:p>
          <a:p>
            <a:r>
              <a:rPr lang="en-US" sz="1600" dirty="0"/>
              <a:t>Godley, W. and L. R. Wray (2000). "Is Goldilocks Doomed?" </a:t>
            </a:r>
            <a:r>
              <a:rPr lang="en-US" sz="1600" i="1" dirty="0"/>
              <a:t>Journal of Economic Issues</a:t>
            </a:r>
            <a:r>
              <a:rPr lang="en-US" sz="1600" dirty="0"/>
              <a:t> </a:t>
            </a:r>
            <a:r>
              <a:rPr lang="en-US" sz="1600" b="1" dirty="0"/>
              <a:t>34</a:t>
            </a:r>
            <a:r>
              <a:rPr lang="en-US" sz="1600" dirty="0"/>
              <a:t>(1): 201-206.</a:t>
            </a:r>
          </a:p>
          <a:p>
            <a:r>
              <a:rPr lang="en-US" sz="1600" dirty="0"/>
              <a:t>Goodwin, R. M. (1967). A growth cycle. </a:t>
            </a:r>
            <a:r>
              <a:rPr lang="en-US" sz="1600" i="1" dirty="0"/>
              <a:t>Socialism, Capitalism and Economic Growth</a:t>
            </a:r>
            <a:r>
              <a:rPr lang="en-US" sz="1600" dirty="0"/>
              <a:t>. C. H. Feinstein. Cambridge, Cambridge University Press</a:t>
            </a:r>
            <a:r>
              <a:rPr lang="en-US" sz="1600" b="1" dirty="0"/>
              <a:t>: </a:t>
            </a:r>
            <a:r>
              <a:rPr lang="en-US" sz="1600" dirty="0"/>
              <a:t>54-58.</a:t>
            </a:r>
          </a:p>
          <a:p>
            <a:r>
              <a:rPr lang="en-US" sz="1600" dirty="0"/>
              <a:t>Keen, S. (1995). "Finance and Economic Breakdown: Modeling Minsky's 'Financial Instability Hypothesis.'." </a:t>
            </a:r>
            <a:r>
              <a:rPr lang="en-US" sz="1600" i="1" dirty="0"/>
              <a:t>Journal of Post Keynesian Economics</a:t>
            </a:r>
            <a:r>
              <a:rPr lang="en-US" sz="1600" dirty="0"/>
              <a:t> </a:t>
            </a:r>
            <a:r>
              <a:rPr lang="en-US" sz="1600" b="1" dirty="0"/>
              <a:t>17</a:t>
            </a:r>
            <a:r>
              <a:rPr lang="en-US" sz="1600" dirty="0"/>
              <a:t>(4): 607-635</a:t>
            </a:r>
            <a:r>
              <a:rPr lang="en-US" sz="1600" dirty="0" smtClean="0"/>
              <a:t>.</a:t>
            </a:r>
            <a:endParaRPr lang="en-US" sz="1600" dirty="0"/>
          </a:p>
        </p:txBody>
      </p:sp>
    </p:spTree>
    <p:extLst>
      <p:ext uri="{BB962C8B-B14F-4D97-AF65-F5344CB8AC3E}">
        <p14:creationId xmlns:p14="http://schemas.microsoft.com/office/powerpoint/2010/main" val="3335506968"/>
      </p:ext>
    </p:extLst>
  </p:cSld>
  <p:clrMapOvr>
    <a:masterClrMapping/>
  </p:clrMapOvr>
  <p:transition>
    <p:pull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a:t>
            </a:r>
            <a:endParaRPr lang="en-US" dirty="0"/>
          </a:p>
        </p:txBody>
      </p:sp>
      <p:sp>
        <p:nvSpPr>
          <p:cNvPr id="3" name="Content Placeholder 2"/>
          <p:cNvSpPr>
            <a:spLocks noGrp="1"/>
          </p:cNvSpPr>
          <p:nvPr>
            <p:ph idx="1"/>
          </p:nvPr>
        </p:nvSpPr>
        <p:spPr/>
        <p:txBody>
          <a:bodyPr/>
          <a:lstStyle/>
          <a:p>
            <a:r>
              <a:rPr lang="en-US" sz="1600" dirty="0"/>
              <a:t>Keen, S. (2006). "The Recession We Can't Avoid?" </a:t>
            </a:r>
            <a:r>
              <a:rPr lang="en-US" sz="1600" i="1" dirty="0"/>
              <a:t>Steve Keen's </a:t>
            </a:r>
            <a:r>
              <a:rPr lang="en-US" sz="1600" i="1" dirty="0" err="1"/>
              <a:t>Debtwatch</a:t>
            </a:r>
            <a:r>
              <a:rPr lang="en-US" sz="1600" dirty="0"/>
              <a:t>, from </a:t>
            </a:r>
            <a:r>
              <a:rPr lang="en-US" sz="1600" dirty="0">
                <a:hlinkClick r:id="rId3"/>
              </a:rPr>
              <a:t>http://debtdeflation.com/blogs/wp-content/uploads/2007/03/SteveKeenDebtReportNovember2006.pdf</a:t>
            </a:r>
            <a:r>
              <a:rPr lang="en-US" sz="1600" dirty="0"/>
              <a:t>.</a:t>
            </a:r>
          </a:p>
          <a:p>
            <a:r>
              <a:rPr lang="en-US" sz="1600" dirty="0"/>
              <a:t>Keen, S. (2007). Deeper in Debt: Australia's addiction to borrowed money. </a:t>
            </a:r>
            <a:r>
              <a:rPr lang="en-US" sz="1600" i="1" dirty="0"/>
              <a:t>Occasional Papers. Sydney, Centre for Policy Development</a:t>
            </a:r>
            <a:r>
              <a:rPr lang="en-US" sz="1600" dirty="0" smtClean="0"/>
              <a:t>.</a:t>
            </a:r>
          </a:p>
          <a:p>
            <a:r>
              <a:rPr lang="en-US" sz="1600" dirty="0"/>
              <a:t>Keen, S. (2014). </a:t>
            </a:r>
            <a:r>
              <a:rPr lang="en-US" sz="1600" dirty="0" smtClean="0"/>
              <a:t>“Endogenous </a:t>
            </a:r>
            <a:r>
              <a:rPr lang="en-US" sz="1600" dirty="0"/>
              <a:t>money and effective demand</a:t>
            </a:r>
            <a:r>
              <a:rPr lang="en-US" sz="1600" dirty="0" smtClean="0"/>
              <a:t>.” </a:t>
            </a:r>
            <a:r>
              <a:rPr lang="en-US" sz="1600" dirty="0"/>
              <a:t>Review of Keynesian Economics 2(3): 271–291</a:t>
            </a:r>
            <a:r>
              <a:rPr lang="en-US" sz="1600" dirty="0" smtClean="0"/>
              <a:t>.</a:t>
            </a:r>
          </a:p>
          <a:p>
            <a:r>
              <a:rPr lang="en-US" sz="1600" dirty="0" smtClean="0"/>
              <a:t>Krugman</a:t>
            </a:r>
            <a:r>
              <a:rPr lang="en-US" sz="1600" dirty="0"/>
              <a:t>, P. (2012). End this Depression Now! New York, W.W. Norton.</a:t>
            </a:r>
          </a:p>
          <a:p>
            <a:r>
              <a:rPr lang="en-US" sz="1600" dirty="0"/>
              <a:t>Lavoie, M. (2014). "A comment on ‘Endogenous money and effective demand’: a revolution or a step backwards?" </a:t>
            </a:r>
            <a:r>
              <a:rPr lang="en-US" sz="1600" i="1" dirty="0"/>
              <a:t>Review of Keynesian Economics</a:t>
            </a:r>
            <a:r>
              <a:rPr lang="en-US" sz="1600" dirty="0"/>
              <a:t> </a:t>
            </a:r>
            <a:r>
              <a:rPr lang="en-US" sz="1600" b="1" dirty="0"/>
              <a:t>2</a:t>
            </a:r>
            <a:r>
              <a:rPr lang="en-US" sz="1600" dirty="0"/>
              <a:t>(3): 321 - 332.</a:t>
            </a:r>
          </a:p>
          <a:p>
            <a:r>
              <a:rPr lang="en-US" sz="1600" dirty="0"/>
              <a:t>McLeay, M., A. </a:t>
            </a:r>
            <a:r>
              <a:rPr lang="en-US" sz="1600" dirty="0" err="1"/>
              <a:t>Radia</a:t>
            </a:r>
            <a:r>
              <a:rPr lang="en-US" sz="1600" dirty="0"/>
              <a:t> and R. Thomas (2014). "Money creation in the modern economy." </a:t>
            </a:r>
            <a:r>
              <a:rPr lang="en-US" sz="1600" i="1" dirty="0"/>
              <a:t>Bank of England Quarterly Bulletin</a:t>
            </a:r>
            <a:r>
              <a:rPr lang="en-US" sz="1600" dirty="0"/>
              <a:t> </a:t>
            </a:r>
            <a:r>
              <a:rPr lang="en-US" sz="1600" b="1" dirty="0"/>
              <a:t>2014 Q1</a:t>
            </a:r>
            <a:r>
              <a:rPr lang="en-US" sz="1600" dirty="0"/>
              <a:t>: 14-27.</a:t>
            </a:r>
          </a:p>
          <a:p>
            <a:r>
              <a:rPr lang="en-US" sz="1600" dirty="0"/>
              <a:t>Martin, F. (2013). Money: The </a:t>
            </a:r>
            <a:r>
              <a:rPr lang="en-US" sz="1600" dirty="0" err="1"/>
              <a:t>Unauthorised</a:t>
            </a:r>
            <a:r>
              <a:rPr lang="en-US" sz="1600" dirty="0"/>
              <a:t> Biography. London, The </a:t>
            </a:r>
            <a:r>
              <a:rPr lang="en-US" sz="1600" dirty="0" err="1"/>
              <a:t>Bodley</a:t>
            </a:r>
            <a:r>
              <a:rPr lang="en-US" sz="1600" dirty="0"/>
              <a:t> Head Ltd.</a:t>
            </a:r>
          </a:p>
          <a:p>
            <a:r>
              <a:rPr lang="en-US" sz="1600" dirty="0"/>
              <a:t>Minsky, H. P. (1982). </a:t>
            </a:r>
            <a:r>
              <a:rPr lang="en-US" sz="1600" i="1" dirty="0"/>
              <a:t>Can "it" happen again? : essays on instability and finance</a:t>
            </a:r>
            <a:r>
              <a:rPr lang="en-US" sz="1600" dirty="0"/>
              <a:t>. Armonk, N.Y., M.E. Sharpe.</a:t>
            </a:r>
          </a:p>
          <a:p>
            <a:r>
              <a:rPr lang="en-US" sz="1600" dirty="0"/>
              <a:t>Wray, L. R. (2002). "What Happened to Goldilocks? A </a:t>
            </a:r>
            <a:r>
              <a:rPr lang="en-US" sz="1600" dirty="0" err="1"/>
              <a:t>Minskian</a:t>
            </a:r>
            <a:r>
              <a:rPr lang="en-US" sz="1600" dirty="0"/>
              <a:t> Framework." </a:t>
            </a:r>
            <a:r>
              <a:rPr lang="en-US" sz="1600" i="1" dirty="0"/>
              <a:t>Journal of Economic Issues</a:t>
            </a:r>
            <a:r>
              <a:rPr lang="en-US" sz="1600" dirty="0"/>
              <a:t> </a:t>
            </a:r>
            <a:r>
              <a:rPr lang="en-US" sz="1600" b="1" dirty="0"/>
              <a:t>36</a:t>
            </a:r>
            <a:r>
              <a:rPr lang="en-US" sz="1600" dirty="0"/>
              <a:t>(2): 383-391.</a:t>
            </a:r>
          </a:p>
          <a:p>
            <a:endParaRPr lang="en-US" sz="1600" dirty="0"/>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2410496904"/>
              </p:ext>
            </p:extLst>
          </p:nvPr>
        </p:nvGraphicFramePr>
        <p:xfrm>
          <a:off x="4038600" y="5138255"/>
          <a:ext cx="2057400" cy="1666598"/>
        </p:xfrm>
        <a:graphic>
          <a:graphicData uri="http://schemas.openxmlformats.org/presentationml/2006/ole">
            <mc:AlternateContent xmlns:mc="http://schemas.openxmlformats.org/markup-compatibility/2006">
              <mc:Choice xmlns:v="urn:schemas-microsoft-com:vml" Requires="v">
                <p:oleObj spid="_x0000_s11355" name="Worksheet" r:id="rId4" imgW="12198460" imgH="11976165" progId="Excel.Sheet.12">
                  <p:embed/>
                </p:oleObj>
              </mc:Choice>
              <mc:Fallback>
                <p:oleObj name="Worksheet" r:id="rId4" imgW="12198460" imgH="11976165" progId="Excel.Sheet.12">
                  <p:embed/>
                  <p:pic>
                    <p:nvPicPr>
                      <p:cNvPr id="0" name=""/>
                      <p:cNvPicPr/>
                      <p:nvPr/>
                    </p:nvPicPr>
                    <p:blipFill>
                      <a:blip r:embed="rId5"/>
                      <a:stretch>
                        <a:fillRect/>
                      </a:stretch>
                    </p:blipFill>
                    <p:spPr>
                      <a:xfrm>
                        <a:off x="4038600" y="5138255"/>
                        <a:ext cx="2057400" cy="1666598"/>
                      </a:xfrm>
                      <a:prstGeom prst="rect">
                        <a:avLst/>
                      </a:prstGeom>
                    </p:spPr>
                  </p:pic>
                </p:oleObj>
              </mc:Fallback>
            </mc:AlternateContent>
          </a:graphicData>
        </a:graphic>
      </p:graphicFrame>
      <p:sp>
        <p:nvSpPr>
          <p:cNvPr id="5" name="TextBox 4"/>
          <p:cNvSpPr txBox="1"/>
          <p:nvPr/>
        </p:nvSpPr>
        <p:spPr>
          <a:xfrm>
            <a:off x="4191000" y="4876800"/>
            <a:ext cx="1544013" cy="276999"/>
          </a:xfrm>
          <a:prstGeom prst="rect">
            <a:avLst/>
          </a:prstGeom>
          <a:noFill/>
        </p:spPr>
        <p:txBody>
          <a:bodyPr wrap="none" rtlCol="0">
            <a:spAutoFit/>
          </a:bodyPr>
          <a:lstStyle/>
          <a:p>
            <a:r>
              <a:rPr lang="en-AU" sz="1200" dirty="0" smtClean="0">
                <a:latin typeface="Candara" panose="020E0502030303020204" pitchFamily="34" charset="0"/>
              </a:rPr>
              <a:t>Data in presentation:</a:t>
            </a:r>
            <a:endParaRPr lang="en-US" sz="1200" dirty="0">
              <a:latin typeface="Candara" panose="020E0502030303020204" pitchFamily="34" charset="0"/>
            </a:endParaRPr>
          </a:p>
        </p:txBody>
      </p:sp>
    </p:spTree>
    <p:extLst>
      <p:ext uri="{BB962C8B-B14F-4D97-AF65-F5344CB8AC3E}">
        <p14:creationId xmlns:p14="http://schemas.microsoft.com/office/powerpoint/2010/main" val="583344881"/>
      </p:ext>
    </p:extLst>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System dynamics</a:t>
            </a:r>
            <a:endParaRPr lang="en-US" dirty="0"/>
          </a:p>
        </p:txBody>
      </p:sp>
      <p:sp>
        <p:nvSpPr>
          <p:cNvPr id="3" name="Content Placeholder 2"/>
          <p:cNvSpPr>
            <a:spLocks noGrp="1"/>
          </p:cNvSpPr>
          <p:nvPr>
            <p:ph idx="1"/>
          </p:nvPr>
        </p:nvSpPr>
        <p:spPr>
          <a:xfrm>
            <a:off x="228600" y="685800"/>
            <a:ext cx="8763000" cy="2590800"/>
          </a:xfrm>
        </p:spPr>
        <p:txBody>
          <a:bodyPr/>
          <a:lstStyle/>
          <a:p>
            <a:r>
              <a:rPr lang="en-AU" dirty="0" smtClean="0"/>
              <a:t>Graphical method of building dynamic models</a:t>
            </a:r>
          </a:p>
          <a:p>
            <a:pPr lvl="1"/>
            <a:r>
              <a:rPr lang="en-AU" dirty="0" smtClean="0"/>
              <a:t>Invented in 1950s</a:t>
            </a:r>
          </a:p>
          <a:p>
            <a:pPr lvl="1"/>
            <a:r>
              <a:rPr lang="en-AU" dirty="0" smtClean="0"/>
              <a:t>“Bread &amp; butter” in engineering &amp; manufacturing process control</a:t>
            </a:r>
          </a:p>
          <a:p>
            <a:pPr lvl="2"/>
            <a:r>
              <a:rPr lang="en-AU" dirty="0" err="1" smtClean="0"/>
              <a:t>Matlab’s</a:t>
            </a:r>
            <a:r>
              <a:rPr lang="en-AU" dirty="0" smtClean="0"/>
              <a:t> </a:t>
            </a:r>
            <a:r>
              <a:rPr lang="en-AU" dirty="0" smtClean="0">
                <a:hlinkClick r:id="rId3"/>
              </a:rPr>
              <a:t>Simulink</a:t>
            </a:r>
            <a:r>
              <a:rPr lang="en-AU" dirty="0" smtClean="0"/>
              <a:t> (retail price about US$20,000), </a:t>
            </a:r>
            <a:r>
              <a:rPr lang="en-AU" dirty="0" err="1" smtClean="0">
                <a:hlinkClick r:id="rId4"/>
              </a:rPr>
              <a:t>Vissim</a:t>
            </a:r>
            <a:r>
              <a:rPr lang="en-AU" dirty="0" smtClean="0"/>
              <a:t>…</a:t>
            </a:r>
          </a:p>
          <a:p>
            <a:pPr lvl="1"/>
            <a:r>
              <a:rPr lang="en-AU" dirty="0" smtClean="0"/>
              <a:t>Commonplace in sociology</a:t>
            </a:r>
          </a:p>
          <a:p>
            <a:pPr lvl="2"/>
            <a:r>
              <a:rPr lang="en-AU" dirty="0" err="1" smtClean="0">
                <a:hlinkClick r:id="rId5"/>
              </a:rPr>
              <a:t>Vensim</a:t>
            </a:r>
            <a:r>
              <a:rPr lang="en-AU" dirty="0" smtClean="0"/>
              <a:t>, </a:t>
            </a:r>
            <a:r>
              <a:rPr lang="en-AU" dirty="0" smtClean="0">
                <a:hlinkClick r:id="rId6"/>
              </a:rPr>
              <a:t>Stella</a:t>
            </a:r>
            <a:r>
              <a:rPr lang="en-AU" dirty="0" smtClean="0"/>
              <a:t>…</a:t>
            </a:r>
          </a:p>
          <a:p>
            <a:r>
              <a:rPr lang="en-AU" dirty="0" smtClean="0"/>
              <a:t>Build equations using a flowchart…</a:t>
            </a:r>
            <a:endParaRPr lang="en-US" dirty="0"/>
          </a:p>
        </p:txBody>
      </p:sp>
      <p:pic>
        <p:nvPicPr>
          <p:cNvPr id="5" name="Picture 4"/>
          <p:cNvPicPr>
            <a:picLocks noChangeAspect="1"/>
          </p:cNvPicPr>
          <p:nvPr/>
        </p:nvPicPr>
        <p:blipFill>
          <a:blip r:embed="rId7"/>
          <a:stretch>
            <a:fillRect/>
          </a:stretch>
        </p:blipFill>
        <p:spPr>
          <a:xfrm>
            <a:off x="609600" y="3277982"/>
            <a:ext cx="5838825" cy="1276350"/>
          </a:xfrm>
          <a:prstGeom prst="rect">
            <a:avLst/>
          </a:prstGeom>
        </p:spPr>
      </p:pic>
      <p:sp>
        <p:nvSpPr>
          <p:cNvPr id="6" name="Content Placeholder 2"/>
          <p:cNvSpPr txBox="1">
            <a:spLocks/>
          </p:cNvSpPr>
          <p:nvPr/>
        </p:nvSpPr>
        <p:spPr bwMode="auto">
          <a:xfrm>
            <a:off x="228600" y="44958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Program builds equations in the background…</a:t>
            </a:r>
            <a:endParaRPr lang="en-US" kern="0" dirty="0">
              <a:effectLs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178292760"/>
              </p:ext>
            </p:extLst>
          </p:nvPr>
        </p:nvGraphicFramePr>
        <p:xfrm>
          <a:off x="609600" y="4950791"/>
          <a:ext cx="2667000" cy="1323906"/>
        </p:xfrm>
        <a:graphic>
          <a:graphicData uri="http://schemas.openxmlformats.org/presentationml/2006/ole">
            <mc:AlternateContent xmlns:mc="http://schemas.openxmlformats.org/markup-compatibility/2006">
              <mc:Choice xmlns:v="urn:schemas-microsoft-com:vml" Requires="v">
                <p:oleObj spid="_x0000_s7319" name="Equation" r:id="rId8" imgW="1765080" imgH="876240" progId="Equation.DSMT4">
                  <p:embed/>
                </p:oleObj>
              </mc:Choice>
              <mc:Fallback>
                <p:oleObj name="Equation" r:id="rId8" imgW="1765080" imgH="876240" progId="Equation.DSMT4">
                  <p:embed/>
                  <p:pic>
                    <p:nvPicPr>
                      <p:cNvPr id="0" name=""/>
                      <p:cNvPicPr/>
                      <p:nvPr/>
                    </p:nvPicPr>
                    <p:blipFill>
                      <a:blip r:embed="rId9"/>
                      <a:stretch>
                        <a:fillRect/>
                      </a:stretch>
                    </p:blipFill>
                    <p:spPr>
                      <a:xfrm>
                        <a:off x="609600" y="4950791"/>
                        <a:ext cx="2667000" cy="1323906"/>
                      </a:xfrm>
                      <a:prstGeom prst="rect">
                        <a:avLst/>
                      </a:prstGeom>
                    </p:spPr>
                  </p:pic>
                </p:oleObj>
              </mc:Fallback>
            </mc:AlternateContent>
          </a:graphicData>
        </a:graphic>
      </p:graphicFrame>
      <p:sp>
        <p:nvSpPr>
          <p:cNvPr id="8" name="Content Placeholder 2"/>
          <p:cNvSpPr txBox="1">
            <a:spLocks/>
          </p:cNvSpPr>
          <p:nvPr/>
        </p:nvSpPr>
        <p:spPr bwMode="auto">
          <a:xfrm>
            <a:off x="228600" y="62484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Overkill for simple equations, essential for complex </a:t>
            </a:r>
            <a:r>
              <a:rPr lang="en-AU" b="1" i="1" kern="0" dirty="0" smtClean="0">
                <a:effectLst/>
              </a:rPr>
              <a:t>dynamic</a:t>
            </a:r>
            <a:r>
              <a:rPr lang="en-AU" kern="0" dirty="0" smtClean="0">
                <a:effectLst/>
              </a:rPr>
              <a:t> systems…</a:t>
            </a:r>
            <a:endParaRPr lang="en-US" kern="0" dirty="0">
              <a:effectLst/>
            </a:endParaRPr>
          </a:p>
        </p:txBody>
      </p:sp>
    </p:spTree>
    <p:extLst>
      <p:ext uri="{BB962C8B-B14F-4D97-AF65-F5344CB8AC3E}">
        <p14:creationId xmlns:p14="http://schemas.microsoft.com/office/powerpoint/2010/main" val="2250874884"/>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System dynamics</a:t>
            </a:r>
            <a:endParaRPr lang="en-US" dirty="0"/>
          </a:p>
        </p:txBody>
      </p:sp>
      <p:sp>
        <p:nvSpPr>
          <p:cNvPr id="3" name="Content Placeholder 2"/>
          <p:cNvSpPr>
            <a:spLocks noGrp="1"/>
          </p:cNvSpPr>
          <p:nvPr>
            <p:ph idx="1"/>
          </p:nvPr>
        </p:nvSpPr>
        <p:spPr>
          <a:xfrm>
            <a:off x="228600" y="685800"/>
            <a:ext cx="8763000" cy="381000"/>
          </a:xfrm>
        </p:spPr>
        <p:txBody>
          <a:bodyPr/>
          <a:lstStyle/>
          <a:p>
            <a:r>
              <a:rPr lang="en-AU" dirty="0" smtClean="0"/>
              <a:t>Dynamics—systems with rates of change</a:t>
            </a:r>
            <a:endParaRPr lang="en-US" dirty="0"/>
          </a:p>
        </p:txBody>
      </p:sp>
      <p:pic>
        <p:nvPicPr>
          <p:cNvPr id="4" name="Picture 3"/>
          <p:cNvPicPr>
            <a:picLocks noChangeAspect="1"/>
          </p:cNvPicPr>
          <p:nvPr/>
        </p:nvPicPr>
        <p:blipFill>
          <a:blip r:embed="rId3"/>
          <a:stretch>
            <a:fillRect/>
          </a:stretch>
        </p:blipFill>
        <p:spPr>
          <a:xfrm>
            <a:off x="304800" y="1053549"/>
            <a:ext cx="8763000" cy="2440329"/>
          </a:xfrm>
          <a:prstGeom prst="rect">
            <a:avLst/>
          </a:prstGeom>
        </p:spPr>
      </p:pic>
      <p:sp>
        <p:nvSpPr>
          <p:cNvPr id="5" name="Content Placeholder 2"/>
          <p:cNvSpPr txBox="1">
            <a:spLocks/>
          </p:cNvSpPr>
          <p:nvPr/>
        </p:nvSpPr>
        <p:spPr bwMode="auto">
          <a:xfrm>
            <a:off x="228600" y="2501349"/>
            <a:ext cx="495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Integrals used for technical reasons…</a:t>
            </a:r>
            <a:endParaRPr lang="en-US" kern="0" dirty="0">
              <a:effectLst/>
            </a:endParaRPr>
          </a:p>
        </p:txBody>
      </p:sp>
      <p:sp>
        <p:nvSpPr>
          <p:cNvPr id="6" name="Rounded Rectangle 5"/>
          <p:cNvSpPr/>
          <p:nvPr/>
        </p:nvSpPr>
        <p:spPr bwMode="auto">
          <a:xfrm>
            <a:off x="1632230" y="1268898"/>
            <a:ext cx="457200" cy="546651"/>
          </a:xfrm>
          <a:prstGeom prst="roundRect">
            <a:avLst/>
          </a:prstGeom>
          <a:gradFill rotWithShape="0">
            <a:gsLst>
              <a:gs pos="71000">
                <a:schemeClr val="bg1">
                  <a:alpha val="11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7" name="Content Placeholder 2"/>
          <p:cNvSpPr txBox="1">
            <a:spLocks/>
          </p:cNvSpPr>
          <p:nvPr/>
        </p:nvSpPr>
        <p:spPr bwMode="auto">
          <a:xfrm>
            <a:off x="228600" y="3048000"/>
            <a:ext cx="723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Model now an “Ordinary Differential Equation”</a:t>
            </a:r>
            <a:endParaRPr lang="en-US" kern="0" dirty="0">
              <a:effectLs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252223814"/>
              </p:ext>
            </p:extLst>
          </p:nvPr>
        </p:nvGraphicFramePr>
        <p:xfrm>
          <a:off x="609600" y="3519488"/>
          <a:ext cx="2667000" cy="3338512"/>
        </p:xfrm>
        <a:graphic>
          <a:graphicData uri="http://schemas.openxmlformats.org/presentationml/2006/ole">
            <mc:AlternateContent xmlns:mc="http://schemas.openxmlformats.org/markup-compatibility/2006">
              <mc:Choice xmlns:v="urn:schemas-microsoft-com:vml" Requires="v">
                <p:oleObj spid="_x0000_s8336" name="Equation" r:id="rId4" imgW="1765080" imgH="2209680" progId="Equation.DSMT4">
                  <p:embed/>
                </p:oleObj>
              </mc:Choice>
              <mc:Fallback>
                <p:oleObj name="Equation" r:id="rId4" imgW="1765080" imgH="2209680" progId="Equation.DSMT4">
                  <p:embed/>
                  <p:pic>
                    <p:nvPicPr>
                      <p:cNvPr id="0" name=""/>
                      <p:cNvPicPr/>
                      <p:nvPr/>
                    </p:nvPicPr>
                    <p:blipFill>
                      <a:blip r:embed="rId5"/>
                      <a:stretch>
                        <a:fillRect/>
                      </a:stretch>
                    </p:blipFill>
                    <p:spPr>
                      <a:xfrm>
                        <a:off x="609600" y="3519488"/>
                        <a:ext cx="2667000" cy="3338512"/>
                      </a:xfrm>
                      <a:prstGeom prst="rect">
                        <a:avLst/>
                      </a:prstGeom>
                    </p:spPr>
                  </p:pic>
                </p:oleObj>
              </mc:Fallback>
            </mc:AlternateContent>
          </a:graphicData>
        </a:graphic>
      </p:graphicFrame>
      <p:sp>
        <p:nvSpPr>
          <p:cNvPr id="9" name="Content Placeholder 2"/>
          <p:cNvSpPr txBox="1">
            <a:spLocks/>
          </p:cNvSpPr>
          <p:nvPr/>
        </p:nvSpPr>
        <p:spPr bwMode="auto">
          <a:xfrm>
            <a:off x="3505200" y="3581400"/>
            <a:ext cx="556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“Ordinary”: involves time but not location</a:t>
            </a:r>
            <a:endParaRPr lang="en-US" kern="0" dirty="0">
              <a:effectLst/>
            </a:endParaRPr>
          </a:p>
        </p:txBody>
      </p:sp>
      <p:sp>
        <p:nvSpPr>
          <p:cNvPr id="10" name="Content Placeholder 2"/>
          <p:cNvSpPr txBox="1">
            <a:spLocks/>
          </p:cNvSpPr>
          <p:nvPr/>
        </p:nvSpPr>
        <p:spPr bwMode="auto">
          <a:xfrm>
            <a:off x="3505200" y="3886200"/>
            <a:ext cx="556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“Differential”: rate of change modelled</a:t>
            </a:r>
          </a:p>
          <a:p>
            <a:pPr lvl="1"/>
            <a:r>
              <a:rPr lang="en-AU" kern="0" dirty="0" smtClean="0">
                <a:effectLst/>
              </a:rPr>
              <a:t>Dynamics &amp; change</a:t>
            </a:r>
          </a:p>
          <a:p>
            <a:pPr lvl="1"/>
            <a:r>
              <a:rPr lang="en-AU" kern="0" dirty="0" smtClean="0">
                <a:effectLst/>
              </a:rPr>
              <a:t>Not “statics”</a:t>
            </a:r>
            <a:r>
              <a:rPr lang="en-US" kern="0" dirty="0" smtClean="0">
                <a:effectLst/>
              </a:rPr>
              <a:t> &amp; equilibrium</a:t>
            </a:r>
            <a:endParaRPr lang="en-AU" kern="0" dirty="0" smtClean="0">
              <a:effectLst/>
            </a:endParaRPr>
          </a:p>
        </p:txBody>
      </p:sp>
      <p:sp>
        <p:nvSpPr>
          <p:cNvPr id="11" name="Rounded Rectangle 10"/>
          <p:cNvSpPr/>
          <p:nvPr/>
        </p:nvSpPr>
        <p:spPr bwMode="auto">
          <a:xfrm>
            <a:off x="609600" y="6248401"/>
            <a:ext cx="914400" cy="609600"/>
          </a:xfrm>
          <a:prstGeom prst="roundRect">
            <a:avLst/>
          </a:prstGeom>
          <a:gradFill rotWithShape="0">
            <a:gsLst>
              <a:gs pos="71000">
                <a:schemeClr val="bg1">
                  <a:alpha val="1100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2" name="Content Placeholder 2"/>
          <p:cNvSpPr txBox="1">
            <a:spLocks/>
          </p:cNvSpPr>
          <p:nvPr/>
        </p:nvSpPr>
        <p:spPr bwMode="auto">
          <a:xfrm>
            <a:off x="3505200" y="5029200"/>
            <a:ext cx="556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Models get interesting with more “system states” (variables) </a:t>
            </a:r>
            <a:r>
              <a:rPr lang="en-AU" kern="0" smtClean="0">
                <a:effectLst/>
              </a:rPr>
              <a:t>&amp; nonlinearity</a:t>
            </a:r>
          </a:p>
          <a:p>
            <a:r>
              <a:rPr lang="en-AU" kern="0" smtClean="0">
                <a:effectLst/>
              </a:rPr>
              <a:t>Minsky adds ability to model money flows using accounting “double entry bookkeeping”…</a:t>
            </a:r>
            <a:endParaRPr lang="en-AU" kern="0" dirty="0" smtClean="0">
              <a:effectLst/>
            </a:endParaRPr>
          </a:p>
        </p:txBody>
      </p:sp>
    </p:spTree>
    <p:extLst>
      <p:ext uri="{BB962C8B-B14F-4D97-AF65-F5344CB8AC3E}">
        <p14:creationId xmlns:p14="http://schemas.microsoft.com/office/powerpoint/2010/main" val="398590396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80">
                                          <p:stCondLst>
                                            <p:cond delay="0"/>
                                          </p:stCondLst>
                                        </p:cTn>
                                        <p:tgtEl>
                                          <p:spTgt spid="11"/>
                                        </p:tgtEl>
                                      </p:cBhvr>
                                    </p:animEffect>
                                    <p:anim calcmode="lin" valueType="num">
                                      <p:cBhvr>
                                        <p:cTn id="5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6" dur="26">
                                          <p:stCondLst>
                                            <p:cond delay="650"/>
                                          </p:stCondLst>
                                        </p:cTn>
                                        <p:tgtEl>
                                          <p:spTgt spid="11"/>
                                        </p:tgtEl>
                                      </p:cBhvr>
                                      <p:to x="100000" y="60000"/>
                                    </p:animScale>
                                    <p:animScale>
                                      <p:cBhvr>
                                        <p:cTn id="57" dur="166" decel="50000">
                                          <p:stCondLst>
                                            <p:cond delay="676"/>
                                          </p:stCondLst>
                                        </p:cTn>
                                        <p:tgtEl>
                                          <p:spTgt spid="11"/>
                                        </p:tgtEl>
                                      </p:cBhvr>
                                      <p:to x="100000" y="100000"/>
                                    </p:animScale>
                                    <p:animScale>
                                      <p:cBhvr>
                                        <p:cTn id="58" dur="26">
                                          <p:stCondLst>
                                            <p:cond delay="1312"/>
                                          </p:stCondLst>
                                        </p:cTn>
                                        <p:tgtEl>
                                          <p:spTgt spid="11"/>
                                        </p:tgtEl>
                                      </p:cBhvr>
                                      <p:to x="100000" y="80000"/>
                                    </p:animScale>
                                    <p:animScale>
                                      <p:cBhvr>
                                        <p:cTn id="59" dur="166" decel="50000">
                                          <p:stCondLst>
                                            <p:cond delay="1338"/>
                                          </p:stCondLst>
                                        </p:cTn>
                                        <p:tgtEl>
                                          <p:spTgt spid="11"/>
                                        </p:tgtEl>
                                      </p:cBhvr>
                                      <p:to x="100000" y="100000"/>
                                    </p:animScale>
                                    <p:animScale>
                                      <p:cBhvr>
                                        <p:cTn id="60" dur="26">
                                          <p:stCondLst>
                                            <p:cond delay="1642"/>
                                          </p:stCondLst>
                                        </p:cTn>
                                        <p:tgtEl>
                                          <p:spTgt spid="11"/>
                                        </p:tgtEl>
                                      </p:cBhvr>
                                      <p:to x="100000" y="90000"/>
                                    </p:animScale>
                                    <p:animScale>
                                      <p:cBhvr>
                                        <p:cTn id="61" dur="166" decel="50000">
                                          <p:stCondLst>
                                            <p:cond delay="1668"/>
                                          </p:stCondLst>
                                        </p:cTn>
                                        <p:tgtEl>
                                          <p:spTgt spid="11"/>
                                        </p:tgtEl>
                                      </p:cBhvr>
                                      <p:to x="100000" y="100000"/>
                                    </p:animScale>
                                    <p:animScale>
                                      <p:cBhvr>
                                        <p:cTn id="62" dur="26">
                                          <p:stCondLst>
                                            <p:cond delay="1808"/>
                                          </p:stCondLst>
                                        </p:cTn>
                                        <p:tgtEl>
                                          <p:spTgt spid="11"/>
                                        </p:tgtEl>
                                      </p:cBhvr>
                                      <p:to x="100000" y="95000"/>
                                    </p:animScale>
                                    <p:animScale>
                                      <p:cBhvr>
                                        <p:cTn id="63" dur="166" decel="50000">
                                          <p:stCondLst>
                                            <p:cond delay="1834"/>
                                          </p:stCondLst>
                                        </p:cTn>
                                        <p:tgtEl>
                                          <p:spTgt spid="11"/>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Effect transition="in" filter="wipe(up)">
                                      <p:cBhvr>
                                        <p:cTn id="68" dur="500"/>
                                        <p:tgtEl>
                                          <p:spTgt spid="10">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0">
                                            <p:txEl>
                                              <p:pRg st="1" end="1"/>
                                            </p:txEl>
                                          </p:spTgt>
                                        </p:tgtEl>
                                        <p:attrNameLst>
                                          <p:attrName>style.visibility</p:attrName>
                                        </p:attrNameLst>
                                      </p:cBhvr>
                                      <p:to>
                                        <p:strVal val="visible"/>
                                      </p:to>
                                    </p:set>
                                    <p:animEffect transition="in" filter="wipe(up)">
                                      <p:cBhvr>
                                        <p:cTn id="73" dur="500"/>
                                        <p:tgtEl>
                                          <p:spTgt spid="10">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0">
                                            <p:txEl>
                                              <p:pRg st="2" end="2"/>
                                            </p:txEl>
                                          </p:spTgt>
                                        </p:tgtEl>
                                        <p:attrNameLst>
                                          <p:attrName>style.visibility</p:attrName>
                                        </p:attrNameLst>
                                      </p:cBhvr>
                                      <p:to>
                                        <p:strVal val="visible"/>
                                      </p:to>
                                    </p:set>
                                    <p:animEffect transition="in" filter="wipe(up)">
                                      <p:cBhvr>
                                        <p:cTn id="78" dur="500"/>
                                        <p:tgtEl>
                                          <p:spTgt spid="10">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12">
                                            <p:txEl>
                                              <p:pRg st="0" end="0"/>
                                            </p:txEl>
                                          </p:spTgt>
                                        </p:tgtEl>
                                        <p:attrNameLst>
                                          <p:attrName>style.visibility</p:attrName>
                                        </p:attrNameLst>
                                      </p:cBhvr>
                                      <p:to>
                                        <p:strVal val="visible"/>
                                      </p:to>
                                    </p:set>
                                    <p:animEffect transition="in" filter="wipe(up)">
                                      <p:cBhvr>
                                        <p:cTn id="83" dur="500"/>
                                        <p:tgtEl>
                                          <p:spTgt spid="12">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12">
                                            <p:txEl>
                                              <p:pRg st="1" end="1"/>
                                            </p:txEl>
                                          </p:spTgt>
                                        </p:tgtEl>
                                        <p:attrNameLst>
                                          <p:attrName>style.visibility</p:attrName>
                                        </p:attrNameLst>
                                      </p:cBhvr>
                                      <p:to>
                                        <p:strVal val="visible"/>
                                      </p:to>
                                    </p:set>
                                    <p:animEffect transition="in" filter="wipe(up)">
                                      <p:cBhvr>
                                        <p:cTn id="8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p:bldP spid="10" grpId="0" build="p" bldLvl="4"/>
      <p:bldP spid="11" grpId="0" animBg="1"/>
      <p:bldP spid="12" grpId="0" build="p" bldLvl="4"/>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System </a:t>
            </a:r>
            <a:r>
              <a:rPr lang="en-AU" smtClean="0"/>
              <a:t>dynamics for monetary flows</a:t>
            </a:r>
            <a:endParaRPr lang="en-US"/>
          </a:p>
        </p:txBody>
      </p:sp>
      <p:sp>
        <p:nvSpPr>
          <p:cNvPr id="3" name="Content Placeholder 2"/>
          <p:cNvSpPr>
            <a:spLocks noGrp="1"/>
          </p:cNvSpPr>
          <p:nvPr>
            <p:ph idx="1"/>
          </p:nvPr>
        </p:nvSpPr>
        <p:spPr/>
        <p:txBody>
          <a:bodyPr/>
          <a:lstStyle/>
          <a:p>
            <a:r>
              <a:rPr lang="en-AU" smtClean="0"/>
              <a:t>Flowchart paradigm works really well for physical flows</a:t>
            </a:r>
          </a:p>
          <a:p>
            <a:pPr lvl="1"/>
            <a:r>
              <a:rPr lang="en-AU" smtClean="0"/>
              <a:t>Petrol in tank flowing into cylinder…</a:t>
            </a:r>
          </a:p>
          <a:p>
            <a:pPr lvl="1"/>
            <a:r>
              <a:rPr lang="en-AU" smtClean="0"/>
              <a:t>One direction only</a:t>
            </a:r>
          </a:p>
          <a:p>
            <a:r>
              <a:rPr lang="en-AU" smtClean="0"/>
              <a:t>Difficult to impossible for financial flows</a:t>
            </a:r>
          </a:p>
          <a:p>
            <a:pPr lvl="1"/>
            <a:r>
              <a:rPr lang="en-AU" smtClean="0"/>
              <a:t>Every transaction has two “directions”</a:t>
            </a:r>
          </a:p>
          <a:p>
            <a:pPr lvl="2"/>
            <a:r>
              <a:rPr lang="en-AU" smtClean="0"/>
              <a:t>Out of one account, into another</a:t>
            </a:r>
          </a:p>
          <a:p>
            <a:pPr lvl="2"/>
            <a:r>
              <a:rPr lang="en-AU" smtClean="0"/>
              <a:t>Operation has to have opposite signs</a:t>
            </a:r>
          </a:p>
          <a:p>
            <a:pPr lvl="1"/>
            <a:r>
              <a:rPr lang="en-AU" smtClean="0"/>
              <a:t>Easy to forget in flowchart, get signs wrong</a:t>
            </a:r>
          </a:p>
          <a:p>
            <a:r>
              <a:rPr lang="en-AU" smtClean="0"/>
              <a:t>Solution: borrow idea from accountants</a:t>
            </a:r>
          </a:p>
          <a:p>
            <a:pPr lvl="1"/>
            <a:r>
              <a:rPr lang="en-AU" smtClean="0"/>
              <a:t>Double-entry bookkeeping</a:t>
            </a:r>
          </a:p>
          <a:p>
            <a:pPr lvl="1"/>
            <a:r>
              <a:rPr lang="en-AU" smtClean="0"/>
              <a:t>Record every transaction on one row</a:t>
            </a:r>
          </a:p>
          <a:p>
            <a:pPr lvl="2"/>
            <a:r>
              <a:rPr lang="en-AU" smtClean="0"/>
              <a:t>Two entities (buyer and seller) recorded on one row</a:t>
            </a:r>
          </a:p>
          <a:p>
            <a:pPr lvl="1"/>
            <a:r>
              <a:rPr lang="en-AU" smtClean="0"/>
              <a:t>Every row “sums to zero”</a:t>
            </a:r>
          </a:p>
          <a:p>
            <a:pPr lvl="1"/>
            <a:r>
              <a:rPr lang="en-AU" smtClean="0"/>
              <a:t>For example, a simple “Buy and Sell” between two agents…</a:t>
            </a:r>
            <a:endParaRPr lang="en-US"/>
          </a:p>
        </p:txBody>
      </p:sp>
    </p:spTree>
    <p:extLst>
      <p:ext uri="{BB962C8B-B14F-4D97-AF65-F5344CB8AC3E}">
        <p14:creationId xmlns:p14="http://schemas.microsoft.com/office/powerpoint/2010/main" val="1997530405"/>
      </p:ext>
    </p:extLst>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66CCFF"/>
      </a:lt1>
      <a:dk2>
        <a:srgbClr val="CBCBCB"/>
      </a:dk2>
      <a:lt2>
        <a:srgbClr val="000000"/>
      </a:lt2>
      <a:accent1>
        <a:srgbClr val="009999"/>
      </a:accent1>
      <a:accent2>
        <a:srgbClr val="FF9933"/>
      </a:accent2>
      <a:accent3>
        <a:srgbClr val="B8E2FF"/>
      </a:accent3>
      <a:accent4>
        <a:srgbClr val="000000"/>
      </a:accent4>
      <a:accent5>
        <a:srgbClr val="AACACA"/>
      </a:accent5>
      <a:accent6>
        <a:srgbClr val="E78A2D"/>
      </a:accent6>
      <a:hlink>
        <a:srgbClr val="330099"/>
      </a:hlink>
      <a:folHlink>
        <a:srgbClr val="CBCBCB"/>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Blank Presentatio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KeenGFCScaleCausesConsequences</Template>
  <TotalTime>40907</TotalTime>
  <Words>5241</Words>
  <Application>Microsoft Office PowerPoint</Application>
  <PresentationFormat>On-screen Show (4:3)</PresentationFormat>
  <Paragraphs>589</Paragraphs>
  <Slides>61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61</vt:i4>
      </vt:variant>
    </vt:vector>
  </HeadingPairs>
  <TitlesOfParts>
    <vt:vector size="75" baseType="lpstr">
      <vt:lpstr>Arial Unicode MS</vt:lpstr>
      <vt:lpstr>Arial</vt:lpstr>
      <vt:lpstr>Calibri</vt:lpstr>
      <vt:lpstr>Candara</vt:lpstr>
      <vt:lpstr>Comic Sans MS</vt:lpstr>
      <vt:lpstr>Consolas</vt:lpstr>
      <vt:lpstr>Segoe UI</vt:lpstr>
      <vt:lpstr>Symbol</vt:lpstr>
      <vt:lpstr>Times New Roman</vt:lpstr>
      <vt:lpstr>Blank Presentation</vt:lpstr>
      <vt:lpstr>Equation</vt:lpstr>
      <vt:lpstr>Package</vt:lpstr>
      <vt:lpstr>Packager Shell Object</vt:lpstr>
      <vt:lpstr>Worksheet</vt:lpstr>
      <vt:lpstr>The overdue Copernican Revolution in Economics</vt:lpstr>
      <vt:lpstr>What does Economics have in common with Ptolemy?</vt:lpstr>
      <vt:lpstr>What does Economics have in common with Ptolemy?</vt:lpstr>
      <vt:lpstr>What does Economics have in common with Ptolemy?</vt:lpstr>
      <vt:lpstr>The conventional “veil over barter” vision of money</vt:lpstr>
      <vt:lpstr>The conventional “veil over barter” vision of money</vt:lpstr>
      <vt:lpstr>System dynamics</vt:lpstr>
      <vt:lpstr>System dynamics</vt:lpstr>
      <vt:lpstr>System dynamics for monetary flows</vt:lpstr>
      <vt:lpstr>System dynamics for monetary flows</vt:lpstr>
      <vt:lpstr>The conventional “veil over barter” vision of money</vt:lpstr>
      <vt:lpstr>The conventional “veil over barter” vision of money</vt:lpstr>
      <vt:lpstr>The conventional “veil over barter” vision of money</vt:lpstr>
      <vt:lpstr>The conventional “veil over barter” vision of money</vt:lpstr>
      <vt:lpstr>The conventional “commodity” vision of money</vt:lpstr>
      <vt:lpstr>The conventional “commodity” vision of money</vt:lpstr>
      <vt:lpstr>The correct “Endogenous” view of money</vt:lpstr>
      <vt:lpstr>Endogenous money &amp; systemic crises</vt:lpstr>
      <vt:lpstr>Minsky’s “Financial Instability Hypothesis”</vt:lpstr>
      <vt:lpstr>Goodwin’s cyclical growth model</vt:lpstr>
      <vt:lpstr>Minsky’s “Financial Instability Hypothesis”</vt:lpstr>
      <vt:lpstr>Minsky’s “Financial Instability Hypothesis”</vt:lpstr>
      <vt:lpstr>Goodwin’s cyclical growth model</vt:lpstr>
      <vt:lpstr>Goodwin + Minsky = Chaos</vt:lpstr>
      <vt:lpstr>Goodwin + Minsky = Chaos</vt:lpstr>
      <vt:lpstr>Emergent inequality</vt:lpstr>
      <vt:lpstr>Emergent inequality</vt:lpstr>
      <vt:lpstr>Minsky’s “Financial Instability Hypothesis”</vt:lpstr>
      <vt:lpstr>Minsky’s “Financial Instability Hypothesis”</vt:lpstr>
      <vt:lpstr>The “Great Moderation”?</vt:lpstr>
      <vt:lpstr>The “Great Moderation”?</vt:lpstr>
      <vt:lpstr>The “Great Moderation”?</vt:lpstr>
      <vt:lpstr>The “Great Moderation”?</vt:lpstr>
      <vt:lpstr>The “Great Moderation”?</vt:lpstr>
      <vt:lpstr>Breakdown</vt:lpstr>
      <vt:lpstr>Breakdown</vt:lpstr>
      <vt:lpstr>Debt &amp; macroeconomic dynamics</vt:lpstr>
      <vt:lpstr>Debt &amp; macroeconomic dynamics</vt:lpstr>
      <vt:lpstr>Debt &amp; macroeconomic dynamics</vt:lpstr>
      <vt:lpstr>Debt &amp; macroeconomic dynamics</vt:lpstr>
      <vt:lpstr>Role of debt in aggregate demand &amp; income</vt:lpstr>
      <vt:lpstr>Role of debt in aggregate demand &amp; income</vt:lpstr>
      <vt:lpstr>Role of debt in aggregate demand &amp; income</vt:lpstr>
      <vt:lpstr>Role of debt in aggregate demand &amp; income</vt:lpstr>
      <vt:lpstr>Role of debt in aggregate demand &amp; income</vt:lpstr>
      <vt:lpstr>Role of debt in aggregate demand &amp; income</vt:lpstr>
      <vt:lpstr>Role of debt in aggregate demand &amp; income</vt:lpstr>
      <vt:lpstr>Role of debt in aggregate demand &amp; income</vt:lpstr>
      <vt:lpstr>Role of debt in aggregate demand &amp; income</vt:lpstr>
      <vt:lpstr>Debt &amp; macroeconomic dynamics</vt:lpstr>
      <vt:lpstr>Is this all history? Will “It” never happen again?</vt:lpstr>
      <vt:lpstr>The “Ptolemy” in mainstream economics</vt:lpstr>
      <vt:lpstr>The “Ptolemy” in mainstream economics</vt:lpstr>
      <vt:lpstr>The “Ptolemy” in mainstream economics</vt:lpstr>
      <vt:lpstr>The “Ptolemy” in mainstream economics</vt:lpstr>
      <vt:lpstr>The “Ptolemy” in mainstream economics</vt:lpstr>
      <vt:lpstr>The “Ptolemy” in mainstream economics</vt:lpstr>
      <vt:lpstr>The “Ptolemy” in mainstream economics</vt:lpstr>
      <vt:lpstr>Conclusion</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SteveKeen</dc:creator>
  <cp:lastModifiedBy>Steve Keen</cp:lastModifiedBy>
  <cp:revision>1963</cp:revision>
  <cp:lastPrinted>1601-01-01T00:00:00Z</cp:lastPrinted>
  <dcterms:created xsi:type="dcterms:W3CDTF">1601-01-01T00:00:00Z</dcterms:created>
  <dcterms:modified xsi:type="dcterms:W3CDTF">2014-09-20T14:38:43Z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