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emf" ContentType="image/x-e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5"/>
  </p:notesMasterIdLst>
  <p:handoutMasterIdLst>
    <p:handoutMasterId r:id="rId26"/>
  </p:handoutMasterIdLst>
  <p:sldIdLst>
    <p:sldId id="256" r:id="rId2"/>
    <p:sldId id="257" r:id="rId3"/>
    <p:sldId id="260" r:id="rId4"/>
    <p:sldId id="259" r:id="rId5"/>
    <p:sldId id="261" r:id="rId6"/>
    <p:sldId id="262" r:id="rId7"/>
    <p:sldId id="263" r:id="rId8"/>
    <p:sldId id="264" r:id="rId9"/>
    <p:sldId id="265" r:id="rId10"/>
    <p:sldId id="266" r:id="rId11"/>
    <p:sldId id="258" r:id="rId12"/>
    <p:sldId id="267" r:id="rId13"/>
    <p:sldId id="268" r:id="rId14"/>
    <p:sldId id="269" r:id="rId15"/>
    <p:sldId id="271" r:id="rId16"/>
    <p:sldId id="276" r:id="rId17"/>
    <p:sldId id="277" r:id="rId18"/>
    <p:sldId id="278" r:id="rId19"/>
    <p:sldId id="272" r:id="rId20"/>
    <p:sldId id="273" r:id="rId21"/>
    <p:sldId id="274" r:id="rId22"/>
    <p:sldId id="275" r:id="rId23"/>
    <p:sldId id="279" r:id="rId24"/>
  </p:sldIdLst>
  <p:sldSz cx="9144000" cy="6858000" type="screen4x3"/>
  <p:notesSz cx="7102475" cy="10233025"/>
  <p:custDataLst>
    <p:tags r:id="rId27"/>
  </p:custDataLst>
  <p:defaultTextStyle>
    <a:defPPr>
      <a:defRPr lang="en-US"/>
    </a:defPPr>
    <a:lvl1pPr algn="ctr"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ctr"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ctr"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ctr"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ctr"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p:defaultTextStyle>
  <p:extLst>
    <p:ext uri="{521415D9-36F7-43E2-AB2F-B90AF26B5E84}">
      <p14:sectionLst xmlns:p14="http://schemas.microsoft.com/office/powerpoint/2010/main">
        <p14:section name="Untitled Section" id="{20D1F87C-390F-4FD5-BD47-EF79E643D9FB}">
          <p14:sldIdLst>
            <p14:sldId id="256"/>
            <p14:sldId id="257"/>
            <p14:sldId id="260"/>
            <p14:sldId id="259"/>
            <p14:sldId id="261"/>
            <p14:sldId id="262"/>
            <p14:sldId id="263"/>
            <p14:sldId id="264"/>
            <p14:sldId id="265"/>
            <p14:sldId id="266"/>
            <p14:sldId id="258"/>
            <p14:sldId id="267"/>
            <p14:sldId id="268"/>
            <p14:sldId id="269"/>
            <p14:sldId id="271"/>
            <p14:sldId id="276"/>
            <p14:sldId id="277"/>
            <p14:sldId id="278"/>
            <p14:sldId id="272"/>
            <p14:sldId id="273"/>
            <p14:sldId id="274"/>
            <p14:sldId id="275"/>
            <p14:sldId id="27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CC3300"/>
    <a:srgbClr val="0033CC"/>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34587" autoAdjust="0"/>
    <p:restoredTop sz="96456" autoAdjust="0"/>
  </p:normalViewPr>
  <p:slideViewPr>
    <p:cSldViewPr>
      <p:cViewPr>
        <p:scale>
          <a:sx n="100" d="100"/>
          <a:sy n="100" d="100"/>
        </p:scale>
        <p:origin x="256" y="436"/>
      </p:cViewPr>
      <p:guideLst>
        <p:guide orient="horz" pos="2160"/>
        <p:guide pos="2880"/>
      </p:guideLst>
    </p:cSldViewPr>
  </p:slideViewPr>
  <p:outlineViewPr>
    <p:cViewPr>
      <p:scale>
        <a:sx n="33" d="100"/>
        <a:sy n="33" d="100"/>
      </p:scale>
      <p:origin x="0" y="13884"/>
    </p:cViewPr>
  </p:outlin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gs" Target="tags/tag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57" tIns="49528" rIns="99057" bIns="49528" numCol="1" anchor="t" anchorCtr="0" compatLnSpc="1">
            <a:prstTxWarp prst="textNoShape">
              <a:avLst/>
            </a:prstTxWarp>
          </a:bodyPr>
          <a:lstStyle>
            <a:lvl1pPr algn="l" defTabSz="990600" eaLnBrk="1" hangingPunct="1">
              <a:defRPr sz="1300">
                <a:effectLst/>
                <a:latin typeface="Arial" charset="0"/>
              </a:defRPr>
            </a:lvl1pPr>
          </a:lstStyle>
          <a:p>
            <a:pPr>
              <a:defRPr/>
            </a:pPr>
            <a:endParaRPr lang="en-US" dirty="0"/>
          </a:p>
        </p:txBody>
      </p:sp>
      <p:sp>
        <p:nvSpPr>
          <p:cNvPr id="80899" name="Rectangle 3"/>
          <p:cNvSpPr>
            <a:spLocks noGrp="1" noChangeArrowheads="1"/>
          </p:cNvSpPr>
          <p:nvPr>
            <p:ph type="dt" sz="quarter" idx="1"/>
          </p:nvPr>
        </p:nvSpPr>
        <p:spPr bwMode="auto">
          <a:xfrm>
            <a:off x="4022725" y="0"/>
            <a:ext cx="3078163" cy="511175"/>
          </a:xfrm>
          <a:prstGeom prst="rect">
            <a:avLst/>
          </a:prstGeom>
          <a:noFill/>
          <a:ln w="9525">
            <a:noFill/>
            <a:miter lim="800000"/>
            <a:headEnd/>
            <a:tailEnd/>
          </a:ln>
          <a:effectLst/>
        </p:spPr>
        <p:txBody>
          <a:bodyPr vert="horz" wrap="square" lIns="99057" tIns="49528" rIns="99057" bIns="49528" numCol="1" anchor="t" anchorCtr="0" compatLnSpc="1">
            <a:prstTxWarp prst="textNoShape">
              <a:avLst/>
            </a:prstTxWarp>
          </a:bodyPr>
          <a:lstStyle>
            <a:lvl1pPr algn="r" defTabSz="990600" eaLnBrk="1" hangingPunct="1">
              <a:defRPr sz="1300">
                <a:effectLst/>
                <a:latin typeface="Arial" charset="0"/>
              </a:defRPr>
            </a:lvl1pPr>
          </a:lstStyle>
          <a:p>
            <a:pPr>
              <a:defRPr/>
            </a:pPr>
            <a:endParaRPr lang="en-US" dirty="0"/>
          </a:p>
        </p:txBody>
      </p:sp>
      <p:sp>
        <p:nvSpPr>
          <p:cNvPr id="80900" name="Rectangle 4"/>
          <p:cNvSpPr>
            <a:spLocks noGrp="1" noChangeArrowheads="1"/>
          </p:cNvSpPr>
          <p:nvPr>
            <p:ph type="ftr" sz="quarter" idx="2"/>
          </p:nvPr>
        </p:nvSpPr>
        <p:spPr bwMode="auto">
          <a:xfrm>
            <a:off x="0" y="9720263"/>
            <a:ext cx="3078163" cy="511175"/>
          </a:xfrm>
          <a:prstGeom prst="rect">
            <a:avLst/>
          </a:prstGeom>
          <a:noFill/>
          <a:ln w="9525">
            <a:noFill/>
            <a:miter lim="800000"/>
            <a:headEnd/>
            <a:tailEnd/>
          </a:ln>
          <a:effectLst/>
        </p:spPr>
        <p:txBody>
          <a:bodyPr vert="horz" wrap="square" lIns="99057" tIns="49528" rIns="99057" bIns="49528" numCol="1" anchor="b" anchorCtr="0" compatLnSpc="1">
            <a:prstTxWarp prst="textNoShape">
              <a:avLst/>
            </a:prstTxWarp>
          </a:bodyPr>
          <a:lstStyle>
            <a:lvl1pPr algn="l" defTabSz="990600" eaLnBrk="1" hangingPunct="1">
              <a:defRPr sz="1300">
                <a:effectLst/>
                <a:latin typeface="Arial" charset="0"/>
              </a:defRPr>
            </a:lvl1pPr>
          </a:lstStyle>
          <a:p>
            <a:pPr>
              <a:defRPr/>
            </a:pPr>
            <a:endParaRPr lang="en-US" dirty="0"/>
          </a:p>
        </p:txBody>
      </p:sp>
      <p:sp>
        <p:nvSpPr>
          <p:cNvPr id="80901" name="Rectangle 5"/>
          <p:cNvSpPr>
            <a:spLocks noGrp="1" noChangeArrowheads="1"/>
          </p:cNvSpPr>
          <p:nvPr>
            <p:ph type="sldNum" sz="quarter" idx="3"/>
          </p:nvPr>
        </p:nvSpPr>
        <p:spPr bwMode="auto">
          <a:xfrm>
            <a:off x="4022725" y="9720263"/>
            <a:ext cx="3078163" cy="511175"/>
          </a:xfrm>
          <a:prstGeom prst="rect">
            <a:avLst/>
          </a:prstGeom>
          <a:noFill/>
          <a:ln w="9525">
            <a:noFill/>
            <a:miter lim="800000"/>
            <a:headEnd/>
            <a:tailEnd/>
          </a:ln>
          <a:effectLst/>
        </p:spPr>
        <p:txBody>
          <a:bodyPr vert="horz" wrap="square" lIns="99057" tIns="49528" rIns="99057" bIns="49528" numCol="1" anchor="b" anchorCtr="0" compatLnSpc="1">
            <a:prstTxWarp prst="textNoShape">
              <a:avLst/>
            </a:prstTxWarp>
          </a:bodyPr>
          <a:lstStyle>
            <a:lvl1pPr algn="r" defTabSz="990600" eaLnBrk="1" hangingPunct="1">
              <a:defRPr sz="1300">
                <a:effectLst/>
                <a:latin typeface="Arial" charset="0"/>
              </a:defRPr>
            </a:lvl1pPr>
          </a:lstStyle>
          <a:p>
            <a:pPr>
              <a:defRPr/>
            </a:pPr>
            <a:fld id="{DCF68248-9CF8-4C97-85DE-A465E3059044}" type="slidenum">
              <a:rPr lang="en-US"/>
              <a:pPr>
                <a:defRPr/>
              </a:pPr>
              <a:t>‹#›</a:t>
            </a:fld>
            <a:endParaRPr lang="en-US" dirty="0"/>
          </a:p>
        </p:txBody>
      </p:sp>
    </p:spTree>
    <p:extLst>
      <p:ext uri="{BB962C8B-B14F-4D97-AF65-F5344CB8AC3E}">
        <p14:creationId xmlns:p14="http://schemas.microsoft.com/office/powerpoint/2010/main" val="42151740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511175"/>
          </a:xfrm>
          <a:prstGeom prst="rect">
            <a:avLst/>
          </a:prstGeom>
        </p:spPr>
        <p:txBody>
          <a:bodyPr vert="horz" lIns="91440" tIns="45720" rIns="91440" bIns="45720" rtlCol="0"/>
          <a:lstStyle>
            <a:lvl1pPr algn="l">
              <a:defRPr sz="1200"/>
            </a:lvl1pPr>
          </a:lstStyle>
          <a:p>
            <a:pPr>
              <a:defRPr/>
            </a:pPr>
            <a:endParaRPr lang="en-AU" dirty="0"/>
          </a:p>
        </p:txBody>
      </p:sp>
      <p:sp>
        <p:nvSpPr>
          <p:cNvPr id="3" name="Date Placeholder 2"/>
          <p:cNvSpPr>
            <a:spLocks noGrp="1"/>
          </p:cNvSpPr>
          <p:nvPr>
            <p:ph type="dt" idx="1"/>
          </p:nvPr>
        </p:nvSpPr>
        <p:spPr>
          <a:xfrm>
            <a:off x="4022725" y="0"/>
            <a:ext cx="3078163" cy="511175"/>
          </a:xfrm>
          <a:prstGeom prst="rect">
            <a:avLst/>
          </a:prstGeom>
        </p:spPr>
        <p:txBody>
          <a:bodyPr vert="horz" lIns="91440" tIns="45720" rIns="91440" bIns="45720" rtlCol="0"/>
          <a:lstStyle>
            <a:lvl1pPr algn="r">
              <a:defRPr sz="1200"/>
            </a:lvl1pPr>
          </a:lstStyle>
          <a:p>
            <a:pPr>
              <a:defRPr/>
            </a:pPr>
            <a:fld id="{9E34526D-5DA6-4550-8B1E-86C3EBDC57B9}" type="datetimeFigureOut">
              <a:rPr lang="en-AU"/>
              <a:pPr>
                <a:defRPr/>
              </a:pPr>
              <a:t>9/05/2016</a:t>
            </a:fld>
            <a:endParaRPr lang="en-AU" dirty="0"/>
          </a:p>
        </p:txBody>
      </p:sp>
      <p:sp>
        <p:nvSpPr>
          <p:cNvPr id="4" name="Slide Image Placeholder 3"/>
          <p:cNvSpPr>
            <a:spLocks noGrp="1" noRot="1" noChangeAspect="1"/>
          </p:cNvSpPr>
          <p:nvPr>
            <p:ph type="sldImg" idx="2"/>
          </p:nvPr>
        </p:nvSpPr>
        <p:spPr>
          <a:xfrm>
            <a:off x="992188" y="766763"/>
            <a:ext cx="5118100" cy="3838575"/>
          </a:xfrm>
          <a:prstGeom prst="rect">
            <a:avLst/>
          </a:prstGeom>
          <a:noFill/>
          <a:ln w="12700">
            <a:solidFill>
              <a:prstClr val="black"/>
            </a:solidFill>
          </a:ln>
        </p:spPr>
        <p:txBody>
          <a:bodyPr vert="horz" lIns="91440" tIns="45720" rIns="91440" bIns="45720" rtlCol="0" anchor="ctr"/>
          <a:lstStyle/>
          <a:p>
            <a:pPr lvl="0"/>
            <a:endParaRPr lang="en-AU" noProof="0" dirty="0"/>
          </a:p>
        </p:txBody>
      </p:sp>
      <p:sp>
        <p:nvSpPr>
          <p:cNvPr id="5" name="Notes Placeholder 4"/>
          <p:cNvSpPr>
            <a:spLocks noGrp="1"/>
          </p:cNvSpPr>
          <p:nvPr>
            <p:ph type="body" sz="quarter" idx="3"/>
          </p:nvPr>
        </p:nvSpPr>
        <p:spPr>
          <a:xfrm>
            <a:off x="709613" y="4860925"/>
            <a:ext cx="5683250" cy="4605338"/>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Footer Placeholder 5"/>
          <p:cNvSpPr>
            <a:spLocks noGrp="1"/>
          </p:cNvSpPr>
          <p:nvPr>
            <p:ph type="ftr" sz="quarter" idx="4"/>
          </p:nvPr>
        </p:nvSpPr>
        <p:spPr>
          <a:xfrm>
            <a:off x="0" y="9720263"/>
            <a:ext cx="3078163" cy="511175"/>
          </a:xfrm>
          <a:prstGeom prst="rect">
            <a:avLst/>
          </a:prstGeom>
        </p:spPr>
        <p:txBody>
          <a:bodyPr vert="horz" lIns="91440" tIns="45720" rIns="91440" bIns="45720" rtlCol="0" anchor="b"/>
          <a:lstStyle>
            <a:lvl1pPr algn="l">
              <a:defRPr sz="1200"/>
            </a:lvl1pPr>
          </a:lstStyle>
          <a:p>
            <a:pPr>
              <a:defRPr/>
            </a:pPr>
            <a:endParaRPr lang="en-AU" dirty="0"/>
          </a:p>
        </p:txBody>
      </p:sp>
      <p:sp>
        <p:nvSpPr>
          <p:cNvPr id="7" name="Slide Number Placeholder 6"/>
          <p:cNvSpPr>
            <a:spLocks noGrp="1"/>
          </p:cNvSpPr>
          <p:nvPr>
            <p:ph type="sldNum" sz="quarter" idx="5"/>
          </p:nvPr>
        </p:nvSpPr>
        <p:spPr>
          <a:xfrm>
            <a:off x="4022725" y="9720263"/>
            <a:ext cx="3078163" cy="511175"/>
          </a:xfrm>
          <a:prstGeom prst="rect">
            <a:avLst/>
          </a:prstGeom>
        </p:spPr>
        <p:txBody>
          <a:bodyPr vert="horz" lIns="91440" tIns="45720" rIns="91440" bIns="45720" rtlCol="0" anchor="b"/>
          <a:lstStyle>
            <a:lvl1pPr algn="r">
              <a:defRPr sz="1200"/>
            </a:lvl1pPr>
          </a:lstStyle>
          <a:p>
            <a:pPr>
              <a:defRPr/>
            </a:pPr>
            <a:fld id="{FE3429AE-B378-4A83-B84B-5F104916AE3D}" type="slidenum">
              <a:rPr lang="en-AU"/>
              <a:pPr>
                <a:defRPr/>
              </a:pPr>
              <a:t>‹#›</a:t>
            </a:fld>
            <a:endParaRPr lang="en-AU" dirty="0"/>
          </a:p>
        </p:txBody>
      </p:sp>
    </p:spTree>
    <p:extLst>
      <p:ext uri="{BB962C8B-B14F-4D97-AF65-F5344CB8AC3E}">
        <p14:creationId xmlns:p14="http://schemas.microsoft.com/office/powerpoint/2010/main" val="18258639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invGray">
          <a:xfrm>
            <a:off x="685800" y="6529388"/>
            <a:ext cx="3505200" cy="327025"/>
          </a:xfrm>
          <a:prstGeom prst="rect">
            <a:avLst/>
          </a:prstGeom>
          <a:solidFill>
            <a:schemeClr val="hlink"/>
          </a:solidFill>
          <a:ln w="9525">
            <a:noFill/>
            <a:miter lim="800000"/>
            <a:headEnd/>
            <a:tailEnd/>
          </a:ln>
          <a:effectLst/>
        </p:spPr>
        <p:txBody>
          <a:bodyPr/>
          <a:lstStyle/>
          <a:p>
            <a:pPr>
              <a:defRPr/>
            </a:pPr>
            <a:endParaRPr lang="en-AU" dirty="0"/>
          </a:p>
        </p:txBody>
      </p:sp>
      <p:sp>
        <p:nvSpPr>
          <p:cNvPr id="5" name="Rectangle 3"/>
          <p:cNvSpPr>
            <a:spLocks noChangeArrowheads="1"/>
          </p:cNvSpPr>
          <p:nvPr/>
        </p:nvSpPr>
        <p:spPr bwMode="invGray">
          <a:xfrm>
            <a:off x="685800" y="2311400"/>
            <a:ext cx="8456613" cy="1117600"/>
          </a:xfrm>
          <a:prstGeom prst="rect">
            <a:avLst/>
          </a:prstGeom>
          <a:solidFill>
            <a:schemeClr val="hlink"/>
          </a:solidFill>
          <a:ln w="9525">
            <a:noFill/>
            <a:miter lim="800000"/>
            <a:headEnd/>
            <a:tailEnd/>
          </a:ln>
          <a:effectLst/>
        </p:spPr>
        <p:txBody>
          <a:bodyPr/>
          <a:lstStyle/>
          <a:p>
            <a:pPr>
              <a:defRPr/>
            </a:pPr>
            <a:endParaRPr lang="en-AU" dirty="0">
              <a:latin typeface="Arial Unicode MS" pitchFamily="34" charset="-128"/>
              <a:ea typeface="Arial Unicode MS" pitchFamily="34" charset="-128"/>
              <a:cs typeface="Arial Unicode MS" pitchFamily="34" charset="-128"/>
            </a:endParaRPr>
          </a:p>
        </p:txBody>
      </p:sp>
      <p:sp>
        <p:nvSpPr>
          <p:cNvPr id="6" name="Oval 4"/>
          <p:cNvSpPr>
            <a:spLocks noChangeArrowheads="1"/>
          </p:cNvSpPr>
          <p:nvPr/>
        </p:nvSpPr>
        <p:spPr bwMode="invGray">
          <a:xfrm>
            <a:off x="881063" y="119063"/>
            <a:ext cx="66675" cy="65087"/>
          </a:xfrm>
          <a:prstGeom prst="ellipse">
            <a:avLst/>
          </a:prstGeom>
          <a:solidFill>
            <a:schemeClr val="tx2"/>
          </a:solidFill>
          <a:ln w="9525">
            <a:noFill/>
            <a:round/>
            <a:headEnd/>
            <a:tailEnd/>
          </a:ln>
          <a:effectLst/>
        </p:spPr>
        <p:txBody>
          <a:bodyPr/>
          <a:lstStyle/>
          <a:p>
            <a:pPr>
              <a:defRPr/>
            </a:pPr>
            <a:endParaRPr lang="en-AU" dirty="0"/>
          </a:p>
        </p:txBody>
      </p:sp>
      <p:sp>
        <p:nvSpPr>
          <p:cNvPr id="7" name="Oval 5"/>
          <p:cNvSpPr>
            <a:spLocks noChangeArrowheads="1"/>
          </p:cNvSpPr>
          <p:nvPr/>
        </p:nvSpPr>
        <p:spPr bwMode="invGray">
          <a:xfrm>
            <a:off x="881063" y="347663"/>
            <a:ext cx="66675" cy="65087"/>
          </a:xfrm>
          <a:prstGeom prst="ellipse">
            <a:avLst/>
          </a:prstGeom>
          <a:solidFill>
            <a:schemeClr val="tx2"/>
          </a:solidFill>
          <a:ln w="9525">
            <a:noFill/>
            <a:round/>
            <a:headEnd/>
            <a:tailEnd/>
          </a:ln>
          <a:effectLst/>
        </p:spPr>
        <p:txBody>
          <a:bodyPr/>
          <a:lstStyle/>
          <a:p>
            <a:pPr>
              <a:defRPr/>
            </a:pPr>
            <a:endParaRPr lang="en-AU" dirty="0"/>
          </a:p>
        </p:txBody>
      </p:sp>
      <p:sp>
        <p:nvSpPr>
          <p:cNvPr id="8" name="Oval 6"/>
          <p:cNvSpPr>
            <a:spLocks noChangeArrowheads="1"/>
          </p:cNvSpPr>
          <p:nvPr/>
        </p:nvSpPr>
        <p:spPr bwMode="invGray">
          <a:xfrm>
            <a:off x="881063" y="573088"/>
            <a:ext cx="66675" cy="66675"/>
          </a:xfrm>
          <a:prstGeom prst="ellipse">
            <a:avLst/>
          </a:prstGeom>
          <a:solidFill>
            <a:schemeClr val="tx2"/>
          </a:solidFill>
          <a:ln w="9525">
            <a:noFill/>
            <a:round/>
            <a:headEnd/>
            <a:tailEnd/>
          </a:ln>
          <a:effectLst/>
        </p:spPr>
        <p:txBody>
          <a:bodyPr/>
          <a:lstStyle/>
          <a:p>
            <a:pPr>
              <a:defRPr/>
            </a:pPr>
            <a:endParaRPr lang="en-AU" dirty="0"/>
          </a:p>
        </p:txBody>
      </p:sp>
      <p:sp>
        <p:nvSpPr>
          <p:cNvPr id="9" name="Oval 7"/>
          <p:cNvSpPr>
            <a:spLocks noChangeArrowheads="1"/>
          </p:cNvSpPr>
          <p:nvPr/>
        </p:nvSpPr>
        <p:spPr bwMode="invGray">
          <a:xfrm>
            <a:off x="881063" y="1033463"/>
            <a:ext cx="66675" cy="65087"/>
          </a:xfrm>
          <a:prstGeom prst="ellipse">
            <a:avLst/>
          </a:prstGeom>
          <a:solidFill>
            <a:schemeClr val="tx2"/>
          </a:solidFill>
          <a:ln w="9525">
            <a:noFill/>
            <a:round/>
            <a:headEnd/>
            <a:tailEnd/>
          </a:ln>
          <a:effectLst/>
        </p:spPr>
        <p:txBody>
          <a:bodyPr/>
          <a:lstStyle/>
          <a:p>
            <a:pPr>
              <a:defRPr/>
            </a:pPr>
            <a:endParaRPr lang="en-AU" dirty="0"/>
          </a:p>
        </p:txBody>
      </p:sp>
      <p:sp>
        <p:nvSpPr>
          <p:cNvPr id="10" name="Oval 8"/>
          <p:cNvSpPr>
            <a:spLocks noChangeArrowheads="1"/>
          </p:cNvSpPr>
          <p:nvPr/>
        </p:nvSpPr>
        <p:spPr bwMode="invGray">
          <a:xfrm>
            <a:off x="881063" y="1262063"/>
            <a:ext cx="66675" cy="65087"/>
          </a:xfrm>
          <a:prstGeom prst="ellipse">
            <a:avLst/>
          </a:prstGeom>
          <a:solidFill>
            <a:schemeClr val="tx2"/>
          </a:solidFill>
          <a:ln w="9525">
            <a:noFill/>
            <a:round/>
            <a:headEnd/>
            <a:tailEnd/>
          </a:ln>
          <a:effectLst/>
        </p:spPr>
        <p:txBody>
          <a:bodyPr/>
          <a:lstStyle/>
          <a:p>
            <a:pPr>
              <a:defRPr/>
            </a:pPr>
            <a:endParaRPr lang="en-AU" dirty="0"/>
          </a:p>
        </p:txBody>
      </p:sp>
      <p:sp>
        <p:nvSpPr>
          <p:cNvPr id="11" name="Oval 9"/>
          <p:cNvSpPr>
            <a:spLocks noChangeArrowheads="1"/>
          </p:cNvSpPr>
          <p:nvPr/>
        </p:nvSpPr>
        <p:spPr bwMode="invGray">
          <a:xfrm>
            <a:off x="881063" y="1490663"/>
            <a:ext cx="66675" cy="65087"/>
          </a:xfrm>
          <a:prstGeom prst="ellipse">
            <a:avLst/>
          </a:prstGeom>
          <a:solidFill>
            <a:schemeClr val="tx2"/>
          </a:solidFill>
          <a:ln w="9525">
            <a:noFill/>
            <a:round/>
            <a:headEnd/>
            <a:tailEnd/>
          </a:ln>
          <a:effectLst/>
        </p:spPr>
        <p:txBody>
          <a:bodyPr/>
          <a:lstStyle/>
          <a:p>
            <a:pPr>
              <a:defRPr/>
            </a:pPr>
            <a:endParaRPr lang="en-AU" dirty="0"/>
          </a:p>
        </p:txBody>
      </p:sp>
      <p:sp>
        <p:nvSpPr>
          <p:cNvPr id="12" name="Oval 10"/>
          <p:cNvSpPr>
            <a:spLocks noChangeArrowheads="1"/>
          </p:cNvSpPr>
          <p:nvPr/>
        </p:nvSpPr>
        <p:spPr bwMode="invGray">
          <a:xfrm>
            <a:off x="881063" y="1716088"/>
            <a:ext cx="66675" cy="66675"/>
          </a:xfrm>
          <a:prstGeom prst="ellipse">
            <a:avLst/>
          </a:prstGeom>
          <a:solidFill>
            <a:schemeClr val="tx2"/>
          </a:solidFill>
          <a:ln w="9525">
            <a:noFill/>
            <a:round/>
            <a:headEnd/>
            <a:tailEnd/>
          </a:ln>
          <a:effectLst/>
        </p:spPr>
        <p:txBody>
          <a:bodyPr/>
          <a:lstStyle/>
          <a:p>
            <a:pPr>
              <a:defRPr/>
            </a:pPr>
            <a:endParaRPr lang="en-AU" dirty="0"/>
          </a:p>
        </p:txBody>
      </p:sp>
      <p:sp>
        <p:nvSpPr>
          <p:cNvPr id="13" name="Oval 11"/>
          <p:cNvSpPr>
            <a:spLocks noChangeArrowheads="1"/>
          </p:cNvSpPr>
          <p:nvPr/>
        </p:nvSpPr>
        <p:spPr bwMode="invGray">
          <a:xfrm>
            <a:off x="881063" y="1947863"/>
            <a:ext cx="66675" cy="63500"/>
          </a:xfrm>
          <a:prstGeom prst="ellipse">
            <a:avLst/>
          </a:prstGeom>
          <a:solidFill>
            <a:schemeClr val="tx2"/>
          </a:solidFill>
          <a:ln w="9525">
            <a:noFill/>
            <a:round/>
            <a:headEnd/>
            <a:tailEnd/>
          </a:ln>
          <a:effectLst/>
        </p:spPr>
        <p:txBody>
          <a:bodyPr/>
          <a:lstStyle/>
          <a:p>
            <a:pPr>
              <a:defRPr/>
            </a:pPr>
            <a:endParaRPr lang="en-AU" dirty="0"/>
          </a:p>
        </p:txBody>
      </p:sp>
      <p:sp>
        <p:nvSpPr>
          <p:cNvPr id="14" name="Oval 12"/>
          <p:cNvSpPr>
            <a:spLocks noChangeArrowheads="1"/>
          </p:cNvSpPr>
          <p:nvPr/>
        </p:nvSpPr>
        <p:spPr bwMode="invGray">
          <a:xfrm>
            <a:off x="881063" y="2176463"/>
            <a:ext cx="66675" cy="65087"/>
          </a:xfrm>
          <a:prstGeom prst="ellipse">
            <a:avLst/>
          </a:prstGeom>
          <a:solidFill>
            <a:schemeClr val="tx2"/>
          </a:solidFill>
          <a:ln w="9525">
            <a:noFill/>
            <a:round/>
            <a:headEnd/>
            <a:tailEnd/>
          </a:ln>
          <a:effectLst/>
        </p:spPr>
        <p:txBody>
          <a:bodyPr/>
          <a:lstStyle/>
          <a:p>
            <a:pPr>
              <a:defRPr/>
            </a:pPr>
            <a:endParaRPr lang="en-AU" dirty="0"/>
          </a:p>
        </p:txBody>
      </p:sp>
      <p:grpSp>
        <p:nvGrpSpPr>
          <p:cNvPr id="15" name="Group 13"/>
          <p:cNvGrpSpPr>
            <a:grpSpLocks/>
          </p:cNvGrpSpPr>
          <p:nvPr/>
        </p:nvGrpSpPr>
        <p:grpSpPr bwMode="auto">
          <a:xfrm>
            <a:off x="4538663" y="6669088"/>
            <a:ext cx="4332287" cy="66675"/>
            <a:chOff x="2859" y="4202"/>
            <a:chExt cx="2729" cy="41"/>
          </a:xfrm>
        </p:grpSpPr>
        <p:sp>
          <p:nvSpPr>
            <p:cNvPr id="16" name="Oval 14"/>
            <p:cNvSpPr>
              <a:spLocks noChangeArrowheads="1"/>
            </p:cNvSpPr>
            <p:nvPr userDrawn="1"/>
          </p:nvSpPr>
          <p:spPr bwMode="invGray">
            <a:xfrm>
              <a:off x="2859" y="4202"/>
              <a:ext cx="42" cy="41"/>
            </a:xfrm>
            <a:prstGeom prst="ellipse">
              <a:avLst/>
            </a:prstGeom>
            <a:solidFill>
              <a:schemeClr val="tx2"/>
            </a:solidFill>
            <a:ln w="9525">
              <a:noFill/>
              <a:round/>
              <a:headEnd/>
              <a:tailEnd/>
            </a:ln>
            <a:effectLst/>
          </p:spPr>
          <p:txBody>
            <a:bodyPr/>
            <a:lstStyle/>
            <a:p>
              <a:pPr>
                <a:defRPr/>
              </a:pPr>
              <a:endParaRPr lang="en-AU" dirty="0"/>
            </a:p>
          </p:txBody>
        </p:sp>
        <p:sp>
          <p:nvSpPr>
            <p:cNvPr id="17" name="Oval 15"/>
            <p:cNvSpPr>
              <a:spLocks noChangeArrowheads="1"/>
            </p:cNvSpPr>
            <p:nvPr userDrawn="1"/>
          </p:nvSpPr>
          <p:spPr bwMode="invGray">
            <a:xfrm>
              <a:off x="3243" y="4202"/>
              <a:ext cx="42" cy="41"/>
            </a:xfrm>
            <a:prstGeom prst="ellipse">
              <a:avLst/>
            </a:prstGeom>
            <a:solidFill>
              <a:schemeClr val="tx2"/>
            </a:solidFill>
            <a:ln w="9525">
              <a:noFill/>
              <a:round/>
              <a:headEnd/>
              <a:tailEnd/>
            </a:ln>
            <a:effectLst/>
          </p:spPr>
          <p:txBody>
            <a:bodyPr/>
            <a:lstStyle/>
            <a:p>
              <a:pPr>
                <a:defRPr/>
              </a:pPr>
              <a:endParaRPr lang="en-AU" dirty="0"/>
            </a:p>
          </p:txBody>
        </p:sp>
        <p:sp>
          <p:nvSpPr>
            <p:cNvPr id="18" name="Oval 16"/>
            <p:cNvSpPr>
              <a:spLocks noChangeArrowheads="1"/>
            </p:cNvSpPr>
            <p:nvPr userDrawn="1"/>
          </p:nvSpPr>
          <p:spPr bwMode="invGray">
            <a:xfrm>
              <a:off x="3627" y="4202"/>
              <a:ext cx="41" cy="41"/>
            </a:xfrm>
            <a:prstGeom prst="ellipse">
              <a:avLst/>
            </a:prstGeom>
            <a:solidFill>
              <a:schemeClr val="tx2"/>
            </a:solidFill>
            <a:ln w="9525">
              <a:noFill/>
              <a:round/>
              <a:headEnd/>
              <a:tailEnd/>
            </a:ln>
            <a:effectLst/>
          </p:spPr>
          <p:txBody>
            <a:bodyPr/>
            <a:lstStyle/>
            <a:p>
              <a:pPr>
                <a:defRPr/>
              </a:pPr>
              <a:endParaRPr lang="en-AU" dirty="0"/>
            </a:p>
          </p:txBody>
        </p:sp>
        <p:sp>
          <p:nvSpPr>
            <p:cNvPr id="19" name="Oval 17"/>
            <p:cNvSpPr>
              <a:spLocks noChangeArrowheads="1"/>
            </p:cNvSpPr>
            <p:nvPr userDrawn="1"/>
          </p:nvSpPr>
          <p:spPr bwMode="invGray">
            <a:xfrm>
              <a:off x="4011" y="4202"/>
              <a:ext cx="41" cy="41"/>
            </a:xfrm>
            <a:prstGeom prst="ellipse">
              <a:avLst/>
            </a:prstGeom>
            <a:solidFill>
              <a:schemeClr val="tx2"/>
            </a:solidFill>
            <a:ln w="9525">
              <a:noFill/>
              <a:round/>
              <a:headEnd/>
              <a:tailEnd/>
            </a:ln>
            <a:effectLst/>
          </p:spPr>
          <p:txBody>
            <a:bodyPr/>
            <a:lstStyle/>
            <a:p>
              <a:pPr>
                <a:defRPr/>
              </a:pPr>
              <a:endParaRPr lang="en-AU" dirty="0"/>
            </a:p>
          </p:txBody>
        </p:sp>
        <p:sp>
          <p:nvSpPr>
            <p:cNvPr id="20" name="Oval 18"/>
            <p:cNvSpPr>
              <a:spLocks noChangeArrowheads="1"/>
            </p:cNvSpPr>
            <p:nvPr userDrawn="1"/>
          </p:nvSpPr>
          <p:spPr bwMode="invGray">
            <a:xfrm>
              <a:off x="4395" y="4202"/>
              <a:ext cx="42" cy="41"/>
            </a:xfrm>
            <a:prstGeom prst="ellipse">
              <a:avLst/>
            </a:prstGeom>
            <a:solidFill>
              <a:schemeClr val="tx2"/>
            </a:solidFill>
            <a:ln w="9525">
              <a:noFill/>
              <a:round/>
              <a:headEnd/>
              <a:tailEnd/>
            </a:ln>
            <a:effectLst/>
          </p:spPr>
          <p:txBody>
            <a:bodyPr/>
            <a:lstStyle/>
            <a:p>
              <a:pPr>
                <a:defRPr/>
              </a:pPr>
              <a:endParaRPr lang="en-AU" dirty="0"/>
            </a:p>
          </p:txBody>
        </p:sp>
        <p:sp>
          <p:nvSpPr>
            <p:cNvPr id="21" name="Oval 19"/>
            <p:cNvSpPr>
              <a:spLocks noChangeArrowheads="1"/>
            </p:cNvSpPr>
            <p:nvPr userDrawn="1"/>
          </p:nvSpPr>
          <p:spPr bwMode="invGray">
            <a:xfrm>
              <a:off x="4779" y="4202"/>
              <a:ext cx="42" cy="41"/>
            </a:xfrm>
            <a:prstGeom prst="ellipse">
              <a:avLst/>
            </a:prstGeom>
            <a:solidFill>
              <a:schemeClr val="tx2"/>
            </a:solidFill>
            <a:ln w="9525">
              <a:noFill/>
              <a:round/>
              <a:headEnd/>
              <a:tailEnd/>
            </a:ln>
            <a:effectLst/>
          </p:spPr>
          <p:txBody>
            <a:bodyPr/>
            <a:lstStyle/>
            <a:p>
              <a:pPr>
                <a:defRPr/>
              </a:pPr>
              <a:endParaRPr lang="en-AU" dirty="0"/>
            </a:p>
          </p:txBody>
        </p:sp>
        <p:sp>
          <p:nvSpPr>
            <p:cNvPr id="22" name="Oval 20"/>
            <p:cNvSpPr>
              <a:spLocks noChangeArrowheads="1"/>
            </p:cNvSpPr>
            <p:nvPr userDrawn="1"/>
          </p:nvSpPr>
          <p:spPr bwMode="invGray">
            <a:xfrm>
              <a:off x="5163" y="4202"/>
              <a:ext cx="42" cy="41"/>
            </a:xfrm>
            <a:prstGeom prst="ellipse">
              <a:avLst/>
            </a:prstGeom>
            <a:solidFill>
              <a:schemeClr val="tx2"/>
            </a:solidFill>
            <a:ln w="9525">
              <a:noFill/>
              <a:round/>
              <a:headEnd/>
              <a:tailEnd/>
            </a:ln>
            <a:effectLst/>
          </p:spPr>
          <p:txBody>
            <a:bodyPr/>
            <a:lstStyle/>
            <a:p>
              <a:pPr>
                <a:defRPr/>
              </a:pPr>
              <a:endParaRPr lang="en-AU" dirty="0"/>
            </a:p>
          </p:txBody>
        </p:sp>
        <p:sp>
          <p:nvSpPr>
            <p:cNvPr id="23" name="Oval 21"/>
            <p:cNvSpPr>
              <a:spLocks noChangeArrowheads="1"/>
            </p:cNvSpPr>
            <p:nvPr userDrawn="1"/>
          </p:nvSpPr>
          <p:spPr bwMode="invGray">
            <a:xfrm>
              <a:off x="5547" y="4202"/>
              <a:ext cx="41" cy="41"/>
            </a:xfrm>
            <a:prstGeom prst="ellipse">
              <a:avLst/>
            </a:prstGeom>
            <a:solidFill>
              <a:schemeClr val="tx2"/>
            </a:solidFill>
            <a:ln w="9525">
              <a:noFill/>
              <a:round/>
              <a:headEnd/>
              <a:tailEnd/>
            </a:ln>
            <a:effectLst/>
          </p:spPr>
          <p:txBody>
            <a:bodyPr/>
            <a:lstStyle/>
            <a:p>
              <a:pPr>
                <a:defRPr/>
              </a:pPr>
              <a:endParaRPr lang="en-AU" dirty="0"/>
            </a:p>
          </p:txBody>
        </p:sp>
      </p:grpSp>
      <p:sp>
        <p:nvSpPr>
          <p:cNvPr id="24" name="Oval 22"/>
          <p:cNvSpPr>
            <a:spLocks noChangeArrowheads="1"/>
          </p:cNvSpPr>
          <p:nvPr/>
        </p:nvSpPr>
        <p:spPr bwMode="invGray">
          <a:xfrm>
            <a:off x="881063" y="804863"/>
            <a:ext cx="66675" cy="63500"/>
          </a:xfrm>
          <a:prstGeom prst="ellipse">
            <a:avLst/>
          </a:prstGeom>
          <a:solidFill>
            <a:schemeClr val="tx2"/>
          </a:solidFill>
          <a:ln w="9525">
            <a:noFill/>
            <a:round/>
            <a:headEnd/>
            <a:tailEnd/>
          </a:ln>
          <a:effectLst/>
        </p:spPr>
        <p:txBody>
          <a:bodyPr/>
          <a:lstStyle/>
          <a:p>
            <a:pPr>
              <a:defRPr/>
            </a:pPr>
            <a:endParaRPr lang="en-AU" dirty="0"/>
          </a:p>
        </p:txBody>
      </p:sp>
      <p:sp>
        <p:nvSpPr>
          <p:cNvPr id="7191" name="Rectangle 23"/>
          <p:cNvSpPr>
            <a:spLocks noGrp="1" noChangeArrowheads="1"/>
          </p:cNvSpPr>
          <p:nvPr>
            <p:ph type="ctrTitle" sz="quarter"/>
          </p:nvPr>
        </p:nvSpPr>
        <p:spPr>
          <a:xfrm>
            <a:off x="685800" y="2286000"/>
            <a:ext cx="7772400" cy="1143000"/>
          </a:xfrm>
          <a:noFill/>
          <a:ln w="9525">
            <a:noFill/>
          </a:ln>
        </p:spPr>
        <p:txBody>
          <a:bodyPr/>
          <a:lstStyle>
            <a:lvl1pPr>
              <a:defRPr b="1">
                <a:solidFill>
                  <a:srgbClr val="FF0000"/>
                </a:solidFill>
                <a:latin typeface="Arial Unicode MS" pitchFamily="34" charset="-128"/>
                <a:ea typeface="Arial Unicode MS" pitchFamily="34" charset="-128"/>
                <a:cs typeface="Arial Unicode MS" pitchFamily="34" charset="-128"/>
              </a:defRPr>
            </a:lvl1pPr>
          </a:lstStyle>
          <a:p>
            <a:r>
              <a:rPr lang="en-US" dirty="0"/>
              <a:t>Click to edit Master title style</a:t>
            </a:r>
          </a:p>
        </p:txBody>
      </p:sp>
      <p:sp>
        <p:nvSpPr>
          <p:cNvPr id="7192" name="Rectangle 24"/>
          <p:cNvSpPr>
            <a:spLocks noGrp="1" noChangeArrowheads="1"/>
          </p:cNvSpPr>
          <p:nvPr>
            <p:ph type="subTitle" sz="quarter" idx="1"/>
          </p:nvPr>
        </p:nvSpPr>
        <p:spPr>
          <a:xfrm>
            <a:off x="2057400" y="4114800"/>
            <a:ext cx="6400800" cy="1752600"/>
          </a:xfrm>
        </p:spPr>
        <p:txBody>
          <a:bodyPr/>
          <a:lstStyle>
            <a:lvl1pPr marL="0" indent="0" algn="ctr">
              <a:buFontTx/>
              <a:buNone/>
              <a:defRPr sz="2800">
                <a:latin typeface="Arial Unicode MS" pitchFamily="34" charset="-128"/>
                <a:ea typeface="Arial Unicode MS" pitchFamily="34" charset="-128"/>
                <a:cs typeface="Arial Unicode MS" pitchFamily="34" charset="-128"/>
              </a:defRPr>
            </a:lvl1pPr>
          </a:lstStyle>
          <a:p>
            <a:r>
              <a:rPr lang="en-US" dirty="0"/>
              <a:t>Click to edit Master subtitle style</a:t>
            </a:r>
          </a:p>
        </p:txBody>
      </p:sp>
    </p:spTree>
    <p:extLst>
      <p:ext uri="{BB962C8B-B14F-4D97-AF65-F5344CB8AC3E}">
        <p14:creationId xmlns:p14="http://schemas.microsoft.com/office/powerpoint/2010/main" val="2469569719"/>
      </p:ext>
    </p:extLst>
  </p:cSld>
  <p:clrMapOvr>
    <a:masterClrMapping/>
  </p:clrMapOvr>
  <p:transition>
    <p:pull dir="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Rectangle 5"/>
          <p:cNvSpPr>
            <a:spLocks noGrp="1" noChangeArrowheads="1"/>
          </p:cNvSpPr>
          <p:nvPr>
            <p:ph type="sldNum" sz="quarter" idx="10"/>
          </p:nvPr>
        </p:nvSpPr>
        <p:spPr>
          <a:xfrm>
            <a:off x="76200" y="6324600"/>
            <a:ext cx="838200" cy="457200"/>
          </a:xfrm>
          <a:prstGeom prst="rect">
            <a:avLst/>
          </a:prstGeom>
        </p:spPr>
        <p:txBody>
          <a:bodyPr/>
          <a:lstStyle>
            <a:lvl1pPr>
              <a:defRPr/>
            </a:lvl1pPr>
          </a:lstStyle>
          <a:p>
            <a:pPr>
              <a:defRPr/>
            </a:pPr>
            <a:fld id="{CFCB1B64-DE18-4F2E-BD0B-C202039BBCB6}" type="slidenum">
              <a:rPr lang="en-US"/>
              <a:pPr>
                <a:defRPr/>
              </a:pPr>
              <a:t>‹#›</a:t>
            </a:fld>
            <a:endParaRPr lang="en-US" dirty="0"/>
          </a:p>
        </p:txBody>
      </p:sp>
    </p:spTree>
    <p:extLst>
      <p:ext uri="{BB962C8B-B14F-4D97-AF65-F5344CB8AC3E}">
        <p14:creationId xmlns:p14="http://schemas.microsoft.com/office/powerpoint/2010/main" val="3020360140"/>
      </p:ext>
    </p:extLst>
  </p:cSld>
  <p:clrMapOvr>
    <a:masterClrMapping/>
  </p:clrMapOvr>
  <p:transition>
    <p:pull dir="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0850" y="76200"/>
            <a:ext cx="2190750" cy="6172200"/>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228600" y="76200"/>
            <a:ext cx="6419850" cy="6172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Rectangle 5"/>
          <p:cNvSpPr>
            <a:spLocks noGrp="1" noChangeArrowheads="1"/>
          </p:cNvSpPr>
          <p:nvPr>
            <p:ph type="sldNum" sz="quarter" idx="10"/>
          </p:nvPr>
        </p:nvSpPr>
        <p:spPr>
          <a:xfrm>
            <a:off x="76200" y="6324600"/>
            <a:ext cx="838200" cy="457200"/>
          </a:xfrm>
          <a:prstGeom prst="rect">
            <a:avLst/>
          </a:prstGeom>
        </p:spPr>
        <p:txBody>
          <a:bodyPr/>
          <a:lstStyle>
            <a:lvl1pPr>
              <a:defRPr/>
            </a:lvl1pPr>
          </a:lstStyle>
          <a:p>
            <a:pPr>
              <a:defRPr/>
            </a:pPr>
            <a:fld id="{A510F18B-123F-470F-B612-B0610618A297}" type="slidenum">
              <a:rPr lang="en-US"/>
              <a:pPr>
                <a:defRPr/>
              </a:pPr>
              <a:t>‹#›</a:t>
            </a:fld>
            <a:endParaRPr lang="en-US" dirty="0"/>
          </a:p>
        </p:txBody>
      </p:sp>
    </p:spTree>
    <p:extLst>
      <p:ext uri="{BB962C8B-B14F-4D97-AF65-F5344CB8AC3E}">
        <p14:creationId xmlns:p14="http://schemas.microsoft.com/office/powerpoint/2010/main" val="3106967697"/>
      </p:ext>
    </p:extLst>
  </p:cSld>
  <p:clrMapOvr>
    <a:masterClrMapping/>
  </p:clrMapOvr>
  <p:transition>
    <p:pull dir="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534400" cy="609600"/>
          </a:xfrm>
        </p:spPr>
        <p:txBody>
          <a:bodyPr/>
          <a:lstStyle/>
          <a:p>
            <a:r>
              <a:rPr lang="en-US"/>
              <a:t>Click to edit Master title style</a:t>
            </a:r>
            <a:endParaRPr lang="en-AU"/>
          </a:p>
        </p:txBody>
      </p:sp>
      <p:sp>
        <p:nvSpPr>
          <p:cNvPr id="3" name="Table Placeholder 2"/>
          <p:cNvSpPr>
            <a:spLocks noGrp="1"/>
          </p:cNvSpPr>
          <p:nvPr>
            <p:ph type="tbl" idx="1"/>
          </p:nvPr>
        </p:nvSpPr>
        <p:spPr>
          <a:xfrm>
            <a:off x="228600" y="838200"/>
            <a:ext cx="8763000" cy="5410200"/>
          </a:xfrm>
        </p:spPr>
        <p:txBody>
          <a:bodyPr/>
          <a:lstStyle/>
          <a:p>
            <a:pPr lvl="0"/>
            <a:endParaRPr lang="en-AU" noProof="0" dirty="0"/>
          </a:p>
        </p:txBody>
      </p:sp>
    </p:spTree>
    <p:extLst>
      <p:ext uri="{BB962C8B-B14F-4D97-AF65-F5344CB8AC3E}">
        <p14:creationId xmlns:p14="http://schemas.microsoft.com/office/powerpoint/2010/main" val="225790980"/>
      </p:ext>
    </p:extLst>
  </p:cSld>
  <p:clrMapOvr>
    <a:masterClrMapping/>
  </p:clrMapOvr>
  <p:transition>
    <p:pull dir="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Candara" pitchFamily="34" charset="0"/>
                <a:ea typeface="Arial Unicode MS" pitchFamily="34" charset="-128"/>
                <a:cs typeface="Arial Unicode MS" pitchFamily="34" charset="-128"/>
              </a:defRPr>
            </a:lvl1pPr>
          </a:lstStyle>
          <a:p>
            <a:r>
              <a:rPr lang="en-US"/>
              <a:t>Click to edit Master title style</a:t>
            </a:r>
            <a:endParaRPr lang="en-AU"/>
          </a:p>
        </p:txBody>
      </p:sp>
      <p:sp>
        <p:nvSpPr>
          <p:cNvPr id="3" name="Content Placeholder 2"/>
          <p:cNvSpPr>
            <a:spLocks noGrp="1"/>
          </p:cNvSpPr>
          <p:nvPr>
            <p:ph idx="1"/>
          </p:nvPr>
        </p:nvSpPr>
        <p:spPr>
          <a:xfrm>
            <a:off x="228600" y="685800"/>
            <a:ext cx="8763000" cy="5791200"/>
          </a:xfrm>
        </p:spPr>
        <p:txBody>
          <a:bodyPr lIns="36000" rIns="36000"/>
          <a:lstStyle>
            <a:lvl1pPr defTabSz="720000">
              <a:spcBef>
                <a:spcPts val="200"/>
              </a:spcBef>
              <a:tabLst>
                <a:tab pos="180000" algn="l"/>
              </a:tabLst>
              <a:defRPr sz="2200" spc="-10" baseline="0">
                <a:latin typeface="Candara" pitchFamily="34" charset="0"/>
                <a:ea typeface="Arial Unicode MS" pitchFamily="34" charset="-128"/>
                <a:cs typeface="Consolas" pitchFamily="49" charset="0"/>
              </a:defRPr>
            </a:lvl1pPr>
            <a:lvl2pPr defTabSz="720000">
              <a:spcBef>
                <a:spcPts val="200"/>
              </a:spcBef>
              <a:tabLst>
                <a:tab pos="72000" algn="l"/>
                <a:tab pos="180000" algn="l"/>
              </a:tabLst>
              <a:defRPr sz="2200" spc="-10" baseline="0">
                <a:latin typeface="Candara" pitchFamily="34" charset="0"/>
                <a:ea typeface="Arial Unicode MS" pitchFamily="34" charset="-128"/>
                <a:cs typeface="Consolas" pitchFamily="49" charset="0"/>
              </a:defRPr>
            </a:lvl2pPr>
            <a:lvl3pPr defTabSz="720000">
              <a:spcBef>
                <a:spcPts val="200"/>
              </a:spcBef>
              <a:tabLst>
                <a:tab pos="180000" algn="l"/>
              </a:tabLst>
              <a:defRPr sz="2200" spc="-10" baseline="0">
                <a:latin typeface="Candara" pitchFamily="34" charset="0"/>
                <a:ea typeface="Arial Unicode MS" pitchFamily="34" charset="-128"/>
                <a:cs typeface="Consolas" pitchFamily="49" charset="0"/>
              </a:defRPr>
            </a:lvl3pPr>
            <a:lvl4pPr defTabSz="720000">
              <a:spcBef>
                <a:spcPts val="200"/>
              </a:spcBef>
              <a:tabLst>
                <a:tab pos="180000" algn="l"/>
              </a:tabLst>
              <a:defRPr sz="2200" spc="-10" baseline="0">
                <a:latin typeface="Candara" pitchFamily="34" charset="0"/>
                <a:ea typeface="Arial Unicode MS" pitchFamily="34" charset="-128"/>
                <a:cs typeface="Consolas" pitchFamily="49" charset="0"/>
              </a:defRPr>
            </a:lvl4pPr>
            <a:lvl5pPr defTabSz="720000">
              <a:spcBef>
                <a:spcPts val="200"/>
              </a:spcBef>
              <a:tabLst>
                <a:tab pos="180000" algn="l"/>
              </a:tabLst>
              <a:defRPr sz="2200" spc="-10" baseline="0">
                <a:latin typeface="Candara" pitchFamily="34" charset="0"/>
                <a:ea typeface="Arial Unicode MS" pitchFamily="34" charset="-128"/>
                <a:cs typeface="Consolas" pitchFamily="49"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3966299418"/>
      </p:ext>
    </p:extLst>
  </p:cSld>
  <p:clrMapOvr>
    <a:masterClrMapping/>
  </p:clrMapOvr>
  <p:transition>
    <p:pull dir="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sldNum" sz="quarter" idx="10"/>
          </p:nvPr>
        </p:nvSpPr>
        <p:spPr>
          <a:xfrm>
            <a:off x="76200" y="6324600"/>
            <a:ext cx="838200" cy="457200"/>
          </a:xfrm>
          <a:prstGeom prst="rect">
            <a:avLst/>
          </a:prstGeom>
        </p:spPr>
        <p:txBody>
          <a:bodyPr/>
          <a:lstStyle>
            <a:lvl1pPr>
              <a:defRPr/>
            </a:lvl1pPr>
          </a:lstStyle>
          <a:p>
            <a:pPr>
              <a:defRPr/>
            </a:pPr>
            <a:fld id="{E2D2DF13-8CFB-4508-8359-71833830E9D2}" type="slidenum">
              <a:rPr lang="en-US"/>
              <a:pPr>
                <a:defRPr/>
              </a:pPr>
              <a:t>‹#›</a:t>
            </a:fld>
            <a:endParaRPr lang="en-US" dirty="0"/>
          </a:p>
        </p:txBody>
      </p:sp>
    </p:spTree>
    <p:extLst>
      <p:ext uri="{BB962C8B-B14F-4D97-AF65-F5344CB8AC3E}">
        <p14:creationId xmlns:p14="http://schemas.microsoft.com/office/powerpoint/2010/main" val="3479416768"/>
      </p:ext>
    </p:extLst>
  </p:cSld>
  <p:clrMapOvr>
    <a:masterClrMapping/>
  </p:clrMapOvr>
  <p:transition>
    <p:pull dir="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228600" y="838200"/>
            <a:ext cx="4305300"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86300" y="838200"/>
            <a:ext cx="4305300"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Rectangle 5"/>
          <p:cNvSpPr>
            <a:spLocks noGrp="1" noChangeArrowheads="1"/>
          </p:cNvSpPr>
          <p:nvPr>
            <p:ph type="sldNum" sz="quarter" idx="10"/>
          </p:nvPr>
        </p:nvSpPr>
        <p:spPr>
          <a:xfrm>
            <a:off x="76200" y="6324600"/>
            <a:ext cx="838200" cy="457200"/>
          </a:xfrm>
          <a:prstGeom prst="rect">
            <a:avLst/>
          </a:prstGeom>
        </p:spPr>
        <p:txBody>
          <a:bodyPr/>
          <a:lstStyle>
            <a:lvl1pPr>
              <a:defRPr/>
            </a:lvl1pPr>
          </a:lstStyle>
          <a:p>
            <a:pPr>
              <a:defRPr/>
            </a:pPr>
            <a:fld id="{3FC1CF01-BFC7-4AD4-AE32-8037002A0337}" type="slidenum">
              <a:rPr lang="en-US"/>
              <a:pPr>
                <a:defRPr/>
              </a:pPr>
              <a:t>‹#›</a:t>
            </a:fld>
            <a:endParaRPr lang="en-US" dirty="0"/>
          </a:p>
        </p:txBody>
      </p:sp>
    </p:spTree>
    <p:extLst>
      <p:ext uri="{BB962C8B-B14F-4D97-AF65-F5344CB8AC3E}">
        <p14:creationId xmlns:p14="http://schemas.microsoft.com/office/powerpoint/2010/main" val="792463021"/>
      </p:ext>
    </p:extLst>
  </p:cSld>
  <p:clrMapOvr>
    <a:masterClrMapping/>
  </p:clrMapOvr>
  <p:transition>
    <p:pull dir="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9"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Rectangle 5"/>
          <p:cNvSpPr>
            <a:spLocks noGrp="1" noChangeArrowheads="1"/>
          </p:cNvSpPr>
          <p:nvPr>
            <p:ph type="sldNum" sz="quarter" idx="10"/>
          </p:nvPr>
        </p:nvSpPr>
        <p:spPr>
          <a:xfrm>
            <a:off x="76200" y="6324600"/>
            <a:ext cx="838200" cy="457200"/>
          </a:xfrm>
          <a:prstGeom prst="rect">
            <a:avLst/>
          </a:prstGeom>
        </p:spPr>
        <p:txBody>
          <a:bodyPr/>
          <a:lstStyle>
            <a:lvl1pPr>
              <a:defRPr/>
            </a:lvl1pPr>
          </a:lstStyle>
          <a:p>
            <a:pPr>
              <a:defRPr/>
            </a:pPr>
            <a:fld id="{1C995810-B73F-46E0-BB69-7CA624E6DA51}" type="slidenum">
              <a:rPr lang="en-US"/>
              <a:pPr>
                <a:defRPr/>
              </a:pPr>
              <a:t>‹#›</a:t>
            </a:fld>
            <a:endParaRPr lang="en-US" dirty="0"/>
          </a:p>
        </p:txBody>
      </p:sp>
    </p:spTree>
    <p:extLst>
      <p:ext uri="{BB962C8B-B14F-4D97-AF65-F5344CB8AC3E}">
        <p14:creationId xmlns:p14="http://schemas.microsoft.com/office/powerpoint/2010/main" val="2826718772"/>
      </p:ext>
    </p:extLst>
  </p:cSld>
  <p:clrMapOvr>
    <a:masterClrMapping/>
  </p:clrMapOvr>
  <p:transition>
    <p:pull dir="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ndara" panose="020E0502030303020204" pitchFamily="34" charset="0"/>
              </a:defRPr>
            </a:lvl1pPr>
          </a:lstStyle>
          <a:p>
            <a:r>
              <a:rPr lang="en-US"/>
              <a:t>Click to edit Master title style</a:t>
            </a:r>
            <a:endParaRPr lang="en-AU"/>
          </a:p>
        </p:txBody>
      </p:sp>
    </p:spTree>
    <p:extLst>
      <p:ext uri="{BB962C8B-B14F-4D97-AF65-F5344CB8AC3E}">
        <p14:creationId xmlns:p14="http://schemas.microsoft.com/office/powerpoint/2010/main" val="3491825688"/>
      </p:ext>
    </p:extLst>
  </p:cSld>
  <p:clrMapOvr>
    <a:masterClrMapping/>
  </p:clrMapOvr>
  <p:transition>
    <p:pull dir="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xfrm>
            <a:off x="76200" y="6324600"/>
            <a:ext cx="838200" cy="457200"/>
          </a:xfrm>
          <a:prstGeom prst="rect">
            <a:avLst/>
          </a:prstGeom>
        </p:spPr>
        <p:txBody>
          <a:bodyPr/>
          <a:lstStyle>
            <a:lvl1pPr>
              <a:defRPr/>
            </a:lvl1pPr>
          </a:lstStyle>
          <a:p>
            <a:pPr>
              <a:defRPr/>
            </a:pPr>
            <a:fld id="{D098F887-9D11-4B8E-9AC0-EDDDDF8E94F0}" type="slidenum">
              <a:rPr lang="en-US"/>
              <a:pPr>
                <a:defRPr/>
              </a:pPr>
              <a:t>‹#›</a:t>
            </a:fld>
            <a:endParaRPr lang="en-US" dirty="0"/>
          </a:p>
        </p:txBody>
      </p:sp>
    </p:spTree>
    <p:extLst>
      <p:ext uri="{BB962C8B-B14F-4D97-AF65-F5344CB8AC3E}">
        <p14:creationId xmlns:p14="http://schemas.microsoft.com/office/powerpoint/2010/main" val="4157374797"/>
      </p:ext>
    </p:extLst>
  </p:cSld>
  <p:clrMapOvr>
    <a:masterClrMapping/>
  </p:clrMapOvr>
  <p:transition>
    <p:pull dir="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49"/>
            <a:ext cx="3008313" cy="1162051"/>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4"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sldNum" sz="quarter" idx="10"/>
          </p:nvPr>
        </p:nvSpPr>
        <p:spPr>
          <a:xfrm>
            <a:off x="76200" y="6324600"/>
            <a:ext cx="838200" cy="457200"/>
          </a:xfrm>
          <a:prstGeom prst="rect">
            <a:avLst/>
          </a:prstGeom>
        </p:spPr>
        <p:txBody>
          <a:bodyPr/>
          <a:lstStyle>
            <a:lvl1pPr>
              <a:defRPr/>
            </a:lvl1pPr>
          </a:lstStyle>
          <a:p>
            <a:pPr>
              <a:defRPr/>
            </a:pPr>
            <a:fld id="{13B142D5-86DE-423B-87D9-C4064713796D}" type="slidenum">
              <a:rPr lang="en-US"/>
              <a:pPr>
                <a:defRPr/>
              </a:pPr>
              <a:t>‹#›</a:t>
            </a:fld>
            <a:endParaRPr lang="en-US" dirty="0"/>
          </a:p>
        </p:txBody>
      </p:sp>
    </p:spTree>
    <p:extLst>
      <p:ext uri="{BB962C8B-B14F-4D97-AF65-F5344CB8AC3E}">
        <p14:creationId xmlns:p14="http://schemas.microsoft.com/office/powerpoint/2010/main" val="4237205952"/>
      </p:ext>
    </p:extLst>
  </p:cSld>
  <p:clrMapOvr>
    <a:masterClrMapping/>
  </p:clrMapOvr>
  <p:transition>
    <p:pull dir="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9"/>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dirty="0"/>
          </a:p>
        </p:txBody>
      </p:sp>
      <p:sp>
        <p:nvSpPr>
          <p:cNvPr id="4" name="Text Placeholder 3"/>
          <p:cNvSpPr>
            <a:spLocks noGrp="1"/>
          </p:cNvSpPr>
          <p:nvPr>
            <p:ph type="body" sz="half" idx="2"/>
          </p:nvPr>
        </p:nvSpPr>
        <p:spPr>
          <a:xfrm>
            <a:off x="1792288" y="5367339"/>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655477158"/>
      </p:ext>
    </p:extLst>
  </p:cSld>
  <p:clrMapOvr>
    <a:masterClrMapping/>
  </p:clrMapOvr>
  <p:transition>
    <p:pull dir="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ChangeArrowheads="1"/>
          </p:cNvSpPr>
          <p:nvPr/>
        </p:nvSpPr>
        <p:spPr bwMode="auto">
          <a:xfrm>
            <a:off x="304800" y="76200"/>
            <a:ext cx="8534400" cy="609600"/>
          </a:xfrm>
          <a:prstGeom prst="rect">
            <a:avLst/>
          </a:prstGeom>
          <a:solidFill>
            <a:srgbClr val="FFFF66"/>
          </a:solidFill>
          <a:ln w="25400" cap="sq">
            <a:solidFill>
              <a:srgbClr val="339966"/>
            </a:solidFill>
            <a:miter lim="800000"/>
            <a:headEnd type="none" w="sm" len="sm"/>
            <a:tailEnd type="none" w="sm" len="sm"/>
          </a:ln>
          <a:effectLst/>
        </p:spPr>
        <p:txBody>
          <a:bodyPr wrap="none" anchor="ctr"/>
          <a:lstStyle/>
          <a:p>
            <a:pPr>
              <a:defRPr/>
            </a:pPr>
            <a:endParaRPr lang="en-AU" dirty="0"/>
          </a:p>
        </p:txBody>
      </p:sp>
      <p:sp>
        <p:nvSpPr>
          <p:cNvPr id="6147" name="Rectangle 3"/>
          <p:cNvSpPr>
            <a:spLocks noGrp="1" noChangeArrowheads="1"/>
          </p:cNvSpPr>
          <p:nvPr>
            <p:ph type="title"/>
          </p:nvPr>
        </p:nvSpPr>
        <p:spPr bwMode="auto">
          <a:xfrm>
            <a:off x="304800" y="76200"/>
            <a:ext cx="8534400" cy="609600"/>
          </a:xfrm>
          <a:prstGeom prst="rect">
            <a:avLst/>
          </a:prstGeom>
          <a:solidFill>
            <a:srgbClr val="FFFF99">
              <a:alpha val="50195"/>
            </a:srgbClr>
          </a:solidFill>
          <a:ln w="12700">
            <a:solidFill>
              <a:schemeClr val="tx1"/>
            </a:solid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6148" name="Rectangle 4"/>
          <p:cNvSpPr>
            <a:spLocks noGrp="1" noChangeArrowheads="1"/>
          </p:cNvSpPr>
          <p:nvPr>
            <p:ph type="body" idx="1"/>
          </p:nvPr>
        </p:nvSpPr>
        <p:spPr bwMode="auto">
          <a:xfrm>
            <a:off x="228600" y="838200"/>
            <a:ext cx="8763000"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4489" r:id="rId1"/>
    <p:sldLayoutId id="2147484485" r:id="rId2"/>
    <p:sldLayoutId id="2147484490" r:id="rId3"/>
    <p:sldLayoutId id="2147484491" r:id="rId4"/>
    <p:sldLayoutId id="2147484492" r:id="rId5"/>
    <p:sldLayoutId id="2147484486" r:id="rId6"/>
    <p:sldLayoutId id="2147484493" r:id="rId7"/>
    <p:sldLayoutId id="2147484494" r:id="rId8"/>
    <p:sldLayoutId id="2147484487" r:id="rId9"/>
    <p:sldLayoutId id="2147484495" r:id="rId10"/>
    <p:sldLayoutId id="2147484496" r:id="rId11"/>
    <p:sldLayoutId id="2147484488" r:id="rId12"/>
  </p:sldLayoutIdLst>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147"/>
                                        </p:tgtEl>
                                        <p:attrNameLst>
                                          <p:attrName>style.visibility</p:attrName>
                                        </p:attrNameLst>
                                      </p:cBhvr>
                                      <p:to>
                                        <p:strVal val="visible"/>
                                      </p:to>
                                    </p:set>
                                    <p:animEffect transition="in" filter="wipe(left)">
                                      <p:cBhvr>
                                        <p:cTn id="7" dur="500"/>
                                        <p:tgtEl>
                                          <p:spTgt spid="614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6148">
                                            <p:txEl>
                                              <p:pRg st="0" end="0"/>
                                            </p:txEl>
                                          </p:spTgt>
                                        </p:tgtEl>
                                        <p:attrNameLst>
                                          <p:attrName>style.visibility</p:attrName>
                                        </p:attrNameLst>
                                      </p:cBhvr>
                                      <p:to>
                                        <p:strVal val="visible"/>
                                      </p:to>
                                    </p:set>
                                    <p:animEffect transition="in" filter="wipe(up)">
                                      <p:cBhvr>
                                        <p:cTn id="12" dur="500"/>
                                        <p:tgtEl>
                                          <p:spTgt spid="6148">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6148">
                                            <p:txEl>
                                              <p:pRg st="1" end="1"/>
                                            </p:txEl>
                                          </p:spTgt>
                                        </p:tgtEl>
                                        <p:attrNameLst>
                                          <p:attrName>style.visibility</p:attrName>
                                        </p:attrNameLst>
                                      </p:cBhvr>
                                      <p:to>
                                        <p:strVal val="visible"/>
                                      </p:to>
                                    </p:set>
                                    <p:animEffect transition="in" filter="wipe(up)">
                                      <p:cBhvr>
                                        <p:cTn id="17" dur="500"/>
                                        <p:tgtEl>
                                          <p:spTgt spid="6148">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6148">
                                            <p:txEl>
                                              <p:pRg st="2" end="2"/>
                                            </p:txEl>
                                          </p:spTgt>
                                        </p:tgtEl>
                                        <p:attrNameLst>
                                          <p:attrName>style.visibility</p:attrName>
                                        </p:attrNameLst>
                                      </p:cBhvr>
                                      <p:to>
                                        <p:strVal val="visible"/>
                                      </p:to>
                                    </p:set>
                                    <p:animEffect transition="in" filter="wipe(up)">
                                      <p:cBhvr>
                                        <p:cTn id="22" dur="500"/>
                                        <p:tgtEl>
                                          <p:spTgt spid="6148">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6148">
                                            <p:txEl>
                                              <p:pRg st="3" end="3"/>
                                            </p:txEl>
                                          </p:spTgt>
                                        </p:tgtEl>
                                        <p:attrNameLst>
                                          <p:attrName>style.visibility</p:attrName>
                                        </p:attrNameLst>
                                      </p:cBhvr>
                                      <p:to>
                                        <p:strVal val="visible"/>
                                      </p:to>
                                    </p:set>
                                    <p:animEffect transition="in" filter="wipe(up)">
                                      <p:cBhvr>
                                        <p:cTn id="27" dur="500"/>
                                        <p:tgtEl>
                                          <p:spTgt spid="6148">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6148">
                                            <p:txEl>
                                              <p:pRg st="4" end="4"/>
                                            </p:txEl>
                                          </p:spTgt>
                                        </p:tgtEl>
                                        <p:attrNameLst>
                                          <p:attrName>style.visibility</p:attrName>
                                        </p:attrNameLst>
                                      </p:cBhvr>
                                      <p:to>
                                        <p:strVal val="visible"/>
                                      </p:to>
                                    </p:set>
                                    <p:animEffect transition="in" filter="wipe(up)">
                                      <p:cBhvr>
                                        <p:cTn id="32" dur="500"/>
                                        <p:tgtEl>
                                          <p:spTgt spid="614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animBg="1"/>
      <p:bldP spid="6148" grpId="0" build="p" bldLvl="5">
        <p:tmplLst>
          <p:tmpl lvl="1">
            <p:tnLst>
              <p:par>
                <p:cTn presetID="22" presetClass="entr" presetSubtype="1" fill="hold" nodeType="clickEffect">
                  <p:stCondLst>
                    <p:cond delay="0"/>
                  </p:stCondLst>
                  <p:childTnLst>
                    <p:set>
                      <p:cBhvr>
                        <p:cTn dur="1" fill="hold">
                          <p:stCondLst>
                            <p:cond delay="0"/>
                          </p:stCondLst>
                        </p:cTn>
                        <p:tgtEl>
                          <p:spTgt spid="6148"/>
                        </p:tgtEl>
                        <p:attrNameLst>
                          <p:attrName>style.visibility</p:attrName>
                        </p:attrNameLst>
                      </p:cBhvr>
                      <p:to>
                        <p:strVal val="visible"/>
                      </p:to>
                    </p:set>
                    <p:animEffect transition="in" filter="wipe(up)">
                      <p:cBhvr>
                        <p:cTn dur="500"/>
                        <p:tgtEl>
                          <p:spTgt spid="6148"/>
                        </p:tgtEl>
                      </p:cBhvr>
                    </p:animEffect>
                  </p:childTnLst>
                </p:cTn>
              </p:par>
            </p:tnLst>
          </p:tmpl>
          <p:tmpl lvl="2">
            <p:tnLst>
              <p:par>
                <p:cTn presetID="22" presetClass="entr" presetSubtype="1" fill="hold" nodeType="clickEffect">
                  <p:stCondLst>
                    <p:cond delay="0"/>
                  </p:stCondLst>
                  <p:childTnLst>
                    <p:set>
                      <p:cBhvr>
                        <p:cTn dur="1" fill="hold">
                          <p:stCondLst>
                            <p:cond delay="0"/>
                          </p:stCondLst>
                        </p:cTn>
                        <p:tgtEl>
                          <p:spTgt spid="6148"/>
                        </p:tgtEl>
                        <p:attrNameLst>
                          <p:attrName>style.visibility</p:attrName>
                        </p:attrNameLst>
                      </p:cBhvr>
                      <p:to>
                        <p:strVal val="visible"/>
                      </p:to>
                    </p:set>
                    <p:animEffect transition="in" filter="wipe(up)">
                      <p:cBhvr>
                        <p:cTn dur="500"/>
                        <p:tgtEl>
                          <p:spTgt spid="6148"/>
                        </p:tgtEl>
                      </p:cBhvr>
                    </p:animEffect>
                  </p:childTnLst>
                </p:cTn>
              </p:par>
            </p:tnLst>
          </p:tmpl>
          <p:tmpl lvl="3">
            <p:tnLst>
              <p:par>
                <p:cTn presetID="22" presetClass="entr" presetSubtype="1" fill="hold" nodeType="clickEffect">
                  <p:stCondLst>
                    <p:cond delay="0"/>
                  </p:stCondLst>
                  <p:childTnLst>
                    <p:set>
                      <p:cBhvr>
                        <p:cTn dur="1" fill="hold">
                          <p:stCondLst>
                            <p:cond delay="0"/>
                          </p:stCondLst>
                        </p:cTn>
                        <p:tgtEl>
                          <p:spTgt spid="6148"/>
                        </p:tgtEl>
                        <p:attrNameLst>
                          <p:attrName>style.visibility</p:attrName>
                        </p:attrNameLst>
                      </p:cBhvr>
                      <p:to>
                        <p:strVal val="visible"/>
                      </p:to>
                    </p:set>
                    <p:animEffect transition="in" filter="wipe(up)">
                      <p:cBhvr>
                        <p:cTn dur="500"/>
                        <p:tgtEl>
                          <p:spTgt spid="6148"/>
                        </p:tgtEl>
                      </p:cBhvr>
                    </p:animEffect>
                  </p:childTnLst>
                </p:cTn>
              </p:par>
            </p:tnLst>
          </p:tmpl>
          <p:tmpl lvl="4">
            <p:tnLst>
              <p:par>
                <p:cTn presetID="22" presetClass="entr" presetSubtype="1" fill="hold" nodeType="clickEffect">
                  <p:stCondLst>
                    <p:cond delay="0"/>
                  </p:stCondLst>
                  <p:childTnLst>
                    <p:set>
                      <p:cBhvr>
                        <p:cTn dur="1" fill="hold">
                          <p:stCondLst>
                            <p:cond delay="0"/>
                          </p:stCondLst>
                        </p:cTn>
                        <p:tgtEl>
                          <p:spTgt spid="6148"/>
                        </p:tgtEl>
                        <p:attrNameLst>
                          <p:attrName>style.visibility</p:attrName>
                        </p:attrNameLst>
                      </p:cBhvr>
                      <p:to>
                        <p:strVal val="visible"/>
                      </p:to>
                    </p:set>
                    <p:animEffect transition="in" filter="wipe(up)">
                      <p:cBhvr>
                        <p:cTn dur="500"/>
                        <p:tgtEl>
                          <p:spTgt spid="6148"/>
                        </p:tgtEl>
                      </p:cBhvr>
                    </p:animEffect>
                  </p:childTnLst>
                </p:cTn>
              </p:par>
            </p:tnLst>
          </p:tmpl>
          <p:tmpl lvl="5">
            <p:tnLst>
              <p:par>
                <p:cTn presetID="22" presetClass="entr" presetSubtype="1" fill="hold" nodeType="clickEffect">
                  <p:stCondLst>
                    <p:cond delay="0"/>
                  </p:stCondLst>
                  <p:childTnLst>
                    <p:set>
                      <p:cBhvr>
                        <p:cTn dur="1" fill="hold">
                          <p:stCondLst>
                            <p:cond delay="0"/>
                          </p:stCondLst>
                        </p:cTn>
                        <p:tgtEl>
                          <p:spTgt spid="6148"/>
                        </p:tgtEl>
                        <p:attrNameLst>
                          <p:attrName>style.visibility</p:attrName>
                        </p:attrNameLst>
                      </p:cBhvr>
                      <p:to>
                        <p:strVal val="visible"/>
                      </p:to>
                    </p:set>
                    <p:animEffect transition="in" filter="wipe(up)">
                      <p:cBhvr>
                        <p:cTn dur="500"/>
                        <p:tgtEl>
                          <p:spTgt spid="6148"/>
                        </p:tgtEl>
                      </p:cBhvr>
                    </p:animEffect>
                  </p:childTnLst>
                </p:cTn>
              </p:par>
            </p:tnLst>
          </p:tmpl>
        </p:tmplLst>
      </p:bldP>
    </p:bldLst>
  </p:timing>
  <p:txStyles>
    <p:titleStyle>
      <a:lvl1pPr algn="l" rtl="0" eaLnBrk="0" fontAlgn="base" hangingPunct="0">
        <a:spcBef>
          <a:spcPct val="0"/>
        </a:spcBef>
        <a:spcAft>
          <a:spcPct val="0"/>
        </a:spcAft>
        <a:defRPr kumimoji="1" sz="2800">
          <a:solidFill>
            <a:srgbClr val="003399"/>
          </a:solidFill>
          <a:latin typeface="+mj-lt"/>
          <a:ea typeface="+mj-ea"/>
          <a:cs typeface="+mj-cs"/>
        </a:defRPr>
      </a:lvl1pPr>
      <a:lvl2pPr algn="l" rtl="0" eaLnBrk="0" fontAlgn="base" hangingPunct="0">
        <a:spcBef>
          <a:spcPct val="0"/>
        </a:spcBef>
        <a:spcAft>
          <a:spcPct val="0"/>
        </a:spcAft>
        <a:defRPr kumimoji="1" sz="2800">
          <a:solidFill>
            <a:srgbClr val="003399"/>
          </a:solidFill>
          <a:latin typeface="Comic Sans MS" pitchFamily="66" charset="0"/>
        </a:defRPr>
      </a:lvl2pPr>
      <a:lvl3pPr algn="l" rtl="0" eaLnBrk="0" fontAlgn="base" hangingPunct="0">
        <a:spcBef>
          <a:spcPct val="0"/>
        </a:spcBef>
        <a:spcAft>
          <a:spcPct val="0"/>
        </a:spcAft>
        <a:defRPr kumimoji="1" sz="2800">
          <a:solidFill>
            <a:srgbClr val="003399"/>
          </a:solidFill>
          <a:latin typeface="Comic Sans MS" pitchFamily="66" charset="0"/>
        </a:defRPr>
      </a:lvl3pPr>
      <a:lvl4pPr algn="l" rtl="0" eaLnBrk="0" fontAlgn="base" hangingPunct="0">
        <a:spcBef>
          <a:spcPct val="0"/>
        </a:spcBef>
        <a:spcAft>
          <a:spcPct val="0"/>
        </a:spcAft>
        <a:defRPr kumimoji="1" sz="2800">
          <a:solidFill>
            <a:srgbClr val="003399"/>
          </a:solidFill>
          <a:latin typeface="Comic Sans MS" pitchFamily="66" charset="0"/>
        </a:defRPr>
      </a:lvl4pPr>
      <a:lvl5pPr algn="l" rtl="0" eaLnBrk="0" fontAlgn="base" hangingPunct="0">
        <a:spcBef>
          <a:spcPct val="0"/>
        </a:spcBef>
        <a:spcAft>
          <a:spcPct val="0"/>
        </a:spcAft>
        <a:defRPr kumimoji="1" sz="2800">
          <a:solidFill>
            <a:srgbClr val="003399"/>
          </a:solidFill>
          <a:latin typeface="Comic Sans MS" pitchFamily="66" charset="0"/>
        </a:defRPr>
      </a:lvl5pPr>
      <a:lvl6pPr marL="457200" algn="l" rtl="0" eaLnBrk="0" fontAlgn="base" hangingPunct="0">
        <a:spcBef>
          <a:spcPct val="0"/>
        </a:spcBef>
        <a:spcAft>
          <a:spcPct val="0"/>
        </a:spcAft>
        <a:defRPr kumimoji="1" sz="2800">
          <a:solidFill>
            <a:srgbClr val="003399"/>
          </a:solidFill>
          <a:latin typeface="Comic Sans MS" pitchFamily="66" charset="0"/>
        </a:defRPr>
      </a:lvl6pPr>
      <a:lvl7pPr marL="914400" algn="l" rtl="0" eaLnBrk="0" fontAlgn="base" hangingPunct="0">
        <a:spcBef>
          <a:spcPct val="0"/>
        </a:spcBef>
        <a:spcAft>
          <a:spcPct val="0"/>
        </a:spcAft>
        <a:defRPr kumimoji="1" sz="2800">
          <a:solidFill>
            <a:srgbClr val="003399"/>
          </a:solidFill>
          <a:latin typeface="Comic Sans MS" pitchFamily="66" charset="0"/>
        </a:defRPr>
      </a:lvl7pPr>
      <a:lvl8pPr marL="1371600" algn="l" rtl="0" eaLnBrk="0" fontAlgn="base" hangingPunct="0">
        <a:spcBef>
          <a:spcPct val="0"/>
        </a:spcBef>
        <a:spcAft>
          <a:spcPct val="0"/>
        </a:spcAft>
        <a:defRPr kumimoji="1" sz="2800">
          <a:solidFill>
            <a:srgbClr val="003399"/>
          </a:solidFill>
          <a:latin typeface="Comic Sans MS" pitchFamily="66" charset="0"/>
        </a:defRPr>
      </a:lvl8pPr>
      <a:lvl9pPr marL="1828800" algn="l" rtl="0" eaLnBrk="0" fontAlgn="base" hangingPunct="0">
        <a:spcBef>
          <a:spcPct val="0"/>
        </a:spcBef>
        <a:spcAft>
          <a:spcPct val="0"/>
        </a:spcAft>
        <a:defRPr kumimoji="1" sz="2800">
          <a:solidFill>
            <a:srgbClr val="003399"/>
          </a:solidFill>
          <a:latin typeface="Comic Sans MS" pitchFamily="66" charset="0"/>
        </a:defRPr>
      </a:lvl9pPr>
    </p:titleStyle>
    <p:bodyStyle>
      <a:lvl1pPr marL="342900" indent="-342900" algn="l" rtl="0" eaLnBrk="0" fontAlgn="base" hangingPunct="0">
        <a:spcBef>
          <a:spcPct val="20000"/>
        </a:spcBef>
        <a:spcAft>
          <a:spcPct val="0"/>
        </a:spcAft>
        <a:buChar char="•"/>
        <a:defRPr kumimoji="1"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400">
          <a:solidFill>
            <a:schemeClr val="tx1"/>
          </a:solidFill>
          <a:latin typeface="+mn-lt"/>
        </a:defRPr>
      </a:lvl2pPr>
      <a:lvl3pPr marL="1143000" indent="-228600" algn="l" rtl="0" eaLnBrk="0" fontAlgn="base" hangingPunct="0">
        <a:spcBef>
          <a:spcPct val="20000"/>
        </a:spcBef>
        <a:spcAft>
          <a:spcPct val="0"/>
        </a:spcAft>
        <a:buChar char="•"/>
        <a:defRPr kumimoji="1" sz="2400">
          <a:solidFill>
            <a:schemeClr val="tx1"/>
          </a:solidFill>
          <a:latin typeface="+mn-lt"/>
        </a:defRPr>
      </a:lvl3pPr>
      <a:lvl4pPr marL="1600200" indent="-228600" algn="l" rtl="0" eaLnBrk="0" fontAlgn="base" hangingPunct="0">
        <a:spcBef>
          <a:spcPct val="20000"/>
        </a:spcBef>
        <a:spcAft>
          <a:spcPct val="0"/>
        </a:spcAft>
        <a:buChar char="–"/>
        <a:defRPr kumimoji="1" sz="2400">
          <a:solidFill>
            <a:schemeClr val="tx1"/>
          </a:solidFill>
          <a:latin typeface="+mn-lt"/>
        </a:defRPr>
      </a:lvl4pPr>
      <a:lvl5pPr marL="2057400" indent="-228600" algn="l" rtl="0" eaLnBrk="0" fontAlgn="base" hangingPunct="0">
        <a:spcBef>
          <a:spcPct val="20000"/>
        </a:spcBef>
        <a:spcAft>
          <a:spcPct val="0"/>
        </a:spcAft>
        <a:buChar char="•"/>
        <a:defRPr kumimoji="1" sz="2400">
          <a:solidFill>
            <a:schemeClr val="tx1"/>
          </a:solidFill>
          <a:latin typeface="+mn-lt"/>
        </a:defRPr>
      </a:lvl5pPr>
      <a:lvl6pPr marL="2514600" indent="-228600" algn="l" rtl="0" eaLnBrk="0" fontAlgn="base" hangingPunct="0">
        <a:spcBef>
          <a:spcPct val="20000"/>
        </a:spcBef>
        <a:spcAft>
          <a:spcPct val="0"/>
        </a:spcAft>
        <a:buChar char="•"/>
        <a:defRPr kumimoji="1" sz="2400">
          <a:solidFill>
            <a:schemeClr val="tx1"/>
          </a:solidFill>
          <a:latin typeface="+mn-lt"/>
        </a:defRPr>
      </a:lvl6pPr>
      <a:lvl7pPr marL="2971800" indent="-228600" algn="l" rtl="0" eaLnBrk="0" fontAlgn="base" hangingPunct="0">
        <a:spcBef>
          <a:spcPct val="20000"/>
        </a:spcBef>
        <a:spcAft>
          <a:spcPct val="0"/>
        </a:spcAft>
        <a:buChar char="•"/>
        <a:defRPr kumimoji="1" sz="2400">
          <a:solidFill>
            <a:schemeClr val="tx1"/>
          </a:solidFill>
          <a:latin typeface="+mn-lt"/>
        </a:defRPr>
      </a:lvl7pPr>
      <a:lvl8pPr marL="3429000" indent="-228600" algn="l" rtl="0" eaLnBrk="0" fontAlgn="base" hangingPunct="0">
        <a:spcBef>
          <a:spcPct val="20000"/>
        </a:spcBef>
        <a:spcAft>
          <a:spcPct val="0"/>
        </a:spcAft>
        <a:buChar char="•"/>
        <a:defRPr kumimoji="1" sz="2400">
          <a:solidFill>
            <a:schemeClr val="tx1"/>
          </a:solidFill>
          <a:latin typeface="+mn-lt"/>
        </a:defRPr>
      </a:lvl8pPr>
      <a:lvl9pPr marL="3886200" indent="-228600" algn="l" rtl="0" eaLnBrk="0" fontAlgn="base" hangingPunct="0">
        <a:spcBef>
          <a:spcPct val="20000"/>
        </a:spcBef>
        <a:spcAft>
          <a:spcPct val="0"/>
        </a:spcAft>
        <a:buChar char="•"/>
        <a:defRPr kumimoji="1"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www.ideaeconomics.org/" TargetMode="External"/><Relationship Id="rId7" Type="http://schemas.openxmlformats.org/officeDocument/2006/relationships/image" Target="../media/image2.gif"/><Relationship Id="rId2" Type="http://schemas.openxmlformats.org/officeDocument/2006/relationships/hyperlink" Target="http://fass.kingston.ac.uk/faculty/school-of-economics-history-and-politics/" TargetMode="Externa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www.debtdeflation.com/blogs" TargetMode="External"/><Relationship Id="rId4" Type="http://schemas.openxmlformats.org/officeDocument/2006/relationships/hyperlink" Target="https://sourceforge.net/p/minsky/"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krugman.blogs.nytimes.com/2013/06/10/abenomics-and-interest-rates-a-finger-exercise-wonkish/?_r=0" TargetMode="External"/><Relationship Id="rId2" Type="http://schemas.openxmlformats.org/officeDocument/2006/relationships/hyperlink" Target="http://www.bankofengland.co.uk/publications/Documents/quarterlybulletin/2014/qb14q1prereleasemoneycreation.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economicperspectives.org/2011/06/modern-money-theory-primer-on.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wmf"/><Relationship Id="rId5" Type="http://schemas.openxmlformats.org/officeDocument/2006/relationships/oleObject" Target="../embeddings/oleObject2.bin"/><Relationship Id="rId4" Type="http://schemas.openxmlformats.org/officeDocument/2006/relationships/image" Target="../media/image4.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7.wmf"/><Relationship Id="rId5" Type="http://schemas.openxmlformats.org/officeDocument/2006/relationships/oleObject" Target="../embeddings/oleObject4.bin"/><Relationship Id="rId4" Type="http://schemas.openxmlformats.org/officeDocument/2006/relationships/image" Target="../media/image6.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9.wmf"/><Relationship Id="rId5" Type="http://schemas.openxmlformats.org/officeDocument/2006/relationships/oleObject" Target="../embeddings/oleObject6.bin"/><Relationship Id="rId4" Type="http://schemas.openxmlformats.org/officeDocument/2006/relationships/image" Target="../media/image8.wmf"/></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685800" y="2438400"/>
            <a:ext cx="8458200" cy="762000"/>
          </a:xfrm>
          <a:noFill/>
          <a:ln w="12700"/>
          <a:extLst>
            <a:ext uri="{909E8E84-426E-40DD-AFC4-6F175D3DCCD1}">
              <a14:hiddenFill xmlns:a14="http://schemas.microsoft.com/office/drawing/2010/main">
                <a:solidFill>
                  <a:srgbClr val="FFFF99">
                    <a:alpha val="50195"/>
                  </a:srgbClr>
                </a:solidFill>
              </a14:hiddenFill>
            </a:ext>
            <a:ext uri="{91240B29-F687-4F45-9708-019B960494DF}">
              <a14:hiddenLine xmlns:a14="http://schemas.microsoft.com/office/drawing/2010/main" w="12700">
                <a:solidFill>
                  <a:schemeClr val="tx1"/>
                </a:solidFill>
                <a:miter lim="800000"/>
                <a:headEnd/>
                <a:tailEnd/>
              </a14:hiddenLine>
            </a:ext>
          </a:extLst>
        </p:spPr>
        <p:txBody>
          <a:bodyPr/>
          <a:lstStyle/>
          <a:p>
            <a:r>
              <a:rPr lang="en-GB" b="0" dirty="0"/>
              <a:t>The Impact of Private Debt on the Global Financial System</a:t>
            </a:r>
            <a:endParaRPr lang="en-US" dirty="0"/>
          </a:p>
        </p:txBody>
      </p:sp>
      <p:sp>
        <p:nvSpPr>
          <p:cNvPr id="10243" name="Rectangle 3"/>
          <p:cNvSpPr>
            <a:spLocks noGrp="1" noChangeArrowheads="1"/>
          </p:cNvSpPr>
          <p:nvPr>
            <p:ph type="subTitle" idx="1"/>
          </p:nvPr>
        </p:nvSpPr>
        <p:spPr>
          <a:xfrm>
            <a:off x="1371600" y="3429000"/>
            <a:ext cx="7086600" cy="2819400"/>
          </a:xfrm>
        </p:spPr>
        <p:txBody>
          <a:bodyPr/>
          <a:lstStyle/>
          <a:p>
            <a:r>
              <a:rPr lang="en-US" dirty="0"/>
              <a:t>Steve Keen</a:t>
            </a:r>
          </a:p>
          <a:p>
            <a:r>
              <a:rPr lang="en-US" b="1" dirty="0">
                <a:hlinkClick r:id="rId2"/>
              </a:rPr>
              <a:t>Kingston University London</a:t>
            </a:r>
            <a:endParaRPr lang="en-US" b="1" dirty="0"/>
          </a:p>
          <a:p>
            <a:r>
              <a:rPr lang="en-US" dirty="0">
                <a:hlinkClick r:id="rId3"/>
              </a:rPr>
              <a:t>IDEAeconomics</a:t>
            </a:r>
            <a:endParaRPr lang="en-US" dirty="0"/>
          </a:p>
          <a:p>
            <a:r>
              <a:rPr lang="en-US" dirty="0">
                <a:hlinkClick r:id="rId4"/>
              </a:rPr>
              <a:t>Minsky Open Source System Dynamics</a:t>
            </a:r>
            <a:br>
              <a:rPr lang="en-US" dirty="0"/>
            </a:br>
            <a:r>
              <a:rPr lang="en-US" dirty="0">
                <a:hlinkClick r:id="rId5"/>
              </a:rPr>
              <a:t>www.debtdeflation.com/blogs</a:t>
            </a:r>
            <a:endParaRPr lang="en-US" dirty="0"/>
          </a:p>
        </p:txBody>
      </p:sp>
      <p:pic>
        <p:nvPicPr>
          <p:cNvPr id="2" name="Picture 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90600" y="76200"/>
            <a:ext cx="2209800" cy="2204220"/>
          </a:xfrm>
          <a:prstGeom prst="rect">
            <a:avLst/>
          </a:prstGeom>
        </p:spPr>
      </p:pic>
      <p:pic>
        <p:nvPicPr>
          <p:cNvPr id="5" name="Picture 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200400" y="65800"/>
            <a:ext cx="2362200" cy="2188296"/>
          </a:xfrm>
          <a:prstGeom prst="rect">
            <a:avLst/>
          </a:prstGeom>
        </p:spPr>
      </p:pic>
      <p:pic>
        <p:nvPicPr>
          <p:cNvPr id="6" name="Picture 5"/>
          <p:cNvPicPr>
            <a:picLocks noChangeAspect="1"/>
          </p:cNvPicPr>
          <p:nvPr/>
        </p:nvPicPr>
        <p:blipFill>
          <a:blip r:embed="rId8"/>
          <a:stretch>
            <a:fillRect/>
          </a:stretch>
        </p:blipFill>
        <p:spPr>
          <a:xfrm>
            <a:off x="5562600" y="59576"/>
            <a:ext cx="2438400" cy="2228584"/>
          </a:xfrm>
          <a:prstGeom prst="rect">
            <a:avLst/>
          </a:prstGeom>
        </p:spPr>
      </p:pic>
    </p:spTree>
  </p:cSld>
  <p:clrMapOvr>
    <a:masterClrMapping/>
  </p:clrMapOvr>
  <p:transition advTm="9095">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wheel(1)">
                                      <p:cBhvr>
                                        <p:cTn id="14" dur="2000"/>
                                        <p:tgtEl>
                                          <p:spTgt spid="6"/>
                                        </p:tgtEl>
                                      </p:cBhvr>
                                    </p:animEffect>
                                  </p:childTnLst>
                                </p:cTn>
                              </p:par>
                              <p:par>
                                <p:cTn id="15" presetID="32" presetClass="emph" presetSubtype="0" fill="hold" nodeType="withEffect">
                                  <p:stCondLst>
                                    <p:cond delay="0"/>
                                  </p:stCondLst>
                                  <p:childTnLst>
                                    <p:animRot by="120000">
                                      <p:cBhvr>
                                        <p:cTn id="16" dur="100" fill="hold">
                                          <p:stCondLst>
                                            <p:cond delay="0"/>
                                          </p:stCondLst>
                                        </p:cTn>
                                        <p:tgtEl>
                                          <p:spTgt spid="6"/>
                                        </p:tgtEl>
                                        <p:attrNameLst>
                                          <p:attrName>r</p:attrName>
                                        </p:attrNameLst>
                                      </p:cBhvr>
                                    </p:animRot>
                                    <p:animRot by="-240000">
                                      <p:cBhvr>
                                        <p:cTn id="17" dur="200" fill="hold">
                                          <p:stCondLst>
                                            <p:cond delay="200"/>
                                          </p:stCondLst>
                                        </p:cTn>
                                        <p:tgtEl>
                                          <p:spTgt spid="6"/>
                                        </p:tgtEl>
                                        <p:attrNameLst>
                                          <p:attrName>r</p:attrName>
                                        </p:attrNameLst>
                                      </p:cBhvr>
                                    </p:animRot>
                                    <p:animRot by="240000">
                                      <p:cBhvr>
                                        <p:cTn id="18" dur="200" fill="hold">
                                          <p:stCondLst>
                                            <p:cond delay="400"/>
                                          </p:stCondLst>
                                        </p:cTn>
                                        <p:tgtEl>
                                          <p:spTgt spid="6"/>
                                        </p:tgtEl>
                                        <p:attrNameLst>
                                          <p:attrName>r</p:attrName>
                                        </p:attrNameLst>
                                      </p:cBhvr>
                                    </p:animRot>
                                    <p:animRot by="-240000">
                                      <p:cBhvr>
                                        <p:cTn id="19" dur="200" fill="hold">
                                          <p:stCondLst>
                                            <p:cond delay="600"/>
                                          </p:stCondLst>
                                        </p:cTn>
                                        <p:tgtEl>
                                          <p:spTgt spid="6"/>
                                        </p:tgtEl>
                                        <p:attrNameLst>
                                          <p:attrName>r</p:attrName>
                                        </p:attrNameLst>
                                      </p:cBhvr>
                                    </p:animRot>
                                    <p:animRot by="120000">
                                      <p:cBhvr>
                                        <p:cTn id="20" dur="200" fill="hold">
                                          <p:stCondLst>
                                            <p:cond delay="800"/>
                                          </p:stCondLst>
                                        </p:cTn>
                                        <p:tgtEl>
                                          <p:spTgt spid="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“Smoking Gun of Credit”</a:t>
            </a:r>
          </a:p>
        </p:txBody>
      </p:sp>
      <p:sp>
        <p:nvSpPr>
          <p:cNvPr id="3" name="Content Placeholder 2"/>
          <p:cNvSpPr>
            <a:spLocks noGrp="1"/>
          </p:cNvSpPr>
          <p:nvPr>
            <p:ph idx="1"/>
          </p:nvPr>
        </p:nvSpPr>
        <p:spPr>
          <a:xfrm>
            <a:off x="228600" y="685800"/>
            <a:ext cx="8763000" cy="457200"/>
          </a:xfrm>
        </p:spPr>
        <p:txBody>
          <a:bodyPr/>
          <a:lstStyle/>
          <a:p>
            <a:r>
              <a:rPr lang="en-GB" dirty="0"/>
              <a:t>USA</a:t>
            </a:r>
          </a:p>
        </p:txBody>
      </p:sp>
      <p:pic>
        <p:nvPicPr>
          <p:cNvPr id="5" name="Picture 4"/>
          <p:cNvPicPr>
            <a:picLocks noChangeAspect="1"/>
          </p:cNvPicPr>
          <p:nvPr/>
        </p:nvPicPr>
        <p:blipFill>
          <a:blip r:embed="rId2"/>
          <a:stretch>
            <a:fillRect/>
          </a:stretch>
        </p:blipFill>
        <p:spPr>
          <a:xfrm>
            <a:off x="1066800" y="1571625"/>
            <a:ext cx="7010400" cy="5286375"/>
          </a:xfrm>
          <a:prstGeom prst="rect">
            <a:avLst/>
          </a:prstGeom>
        </p:spPr>
      </p:pic>
    </p:spTree>
    <p:extLst>
      <p:ext uri="{BB962C8B-B14F-4D97-AF65-F5344CB8AC3E}">
        <p14:creationId xmlns:p14="http://schemas.microsoft.com/office/powerpoint/2010/main" val="1522867194"/>
      </p:ext>
    </p:extLst>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“Smoking Gun of Credit”</a:t>
            </a:r>
          </a:p>
        </p:txBody>
      </p:sp>
      <p:sp>
        <p:nvSpPr>
          <p:cNvPr id="3" name="Content Placeholder 2"/>
          <p:cNvSpPr>
            <a:spLocks noGrp="1"/>
          </p:cNvSpPr>
          <p:nvPr>
            <p:ph idx="1"/>
          </p:nvPr>
        </p:nvSpPr>
        <p:spPr>
          <a:xfrm>
            <a:off x="228600" y="685800"/>
            <a:ext cx="8763000" cy="457200"/>
          </a:xfrm>
        </p:spPr>
        <p:txBody>
          <a:bodyPr/>
          <a:lstStyle/>
          <a:p>
            <a:r>
              <a:rPr lang="en-GB" dirty="0"/>
              <a:t>UK</a:t>
            </a:r>
          </a:p>
        </p:txBody>
      </p:sp>
      <p:pic>
        <p:nvPicPr>
          <p:cNvPr id="4" name="Picture 3"/>
          <p:cNvPicPr>
            <a:picLocks noChangeAspect="1"/>
          </p:cNvPicPr>
          <p:nvPr/>
        </p:nvPicPr>
        <p:blipFill>
          <a:blip r:embed="rId2"/>
          <a:stretch>
            <a:fillRect/>
          </a:stretch>
        </p:blipFill>
        <p:spPr>
          <a:xfrm>
            <a:off x="1095375" y="1219200"/>
            <a:ext cx="6953250" cy="5286375"/>
          </a:xfrm>
          <a:prstGeom prst="rect">
            <a:avLst/>
          </a:prstGeom>
        </p:spPr>
      </p:pic>
    </p:spTree>
    <p:extLst>
      <p:ext uri="{BB962C8B-B14F-4D97-AF65-F5344CB8AC3E}">
        <p14:creationId xmlns:p14="http://schemas.microsoft.com/office/powerpoint/2010/main" val="1389347806"/>
      </p:ext>
    </p:extLst>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3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“Smoking Gun of Credit”</a:t>
            </a:r>
          </a:p>
        </p:txBody>
      </p:sp>
      <p:sp>
        <p:nvSpPr>
          <p:cNvPr id="3" name="Content Placeholder 2"/>
          <p:cNvSpPr>
            <a:spLocks noGrp="1"/>
          </p:cNvSpPr>
          <p:nvPr>
            <p:ph idx="1"/>
          </p:nvPr>
        </p:nvSpPr>
        <p:spPr>
          <a:xfrm>
            <a:off x="228600" y="685800"/>
            <a:ext cx="8763000" cy="457200"/>
          </a:xfrm>
        </p:spPr>
        <p:txBody>
          <a:bodyPr/>
          <a:lstStyle/>
          <a:p>
            <a:r>
              <a:rPr lang="en-GB" dirty="0"/>
              <a:t>Ireland</a:t>
            </a:r>
          </a:p>
        </p:txBody>
      </p:sp>
      <p:pic>
        <p:nvPicPr>
          <p:cNvPr id="4" name="Picture 3"/>
          <p:cNvPicPr>
            <a:picLocks noChangeAspect="1"/>
          </p:cNvPicPr>
          <p:nvPr/>
        </p:nvPicPr>
        <p:blipFill>
          <a:blip r:embed="rId2"/>
          <a:stretch>
            <a:fillRect/>
          </a:stretch>
        </p:blipFill>
        <p:spPr>
          <a:xfrm>
            <a:off x="1123950" y="1219200"/>
            <a:ext cx="6896100" cy="5286375"/>
          </a:xfrm>
          <a:prstGeom prst="rect">
            <a:avLst/>
          </a:prstGeom>
        </p:spPr>
      </p:pic>
    </p:spTree>
    <p:extLst>
      <p:ext uri="{BB962C8B-B14F-4D97-AF65-F5344CB8AC3E}">
        <p14:creationId xmlns:p14="http://schemas.microsoft.com/office/powerpoint/2010/main" val="2377863038"/>
      </p:ext>
    </p:extLst>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3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“Smoking Gun of Credit”</a:t>
            </a:r>
          </a:p>
        </p:txBody>
      </p:sp>
      <p:sp>
        <p:nvSpPr>
          <p:cNvPr id="3" name="Content Placeholder 2"/>
          <p:cNvSpPr>
            <a:spLocks noGrp="1"/>
          </p:cNvSpPr>
          <p:nvPr>
            <p:ph idx="1"/>
          </p:nvPr>
        </p:nvSpPr>
        <p:spPr>
          <a:xfrm>
            <a:off x="228600" y="685800"/>
            <a:ext cx="8763000" cy="457200"/>
          </a:xfrm>
        </p:spPr>
        <p:txBody>
          <a:bodyPr/>
          <a:lstStyle/>
          <a:p>
            <a:r>
              <a:rPr lang="en-GB" dirty="0"/>
              <a:t>Spain</a:t>
            </a:r>
          </a:p>
        </p:txBody>
      </p:sp>
      <p:pic>
        <p:nvPicPr>
          <p:cNvPr id="4" name="Picture 3"/>
          <p:cNvPicPr>
            <a:picLocks noChangeAspect="1"/>
          </p:cNvPicPr>
          <p:nvPr/>
        </p:nvPicPr>
        <p:blipFill>
          <a:blip r:embed="rId2"/>
          <a:stretch>
            <a:fillRect/>
          </a:stretch>
        </p:blipFill>
        <p:spPr>
          <a:xfrm>
            <a:off x="1095375" y="1219200"/>
            <a:ext cx="6953250" cy="5286375"/>
          </a:xfrm>
          <a:prstGeom prst="rect">
            <a:avLst/>
          </a:prstGeom>
        </p:spPr>
      </p:pic>
    </p:spTree>
    <p:extLst>
      <p:ext uri="{BB962C8B-B14F-4D97-AF65-F5344CB8AC3E}">
        <p14:creationId xmlns:p14="http://schemas.microsoft.com/office/powerpoint/2010/main" val="2097775862"/>
      </p:ext>
    </p:extLst>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3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“Smoking Gun of Credit”</a:t>
            </a:r>
          </a:p>
        </p:txBody>
      </p:sp>
      <p:sp>
        <p:nvSpPr>
          <p:cNvPr id="3" name="Content Placeholder 2"/>
          <p:cNvSpPr>
            <a:spLocks noGrp="1"/>
          </p:cNvSpPr>
          <p:nvPr>
            <p:ph idx="1"/>
          </p:nvPr>
        </p:nvSpPr>
        <p:spPr>
          <a:xfrm>
            <a:off x="228600" y="685800"/>
            <a:ext cx="8763000" cy="533400"/>
          </a:xfrm>
        </p:spPr>
        <p:txBody>
          <a:bodyPr/>
          <a:lstStyle/>
          <a:p>
            <a:r>
              <a:rPr lang="en-GB" dirty="0"/>
              <a:t>Greece</a:t>
            </a:r>
          </a:p>
        </p:txBody>
      </p:sp>
      <p:pic>
        <p:nvPicPr>
          <p:cNvPr id="4" name="Picture 3"/>
          <p:cNvPicPr>
            <a:picLocks noChangeAspect="1"/>
          </p:cNvPicPr>
          <p:nvPr/>
        </p:nvPicPr>
        <p:blipFill>
          <a:blip r:embed="rId2"/>
          <a:stretch>
            <a:fillRect/>
          </a:stretch>
        </p:blipFill>
        <p:spPr>
          <a:xfrm>
            <a:off x="1123950" y="1190625"/>
            <a:ext cx="6896100" cy="5286375"/>
          </a:xfrm>
          <a:prstGeom prst="rect">
            <a:avLst/>
          </a:prstGeom>
        </p:spPr>
      </p:pic>
    </p:spTree>
    <p:extLst>
      <p:ext uri="{BB962C8B-B14F-4D97-AF65-F5344CB8AC3E}">
        <p14:creationId xmlns:p14="http://schemas.microsoft.com/office/powerpoint/2010/main" val="41467255"/>
      </p:ext>
    </p:extLst>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3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“Smoking Gun of Credit”</a:t>
            </a:r>
          </a:p>
        </p:txBody>
      </p:sp>
      <p:sp>
        <p:nvSpPr>
          <p:cNvPr id="3" name="Content Placeholder 2"/>
          <p:cNvSpPr>
            <a:spLocks noGrp="1"/>
          </p:cNvSpPr>
          <p:nvPr>
            <p:ph idx="1"/>
          </p:nvPr>
        </p:nvSpPr>
        <p:spPr>
          <a:xfrm>
            <a:off x="228600" y="685800"/>
            <a:ext cx="8763000" cy="3352800"/>
          </a:xfrm>
        </p:spPr>
        <p:txBody>
          <a:bodyPr/>
          <a:lstStyle/>
          <a:p>
            <a:r>
              <a:rPr lang="en-GB" dirty="0"/>
              <a:t>Future Debt-Zombies: </a:t>
            </a:r>
          </a:p>
          <a:p>
            <a:pPr lvl="1"/>
            <a:r>
              <a:rPr lang="en-GB" dirty="0"/>
              <a:t>Countries with &gt;150% GDP private debt to GDP</a:t>
            </a:r>
          </a:p>
          <a:p>
            <a:pPr lvl="1"/>
            <a:r>
              <a:rPr lang="en-GB" dirty="0"/>
              <a:t>Where debt is growing quickly (above 10% of GDP per year)</a:t>
            </a:r>
          </a:p>
          <a:p>
            <a:pPr lvl="1"/>
            <a:r>
              <a:rPr lang="en-GB" dirty="0"/>
              <a:t>Can’t predict timing</a:t>
            </a:r>
          </a:p>
          <a:p>
            <a:pPr lvl="2"/>
            <a:r>
              <a:rPr lang="en-GB" dirty="0"/>
              <a:t>Can be delayed by government enticement into private debt</a:t>
            </a:r>
          </a:p>
          <a:p>
            <a:pPr lvl="3"/>
            <a:r>
              <a:rPr lang="en-GB" dirty="0"/>
              <a:t>Australia 2008 “First Home Vendors Boost”</a:t>
            </a:r>
          </a:p>
          <a:p>
            <a:pPr lvl="3"/>
            <a:r>
              <a:rPr lang="en-GB" dirty="0"/>
              <a:t>UK “Help to Sell”</a:t>
            </a:r>
          </a:p>
          <a:p>
            <a:pPr lvl="1"/>
            <a:r>
              <a:rPr lang="en-GB" dirty="0"/>
              <a:t>But inevitable since at high levels even stabilisation of debt/GDP ratio causes fall in aggregate demand &amp; income</a:t>
            </a:r>
          </a:p>
        </p:txBody>
      </p:sp>
    </p:spTree>
    <p:extLst>
      <p:ext uri="{BB962C8B-B14F-4D97-AF65-F5344CB8AC3E}">
        <p14:creationId xmlns:p14="http://schemas.microsoft.com/office/powerpoint/2010/main" val="1276084428"/>
      </p:ext>
    </p:extLst>
  </p:cSld>
  <p:clrMapOvr>
    <a:masterClrMapping/>
  </p:clrMapOvr>
  <p:transition>
    <p:pull dir="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“Smoking Gun of Credit”</a:t>
            </a:r>
          </a:p>
        </p:txBody>
      </p:sp>
      <p:sp>
        <p:nvSpPr>
          <p:cNvPr id="3" name="Content Placeholder 2"/>
          <p:cNvSpPr>
            <a:spLocks noGrp="1"/>
          </p:cNvSpPr>
          <p:nvPr>
            <p:ph idx="1"/>
          </p:nvPr>
        </p:nvSpPr>
        <p:spPr>
          <a:xfrm>
            <a:off x="228600" y="685800"/>
            <a:ext cx="8763000" cy="533400"/>
          </a:xfrm>
        </p:spPr>
        <p:txBody>
          <a:bodyPr/>
          <a:lstStyle/>
          <a:p>
            <a:r>
              <a:rPr lang="en-GB" dirty="0"/>
              <a:t>Low debt ratio</a:t>
            </a:r>
          </a:p>
        </p:txBody>
      </p:sp>
      <p:graphicFrame>
        <p:nvGraphicFramePr>
          <p:cNvPr id="5" name="Table 4"/>
          <p:cNvGraphicFramePr>
            <a:graphicFrameLocks noGrp="1"/>
          </p:cNvGraphicFramePr>
          <p:nvPr>
            <p:extLst>
              <p:ext uri="{D42A27DB-BD31-4B8C-83A1-F6EECF244321}">
                <p14:modId xmlns:p14="http://schemas.microsoft.com/office/powerpoint/2010/main" val="902976356"/>
              </p:ext>
            </p:extLst>
          </p:nvPr>
        </p:nvGraphicFramePr>
        <p:xfrm>
          <a:off x="114301" y="1371600"/>
          <a:ext cx="8991598" cy="3587496"/>
        </p:xfrm>
        <a:graphic>
          <a:graphicData uri="http://schemas.openxmlformats.org/drawingml/2006/table">
            <a:tbl>
              <a:tblPr firstRow="1" firstCol="1" bandRow="1">
                <a:tableStyleId>{5C22544A-7EE6-4342-B048-85BDC9FD1C3A}</a:tableStyleId>
              </a:tblPr>
              <a:tblGrid>
                <a:gridCol w="2743199">
                  <a:extLst>
                    <a:ext uri="{9D8B030D-6E8A-4147-A177-3AD203B41FA5}">
                      <a16:colId xmlns:a16="http://schemas.microsoft.com/office/drawing/2014/main" val="1870817467"/>
                    </a:ext>
                  </a:extLst>
                </a:gridCol>
                <a:gridCol w="750353">
                  <a:extLst>
                    <a:ext uri="{9D8B030D-6E8A-4147-A177-3AD203B41FA5}">
                      <a16:colId xmlns:a16="http://schemas.microsoft.com/office/drawing/2014/main" val="3740193656"/>
                    </a:ext>
                  </a:extLst>
                </a:gridCol>
                <a:gridCol w="916341">
                  <a:extLst>
                    <a:ext uri="{9D8B030D-6E8A-4147-A177-3AD203B41FA5}">
                      <a16:colId xmlns:a16="http://schemas.microsoft.com/office/drawing/2014/main" val="809524423"/>
                    </a:ext>
                  </a:extLst>
                </a:gridCol>
                <a:gridCol w="916341">
                  <a:extLst>
                    <a:ext uri="{9D8B030D-6E8A-4147-A177-3AD203B41FA5}">
                      <a16:colId xmlns:a16="http://schemas.microsoft.com/office/drawing/2014/main" val="557180280"/>
                    </a:ext>
                  </a:extLst>
                </a:gridCol>
                <a:gridCol w="916341">
                  <a:extLst>
                    <a:ext uri="{9D8B030D-6E8A-4147-A177-3AD203B41FA5}">
                      <a16:colId xmlns:a16="http://schemas.microsoft.com/office/drawing/2014/main" val="2211623987"/>
                    </a:ext>
                  </a:extLst>
                </a:gridCol>
                <a:gridCol w="916341">
                  <a:extLst>
                    <a:ext uri="{9D8B030D-6E8A-4147-A177-3AD203B41FA5}">
                      <a16:colId xmlns:a16="http://schemas.microsoft.com/office/drawing/2014/main" val="1553320719"/>
                    </a:ext>
                  </a:extLst>
                </a:gridCol>
                <a:gridCol w="916341">
                  <a:extLst>
                    <a:ext uri="{9D8B030D-6E8A-4147-A177-3AD203B41FA5}">
                      <a16:colId xmlns:a16="http://schemas.microsoft.com/office/drawing/2014/main" val="3258656737"/>
                    </a:ext>
                  </a:extLst>
                </a:gridCol>
                <a:gridCol w="916341">
                  <a:extLst>
                    <a:ext uri="{9D8B030D-6E8A-4147-A177-3AD203B41FA5}">
                      <a16:colId xmlns:a16="http://schemas.microsoft.com/office/drawing/2014/main" val="2347672940"/>
                    </a:ext>
                  </a:extLst>
                </a:gridCol>
              </a:tblGrid>
              <a:tr h="184150">
                <a:tc>
                  <a:txBody>
                    <a:bodyPr/>
                    <a:lstStyle/>
                    <a:p>
                      <a:pPr>
                        <a:lnSpc>
                          <a:spcPct val="107000"/>
                        </a:lnSpc>
                        <a:spcAft>
                          <a:spcPts val="0"/>
                        </a:spcAft>
                      </a:pPr>
                      <a:r>
                        <a:rPr lang="en-GB" sz="2000">
                          <a:effectLst/>
                          <a:latin typeface="Candara" panose="020E0502030303020204" pitchFamily="34" charset="0"/>
                        </a:rPr>
                        <a:t>GDP Growth Rate</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endParaRPr lang="en-GB" sz="2000">
                        <a:effectLst/>
                        <a:latin typeface="Candara" panose="020E0502030303020204" pitchFamily="34" charset="0"/>
                      </a:endParaRPr>
                    </a:p>
                  </a:txBody>
                  <a:tcPr marL="68580" marR="68580" marT="0" marB="0" anchor="b"/>
                </a:tc>
                <a:tc>
                  <a:txBody>
                    <a:bodyPr/>
                    <a:lstStyle/>
                    <a:p>
                      <a:pPr>
                        <a:lnSpc>
                          <a:spcPct val="107000"/>
                        </a:lnSpc>
                      </a:pPr>
                      <a:endParaRPr lang="en-GB" sz="2000">
                        <a:effectLst/>
                        <a:latin typeface="Candara" panose="020E0502030303020204" pitchFamily="34" charset="0"/>
                      </a:endParaRPr>
                    </a:p>
                  </a:txBody>
                  <a:tcPr marL="68580" marR="68580" marT="0" marB="0" anchor="b"/>
                </a:tc>
                <a:tc>
                  <a:txBody>
                    <a:bodyPr/>
                    <a:lstStyle/>
                    <a:p>
                      <a:pPr>
                        <a:lnSpc>
                          <a:spcPct val="107000"/>
                        </a:lnSpc>
                      </a:pPr>
                      <a:endParaRPr lang="en-GB" sz="2000">
                        <a:effectLst/>
                        <a:latin typeface="Candara" panose="020E0502030303020204" pitchFamily="34" charset="0"/>
                      </a:endParaRPr>
                    </a:p>
                  </a:txBody>
                  <a:tcPr marL="68580" marR="68580" marT="0" marB="0" anchor="b"/>
                </a:tc>
                <a:tc>
                  <a:txBody>
                    <a:bodyPr/>
                    <a:lstStyle/>
                    <a:p>
                      <a:pPr>
                        <a:lnSpc>
                          <a:spcPct val="107000"/>
                        </a:lnSpc>
                      </a:pPr>
                      <a:endParaRPr lang="en-GB" sz="2000">
                        <a:effectLst/>
                        <a:latin typeface="Candara" panose="020E0502030303020204" pitchFamily="34" charset="0"/>
                      </a:endParaRPr>
                    </a:p>
                  </a:txBody>
                  <a:tcPr marL="68580" marR="68580" marT="0" marB="0" anchor="b"/>
                </a:tc>
                <a:tc>
                  <a:txBody>
                    <a:bodyPr/>
                    <a:lstStyle/>
                    <a:p>
                      <a:pPr>
                        <a:lnSpc>
                          <a:spcPct val="107000"/>
                        </a:lnSpc>
                      </a:pPr>
                      <a:endParaRPr lang="en-GB" sz="2000">
                        <a:effectLst/>
                        <a:latin typeface="Candara" panose="020E0502030303020204" pitchFamily="34" charset="0"/>
                      </a:endParaRPr>
                    </a:p>
                  </a:txBody>
                  <a:tcPr marL="68580" marR="68580" marT="0" marB="0" anchor="b"/>
                </a:tc>
                <a:tc>
                  <a:txBody>
                    <a:bodyPr/>
                    <a:lstStyle/>
                    <a:p>
                      <a:pPr>
                        <a:lnSpc>
                          <a:spcPct val="107000"/>
                        </a:lnSpc>
                      </a:pPr>
                      <a:endParaRPr lang="en-GB" sz="2000">
                        <a:effectLst/>
                        <a:latin typeface="Candara" panose="020E0502030303020204" pitchFamily="34" charset="0"/>
                      </a:endParaRPr>
                    </a:p>
                  </a:txBody>
                  <a:tcPr marL="68580" marR="68580" marT="0" marB="0" anchor="b"/>
                </a:tc>
                <a:extLst>
                  <a:ext uri="{0D108BD9-81ED-4DB2-BD59-A6C34878D82A}">
                    <a16:rowId xmlns:a16="http://schemas.microsoft.com/office/drawing/2014/main" val="4134533825"/>
                  </a:ext>
                </a:extLst>
              </a:tr>
              <a:tr h="184150">
                <a:tc>
                  <a:txBody>
                    <a:bodyPr/>
                    <a:lstStyle/>
                    <a:p>
                      <a:pPr>
                        <a:lnSpc>
                          <a:spcPct val="107000"/>
                        </a:lnSpc>
                        <a:spcAft>
                          <a:spcPts val="0"/>
                        </a:spcAft>
                      </a:pPr>
                      <a:r>
                        <a:rPr lang="en-GB" sz="2000">
                          <a:effectLst/>
                          <a:latin typeface="Candara" panose="020E0502030303020204" pitchFamily="34" charset="0"/>
                        </a:rPr>
                        <a:t>Debt Growth Rate</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20%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endParaRPr lang="en-GB" sz="2000">
                        <a:effectLst/>
                        <a:latin typeface="Candara" panose="020E0502030303020204" pitchFamily="34" charset="0"/>
                      </a:endParaRPr>
                    </a:p>
                  </a:txBody>
                  <a:tcPr marL="68580" marR="68580" marT="0" marB="0" anchor="b"/>
                </a:tc>
                <a:tc>
                  <a:txBody>
                    <a:bodyPr/>
                    <a:lstStyle/>
                    <a:p>
                      <a:pPr>
                        <a:lnSpc>
                          <a:spcPct val="107000"/>
                        </a:lnSpc>
                      </a:pPr>
                      <a:endParaRPr lang="en-GB" sz="2000">
                        <a:effectLst/>
                        <a:latin typeface="Candara" panose="020E0502030303020204" pitchFamily="34" charset="0"/>
                      </a:endParaRPr>
                    </a:p>
                  </a:txBody>
                  <a:tcPr marL="68580" marR="68580" marT="0" marB="0" anchor="b"/>
                </a:tc>
                <a:tc>
                  <a:txBody>
                    <a:bodyPr/>
                    <a:lstStyle/>
                    <a:p>
                      <a:pPr>
                        <a:lnSpc>
                          <a:spcPct val="107000"/>
                        </a:lnSpc>
                      </a:pPr>
                      <a:endParaRPr lang="en-GB" sz="2000">
                        <a:effectLst/>
                        <a:latin typeface="Candara" panose="020E0502030303020204" pitchFamily="34" charset="0"/>
                      </a:endParaRPr>
                    </a:p>
                  </a:txBody>
                  <a:tcPr marL="68580" marR="68580" marT="0" marB="0" anchor="b"/>
                </a:tc>
                <a:tc>
                  <a:txBody>
                    <a:bodyPr/>
                    <a:lstStyle/>
                    <a:p>
                      <a:pPr>
                        <a:lnSpc>
                          <a:spcPct val="107000"/>
                        </a:lnSpc>
                      </a:pPr>
                      <a:endParaRPr lang="en-GB" sz="2000">
                        <a:effectLst/>
                        <a:latin typeface="Candara" panose="020E0502030303020204" pitchFamily="34" charset="0"/>
                      </a:endParaRPr>
                    </a:p>
                  </a:txBody>
                  <a:tcPr marL="68580" marR="68580" marT="0" marB="0" anchor="b"/>
                </a:tc>
                <a:tc>
                  <a:txBody>
                    <a:bodyPr/>
                    <a:lstStyle/>
                    <a:p>
                      <a:pPr>
                        <a:lnSpc>
                          <a:spcPct val="107000"/>
                        </a:lnSpc>
                      </a:pPr>
                      <a:endParaRPr lang="en-GB" sz="2000">
                        <a:effectLst/>
                        <a:latin typeface="Candara" panose="020E0502030303020204" pitchFamily="34" charset="0"/>
                      </a:endParaRPr>
                    </a:p>
                  </a:txBody>
                  <a:tcPr marL="68580" marR="68580" marT="0" marB="0" anchor="b"/>
                </a:tc>
                <a:tc>
                  <a:txBody>
                    <a:bodyPr/>
                    <a:lstStyle/>
                    <a:p>
                      <a:pPr>
                        <a:lnSpc>
                          <a:spcPct val="107000"/>
                        </a:lnSpc>
                      </a:pPr>
                      <a:endParaRPr lang="en-GB" sz="2000">
                        <a:effectLst/>
                        <a:latin typeface="Candara" panose="020E0502030303020204" pitchFamily="34" charset="0"/>
                      </a:endParaRPr>
                    </a:p>
                  </a:txBody>
                  <a:tcPr marL="68580" marR="68580" marT="0" marB="0" anchor="b"/>
                </a:tc>
                <a:extLst>
                  <a:ext uri="{0D108BD9-81ED-4DB2-BD59-A6C34878D82A}">
                    <a16:rowId xmlns:a16="http://schemas.microsoft.com/office/drawing/2014/main" val="2532936899"/>
                  </a:ext>
                </a:extLst>
              </a:tr>
              <a:tr h="184150">
                <a:tc>
                  <a:txBody>
                    <a:bodyPr/>
                    <a:lstStyle/>
                    <a:p>
                      <a:pPr>
                        <a:lnSpc>
                          <a:spcPct val="107000"/>
                        </a:lnSpc>
                        <a:spcAft>
                          <a:spcPts val="0"/>
                        </a:spcAft>
                      </a:pPr>
                      <a:r>
                        <a:rPr lang="en-GB" sz="2000" dirty="0">
                          <a:effectLst/>
                          <a:latin typeface="Candara" panose="020E0502030303020204" pitchFamily="34" charset="0"/>
                        </a:rPr>
                        <a:t>Final Debt Growth Rate</a:t>
                      </a:r>
                      <a:endParaRPr lang="en-GB" sz="2000" dirty="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endParaRPr lang="en-GB" sz="2000">
                        <a:effectLst/>
                        <a:latin typeface="Candara" panose="020E0502030303020204" pitchFamily="34" charset="0"/>
                      </a:endParaRPr>
                    </a:p>
                  </a:txBody>
                  <a:tcPr marL="68580" marR="68580" marT="0" marB="0" anchor="b"/>
                </a:tc>
                <a:tc>
                  <a:txBody>
                    <a:bodyPr/>
                    <a:lstStyle/>
                    <a:p>
                      <a:pPr>
                        <a:lnSpc>
                          <a:spcPct val="107000"/>
                        </a:lnSpc>
                      </a:pPr>
                      <a:endParaRPr lang="en-GB" sz="2000">
                        <a:effectLst/>
                        <a:latin typeface="Candara" panose="020E0502030303020204" pitchFamily="34" charset="0"/>
                      </a:endParaRPr>
                    </a:p>
                  </a:txBody>
                  <a:tcPr marL="68580" marR="68580" marT="0" marB="0" anchor="b"/>
                </a:tc>
                <a:tc>
                  <a:txBody>
                    <a:bodyPr/>
                    <a:lstStyle/>
                    <a:p>
                      <a:pPr>
                        <a:lnSpc>
                          <a:spcPct val="107000"/>
                        </a:lnSpc>
                      </a:pPr>
                      <a:endParaRPr lang="en-GB" sz="2000">
                        <a:effectLst/>
                        <a:latin typeface="Candara" panose="020E0502030303020204" pitchFamily="34" charset="0"/>
                      </a:endParaRPr>
                    </a:p>
                  </a:txBody>
                  <a:tcPr marL="68580" marR="68580" marT="0" marB="0" anchor="b"/>
                </a:tc>
                <a:tc>
                  <a:txBody>
                    <a:bodyPr/>
                    <a:lstStyle/>
                    <a:p>
                      <a:pPr>
                        <a:lnSpc>
                          <a:spcPct val="107000"/>
                        </a:lnSpc>
                      </a:pPr>
                      <a:endParaRPr lang="en-GB" sz="2000">
                        <a:effectLst/>
                        <a:latin typeface="Candara" panose="020E0502030303020204" pitchFamily="34" charset="0"/>
                      </a:endParaRPr>
                    </a:p>
                  </a:txBody>
                  <a:tcPr marL="68580" marR="68580" marT="0" marB="0" anchor="b"/>
                </a:tc>
                <a:tc>
                  <a:txBody>
                    <a:bodyPr/>
                    <a:lstStyle/>
                    <a:p>
                      <a:pPr>
                        <a:lnSpc>
                          <a:spcPct val="107000"/>
                        </a:lnSpc>
                      </a:pPr>
                      <a:endParaRPr lang="en-GB" sz="2000">
                        <a:effectLst/>
                        <a:latin typeface="Candara" panose="020E0502030303020204" pitchFamily="34" charset="0"/>
                      </a:endParaRPr>
                    </a:p>
                  </a:txBody>
                  <a:tcPr marL="68580" marR="68580" marT="0" marB="0" anchor="b"/>
                </a:tc>
                <a:tc>
                  <a:txBody>
                    <a:bodyPr/>
                    <a:lstStyle/>
                    <a:p>
                      <a:pPr>
                        <a:lnSpc>
                          <a:spcPct val="107000"/>
                        </a:lnSpc>
                      </a:pPr>
                      <a:endParaRPr lang="en-GB" sz="2000">
                        <a:effectLst/>
                        <a:latin typeface="Candara" panose="020E0502030303020204" pitchFamily="34" charset="0"/>
                      </a:endParaRPr>
                    </a:p>
                  </a:txBody>
                  <a:tcPr marL="68580" marR="68580" marT="0" marB="0" anchor="b"/>
                </a:tc>
                <a:extLst>
                  <a:ext uri="{0D108BD9-81ED-4DB2-BD59-A6C34878D82A}">
                    <a16:rowId xmlns:a16="http://schemas.microsoft.com/office/drawing/2014/main" val="3345813306"/>
                  </a:ext>
                </a:extLst>
              </a:tr>
              <a:tr h="184150">
                <a:tc>
                  <a:txBody>
                    <a:bodyPr/>
                    <a:lstStyle/>
                    <a:p>
                      <a:pPr>
                        <a:lnSpc>
                          <a:spcPct val="107000"/>
                        </a:lnSpc>
                        <a:spcAft>
                          <a:spcPts val="0"/>
                        </a:spcAft>
                      </a:pPr>
                      <a:r>
                        <a:rPr lang="en-GB" sz="2000">
                          <a:effectLst/>
                          <a:latin typeface="Candara" panose="020E0502030303020204" pitchFamily="34" charset="0"/>
                        </a:rPr>
                        <a:t>Initial Debt Ratio</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50%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endParaRPr lang="en-GB" sz="2000">
                        <a:effectLst/>
                        <a:latin typeface="Candara" panose="020E0502030303020204" pitchFamily="34" charset="0"/>
                      </a:endParaRPr>
                    </a:p>
                  </a:txBody>
                  <a:tcPr marL="68580" marR="68580" marT="0" marB="0" anchor="b"/>
                </a:tc>
                <a:tc>
                  <a:txBody>
                    <a:bodyPr/>
                    <a:lstStyle/>
                    <a:p>
                      <a:pPr>
                        <a:lnSpc>
                          <a:spcPct val="107000"/>
                        </a:lnSpc>
                      </a:pPr>
                      <a:endParaRPr lang="en-GB" sz="2000">
                        <a:effectLst/>
                        <a:latin typeface="Candara" panose="020E0502030303020204" pitchFamily="34" charset="0"/>
                      </a:endParaRPr>
                    </a:p>
                  </a:txBody>
                  <a:tcPr marL="68580" marR="68580" marT="0" marB="0" anchor="b"/>
                </a:tc>
                <a:tc>
                  <a:txBody>
                    <a:bodyPr/>
                    <a:lstStyle/>
                    <a:p>
                      <a:pPr>
                        <a:lnSpc>
                          <a:spcPct val="107000"/>
                        </a:lnSpc>
                      </a:pPr>
                      <a:endParaRPr lang="en-GB" sz="2000">
                        <a:effectLst/>
                        <a:latin typeface="Candara" panose="020E0502030303020204" pitchFamily="34" charset="0"/>
                      </a:endParaRPr>
                    </a:p>
                  </a:txBody>
                  <a:tcPr marL="68580" marR="68580" marT="0" marB="0" anchor="b"/>
                </a:tc>
                <a:tc>
                  <a:txBody>
                    <a:bodyPr/>
                    <a:lstStyle/>
                    <a:p>
                      <a:pPr>
                        <a:lnSpc>
                          <a:spcPct val="107000"/>
                        </a:lnSpc>
                      </a:pPr>
                      <a:endParaRPr lang="en-GB" sz="2000">
                        <a:effectLst/>
                        <a:latin typeface="Candara" panose="020E0502030303020204" pitchFamily="34" charset="0"/>
                      </a:endParaRPr>
                    </a:p>
                  </a:txBody>
                  <a:tcPr marL="68580" marR="68580" marT="0" marB="0" anchor="b"/>
                </a:tc>
                <a:tc>
                  <a:txBody>
                    <a:bodyPr/>
                    <a:lstStyle/>
                    <a:p>
                      <a:pPr>
                        <a:lnSpc>
                          <a:spcPct val="107000"/>
                        </a:lnSpc>
                      </a:pPr>
                      <a:endParaRPr lang="en-GB" sz="2000">
                        <a:effectLst/>
                        <a:latin typeface="Candara" panose="020E0502030303020204" pitchFamily="34" charset="0"/>
                      </a:endParaRPr>
                    </a:p>
                  </a:txBody>
                  <a:tcPr marL="68580" marR="68580" marT="0" marB="0" anchor="b"/>
                </a:tc>
                <a:tc>
                  <a:txBody>
                    <a:bodyPr/>
                    <a:lstStyle/>
                    <a:p>
                      <a:pPr>
                        <a:lnSpc>
                          <a:spcPct val="107000"/>
                        </a:lnSpc>
                      </a:pPr>
                      <a:endParaRPr lang="en-GB" sz="2000">
                        <a:effectLst/>
                        <a:latin typeface="Candara" panose="020E0502030303020204" pitchFamily="34" charset="0"/>
                      </a:endParaRPr>
                    </a:p>
                  </a:txBody>
                  <a:tcPr marL="68580" marR="68580" marT="0" marB="0" anchor="b"/>
                </a:tc>
                <a:extLst>
                  <a:ext uri="{0D108BD9-81ED-4DB2-BD59-A6C34878D82A}">
                    <a16:rowId xmlns:a16="http://schemas.microsoft.com/office/drawing/2014/main" val="2167783544"/>
                  </a:ext>
                </a:extLst>
              </a:tr>
              <a:tr h="184150">
                <a:tc>
                  <a:txBody>
                    <a:bodyPr/>
                    <a:lstStyle/>
                    <a:p>
                      <a:pPr>
                        <a:lnSpc>
                          <a:spcPct val="107000"/>
                        </a:lnSpc>
                        <a:spcAft>
                          <a:spcPts val="0"/>
                        </a:spcAft>
                      </a:pPr>
                      <a:r>
                        <a:rPr lang="en-GB" sz="2000">
                          <a:effectLst/>
                          <a:latin typeface="Candara" panose="020E0502030303020204" pitchFamily="34" charset="0"/>
                        </a:rPr>
                        <a:t>Years</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2</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3</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4</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5</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6</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792346368"/>
                  </a:ext>
                </a:extLst>
              </a:tr>
              <a:tr h="184150">
                <a:tc>
                  <a:txBody>
                    <a:bodyPr/>
                    <a:lstStyle/>
                    <a:p>
                      <a:pPr>
                        <a:lnSpc>
                          <a:spcPct val="107000"/>
                        </a:lnSpc>
                        <a:spcAft>
                          <a:spcPts val="0"/>
                        </a:spcAft>
                      </a:pPr>
                      <a:r>
                        <a:rPr lang="en-GB" sz="2000">
                          <a:effectLst/>
                          <a:latin typeface="Candara" panose="020E0502030303020204" pitchFamily="34" charset="0"/>
                        </a:rPr>
                        <a:t>GDP</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dirty="0">
                          <a:effectLst/>
                          <a:latin typeface="Candara" panose="020E0502030303020204" pitchFamily="34" charset="0"/>
                        </a:rPr>
                        <a:t>1000</a:t>
                      </a:r>
                      <a:endParaRPr lang="en-GB" sz="2000" dirty="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$1,100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$1,210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$1,331</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$1,464</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$1,611</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$1,772</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864859141"/>
                  </a:ext>
                </a:extLst>
              </a:tr>
              <a:tr h="184150">
                <a:tc>
                  <a:txBody>
                    <a:bodyPr/>
                    <a:lstStyle/>
                    <a:p>
                      <a:pPr>
                        <a:lnSpc>
                          <a:spcPct val="107000"/>
                        </a:lnSpc>
                        <a:spcAft>
                          <a:spcPts val="0"/>
                        </a:spcAft>
                      </a:pPr>
                      <a:r>
                        <a:rPr lang="en-GB" sz="2000">
                          <a:effectLst/>
                          <a:latin typeface="Candara" panose="020E0502030303020204" pitchFamily="34" charset="0"/>
                        </a:rPr>
                        <a:t>Debt</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$500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$600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$720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$864</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$1,037</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$1,244</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$1,369</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65450340"/>
                  </a:ext>
                </a:extLst>
              </a:tr>
              <a:tr h="184150">
                <a:tc>
                  <a:txBody>
                    <a:bodyPr/>
                    <a:lstStyle/>
                    <a:p>
                      <a:pPr>
                        <a:lnSpc>
                          <a:spcPct val="107000"/>
                        </a:lnSpc>
                        <a:spcAft>
                          <a:spcPts val="0"/>
                        </a:spcAft>
                      </a:pPr>
                      <a:r>
                        <a:rPr lang="en-GB" sz="2000">
                          <a:effectLst/>
                          <a:latin typeface="Candara" panose="020E0502030303020204" pitchFamily="34" charset="0"/>
                        </a:rPr>
                        <a:t>Debt to GDP Ratio</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50%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55%</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60%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65%</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71%</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77%</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77%</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132669890"/>
                  </a:ext>
                </a:extLst>
              </a:tr>
              <a:tr h="184150">
                <a:tc>
                  <a:txBody>
                    <a:bodyPr/>
                    <a:lstStyle/>
                    <a:p>
                      <a:pPr>
                        <a:lnSpc>
                          <a:spcPct val="107000"/>
                        </a:lnSpc>
                        <a:spcAft>
                          <a:spcPts val="0"/>
                        </a:spcAft>
                      </a:pPr>
                      <a:r>
                        <a:rPr lang="en-GB" sz="2000">
                          <a:effectLst/>
                          <a:latin typeface="Candara" panose="020E0502030303020204" pitchFamily="34" charset="0"/>
                        </a:rPr>
                        <a:t>Credit</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endParaRPr lang="en-GB" sz="2000">
                        <a:effectLst/>
                        <a:latin typeface="Candara" panose="020E0502030303020204" pitchFamily="34"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$100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$120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$144</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$173</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$207</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$124</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989820205"/>
                  </a:ext>
                </a:extLst>
              </a:tr>
              <a:tr h="184150">
                <a:tc>
                  <a:txBody>
                    <a:bodyPr/>
                    <a:lstStyle/>
                    <a:p>
                      <a:pPr>
                        <a:lnSpc>
                          <a:spcPct val="107000"/>
                        </a:lnSpc>
                        <a:spcAft>
                          <a:spcPts val="0"/>
                        </a:spcAft>
                      </a:pPr>
                      <a:r>
                        <a:rPr lang="en-GB" sz="2000">
                          <a:effectLst/>
                          <a:latin typeface="Candara" panose="020E0502030303020204" pitchFamily="34" charset="0"/>
                        </a:rPr>
                        <a:t>Total Demand</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endParaRPr lang="en-GB" sz="2000">
                        <a:effectLst/>
                        <a:latin typeface="Candara" panose="020E0502030303020204" pitchFamily="34"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$1,200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$1,330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$1,475</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$1,637</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$1,818</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$1,896</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650905928"/>
                  </a:ext>
                </a:extLst>
              </a:tr>
              <a:tr h="184150">
                <a:tc>
                  <a:txBody>
                    <a:bodyPr/>
                    <a:lstStyle/>
                    <a:p>
                      <a:pPr>
                        <a:lnSpc>
                          <a:spcPct val="107000"/>
                        </a:lnSpc>
                        <a:spcAft>
                          <a:spcPts val="0"/>
                        </a:spcAft>
                      </a:pPr>
                      <a:r>
                        <a:rPr lang="en-GB" sz="2000">
                          <a:effectLst/>
                          <a:latin typeface="Candara" panose="020E0502030303020204" pitchFamily="34" charset="0"/>
                        </a:rPr>
                        <a:t>Demand Growth Rate</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endParaRPr lang="en-GB" sz="2000">
                        <a:effectLst/>
                        <a:latin typeface="Candara" panose="020E0502030303020204" pitchFamily="34" charset="0"/>
                      </a:endParaRPr>
                    </a:p>
                  </a:txBody>
                  <a:tcPr marL="68580" marR="68580" marT="0" marB="0" anchor="b"/>
                </a:tc>
                <a:tc>
                  <a:txBody>
                    <a:bodyPr/>
                    <a:lstStyle/>
                    <a:p>
                      <a:pPr>
                        <a:lnSpc>
                          <a:spcPct val="107000"/>
                        </a:lnSpc>
                      </a:pPr>
                      <a:endParaRPr lang="en-GB" sz="2000">
                        <a:effectLst/>
                        <a:latin typeface="Candara" panose="020E0502030303020204" pitchFamily="34"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10.8%</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10.9%</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11.0%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11.1%</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dirty="0">
                          <a:effectLst/>
                          <a:latin typeface="Candara" panose="020E0502030303020204" pitchFamily="34" charset="0"/>
                        </a:rPr>
                        <a:t>4.3%</a:t>
                      </a:r>
                      <a:endParaRPr lang="en-GB" sz="2000" dirty="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899247254"/>
                  </a:ext>
                </a:extLst>
              </a:tr>
            </a:tbl>
          </a:graphicData>
        </a:graphic>
      </p:graphicFrame>
      <p:sp>
        <p:nvSpPr>
          <p:cNvPr id="6" name="Rounded Rectangle 5"/>
          <p:cNvSpPr/>
          <p:nvPr/>
        </p:nvSpPr>
        <p:spPr bwMode="auto">
          <a:xfrm>
            <a:off x="7315200" y="3629883"/>
            <a:ext cx="1828800" cy="408717"/>
          </a:xfrm>
          <a:prstGeom prst="roundRect">
            <a:avLst/>
          </a:prstGeom>
          <a:gradFill rotWithShape="0">
            <a:gsLst>
              <a:gs pos="63000">
                <a:schemeClr val="bg1">
                  <a:alpha val="0"/>
                </a:schemeClr>
              </a:gs>
              <a:gs pos="100000">
                <a:schemeClr val="accent1"/>
              </a:gs>
            </a:gsLst>
            <a:path path="rect">
              <a:fillToRect l="50000" t="50000" r="50000" b="50000"/>
            </a:path>
          </a:gradFill>
          <a:ln w="12700" cap="sq"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rgbClr val="FFFFFF"/>
              </a:solidFill>
              <a:effectLst>
                <a:outerShdw blurRad="38100" dist="38100" dir="2700000" algn="tl">
                  <a:srgbClr val="000000">
                    <a:alpha val="43137"/>
                  </a:srgbClr>
                </a:outerShdw>
              </a:effectLst>
              <a:latin typeface="Candara" panose="020E0502030303020204" pitchFamily="34" charset="0"/>
            </a:endParaRPr>
          </a:p>
        </p:txBody>
      </p:sp>
      <p:sp>
        <p:nvSpPr>
          <p:cNvPr id="7" name="Rounded Rectangle 6"/>
          <p:cNvSpPr/>
          <p:nvPr/>
        </p:nvSpPr>
        <p:spPr bwMode="auto">
          <a:xfrm>
            <a:off x="7315200" y="4620483"/>
            <a:ext cx="1828800" cy="408717"/>
          </a:xfrm>
          <a:prstGeom prst="roundRect">
            <a:avLst/>
          </a:prstGeom>
          <a:gradFill rotWithShape="0">
            <a:gsLst>
              <a:gs pos="63000">
                <a:schemeClr val="bg1">
                  <a:alpha val="0"/>
                </a:schemeClr>
              </a:gs>
              <a:gs pos="100000">
                <a:schemeClr val="accent1"/>
              </a:gs>
            </a:gsLst>
            <a:path path="rect">
              <a:fillToRect l="50000" t="50000" r="50000" b="50000"/>
            </a:path>
          </a:gradFill>
          <a:ln w="12700" cap="sq"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rgbClr val="FFFFFF"/>
              </a:solidFill>
              <a:effectLst>
                <a:outerShdw blurRad="38100" dist="38100" dir="2700000" algn="tl">
                  <a:srgbClr val="000000">
                    <a:alpha val="43137"/>
                  </a:srgbClr>
                </a:outerShdw>
              </a:effectLst>
              <a:latin typeface="Candara" panose="020E0502030303020204" pitchFamily="34" charset="0"/>
            </a:endParaRPr>
          </a:p>
        </p:txBody>
      </p:sp>
    </p:spTree>
    <p:extLst>
      <p:ext uri="{BB962C8B-B14F-4D97-AF65-F5344CB8AC3E}">
        <p14:creationId xmlns:p14="http://schemas.microsoft.com/office/powerpoint/2010/main" val="1363055630"/>
      </p:ext>
    </p:extLst>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80">
                                          <p:stCondLst>
                                            <p:cond delay="0"/>
                                          </p:stCondLst>
                                        </p:cTn>
                                        <p:tgtEl>
                                          <p:spTgt spid="6"/>
                                        </p:tgtEl>
                                      </p:cBhvr>
                                    </p:animEffect>
                                    <p:anim calcmode="lin" valueType="num">
                                      <p:cBhvr>
                                        <p:cTn id="13"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8" dur="26">
                                          <p:stCondLst>
                                            <p:cond delay="650"/>
                                          </p:stCondLst>
                                        </p:cTn>
                                        <p:tgtEl>
                                          <p:spTgt spid="6"/>
                                        </p:tgtEl>
                                      </p:cBhvr>
                                      <p:to x="100000" y="60000"/>
                                    </p:animScale>
                                    <p:animScale>
                                      <p:cBhvr>
                                        <p:cTn id="19" dur="166" decel="50000">
                                          <p:stCondLst>
                                            <p:cond delay="676"/>
                                          </p:stCondLst>
                                        </p:cTn>
                                        <p:tgtEl>
                                          <p:spTgt spid="6"/>
                                        </p:tgtEl>
                                      </p:cBhvr>
                                      <p:to x="100000" y="100000"/>
                                    </p:animScale>
                                    <p:animScale>
                                      <p:cBhvr>
                                        <p:cTn id="20" dur="26">
                                          <p:stCondLst>
                                            <p:cond delay="1312"/>
                                          </p:stCondLst>
                                        </p:cTn>
                                        <p:tgtEl>
                                          <p:spTgt spid="6"/>
                                        </p:tgtEl>
                                      </p:cBhvr>
                                      <p:to x="100000" y="80000"/>
                                    </p:animScale>
                                    <p:animScale>
                                      <p:cBhvr>
                                        <p:cTn id="21" dur="166" decel="50000">
                                          <p:stCondLst>
                                            <p:cond delay="1338"/>
                                          </p:stCondLst>
                                        </p:cTn>
                                        <p:tgtEl>
                                          <p:spTgt spid="6"/>
                                        </p:tgtEl>
                                      </p:cBhvr>
                                      <p:to x="100000" y="100000"/>
                                    </p:animScale>
                                    <p:animScale>
                                      <p:cBhvr>
                                        <p:cTn id="22" dur="26">
                                          <p:stCondLst>
                                            <p:cond delay="1642"/>
                                          </p:stCondLst>
                                        </p:cTn>
                                        <p:tgtEl>
                                          <p:spTgt spid="6"/>
                                        </p:tgtEl>
                                      </p:cBhvr>
                                      <p:to x="100000" y="90000"/>
                                    </p:animScale>
                                    <p:animScale>
                                      <p:cBhvr>
                                        <p:cTn id="23" dur="166" decel="50000">
                                          <p:stCondLst>
                                            <p:cond delay="1668"/>
                                          </p:stCondLst>
                                        </p:cTn>
                                        <p:tgtEl>
                                          <p:spTgt spid="6"/>
                                        </p:tgtEl>
                                      </p:cBhvr>
                                      <p:to x="100000" y="100000"/>
                                    </p:animScale>
                                    <p:animScale>
                                      <p:cBhvr>
                                        <p:cTn id="24" dur="26">
                                          <p:stCondLst>
                                            <p:cond delay="1808"/>
                                          </p:stCondLst>
                                        </p:cTn>
                                        <p:tgtEl>
                                          <p:spTgt spid="6"/>
                                        </p:tgtEl>
                                      </p:cBhvr>
                                      <p:to x="100000" y="95000"/>
                                    </p:animScale>
                                    <p:animScale>
                                      <p:cBhvr>
                                        <p:cTn id="25" dur="166" decel="50000">
                                          <p:stCondLst>
                                            <p:cond delay="1834"/>
                                          </p:stCondLst>
                                        </p:cTn>
                                        <p:tgtEl>
                                          <p:spTgt spid="6"/>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grpId="0" nodeType="click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wipe(down)">
                                      <p:cBhvr>
                                        <p:cTn id="30" dur="580">
                                          <p:stCondLst>
                                            <p:cond delay="0"/>
                                          </p:stCondLst>
                                        </p:cTn>
                                        <p:tgtEl>
                                          <p:spTgt spid="7"/>
                                        </p:tgtEl>
                                      </p:cBhvr>
                                    </p:animEffect>
                                    <p:anim calcmode="lin" valueType="num">
                                      <p:cBhvr>
                                        <p:cTn id="31"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36" dur="26">
                                          <p:stCondLst>
                                            <p:cond delay="650"/>
                                          </p:stCondLst>
                                        </p:cTn>
                                        <p:tgtEl>
                                          <p:spTgt spid="7"/>
                                        </p:tgtEl>
                                      </p:cBhvr>
                                      <p:to x="100000" y="60000"/>
                                    </p:animScale>
                                    <p:animScale>
                                      <p:cBhvr>
                                        <p:cTn id="37" dur="166" decel="50000">
                                          <p:stCondLst>
                                            <p:cond delay="676"/>
                                          </p:stCondLst>
                                        </p:cTn>
                                        <p:tgtEl>
                                          <p:spTgt spid="7"/>
                                        </p:tgtEl>
                                      </p:cBhvr>
                                      <p:to x="100000" y="100000"/>
                                    </p:animScale>
                                    <p:animScale>
                                      <p:cBhvr>
                                        <p:cTn id="38" dur="26">
                                          <p:stCondLst>
                                            <p:cond delay="1312"/>
                                          </p:stCondLst>
                                        </p:cTn>
                                        <p:tgtEl>
                                          <p:spTgt spid="7"/>
                                        </p:tgtEl>
                                      </p:cBhvr>
                                      <p:to x="100000" y="80000"/>
                                    </p:animScale>
                                    <p:animScale>
                                      <p:cBhvr>
                                        <p:cTn id="39" dur="166" decel="50000">
                                          <p:stCondLst>
                                            <p:cond delay="1338"/>
                                          </p:stCondLst>
                                        </p:cTn>
                                        <p:tgtEl>
                                          <p:spTgt spid="7"/>
                                        </p:tgtEl>
                                      </p:cBhvr>
                                      <p:to x="100000" y="100000"/>
                                    </p:animScale>
                                    <p:animScale>
                                      <p:cBhvr>
                                        <p:cTn id="40" dur="26">
                                          <p:stCondLst>
                                            <p:cond delay="1642"/>
                                          </p:stCondLst>
                                        </p:cTn>
                                        <p:tgtEl>
                                          <p:spTgt spid="7"/>
                                        </p:tgtEl>
                                      </p:cBhvr>
                                      <p:to x="100000" y="90000"/>
                                    </p:animScale>
                                    <p:animScale>
                                      <p:cBhvr>
                                        <p:cTn id="41" dur="166" decel="50000">
                                          <p:stCondLst>
                                            <p:cond delay="1668"/>
                                          </p:stCondLst>
                                        </p:cTn>
                                        <p:tgtEl>
                                          <p:spTgt spid="7"/>
                                        </p:tgtEl>
                                      </p:cBhvr>
                                      <p:to x="100000" y="100000"/>
                                    </p:animScale>
                                    <p:animScale>
                                      <p:cBhvr>
                                        <p:cTn id="42" dur="26">
                                          <p:stCondLst>
                                            <p:cond delay="1808"/>
                                          </p:stCondLst>
                                        </p:cTn>
                                        <p:tgtEl>
                                          <p:spTgt spid="7"/>
                                        </p:tgtEl>
                                      </p:cBhvr>
                                      <p:to x="100000" y="95000"/>
                                    </p:animScale>
                                    <p:animScale>
                                      <p:cBhvr>
                                        <p:cTn id="43" dur="166" decel="50000">
                                          <p:stCondLst>
                                            <p:cond delay="1834"/>
                                          </p:stCondLst>
                                        </p:cTn>
                                        <p:tgtEl>
                                          <p:spTgt spid="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“Smoking Gun of Credit”</a:t>
            </a:r>
          </a:p>
        </p:txBody>
      </p:sp>
      <p:sp>
        <p:nvSpPr>
          <p:cNvPr id="3" name="Content Placeholder 2"/>
          <p:cNvSpPr>
            <a:spLocks noGrp="1"/>
          </p:cNvSpPr>
          <p:nvPr>
            <p:ph idx="1"/>
          </p:nvPr>
        </p:nvSpPr>
        <p:spPr>
          <a:xfrm>
            <a:off x="228600" y="685800"/>
            <a:ext cx="8763000" cy="457200"/>
          </a:xfrm>
        </p:spPr>
        <p:txBody>
          <a:bodyPr/>
          <a:lstStyle/>
          <a:p>
            <a:r>
              <a:rPr lang="en-GB" dirty="0"/>
              <a:t>Medium debt ratio</a:t>
            </a:r>
          </a:p>
        </p:txBody>
      </p:sp>
      <p:graphicFrame>
        <p:nvGraphicFramePr>
          <p:cNvPr id="4" name="Table 3"/>
          <p:cNvGraphicFramePr>
            <a:graphicFrameLocks noGrp="1"/>
          </p:cNvGraphicFramePr>
          <p:nvPr>
            <p:extLst>
              <p:ext uri="{D42A27DB-BD31-4B8C-83A1-F6EECF244321}">
                <p14:modId xmlns:p14="http://schemas.microsoft.com/office/powerpoint/2010/main" val="4293569002"/>
              </p:ext>
            </p:extLst>
          </p:nvPr>
        </p:nvGraphicFramePr>
        <p:xfrm>
          <a:off x="0" y="1220724"/>
          <a:ext cx="9067796" cy="3884676"/>
        </p:xfrm>
        <a:graphic>
          <a:graphicData uri="http://schemas.openxmlformats.org/drawingml/2006/table">
            <a:tbl>
              <a:tblPr firstRow="1" firstCol="1" bandRow="1">
                <a:tableStyleId>{5C22544A-7EE6-4342-B048-85BDC9FD1C3A}</a:tableStyleId>
              </a:tblPr>
              <a:tblGrid>
                <a:gridCol w="2509237">
                  <a:extLst>
                    <a:ext uri="{9D8B030D-6E8A-4147-A177-3AD203B41FA5}">
                      <a16:colId xmlns:a16="http://schemas.microsoft.com/office/drawing/2014/main" val="1440917970"/>
                    </a:ext>
                  </a:extLst>
                </a:gridCol>
                <a:gridCol w="936937">
                  <a:extLst>
                    <a:ext uri="{9D8B030D-6E8A-4147-A177-3AD203B41FA5}">
                      <a16:colId xmlns:a16="http://schemas.microsoft.com/office/drawing/2014/main" val="392038208"/>
                    </a:ext>
                  </a:extLst>
                </a:gridCol>
                <a:gridCol w="936937">
                  <a:extLst>
                    <a:ext uri="{9D8B030D-6E8A-4147-A177-3AD203B41FA5}">
                      <a16:colId xmlns:a16="http://schemas.microsoft.com/office/drawing/2014/main" val="2460138302"/>
                    </a:ext>
                  </a:extLst>
                </a:gridCol>
                <a:gridCol w="936937">
                  <a:extLst>
                    <a:ext uri="{9D8B030D-6E8A-4147-A177-3AD203B41FA5}">
                      <a16:colId xmlns:a16="http://schemas.microsoft.com/office/drawing/2014/main" val="1565578750"/>
                    </a:ext>
                  </a:extLst>
                </a:gridCol>
                <a:gridCol w="936937">
                  <a:extLst>
                    <a:ext uri="{9D8B030D-6E8A-4147-A177-3AD203B41FA5}">
                      <a16:colId xmlns:a16="http://schemas.microsoft.com/office/drawing/2014/main" val="404520900"/>
                    </a:ext>
                  </a:extLst>
                </a:gridCol>
                <a:gridCol w="936937">
                  <a:extLst>
                    <a:ext uri="{9D8B030D-6E8A-4147-A177-3AD203B41FA5}">
                      <a16:colId xmlns:a16="http://schemas.microsoft.com/office/drawing/2014/main" val="2863980537"/>
                    </a:ext>
                  </a:extLst>
                </a:gridCol>
                <a:gridCol w="936937">
                  <a:extLst>
                    <a:ext uri="{9D8B030D-6E8A-4147-A177-3AD203B41FA5}">
                      <a16:colId xmlns:a16="http://schemas.microsoft.com/office/drawing/2014/main" val="4060873601"/>
                    </a:ext>
                  </a:extLst>
                </a:gridCol>
                <a:gridCol w="936937">
                  <a:extLst>
                    <a:ext uri="{9D8B030D-6E8A-4147-A177-3AD203B41FA5}">
                      <a16:colId xmlns:a16="http://schemas.microsoft.com/office/drawing/2014/main" val="2201897950"/>
                    </a:ext>
                  </a:extLst>
                </a:gridCol>
              </a:tblGrid>
              <a:tr h="184150">
                <a:tc>
                  <a:txBody>
                    <a:bodyPr/>
                    <a:lstStyle/>
                    <a:p>
                      <a:pPr>
                        <a:lnSpc>
                          <a:spcPct val="107000"/>
                        </a:lnSpc>
                        <a:spcAft>
                          <a:spcPts val="0"/>
                        </a:spcAft>
                      </a:pPr>
                      <a:r>
                        <a:rPr lang="en-GB" sz="2000">
                          <a:effectLst/>
                          <a:latin typeface="Candara" panose="020E0502030303020204" pitchFamily="34" charset="0"/>
                        </a:rPr>
                        <a:t>GDP Growth Rate</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10%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en-GB" sz="2000">
                        <a:effectLst/>
                        <a:latin typeface="Candara" panose="020E0502030303020204" pitchFamily="34" charset="0"/>
                      </a:endParaRPr>
                    </a:p>
                  </a:txBody>
                  <a:tcPr marL="68580" marR="68580" marT="0" marB="0"/>
                </a:tc>
                <a:tc>
                  <a:txBody>
                    <a:bodyPr/>
                    <a:lstStyle/>
                    <a:p>
                      <a:endParaRPr lang="en-GB" sz="2000">
                        <a:effectLst/>
                        <a:latin typeface="Candara" panose="020E0502030303020204" pitchFamily="34" charset="0"/>
                      </a:endParaRPr>
                    </a:p>
                  </a:txBody>
                  <a:tcPr marL="68580" marR="68580" marT="0" marB="0"/>
                </a:tc>
                <a:tc>
                  <a:txBody>
                    <a:bodyPr/>
                    <a:lstStyle/>
                    <a:p>
                      <a:endParaRPr lang="en-GB" sz="2000">
                        <a:effectLst/>
                        <a:latin typeface="Candara" panose="020E0502030303020204" pitchFamily="34" charset="0"/>
                      </a:endParaRPr>
                    </a:p>
                  </a:txBody>
                  <a:tcPr marL="68580" marR="68580" marT="0" marB="0"/>
                </a:tc>
                <a:tc>
                  <a:txBody>
                    <a:bodyPr/>
                    <a:lstStyle/>
                    <a:p>
                      <a:endParaRPr lang="en-GB" sz="2000">
                        <a:effectLst/>
                        <a:latin typeface="Candara" panose="020E0502030303020204" pitchFamily="34" charset="0"/>
                      </a:endParaRPr>
                    </a:p>
                  </a:txBody>
                  <a:tcPr marL="68580" marR="68580" marT="0" marB="0"/>
                </a:tc>
                <a:tc>
                  <a:txBody>
                    <a:bodyPr/>
                    <a:lstStyle/>
                    <a:p>
                      <a:endParaRPr lang="en-GB" sz="2000">
                        <a:effectLst/>
                        <a:latin typeface="Candara" panose="020E0502030303020204" pitchFamily="34" charset="0"/>
                      </a:endParaRPr>
                    </a:p>
                  </a:txBody>
                  <a:tcPr marL="68580" marR="68580" marT="0" marB="0"/>
                </a:tc>
                <a:tc>
                  <a:txBody>
                    <a:bodyPr/>
                    <a:lstStyle/>
                    <a:p>
                      <a:endParaRPr lang="en-GB" sz="2000">
                        <a:effectLst/>
                        <a:latin typeface="Candara" panose="020E0502030303020204" pitchFamily="34" charset="0"/>
                      </a:endParaRPr>
                    </a:p>
                  </a:txBody>
                  <a:tcPr marL="68580" marR="68580" marT="0" marB="0"/>
                </a:tc>
                <a:extLst>
                  <a:ext uri="{0D108BD9-81ED-4DB2-BD59-A6C34878D82A}">
                    <a16:rowId xmlns:a16="http://schemas.microsoft.com/office/drawing/2014/main" val="1707627967"/>
                  </a:ext>
                </a:extLst>
              </a:tr>
              <a:tr h="184150">
                <a:tc>
                  <a:txBody>
                    <a:bodyPr/>
                    <a:lstStyle/>
                    <a:p>
                      <a:pPr>
                        <a:lnSpc>
                          <a:spcPct val="107000"/>
                        </a:lnSpc>
                        <a:spcAft>
                          <a:spcPts val="0"/>
                        </a:spcAft>
                      </a:pPr>
                      <a:r>
                        <a:rPr lang="en-GB" sz="2000">
                          <a:effectLst/>
                          <a:latin typeface="Candara" panose="020E0502030303020204" pitchFamily="34" charset="0"/>
                        </a:rPr>
                        <a:t>Debt Growth Rate</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20%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en-GB" sz="2000">
                        <a:effectLst/>
                        <a:latin typeface="Candara" panose="020E0502030303020204" pitchFamily="34" charset="0"/>
                      </a:endParaRPr>
                    </a:p>
                  </a:txBody>
                  <a:tcPr marL="68580" marR="68580" marT="0" marB="0"/>
                </a:tc>
                <a:tc>
                  <a:txBody>
                    <a:bodyPr/>
                    <a:lstStyle/>
                    <a:p>
                      <a:endParaRPr lang="en-GB" sz="2000">
                        <a:effectLst/>
                        <a:latin typeface="Candara" panose="020E0502030303020204" pitchFamily="34" charset="0"/>
                      </a:endParaRPr>
                    </a:p>
                  </a:txBody>
                  <a:tcPr marL="68580" marR="68580" marT="0" marB="0"/>
                </a:tc>
                <a:tc>
                  <a:txBody>
                    <a:bodyPr/>
                    <a:lstStyle/>
                    <a:p>
                      <a:endParaRPr lang="en-GB" sz="2000" dirty="0">
                        <a:effectLst/>
                        <a:latin typeface="Candara" panose="020E0502030303020204" pitchFamily="34" charset="0"/>
                      </a:endParaRPr>
                    </a:p>
                  </a:txBody>
                  <a:tcPr marL="68580" marR="68580" marT="0" marB="0"/>
                </a:tc>
                <a:tc>
                  <a:txBody>
                    <a:bodyPr/>
                    <a:lstStyle/>
                    <a:p>
                      <a:endParaRPr lang="en-GB" sz="2000">
                        <a:effectLst/>
                        <a:latin typeface="Candara" panose="020E0502030303020204" pitchFamily="34" charset="0"/>
                      </a:endParaRPr>
                    </a:p>
                  </a:txBody>
                  <a:tcPr marL="68580" marR="68580" marT="0" marB="0"/>
                </a:tc>
                <a:tc>
                  <a:txBody>
                    <a:bodyPr/>
                    <a:lstStyle/>
                    <a:p>
                      <a:endParaRPr lang="en-GB" sz="2000">
                        <a:effectLst/>
                        <a:latin typeface="Candara" panose="020E0502030303020204" pitchFamily="34" charset="0"/>
                      </a:endParaRPr>
                    </a:p>
                  </a:txBody>
                  <a:tcPr marL="68580" marR="68580" marT="0" marB="0"/>
                </a:tc>
                <a:tc>
                  <a:txBody>
                    <a:bodyPr/>
                    <a:lstStyle/>
                    <a:p>
                      <a:endParaRPr lang="en-GB" sz="2000">
                        <a:effectLst/>
                        <a:latin typeface="Candara" panose="020E0502030303020204" pitchFamily="34" charset="0"/>
                      </a:endParaRPr>
                    </a:p>
                  </a:txBody>
                  <a:tcPr marL="68580" marR="68580" marT="0" marB="0"/>
                </a:tc>
                <a:extLst>
                  <a:ext uri="{0D108BD9-81ED-4DB2-BD59-A6C34878D82A}">
                    <a16:rowId xmlns:a16="http://schemas.microsoft.com/office/drawing/2014/main" val="1720515184"/>
                  </a:ext>
                </a:extLst>
              </a:tr>
              <a:tr h="184150">
                <a:tc>
                  <a:txBody>
                    <a:bodyPr/>
                    <a:lstStyle/>
                    <a:p>
                      <a:pPr>
                        <a:lnSpc>
                          <a:spcPct val="107000"/>
                        </a:lnSpc>
                        <a:spcAft>
                          <a:spcPts val="0"/>
                        </a:spcAft>
                      </a:pPr>
                      <a:r>
                        <a:rPr lang="en-GB" sz="2000">
                          <a:effectLst/>
                          <a:latin typeface="Candara" panose="020E0502030303020204" pitchFamily="34" charset="0"/>
                        </a:rPr>
                        <a:t>Final Debt Growth Rate</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10%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en-GB" sz="2000">
                        <a:effectLst/>
                        <a:latin typeface="Candara" panose="020E0502030303020204" pitchFamily="34" charset="0"/>
                      </a:endParaRPr>
                    </a:p>
                  </a:txBody>
                  <a:tcPr marL="68580" marR="68580" marT="0" marB="0"/>
                </a:tc>
                <a:tc>
                  <a:txBody>
                    <a:bodyPr/>
                    <a:lstStyle/>
                    <a:p>
                      <a:endParaRPr lang="en-GB" sz="2000">
                        <a:effectLst/>
                        <a:latin typeface="Candara" panose="020E0502030303020204" pitchFamily="34" charset="0"/>
                      </a:endParaRPr>
                    </a:p>
                  </a:txBody>
                  <a:tcPr marL="68580" marR="68580" marT="0" marB="0"/>
                </a:tc>
                <a:tc>
                  <a:txBody>
                    <a:bodyPr/>
                    <a:lstStyle/>
                    <a:p>
                      <a:endParaRPr lang="en-GB" sz="2000">
                        <a:effectLst/>
                        <a:latin typeface="Candara" panose="020E0502030303020204" pitchFamily="34" charset="0"/>
                      </a:endParaRPr>
                    </a:p>
                  </a:txBody>
                  <a:tcPr marL="68580" marR="68580" marT="0" marB="0"/>
                </a:tc>
                <a:tc>
                  <a:txBody>
                    <a:bodyPr/>
                    <a:lstStyle/>
                    <a:p>
                      <a:endParaRPr lang="en-GB" sz="2000">
                        <a:effectLst/>
                        <a:latin typeface="Candara" panose="020E0502030303020204" pitchFamily="34" charset="0"/>
                      </a:endParaRPr>
                    </a:p>
                  </a:txBody>
                  <a:tcPr marL="68580" marR="68580" marT="0" marB="0"/>
                </a:tc>
                <a:tc>
                  <a:txBody>
                    <a:bodyPr/>
                    <a:lstStyle/>
                    <a:p>
                      <a:endParaRPr lang="en-GB" sz="2000">
                        <a:effectLst/>
                        <a:latin typeface="Candara" panose="020E0502030303020204" pitchFamily="34" charset="0"/>
                      </a:endParaRPr>
                    </a:p>
                  </a:txBody>
                  <a:tcPr marL="68580" marR="68580" marT="0" marB="0"/>
                </a:tc>
                <a:tc>
                  <a:txBody>
                    <a:bodyPr/>
                    <a:lstStyle/>
                    <a:p>
                      <a:endParaRPr lang="en-GB" sz="2000">
                        <a:effectLst/>
                        <a:latin typeface="Candara" panose="020E0502030303020204" pitchFamily="34" charset="0"/>
                      </a:endParaRPr>
                    </a:p>
                  </a:txBody>
                  <a:tcPr marL="68580" marR="68580" marT="0" marB="0"/>
                </a:tc>
                <a:extLst>
                  <a:ext uri="{0D108BD9-81ED-4DB2-BD59-A6C34878D82A}">
                    <a16:rowId xmlns:a16="http://schemas.microsoft.com/office/drawing/2014/main" val="78380553"/>
                  </a:ext>
                </a:extLst>
              </a:tr>
              <a:tr h="184150">
                <a:tc>
                  <a:txBody>
                    <a:bodyPr/>
                    <a:lstStyle/>
                    <a:p>
                      <a:pPr>
                        <a:lnSpc>
                          <a:spcPct val="107000"/>
                        </a:lnSpc>
                        <a:spcAft>
                          <a:spcPts val="0"/>
                        </a:spcAft>
                      </a:pPr>
                      <a:r>
                        <a:rPr lang="en-GB" sz="2000">
                          <a:effectLst/>
                          <a:latin typeface="Candara" panose="020E0502030303020204" pitchFamily="34" charset="0"/>
                        </a:rPr>
                        <a:t>Initial Debt Ratio</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100%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en-GB" sz="2000">
                        <a:effectLst/>
                        <a:latin typeface="Candara" panose="020E0502030303020204" pitchFamily="34" charset="0"/>
                      </a:endParaRPr>
                    </a:p>
                  </a:txBody>
                  <a:tcPr marL="68580" marR="68580" marT="0" marB="0"/>
                </a:tc>
                <a:tc>
                  <a:txBody>
                    <a:bodyPr/>
                    <a:lstStyle/>
                    <a:p>
                      <a:endParaRPr lang="en-GB" sz="2000">
                        <a:effectLst/>
                        <a:latin typeface="Candara" panose="020E0502030303020204" pitchFamily="34" charset="0"/>
                      </a:endParaRPr>
                    </a:p>
                  </a:txBody>
                  <a:tcPr marL="68580" marR="68580" marT="0" marB="0"/>
                </a:tc>
                <a:tc>
                  <a:txBody>
                    <a:bodyPr/>
                    <a:lstStyle/>
                    <a:p>
                      <a:endParaRPr lang="en-GB" sz="2000">
                        <a:effectLst/>
                        <a:latin typeface="Candara" panose="020E0502030303020204" pitchFamily="34" charset="0"/>
                      </a:endParaRPr>
                    </a:p>
                  </a:txBody>
                  <a:tcPr marL="68580" marR="68580" marT="0" marB="0"/>
                </a:tc>
                <a:tc>
                  <a:txBody>
                    <a:bodyPr/>
                    <a:lstStyle/>
                    <a:p>
                      <a:endParaRPr lang="en-GB" sz="2000">
                        <a:effectLst/>
                        <a:latin typeface="Candara" panose="020E0502030303020204" pitchFamily="34" charset="0"/>
                      </a:endParaRPr>
                    </a:p>
                  </a:txBody>
                  <a:tcPr marL="68580" marR="68580" marT="0" marB="0"/>
                </a:tc>
                <a:tc>
                  <a:txBody>
                    <a:bodyPr/>
                    <a:lstStyle/>
                    <a:p>
                      <a:endParaRPr lang="en-GB" sz="2000">
                        <a:effectLst/>
                        <a:latin typeface="Candara" panose="020E0502030303020204" pitchFamily="34" charset="0"/>
                      </a:endParaRPr>
                    </a:p>
                  </a:txBody>
                  <a:tcPr marL="68580" marR="68580" marT="0" marB="0"/>
                </a:tc>
                <a:tc>
                  <a:txBody>
                    <a:bodyPr/>
                    <a:lstStyle/>
                    <a:p>
                      <a:endParaRPr lang="en-GB" sz="2000">
                        <a:effectLst/>
                        <a:latin typeface="Candara" panose="020E0502030303020204" pitchFamily="34" charset="0"/>
                      </a:endParaRPr>
                    </a:p>
                  </a:txBody>
                  <a:tcPr marL="68580" marR="68580" marT="0" marB="0"/>
                </a:tc>
                <a:extLst>
                  <a:ext uri="{0D108BD9-81ED-4DB2-BD59-A6C34878D82A}">
                    <a16:rowId xmlns:a16="http://schemas.microsoft.com/office/drawing/2014/main" val="2135980941"/>
                  </a:ext>
                </a:extLst>
              </a:tr>
              <a:tr h="184150">
                <a:tc>
                  <a:txBody>
                    <a:bodyPr/>
                    <a:lstStyle/>
                    <a:p>
                      <a:pPr>
                        <a:lnSpc>
                          <a:spcPct val="107000"/>
                        </a:lnSpc>
                        <a:spcAft>
                          <a:spcPts val="0"/>
                        </a:spcAft>
                      </a:pPr>
                      <a:r>
                        <a:rPr lang="en-GB" sz="2000">
                          <a:effectLst/>
                          <a:latin typeface="Candara" panose="020E0502030303020204" pitchFamily="34" charset="0"/>
                        </a:rPr>
                        <a:t>Years</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1</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2</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3</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4</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5</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6</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01435081"/>
                  </a:ext>
                </a:extLst>
              </a:tr>
              <a:tr h="184150">
                <a:tc>
                  <a:txBody>
                    <a:bodyPr/>
                    <a:lstStyle/>
                    <a:p>
                      <a:pPr>
                        <a:lnSpc>
                          <a:spcPct val="107000"/>
                        </a:lnSpc>
                        <a:spcAft>
                          <a:spcPts val="0"/>
                        </a:spcAft>
                      </a:pPr>
                      <a:r>
                        <a:rPr lang="en-GB" sz="2000">
                          <a:effectLst/>
                          <a:latin typeface="Candara" panose="020E0502030303020204" pitchFamily="34" charset="0"/>
                        </a:rPr>
                        <a:t>GDP</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$1,000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$1,100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$1,210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$1,331</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$1,464</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$1,611</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$1,772</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46845972"/>
                  </a:ext>
                </a:extLst>
              </a:tr>
              <a:tr h="184150">
                <a:tc>
                  <a:txBody>
                    <a:bodyPr/>
                    <a:lstStyle/>
                    <a:p>
                      <a:pPr>
                        <a:lnSpc>
                          <a:spcPct val="107000"/>
                        </a:lnSpc>
                        <a:spcAft>
                          <a:spcPts val="0"/>
                        </a:spcAft>
                      </a:pPr>
                      <a:r>
                        <a:rPr lang="en-GB" sz="2000">
                          <a:effectLst/>
                          <a:latin typeface="Candara" panose="020E0502030303020204" pitchFamily="34" charset="0"/>
                        </a:rPr>
                        <a:t>Debt</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$1,000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$1,200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$1,440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$1,728</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$2,074</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$2,488</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$2,737</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73840687"/>
                  </a:ext>
                </a:extLst>
              </a:tr>
              <a:tr h="184150">
                <a:tc>
                  <a:txBody>
                    <a:bodyPr/>
                    <a:lstStyle/>
                    <a:p>
                      <a:pPr>
                        <a:lnSpc>
                          <a:spcPct val="107000"/>
                        </a:lnSpc>
                        <a:spcAft>
                          <a:spcPts val="0"/>
                        </a:spcAft>
                      </a:pPr>
                      <a:r>
                        <a:rPr lang="en-GB" sz="2000">
                          <a:effectLst/>
                          <a:latin typeface="Candara" panose="020E0502030303020204" pitchFamily="34" charset="0"/>
                        </a:rPr>
                        <a:t>Debt to GDP Ratio</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100%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109%</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119%</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130%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142%</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155%</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155%</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37176681"/>
                  </a:ext>
                </a:extLst>
              </a:tr>
              <a:tr h="184150">
                <a:tc>
                  <a:txBody>
                    <a:bodyPr/>
                    <a:lstStyle/>
                    <a:p>
                      <a:pPr>
                        <a:lnSpc>
                          <a:spcPct val="107000"/>
                        </a:lnSpc>
                        <a:spcAft>
                          <a:spcPts val="0"/>
                        </a:spcAft>
                      </a:pPr>
                      <a:r>
                        <a:rPr lang="en-GB" sz="2000">
                          <a:effectLst/>
                          <a:latin typeface="Candara" panose="020E0502030303020204" pitchFamily="34" charset="0"/>
                        </a:rPr>
                        <a:t>Credit</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en-GB" sz="2000">
                        <a:effectLst/>
                        <a:latin typeface="Candara" panose="020E0502030303020204" pitchFamily="34"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$200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$240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$288</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$346</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$415</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$249</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11440126"/>
                  </a:ext>
                </a:extLst>
              </a:tr>
              <a:tr h="184150">
                <a:tc gridSpan="2">
                  <a:txBody>
                    <a:bodyPr/>
                    <a:lstStyle/>
                    <a:p>
                      <a:pPr>
                        <a:lnSpc>
                          <a:spcPct val="107000"/>
                        </a:lnSpc>
                        <a:spcAft>
                          <a:spcPts val="0"/>
                        </a:spcAft>
                      </a:pPr>
                      <a:r>
                        <a:rPr lang="en-GB" sz="2000">
                          <a:effectLst/>
                          <a:latin typeface="Candara" panose="020E0502030303020204" pitchFamily="34" charset="0"/>
                        </a:rPr>
                        <a:t>Total Demand</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a:txBody>
                    <a:bodyPr/>
                    <a:lstStyle/>
                    <a:p>
                      <a:pPr>
                        <a:lnSpc>
                          <a:spcPct val="107000"/>
                        </a:lnSpc>
                        <a:spcAft>
                          <a:spcPts val="0"/>
                        </a:spcAft>
                      </a:pPr>
                      <a:r>
                        <a:rPr lang="en-GB" sz="2000">
                          <a:effectLst/>
                          <a:latin typeface="Candara" panose="020E0502030303020204" pitchFamily="34" charset="0"/>
                        </a:rPr>
                        <a:t>$1,300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$1,450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$1,619</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$1,810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$2,025</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$2,020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25884176"/>
                  </a:ext>
                </a:extLst>
              </a:tr>
              <a:tr h="184150">
                <a:tc gridSpan="3">
                  <a:txBody>
                    <a:bodyPr/>
                    <a:lstStyle/>
                    <a:p>
                      <a:pPr>
                        <a:lnSpc>
                          <a:spcPct val="107000"/>
                        </a:lnSpc>
                        <a:spcAft>
                          <a:spcPts val="0"/>
                        </a:spcAft>
                      </a:pPr>
                      <a:r>
                        <a:rPr lang="en-GB" sz="2000">
                          <a:effectLst/>
                          <a:latin typeface="Candara" panose="020E0502030303020204" pitchFamily="34" charset="0"/>
                        </a:rPr>
                        <a:t>Demand Growth  Rate</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hMerge="1">
                  <a:txBody>
                    <a:bodyPr/>
                    <a:lstStyle/>
                    <a:p>
                      <a:endParaRPr lang="en-GB"/>
                    </a:p>
                  </a:txBody>
                  <a:tcPr/>
                </a:tc>
                <a:tc>
                  <a:txBody>
                    <a:bodyPr/>
                    <a:lstStyle/>
                    <a:p>
                      <a:pPr>
                        <a:lnSpc>
                          <a:spcPct val="107000"/>
                        </a:lnSpc>
                        <a:spcAft>
                          <a:spcPts val="0"/>
                        </a:spcAft>
                      </a:pPr>
                      <a:r>
                        <a:rPr lang="en-GB" sz="2000">
                          <a:effectLst/>
                          <a:latin typeface="Candara" panose="020E0502030303020204" pitchFamily="34" charset="0"/>
                        </a:rPr>
                        <a:t>11.5%</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11.7%</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11.8%</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11.9%</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dirty="0">
                          <a:effectLst/>
                          <a:latin typeface="Candara" panose="020E0502030303020204" pitchFamily="34" charset="0"/>
                        </a:rPr>
                        <a:t>-0.2%</a:t>
                      </a:r>
                      <a:endParaRPr lang="en-GB" sz="2000" dirty="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03360209"/>
                  </a:ext>
                </a:extLst>
              </a:tr>
            </a:tbl>
          </a:graphicData>
        </a:graphic>
      </p:graphicFrame>
      <p:sp>
        <p:nvSpPr>
          <p:cNvPr id="5" name="Rounded Rectangle 4"/>
          <p:cNvSpPr/>
          <p:nvPr/>
        </p:nvSpPr>
        <p:spPr bwMode="auto">
          <a:xfrm>
            <a:off x="7162800" y="3782283"/>
            <a:ext cx="1828800" cy="408717"/>
          </a:xfrm>
          <a:prstGeom prst="roundRect">
            <a:avLst/>
          </a:prstGeom>
          <a:gradFill rotWithShape="0">
            <a:gsLst>
              <a:gs pos="63000">
                <a:schemeClr val="bg1">
                  <a:alpha val="0"/>
                </a:schemeClr>
              </a:gs>
              <a:gs pos="100000">
                <a:schemeClr val="accent1"/>
              </a:gs>
            </a:gsLst>
            <a:path path="rect">
              <a:fillToRect l="50000" t="50000" r="50000" b="50000"/>
            </a:path>
          </a:gradFill>
          <a:ln w="12700" cap="sq"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rgbClr val="FFFFFF"/>
              </a:solidFill>
              <a:effectLst>
                <a:outerShdw blurRad="38100" dist="38100" dir="2700000" algn="tl">
                  <a:srgbClr val="000000">
                    <a:alpha val="43137"/>
                  </a:srgbClr>
                </a:outerShdw>
              </a:effectLst>
              <a:latin typeface="Candara" panose="020E0502030303020204" pitchFamily="34" charset="0"/>
            </a:endParaRPr>
          </a:p>
        </p:txBody>
      </p:sp>
      <p:sp>
        <p:nvSpPr>
          <p:cNvPr id="6" name="Rounded Rectangle 5"/>
          <p:cNvSpPr/>
          <p:nvPr/>
        </p:nvSpPr>
        <p:spPr bwMode="auto">
          <a:xfrm>
            <a:off x="7162800" y="4772883"/>
            <a:ext cx="1828800" cy="408717"/>
          </a:xfrm>
          <a:prstGeom prst="roundRect">
            <a:avLst/>
          </a:prstGeom>
          <a:gradFill rotWithShape="0">
            <a:gsLst>
              <a:gs pos="63000">
                <a:schemeClr val="bg1">
                  <a:alpha val="0"/>
                </a:schemeClr>
              </a:gs>
              <a:gs pos="100000">
                <a:schemeClr val="accent1"/>
              </a:gs>
            </a:gsLst>
            <a:path path="rect">
              <a:fillToRect l="50000" t="50000" r="50000" b="50000"/>
            </a:path>
          </a:gradFill>
          <a:ln w="12700" cap="sq"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rgbClr val="FFFFFF"/>
              </a:solidFill>
              <a:effectLst>
                <a:outerShdw blurRad="38100" dist="38100" dir="2700000" algn="tl">
                  <a:srgbClr val="000000">
                    <a:alpha val="43137"/>
                  </a:srgbClr>
                </a:outerShdw>
              </a:effectLst>
              <a:latin typeface="Candara" panose="020E0502030303020204" pitchFamily="34" charset="0"/>
            </a:endParaRPr>
          </a:p>
        </p:txBody>
      </p:sp>
    </p:spTree>
    <p:extLst>
      <p:ext uri="{BB962C8B-B14F-4D97-AF65-F5344CB8AC3E}">
        <p14:creationId xmlns:p14="http://schemas.microsoft.com/office/powerpoint/2010/main" val="2399989743"/>
      </p:ext>
    </p:extLst>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80">
                                          <p:stCondLst>
                                            <p:cond delay="0"/>
                                          </p:stCondLst>
                                        </p:cTn>
                                        <p:tgtEl>
                                          <p:spTgt spid="5"/>
                                        </p:tgtEl>
                                      </p:cBhvr>
                                    </p:animEffect>
                                    <p:anim calcmode="lin" valueType="num">
                                      <p:cBhvr>
                                        <p:cTn id="13"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8" dur="26">
                                          <p:stCondLst>
                                            <p:cond delay="650"/>
                                          </p:stCondLst>
                                        </p:cTn>
                                        <p:tgtEl>
                                          <p:spTgt spid="5"/>
                                        </p:tgtEl>
                                      </p:cBhvr>
                                      <p:to x="100000" y="60000"/>
                                    </p:animScale>
                                    <p:animScale>
                                      <p:cBhvr>
                                        <p:cTn id="19" dur="166" decel="50000">
                                          <p:stCondLst>
                                            <p:cond delay="676"/>
                                          </p:stCondLst>
                                        </p:cTn>
                                        <p:tgtEl>
                                          <p:spTgt spid="5"/>
                                        </p:tgtEl>
                                      </p:cBhvr>
                                      <p:to x="100000" y="100000"/>
                                    </p:animScale>
                                    <p:animScale>
                                      <p:cBhvr>
                                        <p:cTn id="20" dur="26">
                                          <p:stCondLst>
                                            <p:cond delay="1312"/>
                                          </p:stCondLst>
                                        </p:cTn>
                                        <p:tgtEl>
                                          <p:spTgt spid="5"/>
                                        </p:tgtEl>
                                      </p:cBhvr>
                                      <p:to x="100000" y="80000"/>
                                    </p:animScale>
                                    <p:animScale>
                                      <p:cBhvr>
                                        <p:cTn id="21" dur="166" decel="50000">
                                          <p:stCondLst>
                                            <p:cond delay="1338"/>
                                          </p:stCondLst>
                                        </p:cTn>
                                        <p:tgtEl>
                                          <p:spTgt spid="5"/>
                                        </p:tgtEl>
                                      </p:cBhvr>
                                      <p:to x="100000" y="100000"/>
                                    </p:animScale>
                                    <p:animScale>
                                      <p:cBhvr>
                                        <p:cTn id="22" dur="26">
                                          <p:stCondLst>
                                            <p:cond delay="1642"/>
                                          </p:stCondLst>
                                        </p:cTn>
                                        <p:tgtEl>
                                          <p:spTgt spid="5"/>
                                        </p:tgtEl>
                                      </p:cBhvr>
                                      <p:to x="100000" y="90000"/>
                                    </p:animScale>
                                    <p:animScale>
                                      <p:cBhvr>
                                        <p:cTn id="23" dur="166" decel="50000">
                                          <p:stCondLst>
                                            <p:cond delay="1668"/>
                                          </p:stCondLst>
                                        </p:cTn>
                                        <p:tgtEl>
                                          <p:spTgt spid="5"/>
                                        </p:tgtEl>
                                      </p:cBhvr>
                                      <p:to x="100000" y="100000"/>
                                    </p:animScale>
                                    <p:animScale>
                                      <p:cBhvr>
                                        <p:cTn id="24" dur="26">
                                          <p:stCondLst>
                                            <p:cond delay="1808"/>
                                          </p:stCondLst>
                                        </p:cTn>
                                        <p:tgtEl>
                                          <p:spTgt spid="5"/>
                                        </p:tgtEl>
                                      </p:cBhvr>
                                      <p:to x="100000" y="95000"/>
                                    </p:animScale>
                                    <p:animScale>
                                      <p:cBhvr>
                                        <p:cTn id="25" dur="166" decel="50000">
                                          <p:stCondLst>
                                            <p:cond delay="1834"/>
                                          </p:stCondLst>
                                        </p:cTn>
                                        <p:tgtEl>
                                          <p:spTgt spid="5"/>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wipe(down)">
                                      <p:cBhvr>
                                        <p:cTn id="30" dur="580">
                                          <p:stCondLst>
                                            <p:cond delay="0"/>
                                          </p:stCondLst>
                                        </p:cTn>
                                        <p:tgtEl>
                                          <p:spTgt spid="6"/>
                                        </p:tgtEl>
                                      </p:cBhvr>
                                    </p:animEffect>
                                    <p:anim calcmode="lin" valueType="num">
                                      <p:cBhvr>
                                        <p:cTn id="31"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36" dur="26">
                                          <p:stCondLst>
                                            <p:cond delay="650"/>
                                          </p:stCondLst>
                                        </p:cTn>
                                        <p:tgtEl>
                                          <p:spTgt spid="6"/>
                                        </p:tgtEl>
                                      </p:cBhvr>
                                      <p:to x="100000" y="60000"/>
                                    </p:animScale>
                                    <p:animScale>
                                      <p:cBhvr>
                                        <p:cTn id="37" dur="166" decel="50000">
                                          <p:stCondLst>
                                            <p:cond delay="676"/>
                                          </p:stCondLst>
                                        </p:cTn>
                                        <p:tgtEl>
                                          <p:spTgt spid="6"/>
                                        </p:tgtEl>
                                      </p:cBhvr>
                                      <p:to x="100000" y="100000"/>
                                    </p:animScale>
                                    <p:animScale>
                                      <p:cBhvr>
                                        <p:cTn id="38" dur="26">
                                          <p:stCondLst>
                                            <p:cond delay="1312"/>
                                          </p:stCondLst>
                                        </p:cTn>
                                        <p:tgtEl>
                                          <p:spTgt spid="6"/>
                                        </p:tgtEl>
                                      </p:cBhvr>
                                      <p:to x="100000" y="80000"/>
                                    </p:animScale>
                                    <p:animScale>
                                      <p:cBhvr>
                                        <p:cTn id="39" dur="166" decel="50000">
                                          <p:stCondLst>
                                            <p:cond delay="1338"/>
                                          </p:stCondLst>
                                        </p:cTn>
                                        <p:tgtEl>
                                          <p:spTgt spid="6"/>
                                        </p:tgtEl>
                                      </p:cBhvr>
                                      <p:to x="100000" y="100000"/>
                                    </p:animScale>
                                    <p:animScale>
                                      <p:cBhvr>
                                        <p:cTn id="40" dur="26">
                                          <p:stCondLst>
                                            <p:cond delay="1642"/>
                                          </p:stCondLst>
                                        </p:cTn>
                                        <p:tgtEl>
                                          <p:spTgt spid="6"/>
                                        </p:tgtEl>
                                      </p:cBhvr>
                                      <p:to x="100000" y="90000"/>
                                    </p:animScale>
                                    <p:animScale>
                                      <p:cBhvr>
                                        <p:cTn id="41" dur="166" decel="50000">
                                          <p:stCondLst>
                                            <p:cond delay="1668"/>
                                          </p:stCondLst>
                                        </p:cTn>
                                        <p:tgtEl>
                                          <p:spTgt spid="6"/>
                                        </p:tgtEl>
                                      </p:cBhvr>
                                      <p:to x="100000" y="100000"/>
                                    </p:animScale>
                                    <p:animScale>
                                      <p:cBhvr>
                                        <p:cTn id="42" dur="26">
                                          <p:stCondLst>
                                            <p:cond delay="1808"/>
                                          </p:stCondLst>
                                        </p:cTn>
                                        <p:tgtEl>
                                          <p:spTgt spid="6"/>
                                        </p:tgtEl>
                                      </p:cBhvr>
                                      <p:to x="100000" y="95000"/>
                                    </p:animScale>
                                    <p:animScale>
                                      <p:cBhvr>
                                        <p:cTn id="43"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“Smoking Gun of Credit”</a:t>
            </a:r>
          </a:p>
        </p:txBody>
      </p:sp>
      <p:sp>
        <p:nvSpPr>
          <p:cNvPr id="3" name="Content Placeholder 2"/>
          <p:cNvSpPr>
            <a:spLocks noGrp="1"/>
          </p:cNvSpPr>
          <p:nvPr>
            <p:ph idx="1"/>
          </p:nvPr>
        </p:nvSpPr>
        <p:spPr>
          <a:xfrm>
            <a:off x="228600" y="685800"/>
            <a:ext cx="8763000" cy="533400"/>
          </a:xfrm>
        </p:spPr>
        <p:txBody>
          <a:bodyPr/>
          <a:lstStyle/>
          <a:p>
            <a:r>
              <a:rPr lang="en-GB" dirty="0"/>
              <a:t>High Debt Ratio</a:t>
            </a:r>
          </a:p>
        </p:txBody>
      </p:sp>
      <p:graphicFrame>
        <p:nvGraphicFramePr>
          <p:cNvPr id="4" name="Table 3"/>
          <p:cNvGraphicFramePr>
            <a:graphicFrameLocks noGrp="1"/>
          </p:cNvGraphicFramePr>
          <p:nvPr>
            <p:extLst>
              <p:ext uri="{D42A27DB-BD31-4B8C-83A1-F6EECF244321}">
                <p14:modId xmlns:p14="http://schemas.microsoft.com/office/powerpoint/2010/main" val="1491928248"/>
              </p:ext>
            </p:extLst>
          </p:nvPr>
        </p:nvGraphicFramePr>
        <p:xfrm>
          <a:off x="152403" y="1143000"/>
          <a:ext cx="8762999" cy="3812286"/>
        </p:xfrm>
        <a:graphic>
          <a:graphicData uri="http://schemas.openxmlformats.org/drawingml/2006/table">
            <a:tbl>
              <a:tblPr firstRow="1" firstCol="1" bandRow="1">
                <a:tableStyleId>{5C22544A-7EE6-4342-B048-85BDC9FD1C3A}</a:tableStyleId>
              </a:tblPr>
              <a:tblGrid>
                <a:gridCol w="2424891">
                  <a:extLst>
                    <a:ext uri="{9D8B030D-6E8A-4147-A177-3AD203B41FA5}">
                      <a16:colId xmlns:a16="http://schemas.microsoft.com/office/drawing/2014/main" val="2164960281"/>
                    </a:ext>
                  </a:extLst>
                </a:gridCol>
                <a:gridCol w="905444">
                  <a:extLst>
                    <a:ext uri="{9D8B030D-6E8A-4147-A177-3AD203B41FA5}">
                      <a16:colId xmlns:a16="http://schemas.microsoft.com/office/drawing/2014/main" val="797245319"/>
                    </a:ext>
                  </a:extLst>
                </a:gridCol>
                <a:gridCol w="905444">
                  <a:extLst>
                    <a:ext uri="{9D8B030D-6E8A-4147-A177-3AD203B41FA5}">
                      <a16:colId xmlns:a16="http://schemas.microsoft.com/office/drawing/2014/main" val="544593500"/>
                    </a:ext>
                  </a:extLst>
                </a:gridCol>
                <a:gridCol w="905444">
                  <a:extLst>
                    <a:ext uri="{9D8B030D-6E8A-4147-A177-3AD203B41FA5}">
                      <a16:colId xmlns:a16="http://schemas.microsoft.com/office/drawing/2014/main" val="520196998"/>
                    </a:ext>
                  </a:extLst>
                </a:gridCol>
                <a:gridCol w="905444">
                  <a:extLst>
                    <a:ext uri="{9D8B030D-6E8A-4147-A177-3AD203B41FA5}">
                      <a16:colId xmlns:a16="http://schemas.microsoft.com/office/drawing/2014/main" val="594586675"/>
                    </a:ext>
                  </a:extLst>
                </a:gridCol>
                <a:gridCol w="905444">
                  <a:extLst>
                    <a:ext uri="{9D8B030D-6E8A-4147-A177-3AD203B41FA5}">
                      <a16:colId xmlns:a16="http://schemas.microsoft.com/office/drawing/2014/main" val="1524105235"/>
                    </a:ext>
                  </a:extLst>
                </a:gridCol>
                <a:gridCol w="905444">
                  <a:extLst>
                    <a:ext uri="{9D8B030D-6E8A-4147-A177-3AD203B41FA5}">
                      <a16:colId xmlns:a16="http://schemas.microsoft.com/office/drawing/2014/main" val="2954376202"/>
                    </a:ext>
                  </a:extLst>
                </a:gridCol>
                <a:gridCol w="905444">
                  <a:extLst>
                    <a:ext uri="{9D8B030D-6E8A-4147-A177-3AD203B41FA5}">
                      <a16:colId xmlns:a16="http://schemas.microsoft.com/office/drawing/2014/main" val="3778514079"/>
                    </a:ext>
                  </a:extLst>
                </a:gridCol>
              </a:tblGrid>
              <a:tr h="184150">
                <a:tc>
                  <a:txBody>
                    <a:bodyPr/>
                    <a:lstStyle/>
                    <a:p>
                      <a:pPr>
                        <a:lnSpc>
                          <a:spcPct val="107000"/>
                        </a:lnSpc>
                        <a:spcAft>
                          <a:spcPts val="0"/>
                        </a:spcAft>
                      </a:pPr>
                      <a:r>
                        <a:rPr lang="en-GB" sz="2000">
                          <a:effectLst/>
                          <a:latin typeface="Candara" panose="020E0502030303020204" pitchFamily="34" charset="0"/>
                        </a:rPr>
                        <a:t>GDP Growth Rate</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endParaRPr lang="en-GB" sz="2000">
                        <a:effectLst/>
                        <a:latin typeface="Candara" panose="020E0502030303020204" pitchFamily="34" charset="0"/>
                      </a:endParaRPr>
                    </a:p>
                  </a:txBody>
                  <a:tcPr marL="68580" marR="68580" marT="0" marB="0" anchor="b"/>
                </a:tc>
                <a:tc>
                  <a:txBody>
                    <a:bodyPr/>
                    <a:lstStyle/>
                    <a:p>
                      <a:pPr>
                        <a:lnSpc>
                          <a:spcPct val="107000"/>
                        </a:lnSpc>
                      </a:pPr>
                      <a:endParaRPr lang="en-GB" sz="2000">
                        <a:effectLst/>
                        <a:latin typeface="Candara" panose="020E0502030303020204" pitchFamily="34" charset="0"/>
                      </a:endParaRPr>
                    </a:p>
                  </a:txBody>
                  <a:tcPr marL="68580" marR="68580" marT="0" marB="0" anchor="b"/>
                </a:tc>
                <a:tc>
                  <a:txBody>
                    <a:bodyPr/>
                    <a:lstStyle/>
                    <a:p>
                      <a:pPr>
                        <a:lnSpc>
                          <a:spcPct val="107000"/>
                        </a:lnSpc>
                      </a:pPr>
                      <a:endParaRPr lang="en-GB" sz="2000">
                        <a:effectLst/>
                        <a:latin typeface="Candara" panose="020E0502030303020204" pitchFamily="34" charset="0"/>
                      </a:endParaRPr>
                    </a:p>
                  </a:txBody>
                  <a:tcPr marL="68580" marR="68580" marT="0" marB="0" anchor="b"/>
                </a:tc>
                <a:tc>
                  <a:txBody>
                    <a:bodyPr/>
                    <a:lstStyle/>
                    <a:p>
                      <a:pPr>
                        <a:lnSpc>
                          <a:spcPct val="107000"/>
                        </a:lnSpc>
                      </a:pPr>
                      <a:endParaRPr lang="en-GB" sz="2000">
                        <a:effectLst/>
                        <a:latin typeface="Candara" panose="020E0502030303020204" pitchFamily="34" charset="0"/>
                      </a:endParaRPr>
                    </a:p>
                  </a:txBody>
                  <a:tcPr marL="68580" marR="68580" marT="0" marB="0" anchor="b"/>
                </a:tc>
                <a:tc>
                  <a:txBody>
                    <a:bodyPr/>
                    <a:lstStyle/>
                    <a:p>
                      <a:pPr>
                        <a:lnSpc>
                          <a:spcPct val="107000"/>
                        </a:lnSpc>
                      </a:pPr>
                      <a:endParaRPr lang="en-GB" sz="2000">
                        <a:effectLst/>
                        <a:latin typeface="Candara" panose="020E0502030303020204" pitchFamily="34" charset="0"/>
                      </a:endParaRPr>
                    </a:p>
                  </a:txBody>
                  <a:tcPr marL="68580" marR="68580" marT="0" marB="0" anchor="b"/>
                </a:tc>
                <a:tc>
                  <a:txBody>
                    <a:bodyPr/>
                    <a:lstStyle/>
                    <a:p>
                      <a:pPr>
                        <a:lnSpc>
                          <a:spcPct val="107000"/>
                        </a:lnSpc>
                      </a:pPr>
                      <a:endParaRPr lang="en-GB" sz="2000">
                        <a:effectLst/>
                        <a:latin typeface="Candara" panose="020E0502030303020204" pitchFamily="34" charset="0"/>
                      </a:endParaRPr>
                    </a:p>
                  </a:txBody>
                  <a:tcPr marL="68580" marR="68580" marT="0" marB="0" anchor="b"/>
                </a:tc>
                <a:extLst>
                  <a:ext uri="{0D108BD9-81ED-4DB2-BD59-A6C34878D82A}">
                    <a16:rowId xmlns:a16="http://schemas.microsoft.com/office/drawing/2014/main" val="809746173"/>
                  </a:ext>
                </a:extLst>
              </a:tr>
              <a:tr h="184150">
                <a:tc>
                  <a:txBody>
                    <a:bodyPr/>
                    <a:lstStyle/>
                    <a:p>
                      <a:pPr>
                        <a:lnSpc>
                          <a:spcPct val="107000"/>
                        </a:lnSpc>
                        <a:spcAft>
                          <a:spcPts val="0"/>
                        </a:spcAft>
                      </a:pPr>
                      <a:r>
                        <a:rPr lang="en-GB" sz="2000">
                          <a:effectLst/>
                          <a:latin typeface="Candara" panose="020E0502030303020204" pitchFamily="34" charset="0"/>
                        </a:rPr>
                        <a:t>Debt Growth Rate</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20%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endParaRPr lang="en-GB" sz="2000">
                        <a:effectLst/>
                        <a:latin typeface="Candara" panose="020E0502030303020204" pitchFamily="34" charset="0"/>
                      </a:endParaRPr>
                    </a:p>
                  </a:txBody>
                  <a:tcPr marL="68580" marR="68580" marT="0" marB="0" anchor="b"/>
                </a:tc>
                <a:tc>
                  <a:txBody>
                    <a:bodyPr/>
                    <a:lstStyle/>
                    <a:p>
                      <a:pPr>
                        <a:lnSpc>
                          <a:spcPct val="107000"/>
                        </a:lnSpc>
                      </a:pPr>
                      <a:endParaRPr lang="en-GB" sz="2000">
                        <a:effectLst/>
                        <a:latin typeface="Candara" panose="020E0502030303020204" pitchFamily="34" charset="0"/>
                      </a:endParaRPr>
                    </a:p>
                  </a:txBody>
                  <a:tcPr marL="68580" marR="68580" marT="0" marB="0" anchor="b"/>
                </a:tc>
                <a:tc>
                  <a:txBody>
                    <a:bodyPr/>
                    <a:lstStyle/>
                    <a:p>
                      <a:pPr>
                        <a:lnSpc>
                          <a:spcPct val="107000"/>
                        </a:lnSpc>
                      </a:pPr>
                      <a:endParaRPr lang="en-GB" sz="2000">
                        <a:effectLst/>
                        <a:latin typeface="Candara" panose="020E0502030303020204" pitchFamily="34" charset="0"/>
                      </a:endParaRPr>
                    </a:p>
                  </a:txBody>
                  <a:tcPr marL="68580" marR="68580" marT="0" marB="0" anchor="b"/>
                </a:tc>
                <a:tc>
                  <a:txBody>
                    <a:bodyPr/>
                    <a:lstStyle/>
                    <a:p>
                      <a:pPr>
                        <a:lnSpc>
                          <a:spcPct val="107000"/>
                        </a:lnSpc>
                      </a:pPr>
                      <a:endParaRPr lang="en-GB" sz="2000">
                        <a:effectLst/>
                        <a:latin typeface="Candara" panose="020E0502030303020204" pitchFamily="34" charset="0"/>
                      </a:endParaRPr>
                    </a:p>
                  </a:txBody>
                  <a:tcPr marL="68580" marR="68580" marT="0" marB="0" anchor="b"/>
                </a:tc>
                <a:tc>
                  <a:txBody>
                    <a:bodyPr/>
                    <a:lstStyle/>
                    <a:p>
                      <a:pPr>
                        <a:lnSpc>
                          <a:spcPct val="107000"/>
                        </a:lnSpc>
                      </a:pPr>
                      <a:endParaRPr lang="en-GB" sz="2000">
                        <a:effectLst/>
                        <a:latin typeface="Candara" panose="020E0502030303020204" pitchFamily="34" charset="0"/>
                      </a:endParaRPr>
                    </a:p>
                  </a:txBody>
                  <a:tcPr marL="68580" marR="68580" marT="0" marB="0" anchor="b"/>
                </a:tc>
                <a:tc>
                  <a:txBody>
                    <a:bodyPr/>
                    <a:lstStyle/>
                    <a:p>
                      <a:pPr>
                        <a:lnSpc>
                          <a:spcPct val="107000"/>
                        </a:lnSpc>
                      </a:pPr>
                      <a:endParaRPr lang="en-GB" sz="2000">
                        <a:effectLst/>
                        <a:latin typeface="Candara" panose="020E0502030303020204" pitchFamily="34" charset="0"/>
                      </a:endParaRPr>
                    </a:p>
                  </a:txBody>
                  <a:tcPr marL="68580" marR="68580" marT="0" marB="0" anchor="b"/>
                </a:tc>
                <a:extLst>
                  <a:ext uri="{0D108BD9-81ED-4DB2-BD59-A6C34878D82A}">
                    <a16:rowId xmlns:a16="http://schemas.microsoft.com/office/drawing/2014/main" val="1253031829"/>
                  </a:ext>
                </a:extLst>
              </a:tr>
              <a:tr h="184150">
                <a:tc>
                  <a:txBody>
                    <a:bodyPr/>
                    <a:lstStyle/>
                    <a:p>
                      <a:pPr>
                        <a:lnSpc>
                          <a:spcPct val="107000"/>
                        </a:lnSpc>
                        <a:spcAft>
                          <a:spcPts val="0"/>
                        </a:spcAft>
                      </a:pPr>
                      <a:r>
                        <a:rPr lang="en-GB" sz="2000">
                          <a:effectLst/>
                          <a:latin typeface="Candara" panose="020E0502030303020204" pitchFamily="34" charset="0"/>
                        </a:rPr>
                        <a:t>Final Debt Growth Rate</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endParaRPr lang="en-GB" sz="2000">
                        <a:effectLst/>
                        <a:latin typeface="Candara" panose="020E0502030303020204" pitchFamily="34" charset="0"/>
                      </a:endParaRPr>
                    </a:p>
                  </a:txBody>
                  <a:tcPr marL="68580" marR="68580" marT="0" marB="0" anchor="b"/>
                </a:tc>
                <a:tc>
                  <a:txBody>
                    <a:bodyPr/>
                    <a:lstStyle/>
                    <a:p>
                      <a:pPr>
                        <a:lnSpc>
                          <a:spcPct val="107000"/>
                        </a:lnSpc>
                      </a:pPr>
                      <a:endParaRPr lang="en-GB" sz="2000">
                        <a:effectLst/>
                        <a:latin typeface="Candara" panose="020E0502030303020204" pitchFamily="34" charset="0"/>
                      </a:endParaRPr>
                    </a:p>
                  </a:txBody>
                  <a:tcPr marL="68580" marR="68580" marT="0" marB="0" anchor="b"/>
                </a:tc>
                <a:tc>
                  <a:txBody>
                    <a:bodyPr/>
                    <a:lstStyle/>
                    <a:p>
                      <a:pPr>
                        <a:lnSpc>
                          <a:spcPct val="107000"/>
                        </a:lnSpc>
                      </a:pPr>
                      <a:endParaRPr lang="en-GB" sz="2000">
                        <a:effectLst/>
                        <a:latin typeface="Candara" panose="020E0502030303020204" pitchFamily="34" charset="0"/>
                      </a:endParaRPr>
                    </a:p>
                  </a:txBody>
                  <a:tcPr marL="68580" marR="68580" marT="0" marB="0" anchor="b"/>
                </a:tc>
                <a:tc>
                  <a:txBody>
                    <a:bodyPr/>
                    <a:lstStyle/>
                    <a:p>
                      <a:pPr>
                        <a:lnSpc>
                          <a:spcPct val="107000"/>
                        </a:lnSpc>
                      </a:pPr>
                      <a:endParaRPr lang="en-GB" sz="2000">
                        <a:effectLst/>
                        <a:latin typeface="Candara" panose="020E0502030303020204" pitchFamily="34" charset="0"/>
                      </a:endParaRPr>
                    </a:p>
                  </a:txBody>
                  <a:tcPr marL="68580" marR="68580" marT="0" marB="0" anchor="b"/>
                </a:tc>
                <a:tc>
                  <a:txBody>
                    <a:bodyPr/>
                    <a:lstStyle/>
                    <a:p>
                      <a:pPr>
                        <a:lnSpc>
                          <a:spcPct val="107000"/>
                        </a:lnSpc>
                      </a:pPr>
                      <a:endParaRPr lang="en-GB" sz="2000">
                        <a:effectLst/>
                        <a:latin typeface="Candara" panose="020E0502030303020204" pitchFamily="34" charset="0"/>
                      </a:endParaRPr>
                    </a:p>
                  </a:txBody>
                  <a:tcPr marL="68580" marR="68580" marT="0" marB="0" anchor="b"/>
                </a:tc>
                <a:tc>
                  <a:txBody>
                    <a:bodyPr/>
                    <a:lstStyle/>
                    <a:p>
                      <a:pPr>
                        <a:lnSpc>
                          <a:spcPct val="107000"/>
                        </a:lnSpc>
                      </a:pPr>
                      <a:endParaRPr lang="en-GB" sz="2000">
                        <a:effectLst/>
                        <a:latin typeface="Candara" panose="020E0502030303020204" pitchFamily="34" charset="0"/>
                      </a:endParaRPr>
                    </a:p>
                  </a:txBody>
                  <a:tcPr marL="68580" marR="68580" marT="0" marB="0" anchor="b"/>
                </a:tc>
                <a:extLst>
                  <a:ext uri="{0D108BD9-81ED-4DB2-BD59-A6C34878D82A}">
                    <a16:rowId xmlns:a16="http://schemas.microsoft.com/office/drawing/2014/main" val="973797605"/>
                  </a:ext>
                </a:extLst>
              </a:tr>
              <a:tr h="184150">
                <a:tc>
                  <a:txBody>
                    <a:bodyPr/>
                    <a:lstStyle/>
                    <a:p>
                      <a:pPr>
                        <a:lnSpc>
                          <a:spcPct val="107000"/>
                        </a:lnSpc>
                        <a:spcAft>
                          <a:spcPts val="0"/>
                        </a:spcAft>
                      </a:pPr>
                      <a:r>
                        <a:rPr lang="en-GB" sz="2000">
                          <a:effectLst/>
                          <a:latin typeface="Candara" panose="020E0502030303020204" pitchFamily="34" charset="0"/>
                        </a:rPr>
                        <a:t>Initial Debt Ratio</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125%</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endParaRPr lang="en-GB" sz="2000">
                        <a:effectLst/>
                        <a:latin typeface="Candara" panose="020E0502030303020204" pitchFamily="34" charset="0"/>
                      </a:endParaRPr>
                    </a:p>
                  </a:txBody>
                  <a:tcPr marL="68580" marR="68580" marT="0" marB="0" anchor="b"/>
                </a:tc>
                <a:tc>
                  <a:txBody>
                    <a:bodyPr/>
                    <a:lstStyle/>
                    <a:p>
                      <a:pPr>
                        <a:lnSpc>
                          <a:spcPct val="107000"/>
                        </a:lnSpc>
                      </a:pPr>
                      <a:endParaRPr lang="en-GB" sz="2000">
                        <a:effectLst/>
                        <a:latin typeface="Candara" panose="020E0502030303020204" pitchFamily="34" charset="0"/>
                      </a:endParaRPr>
                    </a:p>
                  </a:txBody>
                  <a:tcPr marL="68580" marR="68580" marT="0" marB="0" anchor="b"/>
                </a:tc>
                <a:tc>
                  <a:txBody>
                    <a:bodyPr/>
                    <a:lstStyle/>
                    <a:p>
                      <a:pPr>
                        <a:lnSpc>
                          <a:spcPct val="107000"/>
                        </a:lnSpc>
                      </a:pPr>
                      <a:endParaRPr lang="en-GB" sz="2000">
                        <a:effectLst/>
                        <a:latin typeface="Candara" panose="020E0502030303020204" pitchFamily="34" charset="0"/>
                      </a:endParaRPr>
                    </a:p>
                  </a:txBody>
                  <a:tcPr marL="68580" marR="68580" marT="0" marB="0" anchor="b"/>
                </a:tc>
                <a:tc>
                  <a:txBody>
                    <a:bodyPr/>
                    <a:lstStyle/>
                    <a:p>
                      <a:pPr>
                        <a:lnSpc>
                          <a:spcPct val="107000"/>
                        </a:lnSpc>
                      </a:pPr>
                      <a:endParaRPr lang="en-GB" sz="2000">
                        <a:effectLst/>
                        <a:latin typeface="Candara" panose="020E0502030303020204" pitchFamily="34" charset="0"/>
                      </a:endParaRPr>
                    </a:p>
                  </a:txBody>
                  <a:tcPr marL="68580" marR="68580" marT="0" marB="0" anchor="b"/>
                </a:tc>
                <a:tc>
                  <a:txBody>
                    <a:bodyPr/>
                    <a:lstStyle/>
                    <a:p>
                      <a:pPr>
                        <a:lnSpc>
                          <a:spcPct val="107000"/>
                        </a:lnSpc>
                      </a:pPr>
                      <a:endParaRPr lang="en-GB" sz="2000">
                        <a:effectLst/>
                        <a:latin typeface="Candara" panose="020E0502030303020204" pitchFamily="34" charset="0"/>
                      </a:endParaRPr>
                    </a:p>
                  </a:txBody>
                  <a:tcPr marL="68580" marR="68580" marT="0" marB="0" anchor="b"/>
                </a:tc>
                <a:tc>
                  <a:txBody>
                    <a:bodyPr/>
                    <a:lstStyle/>
                    <a:p>
                      <a:pPr>
                        <a:lnSpc>
                          <a:spcPct val="107000"/>
                        </a:lnSpc>
                      </a:pPr>
                      <a:endParaRPr lang="en-GB" sz="2000">
                        <a:effectLst/>
                        <a:latin typeface="Candara" panose="020E0502030303020204" pitchFamily="34" charset="0"/>
                      </a:endParaRPr>
                    </a:p>
                  </a:txBody>
                  <a:tcPr marL="68580" marR="68580" marT="0" marB="0" anchor="b"/>
                </a:tc>
                <a:extLst>
                  <a:ext uri="{0D108BD9-81ED-4DB2-BD59-A6C34878D82A}">
                    <a16:rowId xmlns:a16="http://schemas.microsoft.com/office/drawing/2014/main" val="1504805497"/>
                  </a:ext>
                </a:extLst>
              </a:tr>
              <a:tr h="184150">
                <a:tc>
                  <a:txBody>
                    <a:bodyPr/>
                    <a:lstStyle/>
                    <a:p>
                      <a:pPr>
                        <a:lnSpc>
                          <a:spcPct val="107000"/>
                        </a:lnSpc>
                        <a:spcAft>
                          <a:spcPts val="0"/>
                        </a:spcAft>
                      </a:pPr>
                      <a:r>
                        <a:rPr lang="en-GB" sz="2000">
                          <a:effectLst/>
                          <a:latin typeface="Candara" panose="020E0502030303020204" pitchFamily="34" charset="0"/>
                        </a:rPr>
                        <a:t>Years</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2</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dirty="0">
                          <a:effectLst/>
                          <a:latin typeface="Candara" panose="020E0502030303020204" pitchFamily="34" charset="0"/>
                        </a:rPr>
                        <a:t>3</a:t>
                      </a:r>
                      <a:endParaRPr lang="en-GB" sz="2000" dirty="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4</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5</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6</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491279865"/>
                  </a:ext>
                </a:extLst>
              </a:tr>
              <a:tr h="184150">
                <a:tc>
                  <a:txBody>
                    <a:bodyPr/>
                    <a:lstStyle/>
                    <a:p>
                      <a:pPr>
                        <a:lnSpc>
                          <a:spcPct val="107000"/>
                        </a:lnSpc>
                        <a:spcAft>
                          <a:spcPts val="0"/>
                        </a:spcAft>
                      </a:pPr>
                      <a:r>
                        <a:rPr lang="en-GB" sz="2000">
                          <a:effectLst/>
                          <a:latin typeface="Candara" panose="020E0502030303020204" pitchFamily="34" charset="0"/>
                        </a:rPr>
                        <a:t>GDP</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$1,000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$1,100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$1,210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$1,331</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$1,464</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$1,611</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$1,772</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251351613"/>
                  </a:ext>
                </a:extLst>
              </a:tr>
              <a:tr h="184150">
                <a:tc>
                  <a:txBody>
                    <a:bodyPr/>
                    <a:lstStyle/>
                    <a:p>
                      <a:pPr>
                        <a:lnSpc>
                          <a:spcPct val="107000"/>
                        </a:lnSpc>
                        <a:spcAft>
                          <a:spcPts val="0"/>
                        </a:spcAft>
                      </a:pPr>
                      <a:r>
                        <a:rPr lang="en-GB" sz="2000">
                          <a:effectLst/>
                          <a:latin typeface="Candara" panose="020E0502030303020204" pitchFamily="34" charset="0"/>
                        </a:rPr>
                        <a:t>Debt</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$1,250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$1,500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$1,800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$2,160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$2,592</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$3,110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$3,421</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50572292"/>
                  </a:ext>
                </a:extLst>
              </a:tr>
              <a:tr h="184150">
                <a:tc>
                  <a:txBody>
                    <a:bodyPr/>
                    <a:lstStyle/>
                    <a:p>
                      <a:pPr>
                        <a:lnSpc>
                          <a:spcPct val="107000"/>
                        </a:lnSpc>
                        <a:spcAft>
                          <a:spcPts val="0"/>
                        </a:spcAft>
                      </a:pPr>
                      <a:r>
                        <a:rPr lang="en-GB" sz="2000">
                          <a:effectLst/>
                          <a:latin typeface="Candara" panose="020E0502030303020204" pitchFamily="34" charset="0"/>
                        </a:rPr>
                        <a:t>Debt to GDP Ratio</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125%</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136%</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149%</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162%</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177%</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193%</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193%</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441627837"/>
                  </a:ext>
                </a:extLst>
              </a:tr>
              <a:tr h="184150">
                <a:tc>
                  <a:txBody>
                    <a:bodyPr/>
                    <a:lstStyle/>
                    <a:p>
                      <a:pPr>
                        <a:lnSpc>
                          <a:spcPct val="107000"/>
                        </a:lnSpc>
                        <a:spcAft>
                          <a:spcPts val="0"/>
                        </a:spcAft>
                      </a:pPr>
                      <a:r>
                        <a:rPr lang="en-GB" sz="2000">
                          <a:effectLst/>
                          <a:latin typeface="Candara" panose="020E0502030303020204" pitchFamily="34" charset="0"/>
                        </a:rPr>
                        <a:t>Credit</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endParaRPr lang="en-GB" sz="2000">
                        <a:effectLst/>
                        <a:latin typeface="Candara" panose="020E0502030303020204" pitchFamily="34"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$250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$300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$360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$432</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$518</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$311</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79899130"/>
                  </a:ext>
                </a:extLst>
              </a:tr>
              <a:tr h="184150">
                <a:tc gridSpan="2">
                  <a:txBody>
                    <a:bodyPr/>
                    <a:lstStyle/>
                    <a:p>
                      <a:pPr>
                        <a:lnSpc>
                          <a:spcPct val="107000"/>
                        </a:lnSpc>
                        <a:spcAft>
                          <a:spcPts val="0"/>
                        </a:spcAft>
                      </a:pPr>
                      <a:r>
                        <a:rPr lang="en-GB" sz="2000">
                          <a:effectLst/>
                          <a:latin typeface="Candara" panose="020E0502030303020204" pitchFamily="34" charset="0"/>
                        </a:rPr>
                        <a:t>Total Demand</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hMerge="1">
                  <a:txBody>
                    <a:bodyPr/>
                    <a:lstStyle/>
                    <a:p>
                      <a:endParaRPr lang="en-GB"/>
                    </a:p>
                  </a:txBody>
                  <a:tcPr/>
                </a:tc>
                <a:tc>
                  <a:txBody>
                    <a:bodyPr/>
                    <a:lstStyle/>
                    <a:p>
                      <a:pPr algn="r">
                        <a:lnSpc>
                          <a:spcPct val="107000"/>
                        </a:lnSpc>
                        <a:spcAft>
                          <a:spcPts val="0"/>
                        </a:spcAft>
                      </a:pPr>
                      <a:r>
                        <a:rPr lang="en-GB" sz="2000">
                          <a:effectLst/>
                          <a:latin typeface="Candara" panose="020E0502030303020204" pitchFamily="34" charset="0"/>
                        </a:rPr>
                        <a:t>$1,350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$1,510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$1,691</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$1,896</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$2,129</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$2,083</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734744200"/>
                  </a:ext>
                </a:extLst>
              </a:tr>
              <a:tr h="184150">
                <a:tc gridSpan="3">
                  <a:txBody>
                    <a:bodyPr/>
                    <a:lstStyle/>
                    <a:p>
                      <a:pPr>
                        <a:lnSpc>
                          <a:spcPct val="107000"/>
                        </a:lnSpc>
                        <a:spcAft>
                          <a:spcPts val="0"/>
                        </a:spcAft>
                      </a:pPr>
                      <a:r>
                        <a:rPr lang="en-GB" sz="2000">
                          <a:effectLst/>
                          <a:latin typeface="Candara" panose="020E0502030303020204" pitchFamily="34" charset="0"/>
                        </a:rPr>
                        <a:t>Demand Growth Rate</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hMerge="1">
                  <a:txBody>
                    <a:bodyPr/>
                    <a:lstStyle/>
                    <a:p>
                      <a:endParaRPr lang="en-GB"/>
                    </a:p>
                  </a:txBody>
                  <a:tcPr/>
                </a:tc>
                <a:tc hMerge="1">
                  <a:txBody>
                    <a:bodyPr/>
                    <a:lstStyle/>
                    <a:p>
                      <a:endParaRPr lang="en-GB"/>
                    </a:p>
                  </a:txBody>
                  <a:tcPr/>
                </a:tc>
                <a:tc>
                  <a:txBody>
                    <a:bodyPr/>
                    <a:lstStyle/>
                    <a:p>
                      <a:pPr algn="r">
                        <a:lnSpc>
                          <a:spcPct val="107000"/>
                        </a:lnSpc>
                        <a:spcAft>
                          <a:spcPts val="0"/>
                        </a:spcAft>
                      </a:pPr>
                      <a:r>
                        <a:rPr lang="en-GB" sz="2000">
                          <a:effectLst/>
                          <a:latin typeface="Candara" panose="020E0502030303020204" pitchFamily="34" charset="0"/>
                        </a:rPr>
                        <a:t>11.9%</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12.0%</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12.1%</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a:effectLst/>
                          <a:latin typeface="Candara" panose="020E0502030303020204" pitchFamily="34" charset="0"/>
                        </a:rPr>
                        <a:t>12.3%</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2000" dirty="0">
                          <a:effectLst/>
                          <a:latin typeface="Candara" panose="020E0502030303020204" pitchFamily="34" charset="0"/>
                        </a:rPr>
                        <a:t>-2.2%</a:t>
                      </a:r>
                      <a:endParaRPr lang="en-GB" sz="2000" dirty="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579117639"/>
                  </a:ext>
                </a:extLst>
              </a:tr>
            </a:tbl>
          </a:graphicData>
        </a:graphic>
      </p:graphicFrame>
      <p:sp>
        <p:nvSpPr>
          <p:cNvPr id="5" name="Rounded Rectangle 4"/>
          <p:cNvSpPr/>
          <p:nvPr/>
        </p:nvSpPr>
        <p:spPr bwMode="auto">
          <a:xfrm>
            <a:off x="7162800" y="3629883"/>
            <a:ext cx="1828800" cy="408717"/>
          </a:xfrm>
          <a:prstGeom prst="roundRect">
            <a:avLst/>
          </a:prstGeom>
          <a:gradFill rotWithShape="0">
            <a:gsLst>
              <a:gs pos="63000">
                <a:schemeClr val="bg1">
                  <a:alpha val="0"/>
                </a:schemeClr>
              </a:gs>
              <a:gs pos="100000">
                <a:schemeClr val="accent1"/>
              </a:gs>
            </a:gsLst>
            <a:path path="rect">
              <a:fillToRect l="50000" t="50000" r="50000" b="50000"/>
            </a:path>
          </a:gradFill>
          <a:ln w="12700" cap="sq"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rgbClr val="FFFFFF"/>
              </a:solidFill>
              <a:effectLst>
                <a:outerShdw blurRad="38100" dist="38100" dir="2700000" algn="tl">
                  <a:srgbClr val="000000">
                    <a:alpha val="43137"/>
                  </a:srgbClr>
                </a:outerShdw>
              </a:effectLst>
              <a:latin typeface="Candara" panose="020E0502030303020204" pitchFamily="34" charset="0"/>
            </a:endParaRPr>
          </a:p>
        </p:txBody>
      </p:sp>
      <p:sp>
        <p:nvSpPr>
          <p:cNvPr id="6" name="Rounded Rectangle 5"/>
          <p:cNvSpPr/>
          <p:nvPr/>
        </p:nvSpPr>
        <p:spPr bwMode="auto">
          <a:xfrm>
            <a:off x="7162800" y="4620483"/>
            <a:ext cx="1828800" cy="408717"/>
          </a:xfrm>
          <a:prstGeom prst="roundRect">
            <a:avLst/>
          </a:prstGeom>
          <a:gradFill rotWithShape="0">
            <a:gsLst>
              <a:gs pos="63000">
                <a:schemeClr val="bg1">
                  <a:alpha val="0"/>
                </a:schemeClr>
              </a:gs>
              <a:gs pos="100000">
                <a:schemeClr val="accent1"/>
              </a:gs>
            </a:gsLst>
            <a:path path="rect">
              <a:fillToRect l="50000" t="50000" r="50000" b="50000"/>
            </a:path>
          </a:gradFill>
          <a:ln w="12700" cap="sq"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rgbClr val="FFFFFF"/>
              </a:solidFill>
              <a:effectLst>
                <a:outerShdw blurRad="38100" dist="38100" dir="2700000" algn="tl">
                  <a:srgbClr val="000000">
                    <a:alpha val="43137"/>
                  </a:srgbClr>
                </a:outerShdw>
              </a:effectLst>
              <a:latin typeface="Candara" panose="020E0502030303020204" pitchFamily="34" charset="0"/>
            </a:endParaRPr>
          </a:p>
        </p:txBody>
      </p:sp>
    </p:spTree>
    <p:extLst>
      <p:ext uri="{BB962C8B-B14F-4D97-AF65-F5344CB8AC3E}">
        <p14:creationId xmlns:p14="http://schemas.microsoft.com/office/powerpoint/2010/main" val="2990816957"/>
      </p:ext>
    </p:extLst>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80">
                                          <p:stCondLst>
                                            <p:cond delay="0"/>
                                          </p:stCondLst>
                                        </p:cTn>
                                        <p:tgtEl>
                                          <p:spTgt spid="5"/>
                                        </p:tgtEl>
                                      </p:cBhvr>
                                    </p:animEffect>
                                    <p:anim calcmode="lin" valueType="num">
                                      <p:cBhvr>
                                        <p:cTn id="13"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8" dur="26">
                                          <p:stCondLst>
                                            <p:cond delay="650"/>
                                          </p:stCondLst>
                                        </p:cTn>
                                        <p:tgtEl>
                                          <p:spTgt spid="5"/>
                                        </p:tgtEl>
                                      </p:cBhvr>
                                      <p:to x="100000" y="60000"/>
                                    </p:animScale>
                                    <p:animScale>
                                      <p:cBhvr>
                                        <p:cTn id="19" dur="166" decel="50000">
                                          <p:stCondLst>
                                            <p:cond delay="676"/>
                                          </p:stCondLst>
                                        </p:cTn>
                                        <p:tgtEl>
                                          <p:spTgt spid="5"/>
                                        </p:tgtEl>
                                      </p:cBhvr>
                                      <p:to x="100000" y="100000"/>
                                    </p:animScale>
                                    <p:animScale>
                                      <p:cBhvr>
                                        <p:cTn id="20" dur="26">
                                          <p:stCondLst>
                                            <p:cond delay="1312"/>
                                          </p:stCondLst>
                                        </p:cTn>
                                        <p:tgtEl>
                                          <p:spTgt spid="5"/>
                                        </p:tgtEl>
                                      </p:cBhvr>
                                      <p:to x="100000" y="80000"/>
                                    </p:animScale>
                                    <p:animScale>
                                      <p:cBhvr>
                                        <p:cTn id="21" dur="166" decel="50000">
                                          <p:stCondLst>
                                            <p:cond delay="1338"/>
                                          </p:stCondLst>
                                        </p:cTn>
                                        <p:tgtEl>
                                          <p:spTgt spid="5"/>
                                        </p:tgtEl>
                                      </p:cBhvr>
                                      <p:to x="100000" y="100000"/>
                                    </p:animScale>
                                    <p:animScale>
                                      <p:cBhvr>
                                        <p:cTn id="22" dur="26">
                                          <p:stCondLst>
                                            <p:cond delay="1642"/>
                                          </p:stCondLst>
                                        </p:cTn>
                                        <p:tgtEl>
                                          <p:spTgt spid="5"/>
                                        </p:tgtEl>
                                      </p:cBhvr>
                                      <p:to x="100000" y="90000"/>
                                    </p:animScale>
                                    <p:animScale>
                                      <p:cBhvr>
                                        <p:cTn id="23" dur="166" decel="50000">
                                          <p:stCondLst>
                                            <p:cond delay="1668"/>
                                          </p:stCondLst>
                                        </p:cTn>
                                        <p:tgtEl>
                                          <p:spTgt spid="5"/>
                                        </p:tgtEl>
                                      </p:cBhvr>
                                      <p:to x="100000" y="100000"/>
                                    </p:animScale>
                                    <p:animScale>
                                      <p:cBhvr>
                                        <p:cTn id="24" dur="26">
                                          <p:stCondLst>
                                            <p:cond delay="1808"/>
                                          </p:stCondLst>
                                        </p:cTn>
                                        <p:tgtEl>
                                          <p:spTgt spid="5"/>
                                        </p:tgtEl>
                                      </p:cBhvr>
                                      <p:to x="100000" y="95000"/>
                                    </p:animScale>
                                    <p:animScale>
                                      <p:cBhvr>
                                        <p:cTn id="25" dur="166" decel="50000">
                                          <p:stCondLst>
                                            <p:cond delay="1834"/>
                                          </p:stCondLst>
                                        </p:cTn>
                                        <p:tgtEl>
                                          <p:spTgt spid="5"/>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wipe(down)">
                                      <p:cBhvr>
                                        <p:cTn id="30" dur="580">
                                          <p:stCondLst>
                                            <p:cond delay="0"/>
                                          </p:stCondLst>
                                        </p:cTn>
                                        <p:tgtEl>
                                          <p:spTgt spid="6"/>
                                        </p:tgtEl>
                                      </p:cBhvr>
                                    </p:animEffect>
                                    <p:anim calcmode="lin" valueType="num">
                                      <p:cBhvr>
                                        <p:cTn id="31"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36" dur="26">
                                          <p:stCondLst>
                                            <p:cond delay="650"/>
                                          </p:stCondLst>
                                        </p:cTn>
                                        <p:tgtEl>
                                          <p:spTgt spid="6"/>
                                        </p:tgtEl>
                                      </p:cBhvr>
                                      <p:to x="100000" y="60000"/>
                                    </p:animScale>
                                    <p:animScale>
                                      <p:cBhvr>
                                        <p:cTn id="37" dur="166" decel="50000">
                                          <p:stCondLst>
                                            <p:cond delay="676"/>
                                          </p:stCondLst>
                                        </p:cTn>
                                        <p:tgtEl>
                                          <p:spTgt spid="6"/>
                                        </p:tgtEl>
                                      </p:cBhvr>
                                      <p:to x="100000" y="100000"/>
                                    </p:animScale>
                                    <p:animScale>
                                      <p:cBhvr>
                                        <p:cTn id="38" dur="26">
                                          <p:stCondLst>
                                            <p:cond delay="1312"/>
                                          </p:stCondLst>
                                        </p:cTn>
                                        <p:tgtEl>
                                          <p:spTgt spid="6"/>
                                        </p:tgtEl>
                                      </p:cBhvr>
                                      <p:to x="100000" y="80000"/>
                                    </p:animScale>
                                    <p:animScale>
                                      <p:cBhvr>
                                        <p:cTn id="39" dur="166" decel="50000">
                                          <p:stCondLst>
                                            <p:cond delay="1338"/>
                                          </p:stCondLst>
                                        </p:cTn>
                                        <p:tgtEl>
                                          <p:spTgt spid="6"/>
                                        </p:tgtEl>
                                      </p:cBhvr>
                                      <p:to x="100000" y="100000"/>
                                    </p:animScale>
                                    <p:animScale>
                                      <p:cBhvr>
                                        <p:cTn id="40" dur="26">
                                          <p:stCondLst>
                                            <p:cond delay="1642"/>
                                          </p:stCondLst>
                                        </p:cTn>
                                        <p:tgtEl>
                                          <p:spTgt spid="6"/>
                                        </p:tgtEl>
                                      </p:cBhvr>
                                      <p:to x="100000" y="90000"/>
                                    </p:animScale>
                                    <p:animScale>
                                      <p:cBhvr>
                                        <p:cTn id="41" dur="166" decel="50000">
                                          <p:stCondLst>
                                            <p:cond delay="1668"/>
                                          </p:stCondLst>
                                        </p:cTn>
                                        <p:tgtEl>
                                          <p:spTgt spid="6"/>
                                        </p:tgtEl>
                                      </p:cBhvr>
                                      <p:to x="100000" y="100000"/>
                                    </p:animScale>
                                    <p:animScale>
                                      <p:cBhvr>
                                        <p:cTn id="42" dur="26">
                                          <p:stCondLst>
                                            <p:cond delay="1808"/>
                                          </p:stCondLst>
                                        </p:cTn>
                                        <p:tgtEl>
                                          <p:spTgt spid="6"/>
                                        </p:tgtEl>
                                      </p:cBhvr>
                                      <p:to x="100000" y="95000"/>
                                    </p:animScale>
                                    <p:animScale>
                                      <p:cBhvr>
                                        <p:cTn id="43"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“Smoking Gun of Credit”</a:t>
            </a:r>
          </a:p>
        </p:txBody>
      </p:sp>
      <p:sp>
        <p:nvSpPr>
          <p:cNvPr id="3" name="Content Placeholder 2"/>
          <p:cNvSpPr>
            <a:spLocks noGrp="1"/>
          </p:cNvSpPr>
          <p:nvPr>
            <p:ph idx="1"/>
          </p:nvPr>
        </p:nvSpPr>
        <p:spPr>
          <a:xfrm>
            <a:off x="228600" y="685800"/>
            <a:ext cx="8763000" cy="457200"/>
          </a:xfrm>
        </p:spPr>
        <p:txBody>
          <a:bodyPr/>
          <a:lstStyle/>
          <a:p>
            <a:r>
              <a:rPr lang="en-GB" dirty="0"/>
              <a:t>China</a:t>
            </a:r>
          </a:p>
        </p:txBody>
      </p:sp>
      <p:pic>
        <p:nvPicPr>
          <p:cNvPr id="4" name="Picture 3"/>
          <p:cNvPicPr>
            <a:picLocks noChangeAspect="1"/>
          </p:cNvPicPr>
          <p:nvPr/>
        </p:nvPicPr>
        <p:blipFill>
          <a:blip r:embed="rId2"/>
          <a:stretch>
            <a:fillRect/>
          </a:stretch>
        </p:blipFill>
        <p:spPr>
          <a:xfrm>
            <a:off x="1038225" y="1219200"/>
            <a:ext cx="7067550" cy="5286375"/>
          </a:xfrm>
          <a:prstGeom prst="rect">
            <a:avLst/>
          </a:prstGeom>
        </p:spPr>
      </p:pic>
    </p:spTree>
    <p:extLst>
      <p:ext uri="{BB962C8B-B14F-4D97-AF65-F5344CB8AC3E}">
        <p14:creationId xmlns:p14="http://schemas.microsoft.com/office/powerpoint/2010/main" val="3841270756"/>
      </p:ext>
    </p:extLst>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3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Mainstream on Debt in Macroeconomics</a:t>
            </a:r>
          </a:p>
        </p:txBody>
      </p:sp>
      <p:sp>
        <p:nvSpPr>
          <p:cNvPr id="3" name="Content Placeholder 2"/>
          <p:cNvSpPr>
            <a:spLocks noGrp="1"/>
          </p:cNvSpPr>
          <p:nvPr>
            <p:ph idx="1"/>
          </p:nvPr>
        </p:nvSpPr>
        <p:spPr/>
        <p:txBody>
          <a:bodyPr/>
          <a:lstStyle/>
          <a:p>
            <a:r>
              <a:rPr lang="en-GB" dirty="0"/>
              <a:t>Private Debt plays no role in mainstream macroeconomics</a:t>
            </a:r>
          </a:p>
          <a:p>
            <a:pPr lvl="1"/>
            <a:r>
              <a:rPr lang="en-US" dirty="0"/>
              <a:t>“Absent implausibly large differences in marginal spending propensities among the groups, it was suggested, </a:t>
            </a:r>
            <a:r>
              <a:rPr lang="en-US" b="1" i="1" dirty="0"/>
              <a:t>pure redistributions should have no significant macro-economic effects</a:t>
            </a:r>
            <a:r>
              <a:rPr lang="en-US" dirty="0"/>
              <a:t>…” (Bernanke 2000, p. 24)</a:t>
            </a:r>
          </a:p>
          <a:p>
            <a:pPr lvl="1"/>
            <a:r>
              <a:rPr lang="en-GB" dirty="0"/>
              <a:t>“Given the prominence of debt in popular discussion of our current economic difficulties and the long tradition of invoking debt as a key factor in major economic contractions, one might have expected debt to be at the heart of most mainstream macroeconomic models—especially the analysis of monetary and fiscal policy.</a:t>
            </a:r>
          </a:p>
          <a:p>
            <a:pPr lvl="1"/>
            <a:r>
              <a:rPr lang="en-GB" dirty="0"/>
              <a:t> </a:t>
            </a:r>
            <a:r>
              <a:rPr lang="en-GB" b="1" i="1" dirty="0"/>
              <a:t>Perhaps somewhat surprisingly, however, it is quite common to abstract altogether from this feature of the economy</a:t>
            </a:r>
            <a:r>
              <a:rPr lang="en-GB" dirty="0"/>
              <a:t>.” (</a:t>
            </a:r>
            <a:r>
              <a:rPr lang="en-GB" dirty="0" err="1"/>
              <a:t>Eggertsson</a:t>
            </a:r>
            <a:r>
              <a:rPr lang="en-GB" dirty="0"/>
              <a:t> &amp; Krugman 2012 pp. 1470-71)</a:t>
            </a:r>
            <a:r>
              <a:rPr lang="en-US" dirty="0"/>
              <a:t> …</a:t>
            </a:r>
          </a:p>
        </p:txBody>
      </p:sp>
    </p:spTree>
    <p:extLst>
      <p:ext uri="{BB962C8B-B14F-4D97-AF65-F5344CB8AC3E}">
        <p14:creationId xmlns:p14="http://schemas.microsoft.com/office/powerpoint/2010/main" val="1123672280"/>
      </p:ext>
    </p:extLst>
  </p:cSld>
  <p:clrMapOvr>
    <a:masterClrMapping/>
  </p:clrMapOvr>
  <p:transition>
    <p:pull dir="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“Smoking Gun of Credit”</a:t>
            </a:r>
          </a:p>
        </p:txBody>
      </p:sp>
      <p:sp>
        <p:nvSpPr>
          <p:cNvPr id="3" name="Content Placeholder 2"/>
          <p:cNvSpPr>
            <a:spLocks noGrp="1"/>
          </p:cNvSpPr>
          <p:nvPr>
            <p:ph idx="1"/>
          </p:nvPr>
        </p:nvSpPr>
        <p:spPr>
          <a:xfrm>
            <a:off x="228600" y="685800"/>
            <a:ext cx="8763000" cy="381000"/>
          </a:xfrm>
        </p:spPr>
        <p:txBody>
          <a:bodyPr/>
          <a:lstStyle/>
          <a:p>
            <a:r>
              <a:rPr lang="en-GB" dirty="0"/>
              <a:t>Canada</a:t>
            </a:r>
          </a:p>
        </p:txBody>
      </p:sp>
      <p:pic>
        <p:nvPicPr>
          <p:cNvPr id="4" name="Picture 3"/>
          <p:cNvPicPr>
            <a:picLocks noChangeAspect="1"/>
          </p:cNvPicPr>
          <p:nvPr/>
        </p:nvPicPr>
        <p:blipFill>
          <a:blip r:embed="rId2"/>
          <a:stretch>
            <a:fillRect/>
          </a:stretch>
        </p:blipFill>
        <p:spPr>
          <a:xfrm>
            <a:off x="1095375" y="1190625"/>
            <a:ext cx="6953250" cy="5286375"/>
          </a:xfrm>
          <a:prstGeom prst="rect">
            <a:avLst/>
          </a:prstGeom>
        </p:spPr>
      </p:pic>
    </p:spTree>
    <p:extLst>
      <p:ext uri="{BB962C8B-B14F-4D97-AF65-F5344CB8AC3E}">
        <p14:creationId xmlns:p14="http://schemas.microsoft.com/office/powerpoint/2010/main" val="3006896713"/>
      </p:ext>
    </p:extLst>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3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“Smoking Gun of Credit”</a:t>
            </a:r>
          </a:p>
        </p:txBody>
      </p:sp>
      <p:sp>
        <p:nvSpPr>
          <p:cNvPr id="3" name="Content Placeholder 2"/>
          <p:cNvSpPr>
            <a:spLocks noGrp="1"/>
          </p:cNvSpPr>
          <p:nvPr>
            <p:ph idx="1"/>
          </p:nvPr>
        </p:nvSpPr>
        <p:spPr>
          <a:xfrm>
            <a:off x="228600" y="685800"/>
            <a:ext cx="8763000" cy="457200"/>
          </a:xfrm>
        </p:spPr>
        <p:txBody>
          <a:bodyPr/>
          <a:lstStyle/>
          <a:p>
            <a:r>
              <a:rPr lang="en-GB" dirty="0"/>
              <a:t>Australia</a:t>
            </a:r>
          </a:p>
        </p:txBody>
      </p:sp>
      <p:pic>
        <p:nvPicPr>
          <p:cNvPr id="4" name="Picture 3"/>
          <p:cNvPicPr>
            <a:picLocks noChangeAspect="1"/>
          </p:cNvPicPr>
          <p:nvPr/>
        </p:nvPicPr>
        <p:blipFill>
          <a:blip r:embed="rId2"/>
          <a:stretch>
            <a:fillRect/>
          </a:stretch>
        </p:blipFill>
        <p:spPr>
          <a:xfrm>
            <a:off x="1095375" y="1495425"/>
            <a:ext cx="6953250" cy="5286375"/>
          </a:xfrm>
          <a:prstGeom prst="rect">
            <a:avLst/>
          </a:prstGeom>
        </p:spPr>
      </p:pic>
    </p:spTree>
    <p:extLst>
      <p:ext uri="{BB962C8B-B14F-4D97-AF65-F5344CB8AC3E}">
        <p14:creationId xmlns:p14="http://schemas.microsoft.com/office/powerpoint/2010/main" val="240930990"/>
      </p:ext>
    </p:extLst>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3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“Smoking Gun of Credit”</a:t>
            </a:r>
          </a:p>
        </p:txBody>
      </p:sp>
      <p:sp>
        <p:nvSpPr>
          <p:cNvPr id="3" name="Content Placeholder 2"/>
          <p:cNvSpPr>
            <a:spLocks noGrp="1"/>
          </p:cNvSpPr>
          <p:nvPr>
            <p:ph idx="1"/>
          </p:nvPr>
        </p:nvSpPr>
        <p:spPr>
          <a:xfrm>
            <a:off x="228600" y="685800"/>
            <a:ext cx="8763000" cy="457200"/>
          </a:xfrm>
        </p:spPr>
        <p:txBody>
          <a:bodyPr/>
          <a:lstStyle/>
          <a:p>
            <a:r>
              <a:rPr lang="en-GB" dirty="0"/>
              <a:t>Korea</a:t>
            </a:r>
          </a:p>
        </p:txBody>
      </p:sp>
      <p:pic>
        <p:nvPicPr>
          <p:cNvPr id="4" name="Picture 3"/>
          <p:cNvPicPr>
            <a:picLocks noChangeAspect="1"/>
          </p:cNvPicPr>
          <p:nvPr/>
        </p:nvPicPr>
        <p:blipFill>
          <a:blip r:embed="rId2"/>
          <a:stretch>
            <a:fillRect/>
          </a:stretch>
        </p:blipFill>
        <p:spPr>
          <a:xfrm>
            <a:off x="1009263" y="1571057"/>
            <a:ext cx="7125474" cy="5286943"/>
          </a:xfrm>
          <a:prstGeom prst="rect">
            <a:avLst/>
          </a:prstGeom>
        </p:spPr>
      </p:pic>
    </p:spTree>
    <p:extLst>
      <p:ext uri="{BB962C8B-B14F-4D97-AF65-F5344CB8AC3E}">
        <p14:creationId xmlns:p14="http://schemas.microsoft.com/office/powerpoint/2010/main" val="2725483160"/>
      </p:ext>
    </p:extLst>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3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“Smoking Gun of Credit”</a:t>
            </a:r>
          </a:p>
        </p:txBody>
      </p:sp>
      <p:sp>
        <p:nvSpPr>
          <p:cNvPr id="3" name="Content Placeholder 2"/>
          <p:cNvSpPr>
            <a:spLocks noGrp="1"/>
          </p:cNvSpPr>
          <p:nvPr>
            <p:ph idx="1"/>
          </p:nvPr>
        </p:nvSpPr>
        <p:spPr>
          <a:xfrm>
            <a:off x="228600" y="685800"/>
            <a:ext cx="8763000" cy="457200"/>
          </a:xfrm>
        </p:spPr>
        <p:txBody>
          <a:bodyPr/>
          <a:lstStyle/>
          <a:p>
            <a:r>
              <a:rPr lang="en-GB" dirty="0"/>
              <a:t>Potential future Debt Zombies</a:t>
            </a:r>
          </a:p>
        </p:txBody>
      </p:sp>
      <p:graphicFrame>
        <p:nvGraphicFramePr>
          <p:cNvPr id="4" name="Table 3"/>
          <p:cNvGraphicFramePr>
            <a:graphicFrameLocks noGrp="1"/>
          </p:cNvGraphicFramePr>
          <p:nvPr>
            <p:extLst>
              <p:ext uri="{D42A27DB-BD31-4B8C-83A1-F6EECF244321}">
                <p14:modId xmlns:p14="http://schemas.microsoft.com/office/powerpoint/2010/main" val="1746645549"/>
              </p:ext>
            </p:extLst>
          </p:nvPr>
        </p:nvGraphicFramePr>
        <p:xfrm>
          <a:off x="152399" y="1274762"/>
          <a:ext cx="8932273" cy="4696596"/>
        </p:xfrm>
        <a:graphic>
          <a:graphicData uri="http://schemas.openxmlformats.org/drawingml/2006/table">
            <a:tbl>
              <a:tblPr firstRow="1" firstCol="1" bandRow="1">
                <a:tableStyleId>{5C22544A-7EE6-4342-B048-85BDC9FD1C3A}</a:tableStyleId>
              </a:tblPr>
              <a:tblGrid>
                <a:gridCol w="1612986">
                  <a:extLst>
                    <a:ext uri="{9D8B030D-6E8A-4147-A177-3AD203B41FA5}">
                      <a16:colId xmlns:a16="http://schemas.microsoft.com/office/drawing/2014/main" val="2544466417"/>
                    </a:ext>
                  </a:extLst>
                </a:gridCol>
                <a:gridCol w="824548">
                  <a:extLst>
                    <a:ext uri="{9D8B030D-6E8A-4147-A177-3AD203B41FA5}">
                      <a16:colId xmlns:a16="http://schemas.microsoft.com/office/drawing/2014/main" val="3395706815"/>
                    </a:ext>
                  </a:extLst>
                </a:gridCol>
                <a:gridCol w="1239221">
                  <a:extLst>
                    <a:ext uri="{9D8B030D-6E8A-4147-A177-3AD203B41FA5}">
                      <a16:colId xmlns:a16="http://schemas.microsoft.com/office/drawing/2014/main" val="1603411379"/>
                    </a:ext>
                  </a:extLst>
                </a:gridCol>
                <a:gridCol w="1201179">
                  <a:extLst>
                    <a:ext uri="{9D8B030D-6E8A-4147-A177-3AD203B41FA5}">
                      <a16:colId xmlns:a16="http://schemas.microsoft.com/office/drawing/2014/main" val="2211642399"/>
                    </a:ext>
                  </a:extLst>
                </a:gridCol>
                <a:gridCol w="1219249">
                  <a:extLst>
                    <a:ext uri="{9D8B030D-6E8A-4147-A177-3AD203B41FA5}">
                      <a16:colId xmlns:a16="http://schemas.microsoft.com/office/drawing/2014/main" val="2525696293"/>
                    </a:ext>
                  </a:extLst>
                </a:gridCol>
                <a:gridCol w="826465">
                  <a:extLst>
                    <a:ext uri="{9D8B030D-6E8A-4147-A177-3AD203B41FA5}">
                      <a16:colId xmlns:a16="http://schemas.microsoft.com/office/drawing/2014/main" val="2468134257"/>
                    </a:ext>
                  </a:extLst>
                </a:gridCol>
                <a:gridCol w="726605">
                  <a:extLst>
                    <a:ext uri="{9D8B030D-6E8A-4147-A177-3AD203B41FA5}">
                      <a16:colId xmlns:a16="http://schemas.microsoft.com/office/drawing/2014/main" val="3007460642"/>
                    </a:ext>
                  </a:extLst>
                </a:gridCol>
                <a:gridCol w="1282020">
                  <a:extLst>
                    <a:ext uri="{9D8B030D-6E8A-4147-A177-3AD203B41FA5}">
                      <a16:colId xmlns:a16="http://schemas.microsoft.com/office/drawing/2014/main" val="4020810342"/>
                    </a:ext>
                  </a:extLst>
                </a:gridCol>
              </a:tblGrid>
              <a:tr h="184150">
                <a:tc>
                  <a:txBody>
                    <a:bodyPr/>
                    <a:lstStyle/>
                    <a:p>
                      <a:pPr>
                        <a:lnSpc>
                          <a:spcPct val="107000"/>
                        </a:lnSpc>
                        <a:spcAft>
                          <a:spcPts val="0"/>
                        </a:spcAft>
                      </a:pPr>
                      <a:r>
                        <a:rPr lang="en-GB" sz="1600">
                          <a:effectLst/>
                          <a:latin typeface="Candara" panose="020E0502030303020204" pitchFamily="34" charset="0"/>
                        </a:rPr>
                        <a:t>Country</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gn="ctr">
                        <a:lnSpc>
                          <a:spcPct val="107000"/>
                        </a:lnSpc>
                        <a:spcAft>
                          <a:spcPts val="0"/>
                        </a:spcAft>
                      </a:pPr>
                      <a:r>
                        <a:rPr lang="en-GB" sz="1600">
                          <a:effectLst/>
                          <a:latin typeface="Candara" panose="020E0502030303020204" pitchFamily="34" charset="0"/>
                        </a:rPr>
                        <a:t>2015 GDP</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gridSpan="2">
                  <a:txBody>
                    <a:bodyPr/>
                    <a:lstStyle/>
                    <a:p>
                      <a:pPr algn="ctr">
                        <a:lnSpc>
                          <a:spcPct val="107000"/>
                        </a:lnSpc>
                        <a:spcAft>
                          <a:spcPts val="0"/>
                        </a:spcAft>
                      </a:pPr>
                      <a:r>
                        <a:rPr lang="en-GB" sz="1600">
                          <a:effectLst/>
                          <a:latin typeface="Candara" panose="020E0502030303020204" pitchFamily="34" charset="0"/>
                        </a:rPr>
                        <a:t>Private Debt</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gridSpan="3">
                  <a:txBody>
                    <a:bodyPr/>
                    <a:lstStyle/>
                    <a:p>
                      <a:pPr algn="ctr">
                        <a:lnSpc>
                          <a:spcPct val="107000"/>
                        </a:lnSpc>
                        <a:spcAft>
                          <a:spcPts val="0"/>
                        </a:spcAft>
                      </a:pPr>
                      <a:r>
                        <a:rPr lang="en-GB" sz="1600">
                          <a:effectLst/>
                          <a:latin typeface="Candara" panose="020E0502030303020204" pitchFamily="34" charset="0"/>
                        </a:rPr>
                        <a:t>Growth Rate in 2015</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833024734"/>
                  </a:ext>
                </a:extLst>
              </a:tr>
              <a:tr h="184150">
                <a:tc>
                  <a:txBody>
                    <a:bodyPr/>
                    <a:lstStyle/>
                    <a:p>
                      <a:pPr>
                        <a:lnSpc>
                          <a:spcPct val="107000"/>
                        </a:lnSpc>
                        <a:spcAft>
                          <a:spcPts val="0"/>
                        </a:spcAft>
                      </a:pPr>
                      <a:r>
                        <a:rPr lang="en-GB" sz="1600">
                          <a:effectLst/>
                          <a:latin typeface="Candara" panose="020E0502030303020204" pitchFamily="34" charset="0"/>
                        </a:rPr>
                        <a:t>2015 GDP order</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in US$</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 of world </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 of GDP</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 of World </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GDP</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Credit</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Debt Ratio</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3020570"/>
                  </a:ext>
                </a:extLst>
              </a:tr>
              <a:tr h="184150">
                <a:tc>
                  <a:txBody>
                    <a:bodyPr/>
                    <a:lstStyle/>
                    <a:p>
                      <a:pPr>
                        <a:lnSpc>
                          <a:spcPct val="107000"/>
                        </a:lnSpc>
                        <a:spcAft>
                          <a:spcPts val="0"/>
                        </a:spcAft>
                      </a:pPr>
                      <a:r>
                        <a:rPr lang="en-GB" sz="1600">
                          <a:effectLst/>
                          <a:latin typeface="Candara" panose="020E0502030303020204" pitchFamily="34" charset="0"/>
                        </a:rPr>
                        <a:t>China</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$10,485</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15.9%</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205.2%</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21.7%</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6.8%</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15.1%</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7.8%</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41049222"/>
                  </a:ext>
                </a:extLst>
              </a:tr>
              <a:tr h="184150">
                <a:tc>
                  <a:txBody>
                    <a:bodyPr/>
                    <a:lstStyle/>
                    <a:p>
                      <a:pPr>
                        <a:lnSpc>
                          <a:spcPct val="107000"/>
                        </a:lnSpc>
                        <a:spcAft>
                          <a:spcPts val="0"/>
                        </a:spcAft>
                      </a:pPr>
                      <a:r>
                        <a:rPr lang="en-GB" sz="1600">
                          <a:effectLst/>
                          <a:latin typeface="Candara" panose="020E0502030303020204" pitchFamily="34" charset="0"/>
                        </a:rPr>
                        <a:t>France</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$2,431</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3.7%</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181.0%</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4.4%</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2.0%</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2.1%</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0.1%</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09688942"/>
                  </a:ext>
                </a:extLst>
              </a:tr>
              <a:tr h="184150">
                <a:tc>
                  <a:txBody>
                    <a:bodyPr/>
                    <a:lstStyle/>
                    <a:p>
                      <a:pPr>
                        <a:lnSpc>
                          <a:spcPct val="107000"/>
                        </a:lnSpc>
                        <a:spcAft>
                          <a:spcPts val="0"/>
                        </a:spcAft>
                      </a:pPr>
                      <a:r>
                        <a:rPr lang="en-GB" sz="1600">
                          <a:effectLst/>
                          <a:latin typeface="Candara" panose="020E0502030303020204" pitchFamily="34" charset="0"/>
                        </a:rPr>
                        <a:t>Canada</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$1,481</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2.2%</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207.4%</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3.1%</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1.7%</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6.6%</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4.9%</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76523508"/>
                  </a:ext>
                </a:extLst>
              </a:tr>
              <a:tr h="184150">
                <a:tc>
                  <a:txBody>
                    <a:bodyPr/>
                    <a:lstStyle/>
                    <a:p>
                      <a:pPr>
                        <a:lnSpc>
                          <a:spcPct val="107000"/>
                        </a:lnSpc>
                        <a:spcAft>
                          <a:spcPts val="0"/>
                        </a:spcAft>
                      </a:pPr>
                      <a:r>
                        <a:rPr lang="en-GB" sz="1600">
                          <a:effectLst/>
                          <a:latin typeface="Candara" panose="020E0502030303020204" pitchFamily="34" charset="0"/>
                        </a:rPr>
                        <a:t>Korea</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$1,289</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2.0%</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193.2%</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2.5%</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4.5%</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7.9%</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3.3%</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72975020"/>
                  </a:ext>
                </a:extLst>
              </a:tr>
              <a:tr h="184150">
                <a:tc>
                  <a:txBody>
                    <a:bodyPr/>
                    <a:lstStyle/>
                    <a:p>
                      <a:pPr>
                        <a:lnSpc>
                          <a:spcPct val="107000"/>
                        </a:lnSpc>
                        <a:spcAft>
                          <a:spcPts val="0"/>
                        </a:spcAft>
                      </a:pPr>
                      <a:r>
                        <a:rPr lang="en-GB" sz="1600">
                          <a:effectLst/>
                          <a:latin typeface="Candara" panose="020E0502030303020204" pitchFamily="34" charset="0"/>
                        </a:rPr>
                        <a:t>Australia</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$1,137</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1.7%</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206.2%</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2.4%</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1.4%</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8.1%</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6.6%</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35617550"/>
                  </a:ext>
                </a:extLst>
              </a:tr>
              <a:tr h="184150">
                <a:tc>
                  <a:txBody>
                    <a:bodyPr/>
                    <a:lstStyle/>
                    <a:p>
                      <a:pPr>
                        <a:lnSpc>
                          <a:spcPct val="107000"/>
                        </a:lnSpc>
                        <a:spcAft>
                          <a:spcPts val="0"/>
                        </a:spcAft>
                      </a:pPr>
                      <a:r>
                        <a:rPr lang="en-GB" sz="1600">
                          <a:effectLst/>
                          <a:latin typeface="Candara" panose="020E0502030303020204" pitchFamily="34" charset="0"/>
                        </a:rPr>
                        <a:t>Netherlands</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$757</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1.1%</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236.8%</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1.8%</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2.5%</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3.2%</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0.7%</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3818438"/>
                  </a:ext>
                </a:extLst>
              </a:tr>
              <a:tr h="184150">
                <a:tc>
                  <a:txBody>
                    <a:bodyPr/>
                    <a:lstStyle/>
                    <a:p>
                      <a:pPr>
                        <a:lnSpc>
                          <a:spcPct val="107000"/>
                        </a:lnSpc>
                        <a:spcAft>
                          <a:spcPts val="0"/>
                        </a:spcAft>
                      </a:pPr>
                      <a:r>
                        <a:rPr lang="en-GB" sz="1600">
                          <a:effectLst/>
                          <a:latin typeface="Candara" panose="020E0502030303020204" pitchFamily="34" charset="0"/>
                        </a:rPr>
                        <a:t>Switzerland</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$659</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1.0%</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210.1%</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1.4%</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0.2%</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1.3%</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1.1%</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29466943"/>
                  </a:ext>
                </a:extLst>
              </a:tr>
              <a:tr h="184150">
                <a:tc>
                  <a:txBody>
                    <a:bodyPr/>
                    <a:lstStyle/>
                    <a:p>
                      <a:pPr>
                        <a:lnSpc>
                          <a:spcPct val="107000"/>
                        </a:lnSpc>
                        <a:spcAft>
                          <a:spcPts val="0"/>
                        </a:spcAft>
                      </a:pPr>
                      <a:r>
                        <a:rPr lang="en-GB" sz="1600">
                          <a:effectLst/>
                          <a:latin typeface="Candara" panose="020E0502030303020204" pitchFamily="34" charset="0"/>
                        </a:rPr>
                        <a:t>Sweden</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$487</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0.7%</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236.6%</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1.2%</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5.4%</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6.7%</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1.3%</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96419406"/>
                  </a:ext>
                </a:extLst>
              </a:tr>
              <a:tr h="184150">
                <a:tc>
                  <a:txBody>
                    <a:bodyPr/>
                    <a:lstStyle/>
                    <a:p>
                      <a:pPr>
                        <a:lnSpc>
                          <a:spcPct val="107000"/>
                        </a:lnSpc>
                        <a:spcAft>
                          <a:spcPts val="0"/>
                        </a:spcAft>
                      </a:pPr>
                      <a:r>
                        <a:rPr lang="en-GB" sz="1600">
                          <a:effectLst/>
                          <a:latin typeface="Candara" panose="020E0502030303020204" pitchFamily="34" charset="0"/>
                        </a:rPr>
                        <a:t>Belgium</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$456</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0.7%</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207.0%</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1.0%</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2.1%</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4.0%</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1.9%</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88316744"/>
                  </a:ext>
                </a:extLst>
              </a:tr>
              <a:tr h="184150">
                <a:tc>
                  <a:txBody>
                    <a:bodyPr/>
                    <a:lstStyle/>
                    <a:p>
                      <a:pPr>
                        <a:lnSpc>
                          <a:spcPct val="107000"/>
                        </a:lnSpc>
                        <a:spcAft>
                          <a:spcPts val="0"/>
                        </a:spcAft>
                      </a:pPr>
                      <a:r>
                        <a:rPr lang="en-GB" sz="1600">
                          <a:effectLst/>
                          <a:latin typeface="Candara" panose="020E0502030303020204" pitchFamily="34" charset="0"/>
                        </a:rPr>
                        <a:t>Austria</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$376</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0.6%</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148.2%</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0.6%</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2.1%</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3.5%</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1.4%</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88291844"/>
                  </a:ext>
                </a:extLst>
              </a:tr>
              <a:tr h="184150">
                <a:tc>
                  <a:txBody>
                    <a:bodyPr/>
                    <a:lstStyle/>
                    <a:p>
                      <a:pPr>
                        <a:lnSpc>
                          <a:spcPct val="107000"/>
                        </a:lnSpc>
                        <a:spcAft>
                          <a:spcPts val="0"/>
                        </a:spcAft>
                      </a:pPr>
                      <a:r>
                        <a:rPr lang="en-GB" sz="1600">
                          <a:effectLst/>
                          <a:latin typeface="Candara" panose="020E0502030303020204" pitchFamily="34" charset="0"/>
                        </a:rPr>
                        <a:t>Norway</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$371</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0.6%</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233.2%</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0.9%</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0.2%</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4.6%</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4.4%</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20060544"/>
                  </a:ext>
                </a:extLst>
              </a:tr>
              <a:tr h="184150">
                <a:tc>
                  <a:txBody>
                    <a:bodyPr/>
                    <a:lstStyle/>
                    <a:p>
                      <a:pPr>
                        <a:lnSpc>
                          <a:spcPct val="107000"/>
                        </a:lnSpc>
                        <a:spcAft>
                          <a:spcPts val="0"/>
                        </a:spcAft>
                      </a:pPr>
                      <a:r>
                        <a:rPr lang="en-GB" sz="1600">
                          <a:effectLst/>
                          <a:latin typeface="Candara" panose="020E0502030303020204" pitchFamily="34" charset="0"/>
                        </a:rPr>
                        <a:t>Thailand</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$353</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0.5%</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122.7%</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0.5%</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2.7%</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6.5%</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3.7%</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39755727"/>
                  </a:ext>
                </a:extLst>
              </a:tr>
              <a:tr h="184150">
                <a:tc>
                  <a:txBody>
                    <a:bodyPr/>
                    <a:lstStyle/>
                    <a:p>
                      <a:pPr>
                        <a:lnSpc>
                          <a:spcPct val="107000"/>
                        </a:lnSpc>
                        <a:spcAft>
                          <a:spcPts val="0"/>
                        </a:spcAft>
                      </a:pPr>
                      <a:r>
                        <a:rPr lang="en-GB" sz="1600">
                          <a:effectLst/>
                          <a:latin typeface="Candara" panose="020E0502030303020204" pitchFamily="34" charset="0"/>
                        </a:rPr>
                        <a:t>Hong Kong</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$306</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0.5%</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285.2%</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0.9%</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6.3%</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5.3%</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-1.0%</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46858813"/>
                  </a:ext>
                </a:extLst>
              </a:tr>
              <a:tr h="184150">
                <a:tc>
                  <a:txBody>
                    <a:bodyPr/>
                    <a:lstStyle/>
                    <a:p>
                      <a:pPr>
                        <a:lnSpc>
                          <a:spcPct val="107000"/>
                        </a:lnSpc>
                        <a:spcAft>
                          <a:spcPts val="0"/>
                        </a:spcAft>
                      </a:pPr>
                      <a:r>
                        <a:rPr lang="en-GB" sz="1600">
                          <a:effectLst/>
                          <a:latin typeface="Candara" panose="020E0502030303020204" pitchFamily="34" charset="0"/>
                        </a:rPr>
                        <a:t>Singapore</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$235</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0.4%</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146.7%</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0.4%</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1.9%</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5.8%</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3.8%</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59493711"/>
                  </a:ext>
                </a:extLst>
              </a:tr>
              <a:tr h="184150">
                <a:tc>
                  <a:txBody>
                    <a:bodyPr/>
                    <a:lstStyle/>
                    <a:p>
                      <a:pPr>
                        <a:lnSpc>
                          <a:spcPct val="107000"/>
                        </a:lnSpc>
                        <a:spcAft>
                          <a:spcPts val="0"/>
                        </a:spcAft>
                      </a:pPr>
                      <a:r>
                        <a:rPr lang="en-GB" sz="1600">
                          <a:effectLst/>
                          <a:latin typeface="Candara" panose="020E0502030303020204" pitchFamily="34" charset="0"/>
                        </a:rPr>
                        <a:t>Malaysia</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$257</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0.4%</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138.5%</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0.4%</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4.7%</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12.4%</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7.3%</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71501042"/>
                  </a:ext>
                </a:extLst>
              </a:tr>
              <a:tr h="184150">
                <a:tc>
                  <a:txBody>
                    <a:bodyPr/>
                    <a:lstStyle/>
                    <a:p>
                      <a:pPr>
                        <a:lnSpc>
                          <a:spcPct val="107000"/>
                        </a:lnSpc>
                        <a:spcAft>
                          <a:spcPts val="0"/>
                        </a:spcAft>
                      </a:pPr>
                      <a:r>
                        <a:rPr lang="en-GB" sz="1600">
                          <a:effectLst/>
                          <a:latin typeface="Candara" panose="020E0502030303020204" pitchFamily="34" charset="0"/>
                        </a:rPr>
                        <a:t>Finland</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$231</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0.4%</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179.4%</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0.4%</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0.6%</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Candara" panose="020E0502030303020204" pitchFamily="34" charset="0"/>
                        </a:rPr>
                        <a:t>2.3%</a:t>
                      </a:r>
                      <a:endParaRPr lang="en-GB" sz="16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dirty="0">
                          <a:effectLst/>
                          <a:latin typeface="Candara" panose="020E0502030303020204" pitchFamily="34" charset="0"/>
                        </a:rPr>
                        <a:t>1.6%</a:t>
                      </a:r>
                      <a:endParaRPr lang="en-GB" sz="1600" dirty="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13264915"/>
                  </a:ext>
                </a:extLst>
              </a:tr>
            </a:tbl>
          </a:graphicData>
        </a:graphic>
      </p:graphicFrame>
    </p:spTree>
    <p:extLst>
      <p:ext uri="{BB962C8B-B14F-4D97-AF65-F5344CB8AC3E}">
        <p14:creationId xmlns:p14="http://schemas.microsoft.com/office/powerpoint/2010/main" val="401655790"/>
      </p:ext>
    </p:extLst>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10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Mainstream on Debt in Macroeconomics</a:t>
            </a:r>
          </a:p>
        </p:txBody>
      </p:sp>
      <p:sp>
        <p:nvSpPr>
          <p:cNvPr id="3" name="Content Placeholder 2"/>
          <p:cNvSpPr>
            <a:spLocks noGrp="1"/>
          </p:cNvSpPr>
          <p:nvPr>
            <p:ph idx="1"/>
          </p:nvPr>
        </p:nvSpPr>
        <p:spPr/>
        <p:txBody>
          <a:bodyPr/>
          <a:lstStyle/>
          <a:p>
            <a:r>
              <a:rPr lang="en-GB" dirty="0"/>
              <a:t>Source of mainstream attitude is the empirically false (</a:t>
            </a:r>
            <a:r>
              <a:rPr lang="en-GB" dirty="0">
                <a:hlinkClick r:id="rId2"/>
              </a:rPr>
              <a:t>Bank of England 2014</a:t>
            </a:r>
            <a:r>
              <a:rPr lang="en-GB" dirty="0"/>
              <a:t>) “Loanable Funds” model of banking:</a:t>
            </a:r>
          </a:p>
          <a:p>
            <a:pPr lvl="1"/>
            <a:r>
              <a:rPr lang="en-US" dirty="0"/>
              <a:t>“Think of it this way: when debt is rising, </a:t>
            </a:r>
            <a:r>
              <a:rPr lang="en-US" b="1" i="1" dirty="0"/>
              <a:t>it’s not the economy as a whole borrowing more money</a:t>
            </a:r>
            <a:r>
              <a:rPr lang="en-US" dirty="0"/>
              <a:t>.</a:t>
            </a:r>
          </a:p>
          <a:p>
            <a:pPr lvl="1"/>
            <a:r>
              <a:rPr lang="en-US" dirty="0"/>
              <a:t>It is, rather, a case of less patient people—people who for whatever reason want to spend sooner rather than later—borrowing from more patient people.” (Krugman 2012, pp.  146-47)</a:t>
            </a:r>
          </a:p>
          <a:p>
            <a:pPr lvl="1"/>
            <a:r>
              <a:rPr lang="en-GB" dirty="0"/>
              <a:t>“Maybe part of the problem is that Koo envisages an economy in which everyone is balance-sheet constrained, as opposed to one in which lots of people are balance-sheet constrained.</a:t>
            </a:r>
          </a:p>
          <a:p>
            <a:pPr lvl="1"/>
            <a:r>
              <a:rPr lang="en-GB" dirty="0"/>
              <a:t>I’d say that his vision makes no sense: where there are debtors, there must also be creditors, so there have to be at least some people who can respond to lower real interest rates even in a balance-sheet recession.” (</a:t>
            </a:r>
            <a:r>
              <a:rPr lang="en-GB" dirty="0">
                <a:hlinkClick r:id="rId3"/>
              </a:rPr>
              <a:t>Krugman 2013</a:t>
            </a:r>
            <a:r>
              <a:rPr lang="en-GB" dirty="0"/>
              <a:t>)</a:t>
            </a:r>
          </a:p>
          <a:p>
            <a:endParaRPr lang="en-GB" dirty="0"/>
          </a:p>
        </p:txBody>
      </p:sp>
    </p:spTree>
    <p:extLst>
      <p:ext uri="{BB962C8B-B14F-4D97-AF65-F5344CB8AC3E}">
        <p14:creationId xmlns:p14="http://schemas.microsoft.com/office/powerpoint/2010/main" val="3715023164"/>
      </p:ext>
    </p:extLst>
  </p:cSld>
  <p:clrMapOvr>
    <a:masterClrMapping/>
  </p:clrMapOvr>
  <p:transition>
    <p:pull dir="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Non-Mainstream on Debt in Macroeconomics</a:t>
            </a:r>
          </a:p>
        </p:txBody>
      </p:sp>
      <p:sp>
        <p:nvSpPr>
          <p:cNvPr id="3" name="Content Placeholder 2"/>
          <p:cNvSpPr>
            <a:spLocks noGrp="1"/>
          </p:cNvSpPr>
          <p:nvPr>
            <p:ph idx="1"/>
          </p:nvPr>
        </p:nvSpPr>
        <p:spPr/>
        <p:txBody>
          <a:bodyPr/>
          <a:lstStyle/>
          <a:p>
            <a:r>
              <a:rPr lang="en-GB" dirty="0"/>
              <a:t>Credit plays no </a:t>
            </a:r>
            <a:r>
              <a:rPr lang="en-GB" b="1" i="1" dirty="0"/>
              <a:t>fundamental</a:t>
            </a:r>
            <a:r>
              <a:rPr lang="en-GB" dirty="0"/>
              <a:t> role in non-mainstream macro either, because of the </a:t>
            </a:r>
            <a:r>
              <a:rPr lang="en-GB" dirty="0" err="1"/>
              <a:t>income</a:t>
            </a:r>
            <a:r>
              <a:rPr lang="en-GB" dirty="0" err="1">
                <a:sym typeface="Symbol" panose="05050102010706020507" pitchFamily="18" charset="2"/>
              </a:rPr>
              <a:t></a:t>
            </a:r>
            <a:r>
              <a:rPr lang="en-GB" dirty="0" err="1"/>
              <a:t>expenditure</a:t>
            </a:r>
            <a:r>
              <a:rPr lang="en-GB" dirty="0"/>
              <a:t> identity:</a:t>
            </a:r>
          </a:p>
          <a:p>
            <a:pPr lvl="1"/>
            <a:r>
              <a:rPr lang="en-GB" dirty="0"/>
              <a:t>“</a:t>
            </a:r>
            <a:r>
              <a:rPr lang="en-US" dirty="0"/>
              <a:t>In this primer we will examine the macroeconomic theory that is the basis for </a:t>
            </a:r>
            <a:r>
              <a:rPr lang="en-US" dirty="0" err="1"/>
              <a:t>analysing</a:t>
            </a:r>
            <a:r>
              <a:rPr lang="en-US" dirty="0"/>
              <a:t> the economy as it actually exists. We begin with simple macro accounting, starting from the recognition that at the aggregate level spending equals income.” (</a:t>
            </a:r>
            <a:r>
              <a:rPr lang="en-US" dirty="0">
                <a:hlinkClick r:id="rId2"/>
              </a:rPr>
              <a:t>Wray 2011</a:t>
            </a:r>
            <a:r>
              <a:rPr lang="en-US" dirty="0"/>
              <a:t>)</a:t>
            </a:r>
          </a:p>
          <a:p>
            <a:pPr lvl="1"/>
            <a:r>
              <a:rPr lang="en-GB" dirty="0"/>
              <a:t>“Unless Keen (2014a) can explain how a purchase of a good or service does not provide income for the seller, then he should rethink his claim that debt extensions can force an inequality between expenditure and income at the aggregate level.</a:t>
            </a:r>
          </a:p>
          <a:p>
            <a:pPr lvl="1"/>
            <a:r>
              <a:rPr lang="en-GB" dirty="0"/>
              <a:t>As any student of national accounting knows, a sector can spend more than its current income, but the sum of sectors cannot.” (</a:t>
            </a:r>
            <a:r>
              <a:rPr lang="en-GB" dirty="0" err="1"/>
              <a:t>Fiebiger</a:t>
            </a:r>
            <a:r>
              <a:rPr lang="en-GB" dirty="0"/>
              <a:t> 2014,  p. 296)</a:t>
            </a:r>
          </a:p>
          <a:p>
            <a:r>
              <a:rPr lang="en-GB" dirty="0"/>
              <a:t>Non-mainstream uses empirically accurate “Endogenous Money” model of banking</a:t>
            </a:r>
          </a:p>
          <a:p>
            <a:r>
              <a:rPr lang="en-GB" dirty="0"/>
              <a:t>Easy to show that credit plays essential role given both </a:t>
            </a:r>
            <a:r>
              <a:rPr lang="en-GB" dirty="0" err="1"/>
              <a:t>Income</a:t>
            </a:r>
            <a:r>
              <a:rPr lang="en-GB" dirty="0" err="1">
                <a:sym typeface="Symbol" panose="05050102010706020507" pitchFamily="18" charset="2"/>
              </a:rPr>
              <a:t></a:t>
            </a:r>
            <a:r>
              <a:rPr lang="en-GB" dirty="0" err="1"/>
              <a:t>Expenditure</a:t>
            </a:r>
            <a:r>
              <a:rPr lang="en-GB" dirty="0"/>
              <a:t> identity &amp; Endogenous Money…</a:t>
            </a:r>
          </a:p>
        </p:txBody>
      </p:sp>
    </p:spTree>
    <p:extLst>
      <p:ext uri="{BB962C8B-B14F-4D97-AF65-F5344CB8AC3E}">
        <p14:creationId xmlns:p14="http://schemas.microsoft.com/office/powerpoint/2010/main" val="3114063274"/>
      </p:ext>
    </p:extLst>
  </p:cSld>
  <p:clrMapOvr>
    <a:masterClrMapping/>
  </p:clrMapOvr>
  <p:transition>
    <p:pull dir="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Credit and Income </a:t>
            </a:r>
            <a:r>
              <a:rPr lang="en-GB" dirty="0">
                <a:sym typeface="Symbol" panose="05050102010706020507" pitchFamily="18" charset="2"/>
              </a:rPr>
              <a:t></a:t>
            </a:r>
            <a:r>
              <a:rPr lang="en-GB" dirty="0"/>
              <a:t> Expenditure</a:t>
            </a:r>
          </a:p>
        </p:txBody>
      </p:sp>
      <p:sp>
        <p:nvSpPr>
          <p:cNvPr id="3" name="Content Placeholder 2"/>
          <p:cNvSpPr>
            <a:spLocks noGrp="1"/>
          </p:cNvSpPr>
          <p:nvPr>
            <p:ph idx="1"/>
          </p:nvPr>
        </p:nvSpPr>
        <p:spPr>
          <a:xfrm>
            <a:off x="228600" y="685800"/>
            <a:ext cx="8763000" cy="2971800"/>
          </a:xfrm>
        </p:spPr>
        <p:txBody>
          <a:bodyPr/>
          <a:lstStyle/>
          <a:p>
            <a:r>
              <a:rPr lang="en-GB" dirty="0"/>
              <a:t>An expenditure table view:</a:t>
            </a:r>
          </a:p>
          <a:p>
            <a:pPr lvl="1"/>
            <a:r>
              <a:rPr lang="en-GB" dirty="0"/>
              <a:t>Divide economy into 3 non-bank sectors plus banking sector</a:t>
            </a:r>
          </a:p>
          <a:p>
            <a:pPr lvl="1"/>
            <a:r>
              <a:rPr lang="en-GB" dirty="0"/>
              <a:t>Aggregate Expenditure negative sum of diagonal</a:t>
            </a:r>
          </a:p>
          <a:p>
            <a:pPr lvl="1"/>
            <a:r>
              <a:rPr lang="en-GB" dirty="0"/>
              <a:t>Aggregate Income positive sum of off-diagonal elements</a:t>
            </a:r>
          </a:p>
          <a:p>
            <a:pPr lvl="1"/>
            <a:r>
              <a:rPr lang="en-GB" dirty="0"/>
              <a:t>All flows (in $/Year) shown in lowercase</a:t>
            </a:r>
          </a:p>
          <a:p>
            <a:pPr lvl="1"/>
            <a:r>
              <a:rPr lang="en-GB" dirty="0"/>
              <a:t>All stocks (in $) shown in uppercase</a:t>
            </a:r>
          </a:p>
          <a:p>
            <a:pPr lvl="1"/>
            <a:r>
              <a:rPr lang="en-GB" dirty="0"/>
              <a:t>Greek </a:t>
            </a:r>
            <a:r>
              <a:rPr lang="en-GB" dirty="0">
                <a:latin typeface="Symbol" panose="05050102010706020507" pitchFamily="18" charset="2"/>
              </a:rPr>
              <a:t>r</a:t>
            </a:r>
            <a:r>
              <a:rPr lang="en-GB" dirty="0"/>
              <a:t> used for interest rate</a:t>
            </a:r>
          </a:p>
          <a:p>
            <a:pPr lvl="1"/>
            <a:r>
              <a:rPr lang="en-GB" dirty="0"/>
              <a:t>First case: lending/borrowing does not occur:</a:t>
            </a:r>
          </a:p>
        </p:txBody>
      </p:sp>
      <p:graphicFrame>
        <p:nvGraphicFramePr>
          <p:cNvPr id="4" name="Table 3"/>
          <p:cNvGraphicFramePr>
            <a:graphicFrameLocks noGrp="1"/>
          </p:cNvGraphicFramePr>
          <p:nvPr>
            <p:extLst>
              <p:ext uri="{D42A27DB-BD31-4B8C-83A1-F6EECF244321}">
                <p14:modId xmlns:p14="http://schemas.microsoft.com/office/powerpoint/2010/main" val="2151390702"/>
              </p:ext>
            </p:extLst>
          </p:nvPr>
        </p:nvGraphicFramePr>
        <p:xfrm>
          <a:off x="457200" y="3657600"/>
          <a:ext cx="8077199" cy="2282952"/>
        </p:xfrm>
        <a:graphic>
          <a:graphicData uri="http://schemas.openxmlformats.org/drawingml/2006/table">
            <a:tbl>
              <a:tblPr firstRow="1" firstCol="1" bandRow="1">
                <a:tableStyleId>{5C22544A-7EE6-4342-B048-85BDC9FD1C3A}</a:tableStyleId>
              </a:tblPr>
              <a:tblGrid>
                <a:gridCol w="539717">
                  <a:extLst>
                    <a:ext uri="{9D8B030D-6E8A-4147-A177-3AD203B41FA5}">
                      <a16:colId xmlns:a16="http://schemas.microsoft.com/office/drawing/2014/main" val="1241792395"/>
                    </a:ext>
                  </a:extLst>
                </a:gridCol>
                <a:gridCol w="1212881">
                  <a:extLst>
                    <a:ext uri="{9D8B030D-6E8A-4147-A177-3AD203B41FA5}">
                      <a16:colId xmlns:a16="http://schemas.microsoft.com/office/drawing/2014/main" val="2398704003"/>
                    </a:ext>
                  </a:extLst>
                </a:gridCol>
                <a:gridCol w="990600">
                  <a:extLst>
                    <a:ext uri="{9D8B030D-6E8A-4147-A177-3AD203B41FA5}">
                      <a16:colId xmlns:a16="http://schemas.microsoft.com/office/drawing/2014/main" val="3389624824"/>
                    </a:ext>
                  </a:extLst>
                </a:gridCol>
                <a:gridCol w="1371600">
                  <a:extLst>
                    <a:ext uri="{9D8B030D-6E8A-4147-A177-3AD203B41FA5}">
                      <a16:colId xmlns:a16="http://schemas.microsoft.com/office/drawing/2014/main" val="2772769826"/>
                    </a:ext>
                  </a:extLst>
                </a:gridCol>
                <a:gridCol w="1075591">
                  <a:extLst>
                    <a:ext uri="{9D8B030D-6E8A-4147-A177-3AD203B41FA5}">
                      <a16:colId xmlns:a16="http://schemas.microsoft.com/office/drawing/2014/main" val="1877789580"/>
                    </a:ext>
                  </a:extLst>
                </a:gridCol>
                <a:gridCol w="1443405">
                  <a:extLst>
                    <a:ext uri="{9D8B030D-6E8A-4147-A177-3AD203B41FA5}">
                      <a16:colId xmlns:a16="http://schemas.microsoft.com/office/drawing/2014/main" val="1870225127"/>
                    </a:ext>
                  </a:extLst>
                </a:gridCol>
                <a:gridCol w="1443405">
                  <a:extLst>
                    <a:ext uri="{9D8B030D-6E8A-4147-A177-3AD203B41FA5}">
                      <a16:colId xmlns:a16="http://schemas.microsoft.com/office/drawing/2014/main" val="3290077472"/>
                    </a:ext>
                  </a:extLst>
                </a:gridCol>
              </a:tblGrid>
              <a:tr h="0">
                <a:tc>
                  <a:txBody>
                    <a:bodyPr/>
                    <a:lstStyle/>
                    <a:p>
                      <a:pPr>
                        <a:lnSpc>
                          <a:spcPct val="107000"/>
                        </a:lnSpc>
                        <a:spcAft>
                          <a:spcPts val="0"/>
                        </a:spcAft>
                      </a:pPr>
                      <a:r>
                        <a:rPr lang="en-GB" sz="2000">
                          <a:effectLst/>
                          <a:latin typeface="Candara" panose="020E0502030303020204" pitchFamily="34" charset="0"/>
                        </a:rPr>
                        <a:t> </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nSpc>
                          <a:spcPct val="107000"/>
                        </a:lnSpc>
                        <a:spcAft>
                          <a:spcPts val="0"/>
                        </a:spcAft>
                      </a:pPr>
                      <a:r>
                        <a:rPr lang="en-GB" sz="2000">
                          <a:effectLst/>
                          <a:latin typeface="Candara" panose="020E0502030303020204" pitchFamily="34" charset="0"/>
                        </a:rPr>
                        <a:t>Assets</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gridSpan="3">
                  <a:txBody>
                    <a:bodyPr/>
                    <a:lstStyle/>
                    <a:p>
                      <a:pPr>
                        <a:lnSpc>
                          <a:spcPct val="107000"/>
                        </a:lnSpc>
                        <a:spcAft>
                          <a:spcPts val="0"/>
                        </a:spcAft>
                      </a:pPr>
                      <a:r>
                        <a:rPr lang="en-GB" sz="2000" dirty="0">
                          <a:effectLst/>
                          <a:latin typeface="Candara" panose="020E0502030303020204" pitchFamily="34" charset="0"/>
                        </a:rPr>
                        <a:t>Liabilities</a:t>
                      </a:r>
                      <a:endParaRPr lang="en-GB" sz="2000" dirty="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hMerge="1">
                  <a:txBody>
                    <a:bodyPr/>
                    <a:lstStyle/>
                    <a:p>
                      <a:endParaRPr lang="en-GB"/>
                    </a:p>
                  </a:txBody>
                  <a:tcPr/>
                </a:tc>
                <a:tc>
                  <a:txBody>
                    <a:bodyPr/>
                    <a:lstStyle/>
                    <a:p>
                      <a:pPr>
                        <a:lnSpc>
                          <a:spcPct val="107000"/>
                        </a:lnSpc>
                        <a:spcAft>
                          <a:spcPts val="0"/>
                        </a:spcAft>
                      </a:pPr>
                      <a:r>
                        <a:rPr lang="en-GB" sz="2000">
                          <a:effectLst/>
                          <a:latin typeface="Candara" panose="020E0502030303020204" pitchFamily="34" charset="0"/>
                        </a:rPr>
                        <a:t>Equity</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83223716"/>
                  </a:ext>
                </a:extLst>
              </a:tr>
              <a:tr h="0">
                <a:tc>
                  <a:txBody>
                    <a:bodyPr/>
                    <a:lstStyle/>
                    <a:p>
                      <a:pPr>
                        <a:lnSpc>
                          <a:spcPct val="107000"/>
                        </a:lnSpc>
                        <a:spcAft>
                          <a:spcPts val="0"/>
                        </a:spcAft>
                      </a:pPr>
                      <a:r>
                        <a:rPr lang="en-GB" sz="2000">
                          <a:effectLst/>
                          <a:latin typeface="Candara" panose="020E0502030303020204" pitchFamily="34" charset="0"/>
                        </a:rPr>
                        <a:t> </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nSpc>
                          <a:spcPct val="107000"/>
                        </a:lnSpc>
                        <a:spcAft>
                          <a:spcPts val="0"/>
                        </a:spcAft>
                      </a:pPr>
                      <a:r>
                        <a:rPr lang="en-GB" sz="2000" dirty="0">
                          <a:effectLst/>
                          <a:latin typeface="Candara" panose="020E0502030303020204" pitchFamily="34" charset="0"/>
                        </a:rPr>
                        <a:t>Loans</a:t>
                      </a:r>
                      <a:endParaRPr lang="en-GB" sz="2000" dirty="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a:txBody>
                    <a:bodyPr/>
                    <a:lstStyle/>
                    <a:p>
                      <a:pPr>
                        <a:lnSpc>
                          <a:spcPct val="107000"/>
                        </a:lnSpc>
                        <a:spcAft>
                          <a:spcPts val="0"/>
                        </a:spcAft>
                      </a:pPr>
                      <a:r>
                        <a:rPr lang="en-GB" sz="2000">
                          <a:effectLst/>
                          <a:latin typeface="Candara" panose="020E0502030303020204" pitchFamily="34" charset="0"/>
                        </a:rPr>
                        <a:t>S</a:t>
                      </a:r>
                      <a:r>
                        <a:rPr lang="en-GB" sz="2000" baseline="-25000">
                          <a:effectLst/>
                          <a:latin typeface="Candara" panose="020E0502030303020204" pitchFamily="34" charset="0"/>
                        </a:rPr>
                        <a:t>1</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S</a:t>
                      </a:r>
                      <a:r>
                        <a:rPr lang="en-GB" sz="2000" baseline="-25000">
                          <a:effectLst/>
                          <a:latin typeface="Candara" panose="020E0502030303020204" pitchFamily="34" charset="0"/>
                        </a:rPr>
                        <a:t>2</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dirty="0">
                          <a:effectLst/>
                          <a:latin typeface="Candara" panose="020E0502030303020204" pitchFamily="34" charset="0"/>
                        </a:rPr>
                        <a:t>S</a:t>
                      </a:r>
                      <a:r>
                        <a:rPr lang="en-GB" sz="2000" baseline="-25000" dirty="0">
                          <a:effectLst/>
                          <a:latin typeface="Candara" panose="020E0502030303020204" pitchFamily="34" charset="0"/>
                        </a:rPr>
                        <a:t>3</a:t>
                      </a:r>
                      <a:endParaRPr lang="en-GB" sz="2000" dirty="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B</a:t>
                      </a:r>
                      <a:r>
                        <a:rPr lang="en-GB" sz="2000" baseline="-25000">
                          <a:effectLst/>
                          <a:latin typeface="Candara" panose="020E0502030303020204" pitchFamily="34" charset="0"/>
                        </a:rPr>
                        <a:t>E</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73952301"/>
                  </a:ext>
                </a:extLst>
              </a:tr>
              <a:tr h="0">
                <a:tc>
                  <a:txBody>
                    <a:bodyPr/>
                    <a:lstStyle/>
                    <a:p>
                      <a:pPr>
                        <a:lnSpc>
                          <a:spcPct val="107000"/>
                        </a:lnSpc>
                        <a:spcAft>
                          <a:spcPts val="0"/>
                        </a:spcAft>
                      </a:pPr>
                      <a:r>
                        <a:rPr lang="en-GB" sz="2000">
                          <a:effectLst/>
                          <a:latin typeface="Candara" panose="020E0502030303020204" pitchFamily="34" charset="0"/>
                        </a:rPr>
                        <a:t> </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Level ($)</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gridSpan="5">
                  <a:txBody>
                    <a:bodyPr/>
                    <a:lstStyle/>
                    <a:p>
                      <a:pPr algn="ctr">
                        <a:lnSpc>
                          <a:spcPct val="107000"/>
                        </a:lnSpc>
                        <a:spcAft>
                          <a:spcPts val="0"/>
                        </a:spcAft>
                      </a:pPr>
                      <a:r>
                        <a:rPr lang="en-GB" sz="2000" dirty="0">
                          <a:effectLst/>
                          <a:latin typeface="Candara" panose="020E0502030303020204" pitchFamily="34" charset="0"/>
                        </a:rPr>
                        <a:t>Flows ($/Year)</a:t>
                      </a:r>
                      <a:endParaRPr lang="en-GB" sz="2000" dirty="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339603714"/>
                  </a:ext>
                </a:extLst>
              </a:tr>
              <a:tr h="0">
                <a:tc>
                  <a:txBody>
                    <a:bodyPr/>
                    <a:lstStyle/>
                    <a:p>
                      <a:pPr>
                        <a:lnSpc>
                          <a:spcPct val="107000"/>
                        </a:lnSpc>
                        <a:spcAft>
                          <a:spcPts val="0"/>
                        </a:spcAft>
                      </a:pPr>
                      <a:r>
                        <a:rPr lang="en-GB" sz="2000">
                          <a:effectLst/>
                          <a:latin typeface="Candara" panose="020E0502030303020204" pitchFamily="34" charset="0"/>
                        </a:rPr>
                        <a:t>S</a:t>
                      </a:r>
                      <a:r>
                        <a:rPr lang="en-GB" sz="2000" baseline="-25000">
                          <a:effectLst/>
                          <a:latin typeface="Candara" panose="020E0502030303020204" pitchFamily="34" charset="0"/>
                        </a:rPr>
                        <a:t>1</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nSpc>
                          <a:spcPct val="107000"/>
                        </a:lnSpc>
                        <a:spcAft>
                          <a:spcPts val="0"/>
                        </a:spcAft>
                      </a:pPr>
                      <a:r>
                        <a:rPr lang="en-GB" sz="2000">
                          <a:effectLst/>
                          <a:latin typeface="Candara" panose="020E0502030303020204" pitchFamily="34" charset="0"/>
                        </a:rPr>
                        <a:t> </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a:txBody>
                    <a:bodyPr/>
                    <a:lstStyle/>
                    <a:p>
                      <a:pPr>
                        <a:lnSpc>
                          <a:spcPct val="107000"/>
                        </a:lnSpc>
                        <a:spcAft>
                          <a:spcPts val="0"/>
                        </a:spcAft>
                      </a:pPr>
                      <a:r>
                        <a:rPr lang="en-GB" sz="2000">
                          <a:effectLst/>
                          <a:latin typeface="Candara" panose="020E0502030303020204" pitchFamily="34" charset="0"/>
                        </a:rPr>
                        <a:t>-(a+b)</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a</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b</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 </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05483828"/>
                  </a:ext>
                </a:extLst>
              </a:tr>
              <a:tr h="0">
                <a:tc>
                  <a:txBody>
                    <a:bodyPr/>
                    <a:lstStyle/>
                    <a:p>
                      <a:pPr>
                        <a:lnSpc>
                          <a:spcPct val="107000"/>
                        </a:lnSpc>
                        <a:spcAft>
                          <a:spcPts val="0"/>
                        </a:spcAft>
                      </a:pPr>
                      <a:r>
                        <a:rPr lang="en-GB" sz="2000">
                          <a:effectLst/>
                          <a:latin typeface="Candara" panose="020E0502030303020204" pitchFamily="34" charset="0"/>
                        </a:rPr>
                        <a:t>S</a:t>
                      </a:r>
                      <a:r>
                        <a:rPr lang="en-GB" sz="2000" baseline="-25000">
                          <a:effectLst/>
                          <a:latin typeface="Candara" panose="020E0502030303020204" pitchFamily="34" charset="0"/>
                        </a:rPr>
                        <a:t>2</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nSpc>
                          <a:spcPct val="107000"/>
                        </a:lnSpc>
                        <a:spcAft>
                          <a:spcPts val="0"/>
                        </a:spcAft>
                      </a:pPr>
                      <a:r>
                        <a:rPr lang="en-GB" sz="2000">
                          <a:effectLst/>
                          <a:latin typeface="Candara" panose="020E0502030303020204" pitchFamily="34" charset="0"/>
                        </a:rPr>
                        <a:t> </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a:txBody>
                    <a:bodyPr/>
                    <a:lstStyle/>
                    <a:p>
                      <a:pPr>
                        <a:lnSpc>
                          <a:spcPct val="107000"/>
                        </a:lnSpc>
                        <a:spcAft>
                          <a:spcPts val="0"/>
                        </a:spcAft>
                      </a:pPr>
                      <a:r>
                        <a:rPr lang="en-GB" sz="2000" dirty="0">
                          <a:effectLst/>
                          <a:latin typeface="Candara" panose="020E0502030303020204" pitchFamily="34" charset="0"/>
                        </a:rPr>
                        <a:t>c</a:t>
                      </a:r>
                      <a:endParaRPr lang="en-GB" sz="2000" dirty="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-(c+d)</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d</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 </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82557684"/>
                  </a:ext>
                </a:extLst>
              </a:tr>
              <a:tr h="0">
                <a:tc>
                  <a:txBody>
                    <a:bodyPr/>
                    <a:lstStyle/>
                    <a:p>
                      <a:pPr>
                        <a:lnSpc>
                          <a:spcPct val="107000"/>
                        </a:lnSpc>
                        <a:spcAft>
                          <a:spcPts val="0"/>
                        </a:spcAft>
                      </a:pPr>
                      <a:r>
                        <a:rPr lang="en-GB" sz="2000">
                          <a:effectLst/>
                          <a:latin typeface="Candara" panose="020E0502030303020204" pitchFamily="34" charset="0"/>
                        </a:rPr>
                        <a:t>S</a:t>
                      </a:r>
                      <a:r>
                        <a:rPr lang="en-GB" sz="2000" baseline="-25000">
                          <a:effectLst/>
                          <a:latin typeface="Candara" panose="020E0502030303020204" pitchFamily="34" charset="0"/>
                        </a:rPr>
                        <a:t>3</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nSpc>
                          <a:spcPct val="107000"/>
                        </a:lnSpc>
                        <a:spcAft>
                          <a:spcPts val="0"/>
                        </a:spcAft>
                      </a:pPr>
                      <a:r>
                        <a:rPr lang="en-GB" sz="2000">
                          <a:effectLst/>
                          <a:latin typeface="Candara" panose="020E0502030303020204" pitchFamily="34" charset="0"/>
                        </a:rPr>
                        <a:t> </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a:txBody>
                    <a:bodyPr/>
                    <a:lstStyle/>
                    <a:p>
                      <a:pPr>
                        <a:lnSpc>
                          <a:spcPct val="107000"/>
                        </a:lnSpc>
                        <a:spcAft>
                          <a:spcPts val="0"/>
                        </a:spcAft>
                      </a:pPr>
                      <a:r>
                        <a:rPr lang="en-GB" sz="2000">
                          <a:effectLst/>
                          <a:latin typeface="Candara" panose="020E0502030303020204" pitchFamily="34" charset="0"/>
                        </a:rPr>
                        <a:t>e</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f</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-(e+f)</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 </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66763769"/>
                  </a:ext>
                </a:extLst>
              </a:tr>
              <a:tr h="0">
                <a:tc>
                  <a:txBody>
                    <a:bodyPr/>
                    <a:lstStyle/>
                    <a:p>
                      <a:pPr>
                        <a:lnSpc>
                          <a:spcPct val="107000"/>
                        </a:lnSpc>
                        <a:spcAft>
                          <a:spcPts val="0"/>
                        </a:spcAft>
                      </a:pPr>
                      <a:r>
                        <a:rPr lang="en-GB" sz="2000">
                          <a:effectLst/>
                          <a:latin typeface="Candara" panose="020E0502030303020204" pitchFamily="34" charset="0"/>
                        </a:rPr>
                        <a:t>B</a:t>
                      </a:r>
                      <a:r>
                        <a:rPr lang="en-GB" sz="2000" baseline="-25000">
                          <a:effectLst/>
                          <a:latin typeface="Candara" panose="020E0502030303020204" pitchFamily="34" charset="0"/>
                        </a:rPr>
                        <a:t>E</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nSpc>
                          <a:spcPct val="107000"/>
                        </a:lnSpc>
                        <a:spcAft>
                          <a:spcPts val="0"/>
                        </a:spcAft>
                      </a:pPr>
                      <a:r>
                        <a:rPr lang="en-GB" sz="2000">
                          <a:effectLst/>
                          <a:latin typeface="Candara" panose="020E0502030303020204" pitchFamily="34" charset="0"/>
                        </a:rPr>
                        <a:t> </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a:txBody>
                    <a:bodyPr/>
                    <a:lstStyle/>
                    <a:p>
                      <a:pPr>
                        <a:lnSpc>
                          <a:spcPct val="107000"/>
                        </a:lnSpc>
                        <a:spcAft>
                          <a:spcPts val="0"/>
                        </a:spcAft>
                      </a:pPr>
                      <a:r>
                        <a:rPr lang="en-GB" sz="2000">
                          <a:effectLst/>
                          <a:latin typeface="Candara" panose="020E0502030303020204" pitchFamily="34" charset="0"/>
                        </a:rPr>
                        <a:t> </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 </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 </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dirty="0">
                          <a:effectLst/>
                          <a:latin typeface="Candara" panose="020E0502030303020204" pitchFamily="34" charset="0"/>
                        </a:rPr>
                        <a:t> </a:t>
                      </a:r>
                      <a:endParaRPr lang="en-GB" sz="2000" dirty="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01064839"/>
                  </a:ext>
                </a:extLst>
              </a:tr>
            </a:tbl>
          </a:graphicData>
        </a:graphic>
      </p:graphicFrame>
      <p:sp>
        <p:nvSpPr>
          <p:cNvPr id="5" name="Rounded Rectangle 4"/>
          <p:cNvSpPr/>
          <p:nvPr/>
        </p:nvSpPr>
        <p:spPr bwMode="auto">
          <a:xfrm>
            <a:off x="3200400" y="4648200"/>
            <a:ext cx="762000" cy="304800"/>
          </a:xfrm>
          <a:prstGeom prst="roundRect">
            <a:avLst/>
          </a:prstGeom>
          <a:gradFill rotWithShape="0">
            <a:gsLst>
              <a:gs pos="0">
                <a:schemeClr val="bg1">
                  <a:alpha val="0"/>
                </a:schemeClr>
              </a:gs>
              <a:gs pos="100000">
                <a:schemeClr val="accent1"/>
              </a:gs>
            </a:gsLst>
            <a:path path="rect">
              <a:fillToRect l="50000" t="50000" r="50000" b="50000"/>
            </a:path>
          </a:gradFill>
          <a:ln w="12700" cap="sq"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rgbClr val="FFFFFF"/>
              </a:solidFill>
              <a:effectLst>
                <a:outerShdw blurRad="38100" dist="38100" dir="2700000" algn="tl">
                  <a:srgbClr val="000000">
                    <a:alpha val="43137"/>
                  </a:srgbClr>
                </a:outerShdw>
              </a:effectLst>
              <a:latin typeface="Candara" panose="020E0502030303020204" pitchFamily="34" charset="0"/>
            </a:endParaRPr>
          </a:p>
        </p:txBody>
      </p:sp>
      <p:sp>
        <p:nvSpPr>
          <p:cNvPr id="6" name="Rounded Rectangle 5"/>
          <p:cNvSpPr/>
          <p:nvPr/>
        </p:nvSpPr>
        <p:spPr bwMode="auto">
          <a:xfrm>
            <a:off x="4572000" y="4970040"/>
            <a:ext cx="762000" cy="303276"/>
          </a:xfrm>
          <a:prstGeom prst="roundRect">
            <a:avLst/>
          </a:prstGeom>
          <a:gradFill rotWithShape="0">
            <a:gsLst>
              <a:gs pos="0">
                <a:schemeClr val="bg1">
                  <a:alpha val="0"/>
                </a:schemeClr>
              </a:gs>
              <a:gs pos="100000">
                <a:schemeClr val="accent1"/>
              </a:gs>
            </a:gsLst>
            <a:path path="rect">
              <a:fillToRect l="50000" t="50000" r="50000" b="50000"/>
            </a:path>
          </a:gradFill>
          <a:ln w="12700" cap="sq"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rgbClr val="FFFFFF"/>
              </a:solidFill>
              <a:effectLst>
                <a:outerShdw blurRad="38100" dist="38100" dir="2700000" algn="tl">
                  <a:srgbClr val="000000">
                    <a:alpha val="43137"/>
                  </a:srgbClr>
                </a:outerShdw>
              </a:effectLst>
              <a:latin typeface="Candara" panose="020E0502030303020204" pitchFamily="34" charset="0"/>
            </a:endParaRPr>
          </a:p>
        </p:txBody>
      </p:sp>
      <p:sp>
        <p:nvSpPr>
          <p:cNvPr id="7" name="Rounded Rectangle 6"/>
          <p:cNvSpPr/>
          <p:nvPr/>
        </p:nvSpPr>
        <p:spPr bwMode="auto">
          <a:xfrm>
            <a:off x="5638800" y="5334000"/>
            <a:ext cx="762000" cy="304800"/>
          </a:xfrm>
          <a:prstGeom prst="roundRect">
            <a:avLst/>
          </a:prstGeom>
          <a:gradFill rotWithShape="0">
            <a:gsLst>
              <a:gs pos="0">
                <a:schemeClr val="bg1">
                  <a:alpha val="0"/>
                </a:schemeClr>
              </a:gs>
              <a:gs pos="100000">
                <a:schemeClr val="accent1"/>
              </a:gs>
            </a:gsLst>
            <a:path path="rect">
              <a:fillToRect l="50000" t="50000" r="50000" b="50000"/>
            </a:path>
          </a:gradFill>
          <a:ln w="12700" cap="sq"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rgbClr val="FFFFFF"/>
              </a:solidFill>
              <a:effectLst>
                <a:outerShdw blurRad="38100" dist="38100" dir="2700000" algn="tl">
                  <a:srgbClr val="000000">
                    <a:alpha val="43137"/>
                  </a:srgbClr>
                </a:outerShdw>
              </a:effectLst>
              <a:latin typeface="Candara" panose="020E0502030303020204" pitchFamily="34" charset="0"/>
            </a:endParaRPr>
          </a:p>
        </p:txBody>
      </p:sp>
      <p:graphicFrame>
        <p:nvGraphicFramePr>
          <p:cNvPr id="8" name="Object 7"/>
          <p:cNvGraphicFramePr>
            <a:graphicFrameLocks noChangeAspect="1"/>
          </p:cNvGraphicFramePr>
          <p:nvPr>
            <p:extLst>
              <p:ext uri="{D42A27DB-BD31-4B8C-83A1-F6EECF244321}">
                <p14:modId xmlns:p14="http://schemas.microsoft.com/office/powerpoint/2010/main" val="3186798796"/>
              </p:ext>
            </p:extLst>
          </p:nvPr>
        </p:nvGraphicFramePr>
        <p:xfrm>
          <a:off x="457200" y="5940552"/>
          <a:ext cx="3313786" cy="460248"/>
        </p:xfrm>
        <a:graphic>
          <a:graphicData uri="http://schemas.openxmlformats.org/presentationml/2006/ole">
            <mc:AlternateContent xmlns:mc="http://schemas.openxmlformats.org/markup-compatibility/2006">
              <mc:Choice xmlns:v="urn:schemas-microsoft-com:vml" Requires="v">
                <p:oleObj spid="_x0000_s69693" name="Equation" r:id="rId3" imgW="1828800" imgH="253800" progId="Equation.DSMT4">
                  <p:embed/>
                </p:oleObj>
              </mc:Choice>
              <mc:Fallback>
                <p:oleObj name="Equation" r:id="rId3" imgW="1828800" imgH="253800" progId="Equation.DSMT4">
                  <p:embed/>
                  <p:pic>
                    <p:nvPicPr>
                      <p:cNvPr id="0" name=""/>
                      <p:cNvPicPr/>
                      <p:nvPr/>
                    </p:nvPicPr>
                    <p:blipFill>
                      <a:blip r:embed="rId4"/>
                      <a:stretch>
                        <a:fillRect/>
                      </a:stretch>
                    </p:blipFill>
                    <p:spPr>
                      <a:xfrm>
                        <a:off x="457200" y="5940552"/>
                        <a:ext cx="3313786" cy="460248"/>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473275242"/>
              </p:ext>
            </p:extLst>
          </p:nvPr>
        </p:nvGraphicFramePr>
        <p:xfrm>
          <a:off x="440990" y="6400800"/>
          <a:ext cx="3265487" cy="368300"/>
        </p:xfrm>
        <a:graphic>
          <a:graphicData uri="http://schemas.openxmlformats.org/presentationml/2006/ole">
            <mc:AlternateContent xmlns:mc="http://schemas.openxmlformats.org/markup-compatibility/2006">
              <mc:Choice xmlns:v="urn:schemas-microsoft-com:vml" Requires="v">
                <p:oleObj spid="_x0000_s69694" name="Equation" r:id="rId5" imgW="1803240" imgH="203040" progId="Equation.DSMT4">
                  <p:embed/>
                </p:oleObj>
              </mc:Choice>
              <mc:Fallback>
                <p:oleObj name="Equation" r:id="rId5" imgW="1803240" imgH="203040" progId="Equation.DSMT4">
                  <p:embed/>
                  <p:pic>
                    <p:nvPicPr>
                      <p:cNvPr id="8" name="Object 7"/>
                      <p:cNvPicPr/>
                      <p:nvPr/>
                    </p:nvPicPr>
                    <p:blipFill>
                      <a:blip r:embed="rId6"/>
                      <a:stretch>
                        <a:fillRect/>
                      </a:stretch>
                    </p:blipFill>
                    <p:spPr>
                      <a:xfrm>
                        <a:off x="440990" y="6400800"/>
                        <a:ext cx="3265487" cy="368300"/>
                      </a:xfrm>
                      <a:prstGeom prst="rect">
                        <a:avLst/>
                      </a:prstGeom>
                    </p:spPr>
                  </p:pic>
                </p:oleObj>
              </mc:Fallback>
            </mc:AlternateContent>
          </a:graphicData>
        </a:graphic>
      </p:graphicFrame>
      <p:sp>
        <p:nvSpPr>
          <p:cNvPr id="10" name="Rounded Rectangle 9"/>
          <p:cNvSpPr/>
          <p:nvPr/>
        </p:nvSpPr>
        <p:spPr bwMode="auto">
          <a:xfrm>
            <a:off x="4572000" y="4648200"/>
            <a:ext cx="304800" cy="304800"/>
          </a:xfrm>
          <a:prstGeom prst="roundRect">
            <a:avLst/>
          </a:prstGeom>
          <a:gradFill flip="none" rotWithShape="1">
            <a:gsLst>
              <a:gs pos="100000">
                <a:srgbClr val="FF0000">
                  <a:alpha val="0"/>
                </a:srgbClr>
              </a:gs>
              <a:gs pos="68000">
                <a:srgbClr val="FFC000">
                  <a:alpha val="51000"/>
                </a:srgbClr>
              </a:gs>
            </a:gsLst>
            <a:path path="circle">
              <a:fillToRect l="50000" t="50000" r="50000" b="50000"/>
            </a:path>
            <a:tileRect/>
          </a:gradFill>
          <a:ln w="12700" cap="sq"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rgbClr val="FFFFFF"/>
              </a:solidFill>
              <a:effectLst>
                <a:outerShdw blurRad="38100" dist="38100" dir="2700000" algn="tl">
                  <a:srgbClr val="000000">
                    <a:alpha val="43137"/>
                  </a:srgbClr>
                </a:outerShdw>
              </a:effectLst>
              <a:latin typeface="Candara" panose="020E0502030303020204" pitchFamily="34" charset="0"/>
            </a:endParaRPr>
          </a:p>
        </p:txBody>
      </p:sp>
      <p:sp>
        <p:nvSpPr>
          <p:cNvPr id="11" name="Rounded Rectangle 10"/>
          <p:cNvSpPr/>
          <p:nvPr/>
        </p:nvSpPr>
        <p:spPr bwMode="auto">
          <a:xfrm>
            <a:off x="5638799" y="4648200"/>
            <a:ext cx="304800" cy="304800"/>
          </a:xfrm>
          <a:prstGeom prst="roundRect">
            <a:avLst/>
          </a:prstGeom>
          <a:gradFill flip="none" rotWithShape="1">
            <a:gsLst>
              <a:gs pos="100000">
                <a:srgbClr val="FF0000">
                  <a:alpha val="0"/>
                </a:srgbClr>
              </a:gs>
              <a:gs pos="68000">
                <a:srgbClr val="FFC000">
                  <a:alpha val="51000"/>
                </a:srgbClr>
              </a:gs>
            </a:gsLst>
            <a:path path="circle">
              <a:fillToRect l="50000" t="50000" r="50000" b="50000"/>
            </a:path>
            <a:tileRect/>
          </a:gradFill>
          <a:ln w="12700" cap="sq"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rgbClr val="FFFFFF"/>
              </a:solidFill>
              <a:effectLst>
                <a:outerShdw blurRad="38100" dist="38100" dir="2700000" algn="tl">
                  <a:srgbClr val="000000">
                    <a:alpha val="43137"/>
                  </a:srgbClr>
                </a:outerShdw>
              </a:effectLst>
              <a:latin typeface="Candara" panose="020E0502030303020204" pitchFamily="34" charset="0"/>
            </a:endParaRPr>
          </a:p>
        </p:txBody>
      </p:sp>
      <p:sp>
        <p:nvSpPr>
          <p:cNvPr id="13" name="Rounded Rectangle 12"/>
          <p:cNvSpPr/>
          <p:nvPr/>
        </p:nvSpPr>
        <p:spPr bwMode="auto">
          <a:xfrm>
            <a:off x="3200400" y="4984750"/>
            <a:ext cx="304800" cy="304800"/>
          </a:xfrm>
          <a:prstGeom prst="roundRect">
            <a:avLst/>
          </a:prstGeom>
          <a:gradFill flip="none" rotWithShape="1">
            <a:gsLst>
              <a:gs pos="100000">
                <a:srgbClr val="FF0000">
                  <a:alpha val="0"/>
                </a:srgbClr>
              </a:gs>
              <a:gs pos="68000">
                <a:srgbClr val="FFC000">
                  <a:alpha val="51000"/>
                </a:srgbClr>
              </a:gs>
            </a:gsLst>
            <a:path path="circle">
              <a:fillToRect l="50000" t="50000" r="50000" b="50000"/>
            </a:path>
            <a:tileRect/>
          </a:gradFill>
          <a:ln w="12700" cap="sq"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rgbClr val="FFFFFF"/>
              </a:solidFill>
              <a:effectLst>
                <a:outerShdw blurRad="38100" dist="38100" dir="2700000" algn="tl">
                  <a:srgbClr val="000000">
                    <a:alpha val="43137"/>
                  </a:srgbClr>
                </a:outerShdw>
              </a:effectLst>
              <a:latin typeface="Candara" panose="020E0502030303020204" pitchFamily="34" charset="0"/>
            </a:endParaRPr>
          </a:p>
        </p:txBody>
      </p:sp>
      <p:sp>
        <p:nvSpPr>
          <p:cNvPr id="14" name="Rounded Rectangle 13"/>
          <p:cNvSpPr/>
          <p:nvPr/>
        </p:nvSpPr>
        <p:spPr bwMode="auto">
          <a:xfrm>
            <a:off x="5638799" y="4951476"/>
            <a:ext cx="304800" cy="304800"/>
          </a:xfrm>
          <a:prstGeom prst="roundRect">
            <a:avLst/>
          </a:prstGeom>
          <a:gradFill flip="none" rotWithShape="1">
            <a:gsLst>
              <a:gs pos="100000">
                <a:srgbClr val="FF0000">
                  <a:alpha val="0"/>
                </a:srgbClr>
              </a:gs>
              <a:gs pos="68000">
                <a:srgbClr val="FFC000">
                  <a:alpha val="51000"/>
                </a:srgbClr>
              </a:gs>
            </a:gsLst>
            <a:path path="circle">
              <a:fillToRect l="50000" t="50000" r="50000" b="50000"/>
            </a:path>
            <a:tileRect/>
          </a:gradFill>
          <a:ln w="12700" cap="sq"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rgbClr val="FFFFFF"/>
              </a:solidFill>
              <a:effectLst>
                <a:outerShdw blurRad="38100" dist="38100" dir="2700000" algn="tl">
                  <a:srgbClr val="000000">
                    <a:alpha val="43137"/>
                  </a:srgbClr>
                </a:outerShdw>
              </a:effectLst>
              <a:latin typeface="Candara" panose="020E0502030303020204" pitchFamily="34" charset="0"/>
            </a:endParaRPr>
          </a:p>
        </p:txBody>
      </p:sp>
      <p:sp>
        <p:nvSpPr>
          <p:cNvPr id="15" name="Rounded Rectangle 14"/>
          <p:cNvSpPr/>
          <p:nvPr/>
        </p:nvSpPr>
        <p:spPr bwMode="auto">
          <a:xfrm>
            <a:off x="3200400" y="5299202"/>
            <a:ext cx="304800" cy="304800"/>
          </a:xfrm>
          <a:prstGeom prst="roundRect">
            <a:avLst/>
          </a:prstGeom>
          <a:gradFill flip="none" rotWithShape="1">
            <a:gsLst>
              <a:gs pos="100000">
                <a:srgbClr val="FF0000">
                  <a:alpha val="0"/>
                </a:srgbClr>
              </a:gs>
              <a:gs pos="68000">
                <a:srgbClr val="FFC000">
                  <a:alpha val="51000"/>
                </a:srgbClr>
              </a:gs>
            </a:gsLst>
            <a:path path="circle">
              <a:fillToRect l="50000" t="50000" r="50000" b="50000"/>
            </a:path>
            <a:tileRect/>
          </a:gradFill>
          <a:ln w="12700" cap="sq"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rgbClr val="FFFFFF"/>
              </a:solidFill>
              <a:effectLst>
                <a:outerShdw blurRad="38100" dist="38100" dir="2700000" algn="tl">
                  <a:srgbClr val="000000">
                    <a:alpha val="43137"/>
                  </a:srgbClr>
                </a:outerShdw>
              </a:effectLst>
              <a:latin typeface="Candara" panose="020E0502030303020204" pitchFamily="34" charset="0"/>
            </a:endParaRPr>
          </a:p>
        </p:txBody>
      </p:sp>
      <p:sp>
        <p:nvSpPr>
          <p:cNvPr id="16" name="Rounded Rectangle 15"/>
          <p:cNvSpPr/>
          <p:nvPr/>
        </p:nvSpPr>
        <p:spPr bwMode="auto">
          <a:xfrm>
            <a:off x="4572000" y="5299202"/>
            <a:ext cx="304800" cy="304800"/>
          </a:xfrm>
          <a:prstGeom prst="roundRect">
            <a:avLst/>
          </a:prstGeom>
          <a:gradFill flip="none" rotWithShape="1">
            <a:gsLst>
              <a:gs pos="100000">
                <a:srgbClr val="FF0000">
                  <a:alpha val="0"/>
                </a:srgbClr>
              </a:gs>
              <a:gs pos="68000">
                <a:srgbClr val="FFC000">
                  <a:alpha val="51000"/>
                </a:srgbClr>
              </a:gs>
            </a:gsLst>
            <a:path path="circle">
              <a:fillToRect l="50000" t="50000" r="50000" b="50000"/>
            </a:path>
            <a:tileRect/>
          </a:gradFill>
          <a:ln w="12700" cap="sq"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rgbClr val="FFFFFF"/>
              </a:solidFill>
              <a:effectLst>
                <a:outerShdw blurRad="38100" dist="38100" dir="2700000" algn="tl">
                  <a:srgbClr val="000000">
                    <a:alpha val="43137"/>
                  </a:srgbClr>
                </a:outerShdw>
              </a:effectLst>
              <a:latin typeface="Candara" panose="020E0502030303020204" pitchFamily="34" charset="0"/>
            </a:endParaRPr>
          </a:p>
        </p:txBody>
      </p:sp>
    </p:spTree>
    <p:extLst>
      <p:ext uri="{BB962C8B-B14F-4D97-AF65-F5344CB8AC3E}">
        <p14:creationId xmlns:p14="http://schemas.microsoft.com/office/powerpoint/2010/main" val="798608431"/>
      </p:ext>
    </p:extLst>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80">
                                          <p:stCondLst>
                                            <p:cond delay="0"/>
                                          </p:stCondLst>
                                        </p:cTn>
                                        <p:tgtEl>
                                          <p:spTgt spid="5"/>
                                        </p:tgtEl>
                                      </p:cBhvr>
                                    </p:animEffect>
                                    <p:anim calcmode="lin" valueType="num">
                                      <p:cBhvr>
                                        <p:cTn id="13"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8" dur="26">
                                          <p:stCondLst>
                                            <p:cond delay="650"/>
                                          </p:stCondLst>
                                        </p:cTn>
                                        <p:tgtEl>
                                          <p:spTgt spid="5"/>
                                        </p:tgtEl>
                                      </p:cBhvr>
                                      <p:to x="100000" y="60000"/>
                                    </p:animScale>
                                    <p:animScale>
                                      <p:cBhvr>
                                        <p:cTn id="19" dur="166" decel="50000">
                                          <p:stCondLst>
                                            <p:cond delay="676"/>
                                          </p:stCondLst>
                                        </p:cTn>
                                        <p:tgtEl>
                                          <p:spTgt spid="5"/>
                                        </p:tgtEl>
                                      </p:cBhvr>
                                      <p:to x="100000" y="100000"/>
                                    </p:animScale>
                                    <p:animScale>
                                      <p:cBhvr>
                                        <p:cTn id="20" dur="26">
                                          <p:stCondLst>
                                            <p:cond delay="1312"/>
                                          </p:stCondLst>
                                        </p:cTn>
                                        <p:tgtEl>
                                          <p:spTgt spid="5"/>
                                        </p:tgtEl>
                                      </p:cBhvr>
                                      <p:to x="100000" y="80000"/>
                                    </p:animScale>
                                    <p:animScale>
                                      <p:cBhvr>
                                        <p:cTn id="21" dur="166" decel="50000">
                                          <p:stCondLst>
                                            <p:cond delay="1338"/>
                                          </p:stCondLst>
                                        </p:cTn>
                                        <p:tgtEl>
                                          <p:spTgt spid="5"/>
                                        </p:tgtEl>
                                      </p:cBhvr>
                                      <p:to x="100000" y="100000"/>
                                    </p:animScale>
                                    <p:animScale>
                                      <p:cBhvr>
                                        <p:cTn id="22" dur="26">
                                          <p:stCondLst>
                                            <p:cond delay="1642"/>
                                          </p:stCondLst>
                                        </p:cTn>
                                        <p:tgtEl>
                                          <p:spTgt spid="5"/>
                                        </p:tgtEl>
                                      </p:cBhvr>
                                      <p:to x="100000" y="90000"/>
                                    </p:animScale>
                                    <p:animScale>
                                      <p:cBhvr>
                                        <p:cTn id="23" dur="166" decel="50000">
                                          <p:stCondLst>
                                            <p:cond delay="1668"/>
                                          </p:stCondLst>
                                        </p:cTn>
                                        <p:tgtEl>
                                          <p:spTgt spid="5"/>
                                        </p:tgtEl>
                                      </p:cBhvr>
                                      <p:to x="100000" y="100000"/>
                                    </p:animScale>
                                    <p:animScale>
                                      <p:cBhvr>
                                        <p:cTn id="24" dur="26">
                                          <p:stCondLst>
                                            <p:cond delay="1808"/>
                                          </p:stCondLst>
                                        </p:cTn>
                                        <p:tgtEl>
                                          <p:spTgt spid="5"/>
                                        </p:tgtEl>
                                      </p:cBhvr>
                                      <p:to x="100000" y="95000"/>
                                    </p:animScale>
                                    <p:animScale>
                                      <p:cBhvr>
                                        <p:cTn id="25" dur="166" decel="50000">
                                          <p:stCondLst>
                                            <p:cond delay="1834"/>
                                          </p:stCondLst>
                                        </p:cTn>
                                        <p:tgtEl>
                                          <p:spTgt spid="5"/>
                                        </p:tgtEl>
                                      </p:cBhvr>
                                      <p:to x="100000" y="100000"/>
                                    </p:animScale>
                                  </p:childTnLst>
                                </p:cTn>
                              </p:par>
                              <p:par>
                                <p:cTn id="26" presetID="26" presetClass="entr" presetSubtype="0" fill="hold" grpId="0" nodeType="with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wipe(down)">
                                      <p:cBhvr>
                                        <p:cTn id="28" dur="580">
                                          <p:stCondLst>
                                            <p:cond delay="0"/>
                                          </p:stCondLst>
                                        </p:cTn>
                                        <p:tgtEl>
                                          <p:spTgt spid="6"/>
                                        </p:tgtEl>
                                      </p:cBhvr>
                                    </p:animEffect>
                                    <p:anim calcmode="lin" valueType="num">
                                      <p:cBhvr>
                                        <p:cTn id="29"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30"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31"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32"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33"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34" dur="26">
                                          <p:stCondLst>
                                            <p:cond delay="650"/>
                                          </p:stCondLst>
                                        </p:cTn>
                                        <p:tgtEl>
                                          <p:spTgt spid="6"/>
                                        </p:tgtEl>
                                      </p:cBhvr>
                                      <p:to x="100000" y="60000"/>
                                    </p:animScale>
                                    <p:animScale>
                                      <p:cBhvr>
                                        <p:cTn id="35" dur="166" decel="50000">
                                          <p:stCondLst>
                                            <p:cond delay="676"/>
                                          </p:stCondLst>
                                        </p:cTn>
                                        <p:tgtEl>
                                          <p:spTgt spid="6"/>
                                        </p:tgtEl>
                                      </p:cBhvr>
                                      <p:to x="100000" y="100000"/>
                                    </p:animScale>
                                    <p:animScale>
                                      <p:cBhvr>
                                        <p:cTn id="36" dur="26">
                                          <p:stCondLst>
                                            <p:cond delay="1312"/>
                                          </p:stCondLst>
                                        </p:cTn>
                                        <p:tgtEl>
                                          <p:spTgt spid="6"/>
                                        </p:tgtEl>
                                      </p:cBhvr>
                                      <p:to x="100000" y="80000"/>
                                    </p:animScale>
                                    <p:animScale>
                                      <p:cBhvr>
                                        <p:cTn id="37" dur="166" decel="50000">
                                          <p:stCondLst>
                                            <p:cond delay="1338"/>
                                          </p:stCondLst>
                                        </p:cTn>
                                        <p:tgtEl>
                                          <p:spTgt spid="6"/>
                                        </p:tgtEl>
                                      </p:cBhvr>
                                      <p:to x="100000" y="100000"/>
                                    </p:animScale>
                                    <p:animScale>
                                      <p:cBhvr>
                                        <p:cTn id="38" dur="26">
                                          <p:stCondLst>
                                            <p:cond delay="1642"/>
                                          </p:stCondLst>
                                        </p:cTn>
                                        <p:tgtEl>
                                          <p:spTgt spid="6"/>
                                        </p:tgtEl>
                                      </p:cBhvr>
                                      <p:to x="100000" y="90000"/>
                                    </p:animScale>
                                    <p:animScale>
                                      <p:cBhvr>
                                        <p:cTn id="39" dur="166" decel="50000">
                                          <p:stCondLst>
                                            <p:cond delay="1668"/>
                                          </p:stCondLst>
                                        </p:cTn>
                                        <p:tgtEl>
                                          <p:spTgt spid="6"/>
                                        </p:tgtEl>
                                      </p:cBhvr>
                                      <p:to x="100000" y="100000"/>
                                    </p:animScale>
                                    <p:animScale>
                                      <p:cBhvr>
                                        <p:cTn id="40" dur="26">
                                          <p:stCondLst>
                                            <p:cond delay="1808"/>
                                          </p:stCondLst>
                                        </p:cTn>
                                        <p:tgtEl>
                                          <p:spTgt spid="6"/>
                                        </p:tgtEl>
                                      </p:cBhvr>
                                      <p:to x="100000" y="95000"/>
                                    </p:animScale>
                                    <p:animScale>
                                      <p:cBhvr>
                                        <p:cTn id="41" dur="166" decel="50000">
                                          <p:stCondLst>
                                            <p:cond delay="1834"/>
                                          </p:stCondLst>
                                        </p:cTn>
                                        <p:tgtEl>
                                          <p:spTgt spid="6"/>
                                        </p:tgtEl>
                                      </p:cBhvr>
                                      <p:to x="100000" y="100000"/>
                                    </p:animScale>
                                  </p:childTnLst>
                                </p:cTn>
                              </p:par>
                              <p:par>
                                <p:cTn id="42" presetID="26" presetClass="entr" presetSubtype="0" fill="hold" grpId="0" nodeType="withEffect">
                                  <p:stCondLst>
                                    <p:cond delay="0"/>
                                  </p:stCondLst>
                                  <p:childTnLst>
                                    <p:set>
                                      <p:cBhvr>
                                        <p:cTn id="43" dur="1" fill="hold">
                                          <p:stCondLst>
                                            <p:cond delay="0"/>
                                          </p:stCondLst>
                                        </p:cTn>
                                        <p:tgtEl>
                                          <p:spTgt spid="7"/>
                                        </p:tgtEl>
                                        <p:attrNameLst>
                                          <p:attrName>style.visibility</p:attrName>
                                        </p:attrNameLst>
                                      </p:cBhvr>
                                      <p:to>
                                        <p:strVal val="visible"/>
                                      </p:to>
                                    </p:set>
                                    <p:animEffect transition="in" filter="wipe(down)">
                                      <p:cBhvr>
                                        <p:cTn id="44" dur="580">
                                          <p:stCondLst>
                                            <p:cond delay="0"/>
                                          </p:stCondLst>
                                        </p:cTn>
                                        <p:tgtEl>
                                          <p:spTgt spid="7"/>
                                        </p:tgtEl>
                                      </p:cBhvr>
                                    </p:animEffect>
                                    <p:anim calcmode="lin" valueType="num">
                                      <p:cBhvr>
                                        <p:cTn id="45"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46"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47"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48"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49"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50" dur="26">
                                          <p:stCondLst>
                                            <p:cond delay="650"/>
                                          </p:stCondLst>
                                        </p:cTn>
                                        <p:tgtEl>
                                          <p:spTgt spid="7"/>
                                        </p:tgtEl>
                                      </p:cBhvr>
                                      <p:to x="100000" y="60000"/>
                                    </p:animScale>
                                    <p:animScale>
                                      <p:cBhvr>
                                        <p:cTn id="51" dur="166" decel="50000">
                                          <p:stCondLst>
                                            <p:cond delay="676"/>
                                          </p:stCondLst>
                                        </p:cTn>
                                        <p:tgtEl>
                                          <p:spTgt spid="7"/>
                                        </p:tgtEl>
                                      </p:cBhvr>
                                      <p:to x="100000" y="100000"/>
                                    </p:animScale>
                                    <p:animScale>
                                      <p:cBhvr>
                                        <p:cTn id="52" dur="26">
                                          <p:stCondLst>
                                            <p:cond delay="1312"/>
                                          </p:stCondLst>
                                        </p:cTn>
                                        <p:tgtEl>
                                          <p:spTgt spid="7"/>
                                        </p:tgtEl>
                                      </p:cBhvr>
                                      <p:to x="100000" y="80000"/>
                                    </p:animScale>
                                    <p:animScale>
                                      <p:cBhvr>
                                        <p:cTn id="53" dur="166" decel="50000">
                                          <p:stCondLst>
                                            <p:cond delay="1338"/>
                                          </p:stCondLst>
                                        </p:cTn>
                                        <p:tgtEl>
                                          <p:spTgt spid="7"/>
                                        </p:tgtEl>
                                      </p:cBhvr>
                                      <p:to x="100000" y="100000"/>
                                    </p:animScale>
                                    <p:animScale>
                                      <p:cBhvr>
                                        <p:cTn id="54" dur="26">
                                          <p:stCondLst>
                                            <p:cond delay="1642"/>
                                          </p:stCondLst>
                                        </p:cTn>
                                        <p:tgtEl>
                                          <p:spTgt spid="7"/>
                                        </p:tgtEl>
                                      </p:cBhvr>
                                      <p:to x="100000" y="90000"/>
                                    </p:animScale>
                                    <p:animScale>
                                      <p:cBhvr>
                                        <p:cTn id="55" dur="166" decel="50000">
                                          <p:stCondLst>
                                            <p:cond delay="1668"/>
                                          </p:stCondLst>
                                        </p:cTn>
                                        <p:tgtEl>
                                          <p:spTgt spid="7"/>
                                        </p:tgtEl>
                                      </p:cBhvr>
                                      <p:to x="100000" y="100000"/>
                                    </p:animScale>
                                    <p:animScale>
                                      <p:cBhvr>
                                        <p:cTn id="56" dur="26">
                                          <p:stCondLst>
                                            <p:cond delay="1808"/>
                                          </p:stCondLst>
                                        </p:cTn>
                                        <p:tgtEl>
                                          <p:spTgt spid="7"/>
                                        </p:tgtEl>
                                      </p:cBhvr>
                                      <p:to x="100000" y="95000"/>
                                    </p:animScale>
                                    <p:animScale>
                                      <p:cBhvr>
                                        <p:cTn id="57" dur="166" decel="50000">
                                          <p:stCondLst>
                                            <p:cond delay="1834"/>
                                          </p:stCondLst>
                                        </p:cTn>
                                        <p:tgtEl>
                                          <p:spTgt spid="7"/>
                                        </p:tgtEl>
                                      </p:cBhvr>
                                      <p:to x="100000" y="100000"/>
                                    </p:animScale>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8"/>
                                        </p:tgtEl>
                                        <p:attrNameLst>
                                          <p:attrName>style.visibility</p:attrName>
                                        </p:attrNameLst>
                                      </p:cBhvr>
                                      <p:to>
                                        <p:strVal val="visible"/>
                                      </p:to>
                                    </p:set>
                                    <p:animEffect transition="in" filter="wipe(left)">
                                      <p:cBhvr>
                                        <p:cTn id="62" dur="1000"/>
                                        <p:tgtEl>
                                          <p:spTgt spid="8"/>
                                        </p:tgtEl>
                                      </p:cBhvr>
                                    </p:animEffect>
                                  </p:childTnLst>
                                </p:cTn>
                              </p:par>
                            </p:childTnLst>
                          </p:cTn>
                        </p:par>
                      </p:childTnLst>
                    </p:cTn>
                  </p:par>
                  <p:par>
                    <p:cTn id="63" fill="hold">
                      <p:stCondLst>
                        <p:cond delay="indefinite"/>
                      </p:stCondLst>
                      <p:childTnLst>
                        <p:par>
                          <p:cTn id="64" fill="hold">
                            <p:stCondLst>
                              <p:cond delay="0"/>
                            </p:stCondLst>
                            <p:childTnLst>
                              <p:par>
                                <p:cTn id="65" presetID="26" presetClass="entr" presetSubtype="0" fill="hold" grpId="0" nodeType="clickEffect">
                                  <p:stCondLst>
                                    <p:cond delay="0"/>
                                  </p:stCondLst>
                                  <p:childTnLst>
                                    <p:set>
                                      <p:cBhvr>
                                        <p:cTn id="66" dur="1" fill="hold">
                                          <p:stCondLst>
                                            <p:cond delay="0"/>
                                          </p:stCondLst>
                                        </p:cTn>
                                        <p:tgtEl>
                                          <p:spTgt spid="10"/>
                                        </p:tgtEl>
                                        <p:attrNameLst>
                                          <p:attrName>style.visibility</p:attrName>
                                        </p:attrNameLst>
                                      </p:cBhvr>
                                      <p:to>
                                        <p:strVal val="visible"/>
                                      </p:to>
                                    </p:set>
                                    <p:animEffect transition="in" filter="wipe(down)">
                                      <p:cBhvr>
                                        <p:cTn id="67" dur="580">
                                          <p:stCondLst>
                                            <p:cond delay="0"/>
                                          </p:stCondLst>
                                        </p:cTn>
                                        <p:tgtEl>
                                          <p:spTgt spid="10"/>
                                        </p:tgtEl>
                                      </p:cBhvr>
                                    </p:animEffect>
                                    <p:anim calcmode="lin" valueType="num">
                                      <p:cBhvr>
                                        <p:cTn id="68"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69"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70"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71"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72"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73" dur="26">
                                          <p:stCondLst>
                                            <p:cond delay="650"/>
                                          </p:stCondLst>
                                        </p:cTn>
                                        <p:tgtEl>
                                          <p:spTgt spid="10"/>
                                        </p:tgtEl>
                                      </p:cBhvr>
                                      <p:to x="100000" y="60000"/>
                                    </p:animScale>
                                    <p:animScale>
                                      <p:cBhvr>
                                        <p:cTn id="74" dur="166" decel="50000">
                                          <p:stCondLst>
                                            <p:cond delay="676"/>
                                          </p:stCondLst>
                                        </p:cTn>
                                        <p:tgtEl>
                                          <p:spTgt spid="10"/>
                                        </p:tgtEl>
                                      </p:cBhvr>
                                      <p:to x="100000" y="100000"/>
                                    </p:animScale>
                                    <p:animScale>
                                      <p:cBhvr>
                                        <p:cTn id="75" dur="26">
                                          <p:stCondLst>
                                            <p:cond delay="1312"/>
                                          </p:stCondLst>
                                        </p:cTn>
                                        <p:tgtEl>
                                          <p:spTgt spid="10"/>
                                        </p:tgtEl>
                                      </p:cBhvr>
                                      <p:to x="100000" y="80000"/>
                                    </p:animScale>
                                    <p:animScale>
                                      <p:cBhvr>
                                        <p:cTn id="76" dur="166" decel="50000">
                                          <p:stCondLst>
                                            <p:cond delay="1338"/>
                                          </p:stCondLst>
                                        </p:cTn>
                                        <p:tgtEl>
                                          <p:spTgt spid="10"/>
                                        </p:tgtEl>
                                      </p:cBhvr>
                                      <p:to x="100000" y="100000"/>
                                    </p:animScale>
                                    <p:animScale>
                                      <p:cBhvr>
                                        <p:cTn id="77" dur="26">
                                          <p:stCondLst>
                                            <p:cond delay="1642"/>
                                          </p:stCondLst>
                                        </p:cTn>
                                        <p:tgtEl>
                                          <p:spTgt spid="10"/>
                                        </p:tgtEl>
                                      </p:cBhvr>
                                      <p:to x="100000" y="90000"/>
                                    </p:animScale>
                                    <p:animScale>
                                      <p:cBhvr>
                                        <p:cTn id="78" dur="166" decel="50000">
                                          <p:stCondLst>
                                            <p:cond delay="1668"/>
                                          </p:stCondLst>
                                        </p:cTn>
                                        <p:tgtEl>
                                          <p:spTgt spid="10"/>
                                        </p:tgtEl>
                                      </p:cBhvr>
                                      <p:to x="100000" y="100000"/>
                                    </p:animScale>
                                    <p:animScale>
                                      <p:cBhvr>
                                        <p:cTn id="79" dur="26">
                                          <p:stCondLst>
                                            <p:cond delay="1808"/>
                                          </p:stCondLst>
                                        </p:cTn>
                                        <p:tgtEl>
                                          <p:spTgt spid="10"/>
                                        </p:tgtEl>
                                      </p:cBhvr>
                                      <p:to x="100000" y="95000"/>
                                    </p:animScale>
                                    <p:animScale>
                                      <p:cBhvr>
                                        <p:cTn id="80" dur="166" decel="50000">
                                          <p:stCondLst>
                                            <p:cond delay="1834"/>
                                          </p:stCondLst>
                                        </p:cTn>
                                        <p:tgtEl>
                                          <p:spTgt spid="10"/>
                                        </p:tgtEl>
                                      </p:cBhvr>
                                      <p:to x="100000" y="100000"/>
                                    </p:animScale>
                                  </p:childTnLst>
                                </p:cTn>
                              </p:par>
                              <p:par>
                                <p:cTn id="81" presetID="26" presetClass="entr" presetSubtype="0" fill="hold" grpId="0" nodeType="withEffect">
                                  <p:stCondLst>
                                    <p:cond delay="0"/>
                                  </p:stCondLst>
                                  <p:childTnLst>
                                    <p:set>
                                      <p:cBhvr>
                                        <p:cTn id="82" dur="1" fill="hold">
                                          <p:stCondLst>
                                            <p:cond delay="0"/>
                                          </p:stCondLst>
                                        </p:cTn>
                                        <p:tgtEl>
                                          <p:spTgt spid="11"/>
                                        </p:tgtEl>
                                        <p:attrNameLst>
                                          <p:attrName>style.visibility</p:attrName>
                                        </p:attrNameLst>
                                      </p:cBhvr>
                                      <p:to>
                                        <p:strVal val="visible"/>
                                      </p:to>
                                    </p:set>
                                    <p:animEffect transition="in" filter="wipe(down)">
                                      <p:cBhvr>
                                        <p:cTn id="83" dur="580">
                                          <p:stCondLst>
                                            <p:cond delay="0"/>
                                          </p:stCondLst>
                                        </p:cTn>
                                        <p:tgtEl>
                                          <p:spTgt spid="11"/>
                                        </p:tgtEl>
                                      </p:cBhvr>
                                    </p:animEffect>
                                    <p:anim calcmode="lin" valueType="num">
                                      <p:cBhvr>
                                        <p:cTn id="84"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85"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86"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87"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88"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89" dur="26">
                                          <p:stCondLst>
                                            <p:cond delay="650"/>
                                          </p:stCondLst>
                                        </p:cTn>
                                        <p:tgtEl>
                                          <p:spTgt spid="11"/>
                                        </p:tgtEl>
                                      </p:cBhvr>
                                      <p:to x="100000" y="60000"/>
                                    </p:animScale>
                                    <p:animScale>
                                      <p:cBhvr>
                                        <p:cTn id="90" dur="166" decel="50000">
                                          <p:stCondLst>
                                            <p:cond delay="676"/>
                                          </p:stCondLst>
                                        </p:cTn>
                                        <p:tgtEl>
                                          <p:spTgt spid="11"/>
                                        </p:tgtEl>
                                      </p:cBhvr>
                                      <p:to x="100000" y="100000"/>
                                    </p:animScale>
                                    <p:animScale>
                                      <p:cBhvr>
                                        <p:cTn id="91" dur="26">
                                          <p:stCondLst>
                                            <p:cond delay="1312"/>
                                          </p:stCondLst>
                                        </p:cTn>
                                        <p:tgtEl>
                                          <p:spTgt spid="11"/>
                                        </p:tgtEl>
                                      </p:cBhvr>
                                      <p:to x="100000" y="80000"/>
                                    </p:animScale>
                                    <p:animScale>
                                      <p:cBhvr>
                                        <p:cTn id="92" dur="166" decel="50000">
                                          <p:stCondLst>
                                            <p:cond delay="1338"/>
                                          </p:stCondLst>
                                        </p:cTn>
                                        <p:tgtEl>
                                          <p:spTgt spid="11"/>
                                        </p:tgtEl>
                                      </p:cBhvr>
                                      <p:to x="100000" y="100000"/>
                                    </p:animScale>
                                    <p:animScale>
                                      <p:cBhvr>
                                        <p:cTn id="93" dur="26">
                                          <p:stCondLst>
                                            <p:cond delay="1642"/>
                                          </p:stCondLst>
                                        </p:cTn>
                                        <p:tgtEl>
                                          <p:spTgt spid="11"/>
                                        </p:tgtEl>
                                      </p:cBhvr>
                                      <p:to x="100000" y="90000"/>
                                    </p:animScale>
                                    <p:animScale>
                                      <p:cBhvr>
                                        <p:cTn id="94" dur="166" decel="50000">
                                          <p:stCondLst>
                                            <p:cond delay="1668"/>
                                          </p:stCondLst>
                                        </p:cTn>
                                        <p:tgtEl>
                                          <p:spTgt spid="11"/>
                                        </p:tgtEl>
                                      </p:cBhvr>
                                      <p:to x="100000" y="100000"/>
                                    </p:animScale>
                                    <p:animScale>
                                      <p:cBhvr>
                                        <p:cTn id="95" dur="26">
                                          <p:stCondLst>
                                            <p:cond delay="1808"/>
                                          </p:stCondLst>
                                        </p:cTn>
                                        <p:tgtEl>
                                          <p:spTgt spid="11"/>
                                        </p:tgtEl>
                                      </p:cBhvr>
                                      <p:to x="100000" y="95000"/>
                                    </p:animScale>
                                    <p:animScale>
                                      <p:cBhvr>
                                        <p:cTn id="96" dur="166" decel="50000">
                                          <p:stCondLst>
                                            <p:cond delay="1834"/>
                                          </p:stCondLst>
                                        </p:cTn>
                                        <p:tgtEl>
                                          <p:spTgt spid="11"/>
                                        </p:tgtEl>
                                      </p:cBhvr>
                                      <p:to x="100000" y="100000"/>
                                    </p:animScale>
                                  </p:childTnLst>
                                </p:cTn>
                              </p:par>
                              <p:par>
                                <p:cTn id="97" presetID="26" presetClass="entr" presetSubtype="0" fill="hold" grpId="0" nodeType="withEffect">
                                  <p:stCondLst>
                                    <p:cond delay="0"/>
                                  </p:stCondLst>
                                  <p:childTnLst>
                                    <p:set>
                                      <p:cBhvr>
                                        <p:cTn id="98" dur="1" fill="hold">
                                          <p:stCondLst>
                                            <p:cond delay="0"/>
                                          </p:stCondLst>
                                        </p:cTn>
                                        <p:tgtEl>
                                          <p:spTgt spid="13"/>
                                        </p:tgtEl>
                                        <p:attrNameLst>
                                          <p:attrName>style.visibility</p:attrName>
                                        </p:attrNameLst>
                                      </p:cBhvr>
                                      <p:to>
                                        <p:strVal val="visible"/>
                                      </p:to>
                                    </p:set>
                                    <p:animEffect transition="in" filter="wipe(down)">
                                      <p:cBhvr>
                                        <p:cTn id="99" dur="580">
                                          <p:stCondLst>
                                            <p:cond delay="0"/>
                                          </p:stCondLst>
                                        </p:cTn>
                                        <p:tgtEl>
                                          <p:spTgt spid="13"/>
                                        </p:tgtEl>
                                      </p:cBhvr>
                                    </p:animEffect>
                                    <p:anim calcmode="lin" valueType="num">
                                      <p:cBhvr>
                                        <p:cTn id="100"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101"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102"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103"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104"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105" dur="26">
                                          <p:stCondLst>
                                            <p:cond delay="650"/>
                                          </p:stCondLst>
                                        </p:cTn>
                                        <p:tgtEl>
                                          <p:spTgt spid="13"/>
                                        </p:tgtEl>
                                      </p:cBhvr>
                                      <p:to x="100000" y="60000"/>
                                    </p:animScale>
                                    <p:animScale>
                                      <p:cBhvr>
                                        <p:cTn id="106" dur="166" decel="50000">
                                          <p:stCondLst>
                                            <p:cond delay="676"/>
                                          </p:stCondLst>
                                        </p:cTn>
                                        <p:tgtEl>
                                          <p:spTgt spid="13"/>
                                        </p:tgtEl>
                                      </p:cBhvr>
                                      <p:to x="100000" y="100000"/>
                                    </p:animScale>
                                    <p:animScale>
                                      <p:cBhvr>
                                        <p:cTn id="107" dur="26">
                                          <p:stCondLst>
                                            <p:cond delay="1312"/>
                                          </p:stCondLst>
                                        </p:cTn>
                                        <p:tgtEl>
                                          <p:spTgt spid="13"/>
                                        </p:tgtEl>
                                      </p:cBhvr>
                                      <p:to x="100000" y="80000"/>
                                    </p:animScale>
                                    <p:animScale>
                                      <p:cBhvr>
                                        <p:cTn id="108" dur="166" decel="50000">
                                          <p:stCondLst>
                                            <p:cond delay="1338"/>
                                          </p:stCondLst>
                                        </p:cTn>
                                        <p:tgtEl>
                                          <p:spTgt spid="13"/>
                                        </p:tgtEl>
                                      </p:cBhvr>
                                      <p:to x="100000" y="100000"/>
                                    </p:animScale>
                                    <p:animScale>
                                      <p:cBhvr>
                                        <p:cTn id="109" dur="26">
                                          <p:stCondLst>
                                            <p:cond delay="1642"/>
                                          </p:stCondLst>
                                        </p:cTn>
                                        <p:tgtEl>
                                          <p:spTgt spid="13"/>
                                        </p:tgtEl>
                                      </p:cBhvr>
                                      <p:to x="100000" y="90000"/>
                                    </p:animScale>
                                    <p:animScale>
                                      <p:cBhvr>
                                        <p:cTn id="110" dur="166" decel="50000">
                                          <p:stCondLst>
                                            <p:cond delay="1668"/>
                                          </p:stCondLst>
                                        </p:cTn>
                                        <p:tgtEl>
                                          <p:spTgt spid="13"/>
                                        </p:tgtEl>
                                      </p:cBhvr>
                                      <p:to x="100000" y="100000"/>
                                    </p:animScale>
                                    <p:animScale>
                                      <p:cBhvr>
                                        <p:cTn id="111" dur="26">
                                          <p:stCondLst>
                                            <p:cond delay="1808"/>
                                          </p:stCondLst>
                                        </p:cTn>
                                        <p:tgtEl>
                                          <p:spTgt spid="13"/>
                                        </p:tgtEl>
                                      </p:cBhvr>
                                      <p:to x="100000" y="95000"/>
                                    </p:animScale>
                                    <p:animScale>
                                      <p:cBhvr>
                                        <p:cTn id="112" dur="166" decel="50000">
                                          <p:stCondLst>
                                            <p:cond delay="1834"/>
                                          </p:stCondLst>
                                        </p:cTn>
                                        <p:tgtEl>
                                          <p:spTgt spid="13"/>
                                        </p:tgtEl>
                                      </p:cBhvr>
                                      <p:to x="100000" y="100000"/>
                                    </p:animScale>
                                  </p:childTnLst>
                                </p:cTn>
                              </p:par>
                              <p:par>
                                <p:cTn id="113" presetID="26" presetClass="entr" presetSubtype="0" fill="hold" grpId="0" nodeType="withEffect">
                                  <p:stCondLst>
                                    <p:cond delay="0"/>
                                  </p:stCondLst>
                                  <p:childTnLst>
                                    <p:set>
                                      <p:cBhvr>
                                        <p:cTn id="114" dur="1" fill="hold">
                                          <p:stCondLst>
                                            <p:cond delay="0"/>
                                          </p:stCondLst>
                                        </p:cTn>
                                        <p:tgtEl>
                                          <p:spTgt spid="14"/>
                                        </p:tgtEl>
                                        <p:attrNameLst>
                                          <p:attrName>style.visibility</p:attrName>
                                        </p:attrNameLst>
                                      </p:cBhvr>
                                      <p:to>
                                        <p:strVal val="visible"/>
                                      </p:to>
                                    </p:set>
                                    <p:animEffect transition="in" filter="wipe(down)">
                                      <p:cBhvr>
                                        <p:cTn id="115" dur="580">
                                          <p:stCondLst>
                                            <p:cond delay="0"/>
                                          </p:stCondLst>
                                        </p:cTn>
                                        <p:tgtEl>
                                          <p:spTgt spid="14"/>
                                        </p:tgtEl>
                                      </p:cBhvr>
                                    </p:animEffect>
                                    <p:anim calcmode="lin" valueType="num">
                                      <p:cBhvr>
                                        <p:cTn id="116"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117"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118"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119"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120"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121" dur="26">
                                          <p:stCondLst>
                                            <p:cond delay="650"/>
                                          </p:stCondLst>
                                        </p:cTn>
                                        <p:tgtEl>
                                          <p:spTgt spid="14"/>
                                        </p:tgtEl>
                                      </p:cBhvr>
                                      <p:to x="100000" y="60000"/>
                                    </p:animScale>
                                    <p:animScale>
                                      <p:cBhvr>
                                        <p:cTn id="122" dur="166" decel="50000">
                                          <p:stCondLst>
                                            <p:cond delay="676"/>
                                          </p:stCondLst>
                                        </p:cTn>
                                        <p:tgtEl>
                                          <p:spTgt spid="14"/>
                                        </p:tgtEl>
                                      </p:cBhvr>
                                      <p:to x="100000" y="100000"/>
                                    </p:animScale>
                                    <p:animScale>
                                      <p:cBhvr>
                                        <p:cTn id="123" dur="26">
                                          <p:stCondLst>
                                            <p:cond delay="1312"/>
                                          </p:stCondLst>
                                        </p:cTn>
                                        <p:tgtEl>
                                          <p:spTgt spid="14"/>
                                        </p:tgtEl>
                                      </p:cBhvr>
                                      <p:to x="100000" y="80000"/>
                                    </p:animScale>
                                    <p:animScale>
                                      <p:cBhvr>
                                        <p:cTn id="124" dur="166" decel="50000">
                                          <p:stCondLst>
                                            <p:cond delay="1338"/>
                                          </p:stCondLst>
                                        </p:cTn>
                                        <p:tgtEl>
                                          <p:spTgt spid="14"/>
                                        </p:tgtEl>
                                      </p:cBhvr>
                                      <p:to x="100000" y="100000"/>
                                    </p:animScale>
                                    <p:animScale>
                                      <p:cBhvr>
                                        <p:cTn id="125" dur="26">
                                          <p:stCondLst>
                                            <p:cond delay="1642"/>
                                          </p:stCondLst>
                                        </p:cTn>
                                        <p:tgtEl>
                                          <p:spTgt spid="14"/>
                                        </p:tgtEl>
                                      </p:cBhvr>
                                      <p:to x="100000" y="90000"/>
                                    </p:animScale>
                                    <p:animScale>
                                      <p:cBhvr>
                                        <p:cTn id="126" dur="166" decel="50000">
                                          <p:stCondLst>
                                            <p:cond delay="1668"/>
                                          </p:stCondLst>
                                        </p:cTn>
                                        <p:tgtEl>
                                          <p:spTgt spid="14"/>
                                        </p:tgtEl>
                                      </p:cBhvr>
                                      <p:to x="100000" y="100000"/>
                                    </p:animScale>
                                    <p:animScale>
                                      <p:cBhvr>
                                        <p:cTn id="127" dur="26">
                                          <p:stCondLst>
                                            <p:cond delay="1808"/>
                                          </p:stCondLst>
                                        </p:cTn>
                                        <p:tgtEl>
                                          <p:spTgt spid="14"/>
                                        </p:tgtEl>
                                      </p:cBhvr>
                                      <p:to x="100000" y="95000"/>
                                    </p:animScale>
                                    <p:animScale>
                                      <p:cBhvr>
                                        <p:cTn id="128" dur="166" decel="50000">
                                          <p:stCondLst>
                                            <p:cond delay="1834"/>
                                          </p:stCondLst>
                                        </p:cTn>
                                        <p:tgtEl>
                                          <p:spTgt spid="14"/>
                                        </p:tgtEl>
                                      </p:cBhvr>
                                      <p:to x="100000" y="100000"/>
                                    </p:animScale>
                                  </p:childTnLst>
                                </p:cTn>
                              </p:par>
                              <p:par>
                                <p:cTn id="129" presetID="26" presetClass="entr" presetSubtype="0" fill="hold" grpId="0" nodeType="withEffect">
                                  <p:stCondLst>
                                    <p:cond delay="0"/>
                                  </p:stCondLst>
                                  <p:childTnLst>
                                    <p:set>
                                      <p:cBhvr>
                                        <p:cTn id="130" dur="1" fill="hold">
                                          <p:stCondLst>
                                            <p:cond delay="0"/>
                                          </p:stCondLst>
                                        </p:cTn>
                                        <p:tgtEl>
                                          <p:spTgt spid="15"/>
                                        </p:tgtEl>
                                        <p:attrNameLst>
                                          <p:attrName>style.visibility</p:attrName>
                                        </p:attrNameLst>
                                      </p:cBhvr>
                                      <p:to>
                                        <p:strVal val="visible"/>
                                      </p:to>
                                    </p:set>
                                    <p:animEffect transition="in" filter="wipe(down)">
                                      <p:cBhvr>
                                        <p:cTn id="131" dur="580">
                                          <p:stCondLst>
                                            <p:cond delay="0"/>
                                          </p:stCondLst>
                                        </p:cTn>
                                        <p:tgtEl>
                                          <p:spTgt spid="15"/>
                                        </p:tgtEl>
                                      </p:cBhvr>
                                    </p:animEffect>
                                    <p:anim calcmode="lin" valueType="num">
                                      <p:cBhvr>
                                        <p:cTn id="132"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133"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134"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135"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136"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137" dur="26">
                                          <p:stCondLst>
                                            <p:cond delay="650"/>
                                          </p:stCondLst>
                                        </p:cTn>
                                        <p:tgtEl>
                                          <p:spTgt spid="15"/>
                                        </p:tgtEl>
                                      </p:cBhvr>
                                      <p:to x="100000" y="60000"/>
                                    </p:animScale>
                                    <p:animScale>
                                      <p:cBhvr>
                                        <p:cTn id="138" dur="166" decel="50000">
                                          <p:stCondLst>
                                            <p:cond delay="676"/>
                                          </p:stCondLst>
                                        </p:cTn>
                                        <p:tgtEl>
                                          <p:spTgt spid="15"/>
                                        </p:tgtEl>
                                      </p:cBhvr>
                                      <p:to x="100000" y="100000"/>
                                    </p:animScale>
                                    <p:animScale>
                                      <p:cBhvr>
                                        <p:cTn id="139" dur="26">
                                          <p:stCondLst>
                                            <p:cond delay="1312"/>
                                          </p:stCondLst>
                                        </p:cTn>
                                        <p:tgtEl>
                                          <p:spTgt spid="15"/>
                                        </p:tgtEl>
                                      </p:cBhvr>
                                      <p:to x="100000" y="80000"/>
                                    </p:animScale>
                                    <p:animScale>
                                      <p:cBhvr>
                                        <p:cTn id="140" dur="166" decel="50000">
                                          <p:stCondLst>
                                            <p:cond delay="1338"/>
                                          </p:stCondLst>
                                        </p:cTn>
                                        <p:tgtEl>
                                          <p:spTgt spid="15"/>
                                        </p:tgtEl>
                                      </p:cBhvr>
                                      <p:to x="100000" y="100000"/>
                                    </p:animScale>
                                    <p:animScale>
                                      <p:cBhvr>
                                        <p:cTn id="141" dur="26">
                                          <p:stCondLst>
                                            <p:cond delay="1642"/>
                                          </p:stCondLst>
                                        </p:cTn>
                                        <p:tgtEl>
                                          <p:spTgt spid="15"/>
                                        </p:tgtEl>
                                      </p:cBhvr>
                                      <p:to x="100000" y="90000"/>
                                    </p:animScale>
                                    <p:animScale>
                                      <p:cBhvr>
                                        <p:cTn id="142" dur="166" decel="50000">
                                          <p:stCondLst>
                                            <p:cond delay="1668"/>
                                          </p:stCondLst>
                                        </p:cTn>
                                        <p:tgtEl>
                                          <p:spTgt spid="15"/>
                                        </p:tgtEl>
                                      </p:cBhvr>
                                      <p:to x="100000" y="100000"/>
                                    </p:animScale>
                                    <p:animScale>
                                      <p:cBhvr>
                                        <p:cTn id="143" dur="26">
                                          <p:stCondLst>
                                            <p:cond delay="1808"/>
                                          </p:stCondLst>
                                        </p:cTn>
                                        <p:tgtEl>
                                          <p:spTgt spid="15"/>
                                        </p:tgtEl>
                                      </p:cBhvr>
                                      <p:to x="100000" y="95000"/>
                                    </p:animScale>
                                    <p:animScale>
                                      <p:cBhvr>
                                        <p:cTn id="144" dur="166" decel="50000">
                                          <p:stCondLst>
                                            <p:cond delay="1834"/>
                                          </p:stCondLst>
                                        </p:cTn>
                                        <p:tgtEl>
                                          <p:spTgt spid="15"/>
                                        </p:tgtEl>
                                      </p:cBhvr>
                                      <p:to x="100000" y="100000"/>
                                    </p:animScale>
                                  </p:childTnLst>
                                </p:cTn>
                              </p:par>
                              <p:par>
                                <p:cTn id="145" presetID="26" presetClass="entr" presetSubtype="0" fill="hold" grpId="0" nodeType="withEffect">
                                  <p:stCondLst>
                                    <p:cond delay="0"/>
                                  </p:stCondLst>
                                  <p:childTnLst>
                                    <p:set>
                                      <p:cBhvr>
                                        <p:cTn id="146" dur="1" fill="hold">
                                          <p:stCondLst>
                                            <p:cond delay="0"/>
                                          </p:stCondLst>
                                        </p:cTn>
                                        <p:tgtEl>
                                          <p:spTgt spid="16"/>
                                        </p:tgtEl>
                                        <p:attrNameLst>
                                          <p:attrName>style.visibility</p:attrName>
                                        </p:attrNameLst>
                                      </p:cBhvr>
                                      <p:to>
                                        <p:strVal val="visible"/>
                                      </p:to>
                                    </p:set>
                                    <p:animEffect transition="in" filter="wipe(down)">
                                      <p:cBhvr>
                                        <p:cTn id="147" dur="580">
                                          <p:stCondLst>
                                            <p:cond delay="0"/>
                                          </p:stCondLst>
                                        </p:cTn>
                                        <p:tgtEl>
                                          <p:spTgt spid="16"/>
                                        </p:tgtEl>
                                      </p:cBhvr>
                                    </p:animEffect>
                                    <p:anim calcmode="lin" valueType="num">
                                      <p:cBhvr>
                                        <p:cTn id="148"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149"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150"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151"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152"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153" dur="26">
                                          <p:stCondLst>
                                            <p:cond delay="650"/>
                                          </p:stCondLst>
                                        </p:cTn>
                                        <p:tgtEl>
                                          <p:spTgt spid="16"/>
                                        </p:tgtEl>
                                      </p:cBhvr>
                                      <p:to x="100000" y="60000"/>
                                    </p:animScale>
                                    <p:animScale>
                                      <p:cBhvr>
                                        <p:cTn id="154" dur="166" decel="50000">
                                          <p:stCondLst>
                                            <p:cond delay="676"/>
                                          </p:stCondLst>
                                        </p:cTn>
                                        <p:tgtEl>
                                          <p:spTgt spid="16"/>
                                        </p:tgtEl>
                                      </p:cBhvr>
                                      <p:to x="100000" y="100000"/>
                                    </p:animScale>
                                    <p:animScale>
                                      <p:cBhvr>
                                        <p:cTn id="155" dur="26">
                                          <p:stCondLst>
                                            <p:cond delay="1312"/>
                                          </p:stCondLst>
                                        </p:cTn>
                                        <p:tgtEl>
                                          <p:spTgt spid="16"/>
                                        </p:tgtEl>
                                      </p:cBhvr>
                                      <p:to x="100000" y="80000"/>
                                    </p:animScale>
                                    <p:animScale>
                                      <p:cBhvr>
                                        <p:cTn id="156" dur="166" decel="50000">
                                          <p:stCondLst>
                                            <p:cond delay="1338"/>
                                          </p:stCondLst>
                                        </p:cTn>
                                        <p:tgtEl>
                                          <p:spTgt spid="16"/>
                                        </p:tgtEl>
                                      </p:cBhvr>
                                      <p:to x="100000" y="100000"/>
                                    </p:animScale>
                                    <p:animScale>
                                      <p:cBhvr>
                                        <p:cTn id="157" dur="26">
                                          <p:stCondLst>
                                            <p:cond delay="1642"/>
                                          </p:stCondLst>
                                        </p:cTn>
                                        <p:tgtEl>
                                          <p:spTgt spid="16"/>
                                        </p:tgtEl>
                                      </p:cBhvr>
                                      <p:to x="100000" y="90000"/>
                                    </p:animScale>
                                    <p:animScale>
                                      <p:cBhvr>
                                        <p:cTn id="158" dur="166" decel="50000">
                                          <p:stCondLst>
                                            <p:cond delay="1668"/>
                                          </p:stCondLst>
                                        </p:cTn>
                                        <p:tgtEl>
                                          <p:spTgt spid="16"/>
                                        </p:tgtEl>
                                      </p:cBhvr>
                                      <p:to x="100000" y="100000"/>
                                    </p:animScale>
                                    <p:animScale>
                                      <p:cBhvr>
                                        <p:cTn id="159" dur="26">
                                          <p:stCondLst>
                                            <p:cond delay="1808"/>
                                          </p:stCondLst>
                                        </p:cTn>
                                        <p:tgtEl>
                                          <p:spTgt spid="16"/>
                                        </p:tgtEl>
                                      </p:cBhvr>
                                      <p:to x="100000" y="95000"/>
                                    </p:animScale>
                                    <p:animScale>
                                      <p:cBhvr>
                                        <p:cTn id="160" dur="166" decel="50000">
                                          <p:stCondLst>
                                            <p:cond delay="1834"/>
                                          </p:stCondLst>
                                        </p:cTn>
                                        <p:tgtEl>
                                          <p:spTgt spid="16"/>
                                        </p:tgtEl>
                                      </p:cBhvr>
                                      <p:to x="100000" y="100000"/>
                                    </p:animScale>
                                  </p:childTnLst>
                                </p:cTn>
                              </p:par>
                            </p:childTnLst>
                          </p:cTn>
                        </p:par>
                      </p:childTnLst>
                    </p:cTn>
                  </p:par>
                  <p:par>
                    <p:cTn id="161" fill="hold">
                      <p:stCondLst>
                        <p:cond delay="indefinite"/>
                      </p:stCondLst>
                      <p:childTnLst>
                        <p:par>
                          <p:cTn id="162" fill="hold">
                            <p:stCondLst>
                              <p:cond delay="0"/>
                            </p:stCondLst>
                            <p:childTnLst>
                              <p:par>
                                <p:cTn id="163" presetID="22" presetClass="entr" presetSubtype="8" fill="hold" nodeType="clickEffect">
                                  <p:stCondLst>
                                    <p:cond delay="0"/>
                                  </p:stCondLst>
                                  <p:childTnLst>
                                    <p:set>
                                      <p:cBhvr>
                                        <p:cTn id="164" dur="1" fill="hold">
                                          <p:stCondLst>
                                            <p:cond delay="0"/>
                                          </p:stCondLst>
                                        </p:cTn>
                                        <p:tgtEl>
                                          <p:spTgt spid="9"/>
                                        </p:tgtEl>
                                        <p:attrNameLst>
                                          <p:attrName>style.visibility</p:attrName>
                                        </p:attrNameLst>
                                      </p:cBhvr>
                                      <p:to>
                                        <p:strVal val="visible"/>
                                      </p:to>
                                    </p:set>
                                    <p:animEffect transition="in" filter="wipe(left)">
                                      <p:cBhvr>
                                        <p:cTn id="165"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10" grpId="0" animBg="1"/>
      <p:bldP spid="11" grpId="0" animBg="1"/>
      <p:bldP spid="13" grpId="0" animBg="1"/>
      <p:bldP spid="14" grpId="0" animBg="1"/>
      <p:bldP spid="15" grpId="0" animBg="1"/>
      <p:bldP spid="1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Credit and Income </a:t>
            </a:r>
            <a:r>
              <a:rPr lang="en-GB" dirty="0">
                <a:sym typeface="Symbol" panose="05050102010706020507" pitchFamily="18" charset="2"/>
              </a:rPr>
              <a:t></a:t>
            </a:r>
            <a:r>
              <a:rPr lang="en-GB" dirty="0"/>
              <a:t> Expenditure</a:t>
            </a:r>
          </a:p>
        </p:txBody>
      </p:sp>
      <p:sp>
        <p:nvSpPr>
          <p:cNvPr id="3" name="Content Placeholder 2"/>
          <p:cNvSpPr>
            <a:spLocks noGrp="1"/>
          </p:cNvSpPr>
          <p:nvPr>
            <p:ph idx="1"/>
          </p:nvPr>
        </p:nvSpPr>
        <p:spPr>
          <a:xfrm>
            <a:off x="228600" y="685800"/>
            <a:ext cx="8763000" cy="1143000"/>
          </a:xfrm>
        </p:spPr>
        <p:txBody>
          <a:bodyPr/>
          <a:lstStyle/>
          <a:p>
            <a:r>
              <a:rPr lang="en-GB" dirty="0"/>
              <a:t>Loanable Funds and (almost) no role for credit</a:t>
            </a:r>
          </a:p>
          <a:p>
            <a:pPr lvl="1"/>
            <a:r>
              <a:rPr lang="en-GB" dirty="0"/>
              <a:t>Sector 1 borrows l ($/Year) from Sector 2</a:t>
            </a:r>
          </a:p>
          <a:p>
            <a:pPr lvl="1"/>
            <a:r>
              <a:rPr lang="en-GB" dirty="0"/>
              <a:t>Pays interest of </a:t>
            </a:r>
            <a:r>
              <a:rPr lang="en-GB" dirty="0" err="1">
                <a:latin typeface="Symbol" panose="05050102010706020507" pitchFamily="18" charset="2"/>
              </a:rPr>
              <a:t>r</a:t>
            </a:r>
            <a:r>
              <a:rPr lang="en-GB" dirty="0" err="1"/>
              <a:t>.L</a:t>
            </a:r>
            <a:r>
              <a:rPr lang="en-GB" dirty="0"/>
              <a:t> ($/Year) to Sector 2</a:t>
            </a:r>
          </a:p>
        </p:txBody>
      </p:sp>
      <p:graphicFrame>
        <p:nvGraphicFramePr>
          <p:cNvPr id="4" name="Table 3"/>
          <p:cNvGraphicFramePr>
            <a:graphicFrameLocks noGrp="1"/>
          </p:cNvGraphicFramePr>
          <p:nvPr>
            <p:extLst>
              <p:ext uri="{D42A27DB-BD31-4B8C-83A1-F6EECF244321}">
                <p14:modId xmlns:p14="http://schemas.microsoft.com/office/powerpoint/2010/main" val="394496459"/>
              </p:ext>
            </p:extLst>
          </p:nvPr>
        </p:nvGraphicFramePr>
        <p:xfrm>
          <a:off x="381000" y="1828800"/>
          <a:ext cx="8534400" cy="2282952"/>
        </p:xfrm>
        <a:graphic>
          <a:graphicData uri="http://schemas.openxmlformats.org/drawingml/2006/table">
            <a:tbl>
              <a:tblPr firstRow="1" firstCol="1" bandRow="1">
                <a:tableStyleId>{5C22544A-7EE6-4342-B048-85BDC9FD1C3A}</a:tableStyleId>
              </a:tblPr>
              <a:tblGrid>
                <a:gridCol w="565632">
                  <a:extLst>
                    <a:ext uri="{9D8B030D-6E8A-4147-A177-3AD203B41FA5}">
                      <a16:colId xmlns:a16="http://schemas.microsoft.com/office/drawing/2014/main" val="3308098475"/>
                    </a:ext>
                  </a:extLst>
                </a:gridCol>
                <a:gridCol w="1069869">
                  <a:extLst>
                    <a:ext uri="{9D8B030D-6E8A-4147-A177-3AD203B41FA5}">
                      <a16:colId xmlns:a16="http://schemas.microsoft.com/office/drawing/2014/main" val="1361988295"/>
                    </a:ext>
                  </a:extLst>
                </a:gridCol>
                <a:gridCol w="955299">
                  <a:extLst>
                    <a:ext uri="{9D8B030D-6E8A-4147-A177-3AD203B41FA5}">
                      <a16:colId xmlns:a16="http://schemas.microsoft.com/office/drawing/2014/main" val="1512726950"/>
                    </a:ext>
                  </a:extLst>
                </a:gridCol>
                <a:gridCol w="1600200">
                  <a:extLst>
                    <a:ext uri="{9D8B030D-6E8A-4147-A177-3AD203B41FA5}">
                      <a16:colId xmlns:a16="http://schemas.microsoft.com/office/drawing/2014/main" val="4111871802"/>
                    </a:ext>
                  </a:extLst>
                </a:gridCol>
                <a:gridCol w="1905000">
                  <a:extLst>
                    <a:ext uri="{9D8B030D-6E8A-4147-A177-3AD203B41FA5}">
                      <a16:colId xmlns:a16="http://schemas.microsoft.com/office/drawing/2014/main" val="2600085498"/>
                    </a:ext>
                  </a:extLst>
                </a:gridCol>
                <a:gridCol w="925688">
                  <a:extLst>
                    <a:ext uri="{9D8B030D-6E8A-4147-A177-3AD203B41FA5}">
                      <a16:colId xmlns:a16="http://schemas.microsoft.com/office/drawing/2014/main" val="3113209032"/>
                    </a:ext>
                  </a:extLst>
                </a:gridCol>
                <a:gridCol w="1512712">
                  <a:extLst>
                    <a:ext uri="{9D8B030D-6E8A-4147-A177-3AD203B41FA5}">
                      <a16:colId xmlns:a16="http://schemas.microsoft.com/office/drawing/2014/main" val="4216238546"/>
                    </a:ext>
                  </a:extLst>
                </a:gridCol>
              </a:tblGrid>
              <a:tr h="0">
                <a:tc>
                  <a:txBody>
                    <a:bodyPr/>
                    <a:lstStyle/>
                    <a:p>
                      <a:pPr>
                        <a:lnSpc>
                          <a:spcPct val="107000"/>
                        </a:lnSpc>
                        <a:spcAft>
                          <a:spcPts val="0"/>
                        </a:spcAft>
                      </a:pPr>
                      <a:r>
                        <a:rPr lang="en-GB" sz="2000">
                          <a:effectLst/>
                          <a:latin typeface="Candara" panose="020E0502030303020204" pitchFamily="34" charset="0"/>
                        </a:rPr>
                        <a:t> </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nSpc>
                          <a:spcPct val="107000"/>
                        </a:lnSpc>
                        <a:spcAft>
                          <a:spcPts val="0"/>
                        </a:spcAft>
                      </a:pPr>
                      <a:r>
                        <a:rPr lang="en-GB" sz="2000">
                          <a:effectLst/>
                          <a:latin typeface="Candara" panose="020E0502030303020204" pitchFamily="34" charset="0"/>
                        </a:rPr>
                        <a:t>Assets</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gridSpan="3">
                  <a:txBody>
                    <a:bodyPr/>
                    <a:lstStyle/>
                    <a:p>
                      <a:pPr>
                        <a:lnSpc>
                          <a:spcPct val="107000"/>
                        </a:lnSpc>
                        <a:spcAft>
                          <a:spcPts val="0"/>
                        </a:spcAft>
                      </a:pPr>
                      <a:r>
                        <a:rPr lang="en-GB" sz="2000">
                          <a:effectLst/>
                          <a:latin typeface="Candara" panose="020E0502030303020204" pitchFamily="34" charset="0"/>
                        </a:rPr>
                        <a:t>Liabilities</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hMerge="1">
                  <a:txBody>
                    <a:bodyPr/>
                    <a:lstStyle/>
                    <a:p>
                      <a:endParaRPr lang="en-GB"/>
                    </a:p>
                  </a:txBody>
                  <a:tcPr/>
                </a:tc>
                <a:tc>
                  <a:txBody>
                    <a:bodyPr/>
                    <a:lstStyle/>
                    <a:p>
                      <a:pPr>
                        <a:lnSpc>
                          <a:spcPct val="107000"/>
                        </a:lnSpc>
                        <a:spcAft>
                          <a:spcPts val="0"/>
                        </a:spcAft>
                      </a:pPr>
                      <a:r>
                        <a:rPr lang="en-GB" sz="2000">
                          <a:effectLst/>
                          <a:latin typeface="Candara" panose="020E0502030303020204" pitchFamily="34" charset="0"/>
                        </a:rPr>
                        <a:t>Equity</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30580466"/>
                  </a:ext>
                </a:extLst>
              </a:tr>
              <a:tr h="0">
                <a:tc>
                  <a:txBody>
                    <a:bodyPr/>
                    <a:lstStyle/>
                    <a:p>
                      <a:pPr>
                        <a:lnSpc>
                          <a:spcPct val="107000"/>
                        </a:lnSpc>
                        <a:spcAft>
                          <a:spcPts val="0"/>
                        </a:spcAft>
                      </a:pPr>
                      <a:r>
                        <a:rPr lang="en-GB" sz="2000">
                          <a:effectLst/>
                          <a:latin typeface="Candara" panose="020E0502030303020204" pitchFamily="34" charset="0"/>
                        </a:rPr>
                        <a:t> </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nSpc>
                          <a:spcPct val="107000"/>
                        </a:lnSpc>
                        <a:spcAft>
                          <a:spcPts val="0"/>
                        </a:spcAft>
                      </a:pPr>
                      <a:r>
                        <a:rPr lang="en-GB" sz="2000">
                          <a:effectLst/>
                          <a:latin typeface="Candara" panose="020E0502030303020204" pitchFamily="34" charset="0"/>
                        </a:rPr>
                        <a:t>Loans</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a:txBody>
                    <a:bodyPr/>
                    <a:lstStyle/>
                    <a:p>
                      <a:pPr>
                        <a:lnSpc>
                          <a:spcPct val="107000"/>
                        </a:lnSpc>
                        <a:spcAft>
                          <a:spcPts val="0"/>
                        </a:spcAft>
                      </a:pPr>
                      <a:r>
                        <a:rPr lang="en-GB" sz="2000" dirty="0">
                          <a:effectLst/>
                          <a:latin typeface="Candara" panose="020E0502030303020204" pitchFamily="34" charset="0"/>
                        </a:rPr>
                        <a:t>S</a:t>
                      </a:r>
                      <a:r>
                        <a:rPr lang="en-GB" sz="2000" baseline="-25000" dirty="0">
                          <a:effectLst/>
                          <a:latin typeface="Candara" panose="020E0502030303020204" pitchFamily="34" charset="0"/>
                        </a:rPr>
                        <a:t>1</a:t>
                      </a:r>
                      <a:endParaRPr lang="en-GB" sz="2000" dirty="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dirty="0">
                          <a:effectLst/>
                          <a:latin typeface="Candara" panose="020E0502030303020204" pitchFamily="34" charset="0"/>
                        </a:rPr>
                        <a:t>S</a:t>
                      </a:r>
                      <a:r>
                        <a:rPr lang="en-GB" sz="2000" baseline="-25000" dirty="0">
                          <a:effectLst/>
                          <a:latin typeface="Candara" panose="020E0502030303020204" pitchFamily="34" charset="0"/>
                        </a:rPr>
                        <a:t>2</a:t>
                      </a:r>
                      <a:endParaRPr lang="en-GB" sz="2000" dirty="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dirty="0">
                          <a:effectLst/>
                          <a:latin typeface="Candara" panose="020E0502030303020204" pitchFamily="34" charset="0"/>
                        </a:rPr>
                        <a:t>S</a:t>
                      </a:r>
                      <a:r>
                        <a:rPr lang="en-GB" sz="2000" baseline="-25000" dirty="0">
                          <a:effectLst/>
                          <a:latin typeface="Candara" panose="020E0502030303020204" pitchFamily="34" charset="0"/>
                        </a:rPr>
                        <a:t>3</a:t>
                      </a:r>
                      <a:endParaRPr lang="en-GB" sz="2000" dirty="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B</a:t>
                      </a:r>
                      <a:r>
                        <a:rPr lang="en-GB" sz="2000" baseline="-25000">
                          <a:effectLst/>
                          <a:latin typeface="Candara" panose="020E0502030303020204" pitchFamily="34" charset="0"/>
                        </a:rPr>
                        <a:t>E</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4676492"/>
                  </a:ext>
                </a:extLst>
              </a:tr>
              <a:tr h="0">
                <a:tc>
                  <a:txBody>
                    <a:bodyPr/>
                    <a:lstStyle/>
                    <a:p>
                      <a:pPr>
                        <a:lnSpc>
                          <a:spcPct val="107000"/>
                        </a:lnSpc>
                        <a:spcAft>
                          <a:spcPts val="0"/>
                        </a:spcAft>
                      </a:pPr>
                      <a:r>
                        <a:rPr lang="en-GB" sz="2000">
                          <a:effectLst/>
                          <a:latin typeface="Candara" panose="020E0502030303020204" pitchFamily="34" charset="0"/>
                        </a:rPr>
                        <a:t> </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Level ($)</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gridSpan="5">
                  <a:txBody>
                    <a:bodyPr/>
                    <a:lstStyle/>
                    <a:p>
                      <a:pPr algn="ctr">
                        <a:lnSpc>
                          <a:spcPct val="107000"/>
                        </a:lnSpc>
                        <a:spcAft>
                          <a:spcPts val="0"/>
                        </a:spcAft>
                      </a:pPr>
                      <a:r>
                        <a:rPr lang="en-GB" sz="2000">
                          <a:effectLst/>
                          <a:latin typeface="Candara" panose="020E0502030303020204" pitchFamily="34" charset="0"/>
                        </a:rPr>
                        <a:t>Flows ($/Year)</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805291007"/>
                  </a:ext>
                </a:extLst>
              </a:tr>
              <a:tr h="0">
                <a:tc>
                  <a:txBody>
                    <a:bodyPr/>
                    <a:lstStyle/>
                    <a:p>
                      <a:pPr>
                        <a:lnSpc>
                          <a:spcPct val="107000"/>
                        </a:lnSpc>
                        <a:spcAft>
                          <a:spcPts val="0"/>
                        </a:spcAft>
                      </a:pPr>
                      <a:r>
                        <a:rPr lang="en-GB" sz="2000">
                          <a:effectLst/>
                          <a:latin typeface="Candara" panose="020E0502030303020204" pitchFamily="34" charset="0"/>
                        </a:rPr>
                        <a:t>S</a:t>
                      </a:r>
                      <a:r>
                        <a:rPr lang="en-GB" sz="2000" baseline="-25000">
                          <a:effectLst/>
                          <a:latin typeface="Candara" panose="020E0502030303020204" pitchFamily="34" charset="0"/>
                        </a:rPr>
                        <a:t>1</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nSpc>
                          <a:spcPct val="107000"/>
                        </a:lnSpc>
                        <a:spcAft>
                          <a:spcPts val="0"/>
                        </a:spcAft>
                      </a:pPr>
                      <a:r>
                        <a:rPr lang="en-GB" sz="2000">
                          <a:effectLst/>
                          <a:latin typeface="Candara" panose="020E0502030303020204" pitchFamily="34" charset="0"/>
                        </a:rPr>
                        <a:t> </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a:txBody>
                    <a:bodyPr/>
                    <a:lstStyle/>
                    <a:p>
                      <a:pPr>
                        <a:lnSpc>
                          <a:spcPct val="107000"/>
                        </a:lnSpc>
                        <a:spcAft>
                          <a:spcPts val="0"/>
                        </a:spcAft>
                      </a:pPr>
                      <a:r>
                        <a:rPr lang="en-GB" sz="2000" dirty="0">
                          <a:effectLst/>
                          <a:latin typeface="Candara" panose="020E0502030303020204" pitchFamily="34" charset="0"/>
                        </a:rPr>
                        <a:t>-(</a:t>
                      </a:r>
                      <a:r>
                        <a:rPr lang="en-GB" sz="2000" dirty="0" err="1">
                          <a:effectLst/>
                          <a:latin typeface="Candara" panose="020E0502030303020204" pitchFamily="34" charset="0"/>
                        </a:rPr>
                        <a:t>a+b+l+</a:t>
                      </a:r>
                      <a:r>
                        <a:rPr lang="en-GB" sz="2000" dirty="0" err="1">
                          <a:effectLst/>
                          <a:latin typeface="Symbol" panose="05050102010706020507" pitchFamily="18" charset="2"/>
                        </a:rPr>
                        <a:t>r</a:t>
                      </a:r>
                      <a:r>
                        <a:rPr lang="en-GB" sz="2000" dirty="0" err="1">
                          <a:effectLst/>
                          <a:latin typeface="Candara" panose="020E0502030303020204" pitchFamily="34" charset="0"/>
                        </a:rPr>
                        <a:t>.L</a:t>
                      </a:r>
                      <a:r>
                        <a:rPr lang="en-GB" sz="2000" dirty="0">
                          <a:effectLst/>
                          <a:latin typeface="Candara" panose="020E0502030303020204" pitchFamily="34" charset="0"/>
                        </a:rPr>
                        <a:t>)</a:t>
                      </a:r>
                      <a:endParaRPr lang="en-GB" sz="2000" dirty="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dirty="0" err="1">
                          <a:effectLst/>
                          <a:latin typeface="Candara" panose="020E0502030303020204" pitchFamily="34" charset="0"/>
                        </a:rPr>
                        <a:t>a+</a:t>
                      </a:r>
                      <a:r>
                        <a:rPr lang="en-GB" sz="2000" dirty="0" err="1">
                          <a:effectLst/>
                          <a:latin typeface="Symbol" panose="05050102010706020507" pitchFamily="18" charset="2"/>
                        </a:rPr>
                        <a:t>r</a:t>
                      </a:r>
                      <a:r>
                        <a:rPr lang="en-GB" sz="2000" dirty="0" err="1">
                          <a:effectLst/>
                          <a:latin typeface="Candara" panose="020E0502030303020204" pitchFamily="34" charset="0"/>
                        </a:rPr>
                        <a:t>.L</a:t>
                      </a:r>
                      <a:endParaRPr lang="en-GB" sz="2000" dirty="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dirty="0" err="1">
                          <a:effectLst/>
                          <a:latin typeface="Candara" panose="020E0502030303020204" pitchFamily="34" charset="0"/>
                        </a:rPr>
                        <a:t>b+l</a:t>
                      </a:r>
                      <a:endParaRPr lang="en-GB" sz="2000" dirty="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 </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94142635"/>
                  </a:ext>
                </a:extLst>
              </a:tr>
              <a:tr h="0">
                <a:tc>
                  <a:txBody>
                    <a:bodyPr/>
                    <a:lstStyle/>
                    <a:p>
                      <a:pPr>
                        <a:lnSpc>
                          <a:spcPct val="107000"/>
                        </a:lnSpc>
                        <a:spcAft>
                          <a:spcPts val="0"/>
                        </a:spcAft>
                      </a:pPr>
                      <a:r>
                        <a:rPr lang="en-GB" sz="2000">
                          <a:effectLst/>
                          <a:latin typeface="Candara" panose="020E0502030303020204" pitchFamily="34" charset="0"/>
                        </a:rPr>
                        <a:t>S</a:t>
                      </a:r>
                      <a:r>
                        <a:rPr lang="en-GB" sz="2000" baseline="-25000">
                          <a:effectLst/>
                          <a:latin typeface="Candara" panose="020E0502030303020204" pitchFamily="34" charset="0"/>
                        </a:rPr>
                        <a:t>2</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nSpc>
                          <a:spcPct val="107000"/>
                        </a:lnSpc>
                        <a:spcAft>
                          <a:spcPts val="0"/>
                        </a:spcAft>
                      </a:pPr>
                      <a:r>
                        <a:rPr lang="en-GB" sz="2000">
                          <a:effectLst/>
                          <a:latin typeface="Candara" panose="020E0502030303020204" pitchFamily="34" charset="0"/>
                        </a:rPr>
                        <a:t> </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a:txBody>
                    <a:bodyPr/>
                    <a:lstStyle/>
                    <a:p>
                      <a:pPr>
                        <a:lnSpc>
                          <a:spcPct val="107000"/>
                        </a:lnSpc>
                        <a:spcAft>
                          <a:spcPts val="0"/>
                        </a:spcAft>
                      </a:pPr>
                      <a:r>
                        <a:rPr lang="en-GB" sz="2000">
                          <a:effectLst/>
                          <a:latin typeface="Candara" panose="020E0502030303020204" pitchFamily="34" charset="0"/>
                        </a:rPr>
                        <a:t>c</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-(c+(d-l))</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d-l</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 </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25622763"/>
                  </a:ext>
                </a:extLst>
              </a:tr>
              <a:tr h="0">
                <a:tc>
                  <a:txBody>
                    <a:bodyPr/>
                    <a:lstStyle/>
                    <a:p>
                      <a:pPr>
                        <a:lnSpc>
                          <a:spcPct val="107000"/>
                        </a:lnSpc>
                        <a:spcAft>
                          <a:spcPts val="0"/>
                        </a:spcAft>
                      </a:pPr>
                      <a:r>
                        <a:rPr lang="en-GB" sz="2000">
                          <a:effectLst/>
                          <a:latin typeface="Candara" panose="020E0502030303020204" pitchFamily="34" charset="0"/>
                        </a:rPr>
                        <a:t>S</a:t>
                      </a:r>
                      <a:r>
                        <a:rPr lang="en-GB" sz="2000" baseline="-25000">
                          <a:effectLst/>
                          <a:latin typeface="Candara" panose="020E0502030303020204" pitchFamily="34" charset="0"/>
                        </a:rPr>
                        <a:t>3</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nSpc>
                          <a:spcPct val="107000"/>
                        </a:lnSpc>
                        <a:spcAft>
                          <a:spcPts val="0"/>
                        </a:spcAft>
                      </a:pPr>
                      <a:r>
                        <a:rPr lang="en-GB" sz="2000">
                          <a:effectLst/>
                          <a:latin typeface="Candara" panose="020E0502030303020204" pitchFamily="34" charset="0"/>
                        </a:rPr>
                        <a:t> </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a:txBody>
                    <a:bodyPr/>
                    <a:lstStyle/>
                    <a:p>
                      <a:pPr>
                        <a:lnSpc>
                          <a:spcPct val="107000"/>
                        </a:lnSpc>
                        <a:spcAft>
                          <a:spcPts val="0"/>
                        </a:spcAft>
                      </a:pPr>
                      <a:r>
                        <a:rPr lang="en-GB" sz="2000">
                          <a:effectLst/>
                          <a:latin typeface="Candara" panose="020E0502030303020204" pitchFamily="34" charset="0"/>
                        </a:rPr>
                        <a:t>e</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f</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-(e+f)</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 </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57428872"/>
                  </a:ext>
                </a:extLst>
              </a:tr>
              <a:tr h="0">
                <a:tc>
                  <a:txBody>
                    <a:bodyPr/>
                    <a:lstStyle/>
                    <a:p>
                      <a:pPr>
                        <a:lnSpc>
                          <a:spcPct val="107000"/>
                        </a:lnSpc>
                        <a:spcAft>
                          <a:spcPts val="0"/>
                        </a:spcAft>
                      </a:pPr>
                      <a:r>
                        <a:rPr lang="en-GB" sz="2000">
                          <a:effectLst/>
                          <a:latin typeface="Candara" panose="020E0502030303020204" pitchFamily="34" charset="0"/>
                        </a:rPr>
                        <a:t>B</a:t>
                      </a:r>
                      <a:r>
                        <a:rPr lang="en-GB" sz="2000" baseline="-25000">
                          <a:effectLst/>
                          <a:latin typeface="Candara" panose="020E0502030303020204" pitchFamily="34" charset="0"/>
                        </a:rPr>
                        <a:t>E</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nSpc>
                          <a:spcPct val="107000"/>
                        </a:lnSpc>
                        <a:spcAft>
                          <a:spcPts val="0"/>
                        </a:spcAft>
                      </a:pPr>
                      <a:r>
                        <a:rPr lang="en-GB" sz="2000">
                          <a:effectLst/>
                          <a:latin typeface="Candara" panose="020E0502030303020204" pitchFamily="34" charset="0"/>
                        </a:rPr>
                        <a:t> </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a:txBody>
                    <a:bodyPr/>
                    <a:lstStyle/>
                    <a:p>
                      <a:pPr>
                        <a:lnSpc>
                          <a:spcPct val="107000"/>
                        </a:lnSpc>
                        <a:spcAft>
                          <a:spcPts val="0"/>
                        </a:spcAft>
                      </a:pPr>
                      <a:r>
                        <a:rPr lang="en-GB" sz="2000">
                          <a:effectLst/>
                          <a:latin typeface="Candara" panose="020E0502030303020204" pitchFamily="34" charset="0"/>
                        </a:rPr>
                        <a:t> </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 </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 </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dirty="0">
                          <a:effectLst/>
                          <a:latin typeface="Candara" panose="020E0502030303020204" pitchFamily="34" charset="0"/>
                        </a:rPr>
                        <a:t> </a:t>
                      </a:r>
                      <a:endParaRPr lang="en-GB" sz="2000" dirty="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39039412"/>
                  </a:ext>
                </a:extLst>
              </a:tr>
            </a:tbl>
          </a:graphicData>
        </a:graphic>
      </p:graphicFrame>
      <p:sp>
        <p:nvSpPr>
          <p:cNvPr id="5" name="Rounded Rectangle 4"/>
          <p:cNvSpPr/>
          <p:nvPr/>
        </p:nvSpPr>
        <p:spPr bwMode="auto">
          <a:xfrm>
            <a:off x="3048000" y="2787729"/>
            <a:ext cx="1371600" cy="304800"/>
          </a:xfrm>
          <a:prstGeom prst="roundRect">
            <a:avLst/>
          </a:prstGeom>
          <a:gradFill rotWithShape="0">
            <a:gsLst>
              <a:gs pos="0">
                <a:schemeClr val="bg1">
                  <a:alpha val="0"/>
                </a:schemeClr>
              </a:gs>
              <a:gs pos="100000">
                <a:schemeClr val="accent1"/>
              </a:gs>
            </a:gsLst>
            <a:path path="rect">
              <a:fillToRect l="50000" t="50000" r="50000" b="50000"/>
            </a:path>
          </a:gradFill>
          <a:ln w="12700" cap="sq"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rgbClr val="FFFFFF"/>
              </a:solidFill>
              <a:effectLst>
                <a:outerShdw blurRad="38100" dist="38100" dir="2700000" algn="tl">
                  <a:srgbClr val="000000">
                    <a:alpha val="43137"/>
                  </a:srgbClr>
                </a:outerShdw>
              </a:effectLst>
              <a:latin typeface="Candara" panose="020E0502030303020204" pitchFamily="34" charset="0"/>
            </a:endParaRPr>
          </a:p>
        </p:txBody>
      </p:sp>
      <p:sp>
        <p:nvSpPr>
          <p:cNvPr id="6" name="Rounded Rectangle 5"/>
          <p:cNvSpPr/>
          <p:nvPr/>
        </p:nvSpPr>
        <p:spPr bwMode="auto">
          <a:xfrm>
            <a:off x="4626192" y="3125724"/>
            <a:ext cx="1066799" cy="303276"/>
          </a:xfrm>
          <a:prstGeom prst="roundRect">
            <a:avLst/>
          </a:prstGeom>
          <a:gradFill rotWithShape="0">
            <a:gsLst>
              <a:gs pos="0">
                <a:schemeClr val="bg1">
                  <a:alpha val="0"/>
                </a:schemeClr>
              </a:gs>
              <a:gs pos="100000">
                <a:schemeClr val="accent1"/>
              </a:gs>
            </a:gsLst>
            <a:path path="rect">
              <a:fillToRect l="50000" t="50000" r="50000" b="50000"/>
            </a:path>
          </a:gradFill>
          <a:ln w="12700" cap="sq"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rgbClr val="FFFFFF"/>
              </a:solidFill>
              <a:effectLst>
                <a:outerShdw blurRad="38100" dist="38100" dir="2700000" algn="tl">
                  <a:srgbClr val="000000">
                    <a:alpha val="43137"/>
                  </a:srgbClr>
                </a:outerShdw>
              </a:effectLst>
              <a:latin typeface="Candara" panose="020E0502030303020204" pitchFamily="34" charset="0"/>
            </a:endParaRPr>
          </a:p>
        </p:txBody>
      </p:sp>
      <p:sp>
        <p:nvSpPr>
          <p:cNvPr id="7" name="Rounded Rectangle 6"/>
          <p:cNvSpPr/>
          <p:nvPr/>
        </p:nvSpPr>
        <p:spPr bwMode="auto">
          <a:xfrm>
            <a:off x="6465403" y="3473450"/>
            <a:ext cx="762000" cy="304800"/>
          </a:xfrm>
          <a:prstGeom prst="roundRect">
            <a:avLst/>
          </a:prstGeom>
          <a:gradFill rotWithShape="0">
            <a:gsLst>
              <a:gs pos="0">
                <a:schemeClr val="bg1">
                  <a:alpha val="0"/>
                </a:schemeClr>
              </a:gs>
              <a:gs pos="100000">
                <a:schemeClr val="accent1"/>
              </a:gs>
            </a:gsLst>
            <a:path path="rect">
              <a:fillToRect l="50000" t="50000" r="50000" b="50000"/>
            </a:path>
          </a:gradFill>
          <a:ln w="12700" cap="sq"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rgbClr val="FFFFFF"/>
              </a:solidFill>
              <a:effectLst>
                <a:outerShdw blurRad="38100" dist="38100" dir="2700000" algn="tl">
                  <a:srgbClr val="000000">
                    <a:alpha val="43137"/>
                  </a:srgbClr>
                </a:outerShdw>
              </a:effectLst>
              <a:latin typeface="Candara" panose="020E0502030303020204" pitchFamily="34" charset="0"/>
            </a:endParaRPr>
          </a:p>
        </p:txBody>
      </p:sp>
      <p:sp>
        <p:nvSpPr>
          <p:cNvPr id="8" name="Rounded Rectangle 7"/>
          <p:cNvSpPr/>
          <p:nvPr/>
        </p:nvSpPr>
        <p:spPr bwMode="auto">
          <a:xfrm>
            <a:off x="4572000" y="2819400"/>
            <a:ext cx="685799" cy="304800"/>
          </a:xfrm>
          <a:prstGeom prst="roundRect">
            <a:avLst/>
          </a:prstGeom>
          <a:gradFill flip="none" rotWithShape="1">
            <a:gsLst>
              <a:gs pos="100000">
                <a:srgbClr val="FF0000">
                  <a:alpha val="0"/>
                </a:srgbClr>
              </a:gs>
              <a:gs pos="68000">
                <a:srgbClr val="FFC000">
                  <a:alpha val="51000"/>
                </a:srgbClr>
              </a:gs>
            </a:gsLst>
            <a:path path="circle">
              <a:fillToRect l="50000" t="50000" r="50000" b="50000"/>
            </a:path>
            <a:tileRect/>
          </a:gradFill>
          <a:ln w="12700" cap="sq"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rgbClr val="FFFFFF"/>
              </a:solidFill>
              <a:effectLst>
                <a:outerShdw blurRad="38100" dist="38100" dir="2700000" algn="tl">
                  <a:srgbClr val="000000">
                    <a:alpha val="43137"/>
                  </a:srgbClr>
                </a:outerShdw>
              </a:effectLst>
              <a:latin typeface="Candara" panose="020E0502030303020204" pitchFamily="34" charset="0"/>
            </a:endParaRPr>
          </a:p>
        </p:txBody>
      </p:sp>
      <p:sp>
        <p:nvSpPr>
          <p:cNvPr id="9" name="Rounded Rectangle 8"/>
          <p:cNvSpPr/>
          <p:nvPr/>
        </p:nvSpPr>
        <p:spPr bwMode="auto">
          <a:xfrm>
            <a:off x="6541603" y="2820924"/>
            <a:ext cx="381000" cy="304800"/>
          </a:xfrm>
          <a:prstGeom prst="roundRect">
            <a:avLst/>
          </a:prstGeom>
          <a:gradFill flip="none" rotWithShape="1">
            <a:gsLst>
              <a:gs pos="100000">
                <a:srgbClr val="FF0000">
                  <a:alpha val="0"/>
                </a:srgbClr>
              </a:gs>
              <a:gs pos="68000">
                <a:srgbClr val="FFC000">
                  <a:alpha val="51000"/>
                </a:srgbClr>
              </a:gs>
            </a:gsLst>
            <a:path path="circle">
              <a:fillToRect l="50000" t="50000" r="50000" b="50000"/>
            </a:path>
            <a:tileRect/>
          </a:gradFill>
          <a:ln w="12700" cap="sq"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rgbClr val="FFFFFF"/>
              </a:solidFill>
              <a:effectLst>
                <a:outerShdw blurRad="38100" dist="38100" dir="2700000" algn="tl">
                  <a:srgbClr val="000000">
                    <a:alpha val="43137"/>
                  </a:srgbClr>
                </a:outerShdw>
              </a:effectLst>
              <a:latin typeface="Candara" panose="020E0502030303020204" pitchFamily="34" charset="0"/>
            </a:endParaRPr>
          </a:p>
        </p:txBody>
      </p:sp>
      <p:sp>
        <p:nvSpPr>
          <p:cNvPr id="10" name="Rounded Rectangle 9"/>
          <p:cNvSpPr/>
          <p:nvPr/>
        </p:nvSpPr>
        <p:spPr bwMode="auto">
          <a:xfrm>
            <a:off x="2971800" y="3114548"/>
            <a:ext cx="304800" cy="304800"/>
          </a:xfrm>
          <a:prstGeom prst="roundRect">
            <a:avLst/>
          </a:prstGeom>
          <a:gradFill flip="none" rotWithShape="1">
            <a:gsLst>
              <a:gs pos="100000">
                <a:srgbClr val="FF0000">
                  <a:alpha val="0"/>
                </a:srgbClr>
              </a:gs>
              <a:gs pos="68000">
                <a:srgbClr val="FFC000">
                  <a:alpha val="51000"/>
                </a:srgbClr>
              </a:gs>
            </a:gsLst>
            <a:path path="circle">
              <a:fillToRect l="50000" t="50000" r="50000" b="50000"/>
            </a:path>
            <a:tileRect/>
          </a:gradFill>
          <a:ln w="12700" cap="sq"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rgbClr val="FFFFFF"/>
              </a:solidFill>
              <a:effectLst>
                <a:outerShdw blurRad="38100" dist="38100" dir="2700000" algn="tl">
                  <a:srgbClr val="000000">
                    <a:alpha val="43137"/>
                  </a:srgbClr>
                </a:outerShdw>
              </a:effectLst>
              <a:latin typeface="Candara" panose="020E0502030303020204" pitchFamily="34" charset="0"/>
            </a:endParaRPr>
          </a:p>
        </p:txBody>
      </p:sp>
      <p:sp>
        <p:nvSpPr>
          <p:cNvPr id="11" name="Rounded Rectangle 10"/>
          <p:cNvSpPr/>
          <p:nvPr/>
        </p:nvSpPr>
        <p:spPr bwMode="auto">
          <a:xfrm>
            <a:off x="6541603" y="3124200"/>
            <a:ext cx="304800" cy="304800"/>
          </a:xfrm>
          <a:prstGeom prst="roundRect">
            <a:avLst/>
          </a:prstGeom>
          <a:gradFill flip="none" rotWithShape="1">
            <a:gsLst>
              <a:gs pos="100000">
                <a:srgbClr val="FF0000">
                  <a:alpha val="0"/>
                </a:srgbClr>
              </a:gs>
              <a:gs pos="68000">
                <a:srgbClr val="FFC000">
                  <a:alpha val="51000"/>
                </a:srgbClr>
              </a:gs>
            </a:gsLst>
            <a:path path="circle">
              <a:fillToRect l="50000" t="50000" r="50000" b="50000"/>
            </a:path>
            <a:tileRect/>
          </a:gradFill>
          <a:ln w="12700" cap="sq"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rgbClr val="FFFFFF"/>
              </a:solidFill>
              <a:effectLst>
                <a:outerShdw blurRad="38100" dist="38100" dir="2700000" algn="tl">
                  <a:srgbClr val="000000">
                    <a:alpha val="43137"/>
                  </a:srgbClr>
                </a:outerShdw>
              </a:effectLst>
              <a:latin typeface="Candara" panose="020E0502030303020204" pitchFamily="34" charset="0"/>
            </a:endParaRPr>
          </a:p>
        </p:txBody>
      </p:sp>
      <p:sp>
        <p:nvSpPr>
          <p:cNvPr id="12" name="Rounded Rectangle 11"/>
          <p:cNvSpPr/>
          <p:nvPr/>
        </p:nvSpPr>
        <p:spPr bwMode="auto">
          <a:xfrm>
            <a:off x="2971800" y="3429000"/>
            <a:ext cx="304800" cy="304800"/>
          </a:xfrm>
          <a:prstGeom prst="roundRect">
            <a:avLst/>
          </a:prstGeom>
          <a:gradFill flip="none" rotWithShape="1">
            <a:gsLst>
              <a:gs pos="100000">
                <a:srgbClr val="FF0000">
                  <a:alpha val="0"/>
                </a:srgbClr>
              </a:gs>
              <a:gs pos="68000">
                <a:srgbClr val="FFC000">
                  <a:alpha val="51000"/>
                </a:srgbClr>
              </a:gs>
            </a:gsLst>
            <a:path path="circle">
              <a:fillToRect l="50000" t="50000" r="50000" b="50000"/>
            </a:path>
            <a:tileRect/>
          </a:gradFill>
          <a:ln w="12700" cap="sq"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rgbClr val="FFFFFF"/>
              </a:solidFill>
              <a:effectLst>
                <a:outerShdw blurRad="38100" dist="38100" dir="2700000" algn="tl">
                  <a:srgbClr val="000000">
                    <a:alpha val="43137"/>
                  </a:srgbClr>
                </a:outerShdw>
              </a:effectLst>
              <a:latin typeface="Candara" panose="020E0502030303020204" pitchFamily="34" charset="0"/>
            </a:endParaRPr>
          </a:p>
        </p:txBody>
      </p:sp>
      <p:sp>
        <p:nvSpPr>
          <p:cNvPr id="13" name="Rounded Rectangle 12"/>
          <p:cNvSpPr/>
          <p:nvPr/>
        </p:nvSpPr>
        <p:spPr bwMode="auto">
          <a:xfrm>
            <a:off x="4572000" y="3429000"/>
            <a:ext cx="304800" cy="304800"/>
          </a:xfrm>
          <a:prstGeom prst="roundRect">
            <a:avLst/>
          </a:prstGeom>
          <a:gradFill flip="none" rotWithShape="1">
            <a:gsLst>
              <a:gs pos="100000">
                <a:srgbClr val="FF0000">
                  <a:alpha val="0"/>
                </a:srgbClr>
              </a:gs>
              <a:gs pos="68000">
                <a:srgbClr val="FFC000">
                  <a:alpha val="51000"/>
                </a:srgbClr>
              </a:gs>
            </a:gsLst>
            <a:path path="circle">
              <a:fillToRect l="50000" t="50000" r="50000" b="50000"/>
            </a:path>
            <a:tileRect/>
          </a:gradFill>
          <a:ln w="12700" cap="sq"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rgbClr val="FFFFFF"/>
              </a:solidFill>
              <a:effectLst>
                <a:outerShdw blurRad="38100" dist="38100" dir="2700000" algn="tl">
                  <a:srgbClr val="000000">
                    <a:alpha val="43137"/>
                  </a:srgbClr>
                </a:outerShdw>
              </a:effectLst>
              <a:latin typeface="Candara" panose="020E0502030303020204" pitchFamily="34" charset="0"/>
            </a:endParaRPr>
          </a:p>
        </p:txBody>
      </p:sp>
      <p:graphicFrame>
        <p:nvGraphicFramePr>
          <p:cNvPr id="14" name="Object 13"/>
          <p:cNvGraphicFramePr>
            <a:graphicFrameLocks noChangeAspect="1"/>
          </p:cNvGraphicFramePr>
          <p:nvPr>
            <p:extLst>
              <p:ext uri="{D42A27DB-BD31-4B8C-83A1-F6EECF244321}">
                <p14:modId xmlns:p14="http://schemas.microsoft.com/office/powerpoint/2010/main" val="2311748071"/>
              </p:ext>
            </p:extLst>
          </p:nvPr>
        </p:nvGraphicFramePr>
        <p:xfrm>
          <a:off x="304800" y="4043063"/>
          <a:ext cx="4003675" cy="460375"/>
        </p:xfrm>
        <a:graphic>
          <a:graphicData uri="http://schemas.openxmlformats.org/presentationml/2006/ole">
            <mc:AlternateContent xmlns:mc="http://schemas.openxmlformats.org/markup-compatibility/2006">
              <mc:Choice xmlns:v="urn:schemas-microsoft-com:vml" Requires="v">
                <p:oleObj spid="_x0000_s70713" name="Equation" r:id="rId3" imgW="2209680" imgH="253800" progId="Equation.DSMT4">
                  <p:embed/>
                </p:oleObj>
              </mc:Choice>
              <mc:Fallback>
                <p:oleObj name="Equation" r:id="rId3" imgW="2209680" imgH="253800" progId="Equation.DSMT4">
                  <p:embed/>
                  <p:pic>
                    <p:nvPicPr>
                      <p:cNvPr id="8" name="Object 7"/>
                      <p:cNvPicPr/>
                      <p:nvPr/>
                    </p:nvPicPr>
                    <p:blipFill>
                      <a:blip r:embed="rId4"/>
                      <a:stretch>
                        <a:fillRect/>
                      </a:stretch>
                    </p:blipFill>
                    <p:spPr>
                      <a:xfrm>
                        <a:off x="304800" y="4043063"/>
                        <a:ext cx="4003675" cy="460375"/>
                      </a:xfrm>
                      <a:prstGeom prst="rect">
                        <a:avLst/>
                      </a:prstGeom>
                    </p:spPr>
                  </p:pic>
                </p:oleObj>
              </mc:Fallback>
            </mc:AlternateContent>
          </a:graphicData>
        </a:graphic>
      </p:graphicFrame>
      <p:graphicFrame>
        <p:nvGraphicFramePr>
          <p:cNvPr id="15" name="Object 14"/>
          <p:cNvGraphicFramePr>
            <a:graphicFrameLocks noChangeAspect="1"/>
          </p:cNvGraphicFramePr>
          <p:nvPr>
            <p:extLst>
              <p:ext uri="{D42A27DB-BD31-4B8C-83A1-F6EECF244321}">
                <p14:modId xmlns:p14="http://schemas.microsoft.com/office/powerpoint/2010/main" val="1437118057"/>
              </p:ext>
            </p:extLst>
          </p:nvPr>
        </p:nvGraphicFramePr>
        <p:xfrm>
          <a:off x="298450" y="4419600"/>
          <a:ext cx="3956050" cy="368300"/>
        </p:xfrm>
        <a:graphic>
          <a:graphicData uri="http://schemas.openxmlformats.org/presentationml/2006/ole">
            <mc:AlternateContent xmlns:mc="http://schemas.openxmlformats.org/markup-compatibility/2006">
              <mc:Choice xmlns:v="urn:schemas-microsoft-com:vml" Requires="v">
                <p:oleObj spid="_x0000_s70714" name="Equation" r:id="rId5" imgW="2184120" imgH="203040" progId="Equation.DSMT4">
                  <p:embed/>
                </p:oleObj>
              </mc:Choice>
              <mc:Fallback>
                <p:oleObj name="Equation" r:id="rId5" imgW="2184120" imgH="203040" progId="Equation.DSMT4">
                  <p:embed/>
                  <p:pic>
                    <p:nvPicPr>
                      <p:cNvPr id="9" name="Object 8"/>
                      <p:cNvPicPr/>
                      <p:nvPr/>
                    </p:nvPicPr>
                    <p:blipFill>
                      <a:blip r:embed="rId6"/>
                      <a:stretch>
                        <a:fillRect/>
                      </a:stretch>
                    </p:blipFill>
                    <p:spPr>
                      <a:xfrm>
                        <a:off x="298450" y="4419600"/>
                        <a:ext cx="3956050" cy="368300"/>
                      </a:xfrm>
                      <a:prstGeom prst="rect">
                        <a:avLst/>
                      </a:prstGeom>
                    </p:spPr>
                  </p:pic>
                </p:oleObj>
              </mc:Fallback>
            </mc:AlternateContent>
          </a:graphicData>
        </a:graphic>
      </p:graphicFrame>
    </p:spTree>
    <p:extLst>
      <p:ext uri="{BB962C8B-B14F-4D97-AF65-F5344CB8AC3E}">
        <p14:creationId xmlns:p14="http://schemas.microsoft.com/office/powerpoint/2010/main" val="1541593546"/>
      </p:ext>
    </p:extLst>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3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80">
                                          <p:stCondLst>
                                            <p:cond delay="0"/>
                                          </p:stCondLst>
                                        </p:cTn>
                                        <p:tgtEl>
                                          <p:spTgt spid="5"/>
                                        </p:tgtEl>
                                      </p:cBhvr>
                                    </p:animEffect>
                                    <p:anim calcmode="lin" valueType="num">
                                      <p:cBhvr>
                                        <p:cTn id="13"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8" dur="26">
                                          <p:stCondLst>
                                            <p:cond delay="650"/>
                                          </p:stCondLst>
                                        </p:cTn>
                                        <p:tgtEl>
                                          <p:spTgt spid="5"/>
                                        </p:tgtEl>
                                      </p:cBhvr>
                                      <p:to x="100000" y="60000"/>
                                    </p:animScale>
                                    <p:animScale>
                                      <p:cBhvr>
                                        <p:cTn id="19" dur="166" decel="50000">
                                          <p:stCondLst>
                                            <p:cond delay="676"/>
                                          </p:stCondLst>
                                        </p:cTn>
                                        <p:tgtEl>
                                          <p:spTgt spid="5"/>
                                        </p:tgtEl>
                                      </p:cBhvr>
                                      <p:to x="100000" y="100000"/>
                                    </p:animScale>
                                    <p:animScale>
                                      <p:cBhvr>
                                        <p:cTn id="20" dur="26">
                                          <p:stCondLst>
                                            <p:cond delay="1312"/>
                                          </p:stCondLst>
                                        </p:cTn>
                                        <p:tgtEl>
                                          <p:spTgt spid="5"/>
                                        </p:tgtEl>
                                      </p:cBhvr>
                                      <p:to x="100000" y="80000"/>
                                    </p:animScale>
                                    <p:animScale>
                                      <p:cBhvr>
                                        <p:cTn id="21" dur="166" decel="50000">
                                          <p:stCondLst>
                                            <p:cond delay="1338"/>
                                          </p:stCondLst>
                                        </p:cTn>
                                        <p:tgtEl>
                                          <p:spTgt spid="5"/>
                                        </p:tgtEl>
                                      </p:cBhvr>
                                      <p:to x="100000" y="100000"/>
                                    </p:animScale>
                                    <p:animScale>
                                      <p:cBhvr>
                                        <p:cTn id="22" dur="26">
                                          <p:stCondLst>
                                            <p:cond delay="1642"/>
                                          </p:stCondLst>
                                        </p:cTn>
                                        <p:tgtEl>
                                          <p:spTgt spid="5"/>
                                        </p:tgtEl>
                                      </p:cBhvr>
                                      <p:to x="100000" y="90000"/>
                                    </p:animScale>
                                    <p:animScale>
                                      <p:cBhvr>
                                        <p:cTn id="23" dur="166" decel="50000">
                                          <p:stCondLst>
                                            <p:cond delay="1668"/>
                                          </p:stCondLst>
                                        </p:cTn>
                                        <p:tgtEl>
                                          <p:spTgt spid="5"/>
                                        </p:tgtEl>
                                      </p:cBhvr>
                                      <p:to x="100000" y="100000"/>
                                    </p:animScale>
                                    <p:animScale>
                                      <p:cBhvr>
                                        <p:cTn id="24" dur="26">
                                          <p:stCondLst>
                                            <p:cond delay="1808"/>
                                          </p:stCondLst>
                                        </p:cTn>
                                        <p:tgtEl>
                                          <p:spTgt spid="5"/>
                                        </p:tgtEl>
                                      </p:cBhvr>
                                      <p:to x="100000" y="95000"/>
                                    </p:animScale>
                                    <p:animScale>
                                      <p:cBhvr>
                                        <p:cTn id="25" dur="166" decel="50000">
                                          <p:stCondLst>
                                            <p:cond delay="1834"/>
                                          </p:stCondLst>
                                        </p:cTn>
                                        <p:tgtEl>
                                          <p:spTgt spid="5"/>
                                        </p:tgtEl>
                                      </p:cBhvr>
                                      <p:to x="100000" y="100000"/>
                                    </p:animScale>
                                  </p:childTnLst>
                                </p:cTn>
                              </p:par>
                              <p:par>
                                <p:cTn id="26" presetID="26" presetClass="entr" presetSubtype="0" fill="hold" grpId="0" nodeType="with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wipe(down)">
                                      <p:cBhvr>
                                        <p:cTn id="28" dur="580">
                                          <p:stCondLst>
                                            <p:cond delay="0"/>
                                          </p:stCondLst>
                                        </p:cTn>
                                        <p:tgtEl>
                                          <p:spTgt spid="6"/>
                                        </p:tgtEl>
                                      </p:cBhvr>
                                    </p:animEffect>
                                    <p:anim calcmode="lin" valueType="num">
                                      <p:cBhvr>
                                        <p:cTn id="29"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30"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31"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32"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33"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34" dur="26">
                                          <p:stCondLst>
                                            <p:cond delay="650"/>
                                          </p:stCondLst>
                                        </p:cTn>
                                        <p:tgtEl>
                                          <p:spTgt spid="6"/>
                                        </p:tgtEl>
                                      </p:cBhvr>
                                      <p:to x="100000" y="60000"/>
                                    </p:animScale>
                                    <p:animScale>
                                      <p:cBhvr>
                                        <p:cTn id="35" dur="166" decel="50000">
                                          <p:stCondLst>
                                            <p:cond delay="676"/>
                                          </p:stCondLst>
                                        </p:cTn>
                                        <p:tgtEl>
                                          <p:spTgt spid="6"/>
                                        </p:tgtEl>
                                      </p:cBhvr>
                                      <p:to x="100000" y="100000"/>
                                    </p:animScale>
                                    <p:animScale>
                                      <p:cBhvr>
                                        <p:cTn id="36" dur="26">
                                          <p:stCondLst>
                                            <p:cond delay="1312"/>
                                          </p:stCondLst>
                                        </p:cTn>
                                        <p:tgtEl>
                                          <p:spTgt spid="6"/>
                                        </p:tgtEl>
                                      </p:cBhvr>
                                      <p:to x="100000" y="80000"/>
                                    </p:animScale>
                                    <p:animScale>
                                      <p:cBhvr>
                                        <p:cTn id="37" dur="166" decel="50000">
                                          <p:stCondLst>
                                            <p:cond delay="1338"/>
                                          </p:stCondLst>
                                        </p:cTn>
                                        <p:tgtEl>
                                          <p:spTgt spid="6"/>
                                        </p:tgtEl>
                                      </p:cBhvr>
                                      <p:to x="100000" y="100000"/>
                                    </p:animScale>
                                    <p:animScale>
                                      <p:cBhvr>
                                        <p:cTn id="38" dur="26">
                                          <p:stCondLst>
                                            <p:cond delay="1642"/>
                                          </p:stCondLst>
                                        </p:cTn>
                                        <p:tgtEl>
                                          <p:spTgt spid="6"/>
                                        </p:tgtEl>
                                      </p:cBhvr>
                                      <p:to x="100000" y="90000"/>
                                    </p:animScale>
                                    <p:animScale>
                                      <p:cBhvr>
                                        <p:cTn id="39" dur="166" decel="50000">
                                          <p:stCondLst>
                                            <p:cond delay="1668"/>
                                          </p:stCondLst>
                                        </p:cTn>
                                        <p:tgtEl>
                                          <p:spTgt spid="6"/>
                                        </p:tgtEl>
                                      </p:cBhvr>
                                      <p:to x="100000" y="100000"/>
                                    </p:animScale>
                                    <p:animScale>
                                      <p:cBhvr>
                                        <p:cTn id="40" dur="26">
                                          <p:stCondLst>
                                            <p:cond delay="1808"/>
                                          </p:stCondLst>
                                        </p:cTn>
                                        <p:tgtEl>
                                          <p:spTgt spid="6"/>
                                        </p:tgtEl>
                                      </p:cBhvr>
                                      <p:to x="100000" y="95000"/>
                                    </p:animScale>
                                    <p:animScale>
                                      <p:cBhvr>
                                        <p:cTn id="41" dur="166" decel="50000">
                                          <p:stCondLst>
                                            <p:cond delay="1834"/>
                                          </p:stCondLst>
                                        </p:cTn>
                                        <p:tgtEl>
                                          <p:spTgt spid="6"/>
                                        </p:tgtEl>
                                      </p:cBhvr>
                                      <p:to x="100000" y="100000"/>
                                    </p:animScale>
                                  </p:childTnLst>
                                </p:cTn>
                              </p:par>
                              <p:par>
                                <p:cTn id="42" presetID="26" presetClass="entr" presetSubtype="0" fill="hold" grpId="0" nodeType="withEffect">
                                  <p:stCondLst>
                                    <p:cond delay="0"/>
                                  </p:stCondLst>
                                  <p:childTnLst>
                                    <p:set>
                                      <p:cBhvr>
                                        <p:cTn id="43" dur="1" fill="hold">
                                          <p:stCondLst>
                                            <p:cond delay="0"/>
                                          </p:stCondLst>
                                        </p:cTn>
                                        <p:tgtEl>
                                          <p:spTgt spid="7"/>
                                        </p:tgtEl>
                                        <p:attrNameLst>
                                          <p:attrName>style.visibility</p:attrName>
                                        </p:attrNameLst>
                                      </p:cBhvr>
                                      <p:to>
                                        <p:strVal val="visible"/>
                                      </p:to>
                                    </p:set>
                                    <p:animEffect transition="in" filter="wipe(down)">
                                      <p:cBhvr>
                                        <p:cTn id="44" dur="580">
                                          <p:stCondLst>
                                            <p:cond delay="0"/>
                                          </p:stCondLst>
                                        </p:cTn>
                                        <p:tgtEl>
                                          <p:spTgt spid="7"/>
                                        </p:tgtEl>
                                      </p:cBhvr>
                                    </p:animEffect>
                                    <p:anim calcmode="lin" valueType="num">
                                      <p:cBhvr>
                                        <p:cTn id="45"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46"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47"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48"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49"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50" dur="26">
                                          <p:stCondLst>
                                            <p:cond delay="650"/>
                                          </p:stCondLst>
                                        </p:cTn>
                                        <p:tgtEl>
                                          <p:spTgt spid="7"/>
                                        </p:tgtEl>
                                      </p:cBhvr>
                                      <p:to x="100000" y="60000"/>
                                    </p:animScale>
                                    <p:animScale>
                                      <p:cBhvr>
                                        <p:cTn id="51" dur="166" decel="50000">
                                          <p:stCondLst>
                                            <p:cond delay="676"/>
                                          </p:stCondLst>
                                        </p:cTn>
                                        <p:tgtEl>
                                          <p:spTgt spid="7"/>
                                        </p:tgtEl>
                                      </p:cBhvr>
                                      <p:to x="100000" y="100000"/>
                                    </p:animScale>
                                    <p:animScale>
                                      <p:cBhvr>
                                        <p:cTn id="52" dur="26">
                                          <p:stCondLst>
                                            <p:cond delay="1312"/>
                                          </p:stCondLst>
                                        </p:cTn>
                                        <p:tgtEl>
                                          <p:spTgt spid="7"/>
                                        </p:tgtEl>
                                      </p:cBhvr>
                                      <p:to x="100000" y="80000"/>
                                    </p:animScale>
                                    <p:animScale>
                                      <p:cBhvr>
                                        <p:cTn id="53" dur="166" decel="50000">
                                          <p:stCondLst>
                                            <p:cond delay="1338"/>
                                          </p:stCondLst>
                                        </p:cTn>
                                        <p:tgtEl>
                                          <p:spTgt spid="7"/>
                                        </p:tgtEl>
                                      </p:cBhvr>
                                      <p:to x="100000" y="100000"/>
                                    </p:animScale>
                                    <p:animScale>
                                      <p:cBhvr>
                                        <p:cTn id="54" dur="26">
                                          <p:stCondLst>
                                            <p:cond delay="1642"/>
                                          </p:stCondLst>
                                        </p:cTn>
                                        <p:tgtEl>
                                          <p:spTgt spid="7"/>
                                        </p:tgtEl>
                                      </p:cBhvr>
                                      <p:to x="100000" y="90000"/>
                                    </p:animScale>
                                    <p:animScale>
                                      <p:cBhvr>
                                        <p:cTn id="55" dur="166" decel="50000">
                                          <p:stCondLst>
                                            <p:cond delay="1668"/>
                                          </p:stCondLst>
                                        </p:cTn>
                                        <p:tgtEl>
                                          <p:spTgt spid="7"/>
                                        </p:tgtEl>
                                      </p:cBhvr>
                                      <p:to x="100000" y="100000"/>
                                    </p:animScale>
                                    <p:animScale>
                                      <p:cBhvr>
                                        <p:cTn id="56" dur="26">
                                          <p:stCondLst>
                                            <p:cond delay="1808"/>
                                          </p:stCondLst>
                                        </p:cTn>
                                        <p:tgtEl>
                                          <p:spTgt spid="7"/>
                                        </p:tgtEl>
                                      </p:cBhvr>
                                      <p:to x="100000" y="95000"/>
                                    </p:animScale>
                                    <p:animScale>
                                      <p:cBhvr>
                                        <p:cTn id="57" dur="166" decel="50000">
                                          <p:stCondLst>
                                            <p:cond delay="1834"/>
                                          </p:stCondLst>
                                        </p:cTn>
                                        <p:tgtEl>
                                          <p:spTgt spid="7"/>
                                        </p:tgtEl>
                                      </p:cBhvr>
                                      <p:to x="100000" y="100000"/>
                                    </p:animScale>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14"/>
                                        </p:tgtEl>
                                        <p:attrNameLst>
                                          <p:attrName>style.visibility</p:attrName>
                                        </p:attrNameLst>
                                      </p:cBhvr>
                                      <p:to>
                                        <p:strVal val="visible"/>
                                      </p:to>
                                    </p:set>
                                    <p:animEffect transition="in" filter="wipe(left)">
                                      <p:cBhvr>
                                        <p:cTn id="62" dur="1000"/>
                                        <p:tgtEl>
                                          <p:spTgt spid="14"/>
                                        </p:tgtEl>
                                      </p:cBhvr>
                                    </p:animEffect>
                                  </p:childTnLst>
                                </p:cTn>
                              </p:par>
                            </p:childTnLst>
                          </p:cTn>
                        </p:par>
                      </p:childTnLst>
                    </p:cTn>
                  </p:par>
                  <p:par>
                    <p:cTn id="63" fill="hold">
                      <p:stCondLst>
                        <p:cond delay="indefinite"/>
                      </p:stCondLst>
                      <p:childTnLst>
                        <p:par>
                          <p:cTn id="64" fill="hold">
                            <p:stCondLst>
                              <p:cond delay="0"/>
                            </p:stCondLst>
                            <p:childTnLst>
                              <p:par>
                                <p:cTn id="65" presetID="26" presetClass="entr" presetSubtype="0" fill="hold" grpId="0" nodeType="clickEffect">
                                  <p:stCondLst>
                                    <p:cond delay="0"/>
                                  </p:stCondLst>
                                  <p:childTnLst>
                                    <p:set>
                                      <p:cBhvr>
                                        <p:cTn id="66" dur="1" fill="hold">
                                          <p:stCondLst>
                                            <p:cond delay="0"/>
                                          </p:stCondLst>
                                        </p:cTn>
                                        <p:tgtEl>
                                          <p:spTgt spid="8"/>
                                        </p:tgtEl>
                                        <p:attrNameLst>
                                          <p:attrName>style.visibility</p:attrName>
                                        </p:attrNameLst>
                                      </p:cBhvr>
                                      <p:to>
                                        <p:strVal val="visible"/>
                                      </p:to>
                                    </p:set>
                                    <p:animEffect transition="in" filter="wipe(down)">
                                      <p:cBhvr>
                                        <p:cTn id="67" dur="580">
                                          <p:stCondLst>
                                            <p:cond delay="0"/>
                                          </p:stCondLst>
                                        </p:cTn>
                                        <p:tgtEl>
                                          <p:spTgt spid="8"/>
                                        </p:tgtEl>
                                      </p:cBhvr>
                                    </p:animEffect>
                                    <p:anim calcmode="lin" valueType="num">
                                      <p:cBhvr>
                                        <p:cTn id="68"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69"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70"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71"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72"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73" dur="26">
                                          <p:stCondLst>
                                            <p:cond delay="650"/>
                                          </p:stCondLst>
                                        </p:cTn>
                                        <p:tgtEl>
                                          <p:spTgt spid="8"/>
                                        </p:tgtEl>
                                      </p:cBhvr>
                                      <p:to x="100000" y="60000"/>
                                    </p:animScale>
                                    <p:animScale>
                                      <p:cBhvr>
                                        <p:cTn id="74" dur="166" decel="50000">
                                          <p:stCondLst>
                                            <p:cond delay="676"/>
                                          </p:stCondLst>
                                        </p:cTn>
                                        <p:tgtEl>
                                          <p:spTgt spid="8"/>
                                        </p:tgtEl>
                                      </p:cBhvr>
                                      <p:to x="100000" y="100000"/>
                                    </p:animScale>
                                    <p:animScale>
                                      <p:cBhvr>
                                        <p:cTn id="75" dur="26">
                                          <p:stCondLst>
                                            <p:cond delay="1312"/>
                                          </p:stCondLst>
                                        </p:cTn>
                                        <p:tgtEl>
                                          <p:spTgt spid="8"/>
                                        </p:tgtEl>
                                      </p:cBhvr>
                                      <p:to x="100000" y="80000"/>
                                    </p:animScale>
                                    <p:animScale>
                                      <p:cBhvr>
                                        <p:cTn id="76" dur="166" decel="50000">
                                          <p:stCondLst>
                                            <p:cond delay="1338"/>
                                          </p:stCondLst>
                                        </p:cTn>
                                        <p:tgtEl>
                                          <p:spTgt spid="8"/>
                                        </p:tgtEl>
                                      </p:cBhvr>
                                      <p:to x="100000" y="100000"/>
                                    </p:animScale>
                                    <p:animScale>
                                      <p:cBhvr>
                                        <p:cTn id="77" dur="26">
                                          <p:stCondLst>
                                            <p:cond delay="1642"/>
                                          </p:stCondLst>
                                        </p:cTn>
                                        <p:tgtEl>
                                          <p:spTgt spid="8"/>
                                        </p:tgtEl>
                                      </p:cBhvr>
                                      <p:to x="100000" y="90000"/>
                                    </p:animScale>
                                    <p:animScale>
                                      <p:cBhvr>
                                        <p:cTn id="78" dur="166" decel="50000">
                                          <p:stCondLst>
                                            <p:cond delay="1668"/>
                                          </p:stCondLst>
                                        </p:cTn>
                                        <p:tgtEl>
                                          <p:spTgt spid="8"/>
                                        </p:tgtEl>
                                      </p:cBhvr>
                                      <p:to x="100000" y="100000"/>
                                    </p:animScale>
                                    <p:animScale>
                                      <p:cBhvr>
                                        <p:cTn id="79" dur="26">
                                          <p:stCondLst>
                                            <p:cond delay="1808"/>
                                          </p:stCondLst>
                                        </p:cTn>
                                        <p:tgtEl>
                                          <p:spTgt spid="8"/>
                                        </p:tgtEl>
                                      </p:cBhvr>
                                      <p:to x="100000" y="95000"/>
                                    </p:animScale>
                                    <p:animScale>
                                      <p:cBhvr>
                                        <p:cTn id="80" dur="166" decel="50000">
                                          <p:stCondLst>
                                            <p:cond delay="1834"/>
                                          </p:stCondLst>
                                        </p:cTn>
                                        <p:tgtEl>
                                          <p:spTgt spid="8"/>
                                        </p:tgtEl>
                                      </p:cBhvr>
                                      <p:to x="100000" y="100000"/>
                                    </p:animScale>
                                  </p:childTnLst>
                                </p:cTn>
                              </p:par>
                              <p:par>
                                <p:cTn id="81" presetID="26" presetClass="entr" presetSubtype="0" fill="hold" grpId="0" nodeType="withEffect">
                                  <p:stCondLst>
                                    <p:cond delay="0"/>
                                  </p:stCondLst>
                                  <p:childTnLst>
                                    <p:set>
                                      <p:cBhvr>
                                        <p:cTn id="82" dur="1" fill="hold">
                                          <p:stCondLst>
                                            <p:cond delay="0"/>
                                          </p:stCondLst>
                                        </p:cTn>
                                        <p:tgtEl>
                                          <p:spTgt spid="9"/>
                                        </p:tgtEl>
                                        <p:attrNameLst>
                                          <p:attrName>style.visibility</p:attrName>
                                        </p:attrNameLst>
                                      </p:cBhvr>
                                      <p:to>
                                        <p:strVal val="visible"/>
                                      </p:to>
                                    </p:set>
                                    <p:animEffect transition="in" filter="wipe(down)">
                                      <p:cBhvr>
                                        <p:cTn id="83" dur="580">
                                          <p:stCondLst>
                                            <p:cond delay="0"/>
                                          </p:stCondLst>
                                        </p:cTn>
                                        <p:tgtEl>
                                          <p:spTgt spid="9"/>
                                        </p:tgtEl>
                                      </p:cBhvr>
                                    </p:animEffect>
                                    <p:anim calcmode="lin" valueType="num">
                                      <p:cBhvr>
                                        <p:cTn id="84"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85"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86"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87"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88"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89" dur="26">
                                          <p:stCondLst>
                                            <p:cond delay="650"/>
                                          </p:stCondLst>
                                        </p:cTn>
                                        <p:tgtEl>
                                          <p:spTgt spid="9"/>
                                        </p:tgtEl>
                                      </p:cBhvr>
                                      <p:to x="100000" y="60000"/>
                                    </p:animScale>
                                    <p:animScale>
                                      <p:cBhvr>
                                        <p:cTn id="90" dur="166" decel="50000">
                                          <p:stCondLst>
                                            <p:cond delay="676"/>
                                          </p:stCondLst>
                                        </p:cTn>
                                        <p:tgtEl>
                                          <p:spTgt spid="9"/>
                                        </p:tgtEl>
                                      </p:cBhvr>
                                      <p:to x="100000" y="100000"/>
                                    </p:animScale>
                                    <p:animScale>
                                      <p:cBhvr>
                                        <p:cTn id="91" dur="26">
                                          <p:stCondLst>
                                            <p:cond delay="1312"/>
                                          </p:stCondLst>
                                        </p:cTn>
                                        <p:tgtEl>
                                          <p:spTgt spid="9"/>
                                        </p:tgtEl>
                                      </p:cBhvr>
                                      <p:to x="100000" y="80000"/>
                                    </p:animScale>
                                    <p:animScale>
                                      <p:cBhvr>
                                        <p:cTn id="92" dur="166" decel="50000">
                                          <p:stCondLst>
                                            <p:cond delay="1338"/>
                                          </p:stCondLst>
                                        </p:cTn>
                                        <p:tgtEl>
                                          <p:spTgt spid="9"/>
                                        </p:tgtEl>
                                      </p:cBhvr>
                                      <p:to x="100000" y="100000"/>
                                    </p:animScale>
                                    <p:animScale>
                                      <p:cBhvr>
                                        <p:cTn id="93" dur="26">
                                          <p:stCondLst>
                                            <p:cond delay="1642"/>
                                          </p:stCondLst>
                                        </p:cTn>
                                        <p:tgtEl>
                                          <p:spTgt spid="9"/>
                                        </p:tgtEl>
                                      </p:cBhvr>
                                      <p:to x="100000" y="90000"/>
                                    </p:animScale>
                                    <p:animScale>
                                      <p:cBhvr>
                                        <p:cTn id="94" dur="166" decel="50000">
                                          <p:stCondLst>
                                            <p:cond delay="1668"/>
                                          </p:stCondLst>
                                        </p:cTn>
                                        <p:tgtEl>
                                          <p:spTgt spid="9"/>
                                        </p:tgtEl>
                                      </p:cBhvr>
                                      <p:to x="100000" y="100000"/>
                                    </p:animScale>
                                    <p:animScale>
                                      <p:cBhvr>
                                        <p:cTn id="95" dur="26">
                                          <p:stCondLst>
                                            <p:cond delay="1808"/>
                                          </p:stCondLst>
                                        </p:cTn>
                                        <p:tgtEl>
                                          <p:spTgt spid="9"/>
                                        </p:tgtEl>
                                      </p:cBhvr>
                                      <p:to x="100000" y="95000"/>
                                    </p:animScale>
                                    <p:animScale>
                                      <p:cBhvr>
                                        <p:cTn id="96" dur="166" decel="50000">
                                          <p:stCondLst>
                                            <p:cond delay="1834"/>
                                          </p:stCondLst>
                                        </p:cTn>
                                        <p:tgtEl>
                                          <p:spTgt spid="9"/>
                                        </p:tgtEl>
                                      </p:cBhvr>
                                      <p:to x="100000" y="100000"/>
                                    </p:animScale>
                                  </p:childTnLst>
                                </p:cTn>
                              </p:par>
                              <p:par>
                                <p:cTn id="97" presetID="26" presetClass="entr" presetSubtype="0" fill="hold" grpId="0" nodeType="withEffect">
                                  <p:stCondLst>
                                    <p:cond delay="0"/>
                                  </p:stCondLst>
                                  <p:childTnLst>
                                    <p:set>
                                      <p:cBhvr>
                                        <p:cTn id="98" dur="1" fill="hold">
                                          <p:stCondLst>
                                            <p:cond delay="0"/>
                                          </p:stCondLst>
                                        </p:cTn>
                                        <p:tgtEl>
                                          <p:spTgt spid="10"/>
                                        </p:tgtEl>
                                        <p:attrNameLst>
                                          <p:attrName>style.visibility</p:attrName>
                                        </p:attrNameLst>
                                      </p:cBhvr>
                                      <p:to>
                                        <p:strVal val="visible"/>
                                      </p:to>
                                    </p:set>
                                    <p:animEffect transition="in" filter="wipe(down)">
                                      <p:cBhvr>
                                        <p:cTn id="99" dur="580">
                                          <p:stCondLst>
                                            <p:cond delay="0"/>
                                          </p:stCondLst>
                                        </p:cTn>
                                        <p:tgtEl>
                                          <p:spTgt spid="10"/>
                                        </p:tgtEl>
                                      </p:cBhvr>
                                    </p:animEffect>
                                    <p:anim calcmode="lin" valueType="num">
                                      <p:cBhvr>
                                        <p:cTn id="100"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101"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102"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103"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104"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105" dur="26">
                                          <p:stCondLst>
                                            <p:cond delay="650"/>
                                          </p:stCondLst>
                                        </p:cTn>
                                        <p:tgtEl>
                                          <p:spTgt spid="10"/>
                                        </p:tgtEl>
                                      </p:cBhvr>
                                      <p:to x="100000" y="60000"/>
                                    </p:animScale>
                                    <p:animScale>
                                      <p:cBhvr>
                                        <p:cTn id="106" dur="166" decel="50000">
                                          <p:stCondLst>
                                            <p:cond delay="676"/>
                                          </p:stCondLst>
                                        </p:cTn>
                                        <p:tgtEl>
                                          <p:spTgt spid="10"/>
                                        </p:tgtEl>
                                      </p:cBhvr>
                                      <p:to x="100000" y="100000"/>
                                    </p:animScale>
                                    <p:animScale>
                                      <p:cBhvr>
                                        <p:cTn id="107" dur="26">
                                          <p:stCondLst>
                                            <p:cond delay="1312"/>
                                          </p:stCondLst>
                                        </p:cTn>
                                        <p:tgtEl>
                                          <p:spTgt spid="10"/>
                                        </p:tgtEl>
                                      </p:cBhvr>
                                      <p:to x="100000" y="80000"/>
                                    </p:animScale>
                                    <p:animScale>
                                      <p:cBhvr>
                                        <p:cTn id="108" dur="166" decel="50000">
                                          <p:stCondLst>
                                            <p:cond delay="1338"/>
                                          </p:stCondLst>
                                        </p:cTn>
                                        <p:tgtEl>
                                          <p:spTgt spid="10"/>
                                        </p:tgtEl>
                                      </p:cBhvr>
                                      <p:to x="100000" y="100000"/>
                                    </p:animScale>
                                    <p:animScale>
                                      <p:cBhvr>
                                        <p:cTn id="109" dur="26">
                                          <p:stCondLst>
                                            <p:cond delay="1642"/>
                                          </p:stCondLst>
                                        </p:cTn>
                                        <p:tgtEl>
                                          <p:spTgt spid="10"/>
                                        </p:tgtEl>
                                      </p:cBhvr>
                                      <p:to x="100000" y="90000"/>
                                    </p:animScale>
                                    <p:animScale>
                                      <p:cBhvr>
                                        <p:cTn id="110" dur="166" decel="50000">
                                          <p:stCondLst>
                                            <p:cond delay="1668"/>
                                          </p:stCondLst>
                                        </p:cTn>
                                        <p:tgtEl>
                                          <p:spTgt spid="10"/>
                                        </p:tgtEl>
                                      </p:cBhvr>
                                      <p:to x="100000" y="100000"/>
                                    </p:animScale>
                                    <p:animScale>
                                      <p:cBhvr>
                                        <p:cTn id="111" dur="26">
                                          <p:stCondLst>
                                            <p:cond delay="1808"/>
                                          </p:stCondLst>
                                        </p:cTn>
                                        <p:tgtEl>
                                          <p:spTgt spid="10"/>
                                        </p:tgtEl>
                                      </p:cBhvr>
                                      <p:to x="100000" y="95000"/>
                                    </p:animScale>
                                    <p:animScale>
                                      <p:cBhvr>
                                        <p:cTn id="112" dur="166" decel="50000">
                                          <p:stCondLst>
                                            <p:cond delay="1834"/>
                                          </p:stCondLst>
                                        </p:cTn>
                                        <p:tgtEl>
                                          <p:spTgt spid="10"/>
                                        </p:tgtEl>
                                      </p:cBhvr>
                                      <p:to x="100000" y="100000"/>
                                    </p:animScale>
                                  </p:childTnLst>
                                </p:cTn>
                              </p:par>
                              <p:par>
                                <p:cTn id="113" presetID="26" presetClass="entr" presetSubtype="0" fill="hold" grpId="0" nodeType="withEffect">
                                  <p:stCondLst>
                                    <p:cond delay="0"/>
                                  </p:stCondLst>
                                  <p:childTnLst>
                                    <p:set>
                                      <p:cBhvr>
                                        <p:cTn id="114" dur="1" fill="hold">
                                          <p:stCondLst>
                                            <p:cond delay="0"/>
                                          </p:stCondLst>
                                        </p:cTn>
                                        <p:tgtEl>
                                          <p:spTgt spid="11"/>
                                        </p:tgtEl>
                                        <p:attrNameLst>
                                          <p:attrName>style.visibility</p:attrName>
                                        </p:attrNameLst>
                                      </p:cBhvr>
                                      <p:to>
                                        <p:strVal val="visible"/>
                                      </p:to>
                                    </p:set>
                                    <p:animEffect transition="in" filter="wipe(down)">
                                      <p:cBhvr>
                                        <p:cTn id="115" dur="580">
                                          <p:stCondLst>
                                            <p:cond delay="0"/>
                                          </p:stCondLst>
                                        </p:cTn>
                                        <p:tgtEl>
                                          <p:spTgt spid="11"/>
                                        </p:tgtEl>
                                      </p:cBhvr>
                                    </p:animEffect>
                                    <p:anim calcmode="lin" valueType="num">
                                      <p:cBhvr>
                                        <p:cTn id="116"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117"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118"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119"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120"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121" dur="26">
                                          <p:stCondLst>
                                            <p:cond delay="650"/>
                                          </p:stCondLst>
                                        </p:cTn>
                                        <p:tgtEl>
                                          <p:spTgt spid="11"/>
                                        </p:tgtEl>
                                      </p:cBhvr>
                                      <p:to x="100000" y="60000"/>
                                    </p:animScale>
                                    <p:animScale>
                                      <p:cBhvr>
                                        <p:cTn id="122" dur="166" decel="50000">
                                          <p:stCondLst>
                                            <p:cond delay="676"/>
                                          </p:stCondLst>
                                        </p:cTn>
                                        <p:tgtEl>
                                          <p:spTgt spid="11"/>
                                        </p:tgtEl>
                                      </p:cBhvr>
                                      <p:to x="100000" y="100000"/>
                                    </p:animScale>
                                    <p:animScale>
                                      <p:cBhvr>
                                        <p:cTn id="123" dur="26">
                                          <p:stCondLst>
                                            <p:cond delay="1312"/>
                                          </p:stCondLst>
                                        </p:cTn>
                                        <p:tgtEl>
                                          <p:spTgt spid="11"/>
                                        </p:tgtEl>
                                      </p:cBhvr>
                                      <p:to x="100000" y="80000"/>
                                    </p:animScale>
                                    <p:animScale>
                                      <p:cBhvr>
                                        <p:cTn id="124" dur="166" decel="50000">
                                          <p:stCondLst>
                                            <p:cond delay="1338"/>
                                          </p:stCondLst>
                                        </p:cTn>
                                        <p:tgtEl>
                                          <p:spTgt spid="11"/>
                                        </p:tgtEl>
                                      </p:cBhvr>
                                      <p:to x="100000" y="100000"/>
                                    </p:animScale>
                                    <p:animScale>
                                      <p:cBhvr>
                                        <p:cTn id="125" dur="26">
                                          <p:stCondLst>
                                            <p:cond delay="1642"/>
                                          </p:stCondLst>
                                        </p:cTn>
                                        <p:tgtEl>
                                          <p:spTgt spid="11"/>
                                        </p:tgtEl>
                                      </p:cBhvr>
                                      <p:to x="100000" y="90000"/>
                                    </p:animScale>
                                    <p:animScale>
                                      <p:cBhvr>
                                        <p:cTn id="126" dur="166" decel="50000">
                                          <p:stCondLst>
                                            <p:cond delay="1668"/>
                                          </p:stCondLst>
                                        </p:cTn>
                                        <p:tgtEl>
                                          <p:spTgt spid="11"/>
                                        </p:tgtEl>
                                      </p:cBhvr>
                                      <p:to x="100000" y="100000"/>
                                    </p:animScale>
                                    <p:animScale>
                                      <p:cBhvr>
                                        <p:cTn id="127" dur="26">
                                          <p:stCondLst>
                                            <p:cond delay="1808"/>
                                          </p:stCondLst>
                                        </p:cTn>
                                        <p:tgtEl>
                                          <p:spTgt spid="11"/>
                                        </p:tgtEl>
                                      </p:cBhvr>
                                      <p:to x="100000" y="95000"/>
                                    </p:animScale>
                                    <p:animScale>
                                      <p:cBhvr>
                                        <p:cTn id="128" dur="166" decel="50000">
                                          <p:stCondLst>
                                            <p:cond delay="1834"/>
                                          </p:stCondLst>
                                        </p:cTn>
                                        <p:tgtEl>
                                          <p:spTgt spid="11"/>
                                        </p:tgtEl>
                                      </p:cBhvr>
                                      <p:to x="100000" y="100000"/>
                                    </p:animScale>
                                  </p:childTnLst>
                                </p:cTn>
                              </p:par>
                              <p:par>
                                <p:cTn id="129" presetID="26" presetClass="entr" presetSubtype="0" fill="hold" grpId="0" nodeType="withEffect">
                                  <p:stCondLst>
                                    <p:cond delay="0"/>
                                  </p:stCondLst>
                                  <p:childTnLst>
                                    <p:set>
                                      <p:cBhvr>
                                        <p:cTn id="130" dur="1" fill="hold">
                                          <p:stCondLst>
                                            <p:cond delay="0"/>
                                          </p:stCondLst>
                                        </p:cTn>
                                        <p:tgtEl>
                                          <p:spTgt spid="12"/>
                                        </p:tgtEl>
                                        <p:attrNameLst>
                                          <p:attrName>style.visibility</p:attrName>
                                        </p:attrNameLst>
                                      </p:cBhvr>
                                      <p:to>
                                        <p:strVal val="visible"/>
                                      </p:to>
                                    </p:set>
                                    <p:animEffect transition="in" filter="wipe(down)">
                                      <p:cBhvr>
                                        <p:cTn id="131" dur="580">
                                          <p:stCondLst>
                                            <p:cond delay="0"/>
                                          </p:stCondLst>
                                        </p:cTn>
                                        <p:tgtEl>
                                          <p:spTgt spid="12"/>
                                        </p:tgtEl>
                                      </p:cBhvr>
                                    </p:animEffect>
                                    <p:anim calcmode="lin" valueType="num">
                                      <p:cBhvr>
                                        <p:cTn id="132"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133"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134"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135"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136"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137" dur="26">
                                          <p:stCondLst>
                                            <p:cond delay="650"/>
                                          </p:stCondLst>
                                        </p:cTn>
                                        <p:tgtEl>
                                          <p:spTgt spid="12"/>
                                        </p:tgtEl>
                                      </p:cBhvr>
                                      <p:to x="100000" y="60000"/>
                                    </p:animScale>
                                    <p:animScale>
                                      <p:cBhvr>
                                        <p:cTn id="138" dur="166" decel="50000">
                                          <p:stCondLst>
                                            <p:cond delay="676"/>
                                          </p:stCondLst>
                                        </p:cTn>
                                        <p:tgtEl>
                                          <p:spTgt spid="12"/>
                                        </p:tgtEl>
                                      </p:cBhvr>
                                      <p:to x="100000" y="100000"/>
                                    </p:animScale>
                                    <p:animScale>
                                      <p:cBhvr>
                                        <p:cTn id="139" dur="26">
                                          <p:stCondLst>
                                            <p:cond delay="1312"/>
                                          </p:stCondLst>
                                        </p:cTn>
                                        <p:tgtEl>
                                          <p:spTgt spid="12"/>
                                        </p:tgtEl>
                                      </p:cBhvr>
                                      <p:to x="100000" y="80000"/>
                                    </p:animScale>
                                    <p:animScale>
                                      <p:cBhvr>
                                        <p:cTn id="140" dur="166" decel="50000">
                                          <p:stCondLst>
                                            <p:cond delay="1338"/>
                                          </p:stCondLst>
                                        </p:cTn>
                                        <p:tgtEl>
                                          <p:spTgt spid="12"/>
                                        </p:tgtEl>
                                      </p:cBhvr>
                                      <p:to x="100000" y="100000"/>
                                    </p:animScale>
                                    <p:animScale>
                                      <p:cBhvr>
                                        <p:cTn id="141" dur="26">
                                          <p:stCondLst>
                                            <p:cond delay="1642"/>
                                          </p:stCondLst>
                                        </p:cTn>
                                        <p:tgtEl>
                                          <p:spTgt spid="12"/>
                                        </p:tgtEl>
                                      </p:cBhvr>
                                      <p:to x="100000" y="90000"/>
                                    </p:animScale>
                                    <p:animScale>
                                      <p:cBhvr>
                                        <p:cTn id="142" dur="166" decel="50000">
                                          <p:stCondLst>
                                            <p:cond delay="1668"/>
                                          </p:stCondLst>
                                        </p:cTn>
                                        <p:tgtEl>
                                          <p:spTgt spid="12"/>
                                        </p:tgtEl>
                                      </p:cBhvr>
                                      <p:to x="100000" y="100000"/>
                                    </p:animScale>
                                    <p:animScale>
                                      <p:cBhvr>
                                        <p:cTn id="143" dur="26">
                                          <p:stCondLst>
                                            <p:cond delay="1808"/>
                                          </p:stCondLst>
                                        </p:cTn>
                                        <p:tgtEl>
                                          <p:spTgt spid="12"/>
                                        </p:tgtEl>
                                      </p:cBhvr>
                                      <p:to x="100000" y="95000"/>
                                    </p:animScale>
                                    <p:animScale>
                                      <p:cBhvr>
                                        <p:cTn id="144" dur="166" decel="50000">
                                          <p:stCondLst>
                                            <p:cond delay="1834"/>
                                          </p:stCondLst>
                                        </p:cTn>
                                        <p:tgtEl>
                                          <p:spTgt spid="12"/>
                                        </p:tgtEl>
                                      </p:cBhvr>
                                      <p:to x="100000" y="100000"/>
                                    </p:animScale>
                                  </p:childTnLst>
                                </p:cTn>
                              </p:par>
                              <p:par>
                                <p:cTn id="145" presetID="26" presetClass="entr" presetSubtype="0" fill="hold" grpId="0" nodeType="withEffect">
                                  <p:stCondLst>
                                    <p:cond delay="0"/>
                                  </p:stCondLst>
                                  <p:childTnLst>
                                    <p:set>
                                      <p:cBhvr>
                                        <p:cTn id="146" dur="1" fill="hold">
                                          <p:stCondLst>
                                            <p:cond delay="0"/>
                                          </p:stCondLst>
                                        </p:cTn>
                                        <p:tgtEl>
                                          <p:spTgt spid="13"/>
                                        </p:tgtEl>
                                        <p:attrNameLst>
                                          <p:attrName>style.visibility</p:attrName>
                                        </p:attrNameLst>
                                      </p:cBhvr>
                                      <p:to>
                                        <p:strVal val="visible"/>
                                      </p:to>
                                    </p:set>
                                    <p:animEffect transition="in" filter="wipe(down)">
                                      <p:cBhvr>
                                        <p:cTn id="147" dur="580">
                                          <p:stCondLst>
                                            <p:cond delay="0"/>
                                          </p:stCondLst>
                                        </p:cTn>
                                        <p:tgtEl>
                                          <p:spTgt spid="13"/>
                                        </p:tgtEl>
                                      </p:cBhvr>
                                    </p:animEffect>
                                    <p:anim calcmode="lin" valueType="num">
                                      <p:cBhvr>
                                        <p:cTn id="148"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149"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150"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151"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152"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153" dur="26">
                                          <p:stCondLst>
                                            <p:cond delay="650"/>
                                          </p:stCondLst>
                                        </p:cTn>
                                        <p:tgtEl>
                                          <p:spTgt spid="13"/>
                                        </p:tgtEl>
                                      </p:cBhvr>
                                      <p:to x="100000" y="60000"/>
                                    </p:animScale>
                                    <p:animScale>
                                      <p:cBhvr>
                                        <p:cTn id="154" dur="166" decel="50000">
                                          <p:stCondLst>
                                            <p:cond delay="676"/>
                                          </p:stCondLst>
                                        </p:cTn>
                                        <p:tgtEl>
                                          <p:spTgt spid="13"/>
                                        </p:tgtEl>
                                      </p:cBhvr>
                                      <p:to x="100000" y="100000"/>
                                    </p:animScale>
                                    <p:animScale>
                                      <p:cBhvr>
                                        <p:cTn id="155" dur="26">
                                          <p:stCondLst>
                                            <p:cond delay="1312"/>
                                          </p:stCondLst>
                                        </p:cTn>
                                        <p:tgtEl>
                                          <p:spTgt spid="13"/>
                                        </p:tgtEl>
                                      </p:cBhvr>
                                      <p:to x="100000" y="80000"/>
                                    </p:animScale>
                                    <p:animScale>
                                      <p:cBhvr>
                                        <p:cTn id="156" dur="166" decel="50000">
                                          <p:stCondLst>
                                            <p:cond delay="1338"/>
                                          </p:stCondLst>
                                        </p:cTn>
                                        <p:tgtEl>
                                          <p:spTgt spid="13"/>
                                        </p:tgtEl>
                                      </p:cBhvr>
                                      <p:to x="100000" y="100000"/>
                                    </p:animScale>
                                    <p:animScale>
                                      <p:cBhvr>
                                        <p:cTn id="157" dur="26">
                                          <p:stCondLst>
                                            <p:cond delay="1642"/>
                                          </p:stCondLst>
                                        </p:cTn>
                                        <p:tgtEl>
                                          <p:spTgt spid="13"/>
                                        </p:tgtEl>
                                      </p:cBhvr>
                                      <p:to x="100000" y="90000"/>
                                    </p:animScale>
                                    <p:animScale>
                                      <p:cBhvr>
                                        <p:cTn id="158" dur="166" decel="50000">
                                          <p:stCondLst>
                                            <p:cond delay="1668"/>
                                          </p:stCondLst>
                                        </p:cTn>
                                        <p:tgtEl>
                                          <p:spTgt spid="13"/>
                                        </p:tgtEl>
                                      </p:cBhvr>
                                      <p:to x="100000" y="100000"/>
                                    </p:animScale>
                                    <p:animScale>
                                      <p:cBhvr>
                                        <p:cTn id="159" dur="26">
                                          <p:stCondLst>
                                            <p:cond delay="1808"/>
                                          </p:stCondLst>
                                        </p:cTn>
                                        <p:tgtEl>
                                          <p:spTgt spid="13"/>
                                        </p:tgtEl>
                                      </p:cBhvr>
                                      <p:to x="100000" y="95000"/>
                                    </p:animScale>
                                    <p:animScale>
                                      <p:cBhvr>
                                        <p:cTn id="160" dur="166" decel="50000">
                                          <p:stCondLst>
                                            <p:cond delay="1834"/>
                                          </p:stCondLst>
                                        </p:cTn>
                                        <p:tgtEl>
                                          <p:spTgt spid="13"/>
                                        </p:tgtEl>
                                      </p:cBhvr>
                                      <p:to x="100000" y="100000"/>
                                    </p:animScale>
                                  </p:childTnLst>
                                </p:cTn>
                              </p:par>
                            </p:childTnLst>
                          </p:cTn>
                        </p:par>
                      </p:childTnLst>
                    </p:cTn>
                  </p:par>
                  <p:par>
                    <p:cTn id="161" fill="hold">
                      <p:stCondLst>
                        <p:cond delay="indefinite"/>
                      </p:stCondLst>
                      <p:childTnLst>
                        <p:par>
                          <p:cTn id="162" fill="hold">
                            <p:stCondLst>
                              <p:cond delay="0"/>
                            </p:stCondLst>
                            <p:childTnLst>
                              <p:par>
                                <p:cTn id="163" presetID="22" presetClass="entr" presetSubtype="8" fill="hold" nodeType="clickEffect">
                                  <p:stCondLst>
                                    <p:cond delay="0"/>
                                  </p:stCondLst>
                                  <p:childTnLst>
                                    <p:set>
                                      <p:cBhvr>
                                        <p:cTn id="164" dur="1" fill="hold">
                                          <p:stCondLst>
                                            <p:cond delay="0"/>
                                          </p:stCondLst>
                                        </p:cTn>
                                        <p:tgtEl>
                                          <p:spTgt spid="15"/>
                                        </p:tgtEl>
                                        <p:attrNameLst>
                                          <p:attrName>style.visibility</p:attrName>
                                        </p:attrNameLst>
                                      </p:cBhvr>
                                      <p:to>
                                        <p:strVal val="visible"/>
                                      </p:to>
                                    </p:set>
                                    <p:animEffect transition="in" filter="wipe(left)">
                                      <p:cBhvr>
                                        <p:cTn id="165"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Credit and Income </a:t>
            </a:r>
            <a:r>
              <a:rPr lang="en-GB" dirty="0">
                <a:sym typeface="Symbol" panose="05050102010706020507" pitchFamily="18" charset="2"/>
              </a:rPr>
              <a:t></a:t>
            </a:r>
            <a:r>
              <a:rPr lang="en-GB" dirty="0"/>
              <a:t> Expenditure</a:t>
            </a:r>
          </a:p>
        </p:txBody>
      </p:sp>
      <p:sp>
        <p:nvSpPr>
          <p:cNvPr id="3" name="Content Placeholder 2"/>
          <p:cNvSpPr>
            <a:spLocks noGrp="1"/>
          </p:cNvSpPr>
          <p:nvPr>
            <p:ph idx="1"/>
          </p:nvPr>
        </p:nvSpPr>
        <p:spPr>
          <a:xfrm>
            <a:off x="228600" y="685800"/>
            <a:ext cx="8763000" cy="1219200"/>
          </a:xfrm>
        </p:spPr>
        <p:txBody>
          <a:bodyPr/>
          <a:lstStyle/>
          <a:p>
            <a:r>
              <a:rPr lang="en-GB" dirty="0"/>
              <a:t>Endogenous Money and </a:t>
            </a:r>
            <a:r>
              <a:rPr lang="en-GB" b="1" i="1" dirty="0"/>
              <a:t>an essential</a:t>
            </a:r>
            <a:r>
              <a:rPr lang="en-GB" dirty="0"/>
              <a:t> role for credit</a:t>
            </a:r>
          </a:p>
          <a:p>
            <a:pPr lvl="1"/>
            <a:r>
              <a:rPr lang="en-GB" dirty="0"/>
              <a:t>Sector 1 borrows l ($/Year) from banking sector</a:t>
            </a:r>
          </a:p>
          <a:p>
            <a:pPr lvl="1"/>
            <a:r>
              <a:rPr lang="en-GB" dirty="0"/>
              <a:t>Pays interest of </a:t>
            </a:r>
            <a:r>
              <a:rPr lang="en-GB" dirty="0" err="1">
                <a:latin typeface="Symbol" panose="05050102010706020507" pitchFamily="18" charset="2"/>
              </a:rPr>
              <a:t>r</a:t>
            </a:r>
            <a:r>
              <a:rPr lang="en-GB" dirty="0" err="1"/>
              <a:t>.L</a:t>
            </a:r>
            <a:r>
              <a:rPr lang="en-GB" dirty="0"/>
              <a:t> ($/Year) to banking sector…</a:t>
            </a:r>
          </a:p>
          <a:p>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42728709"/>
              </p:ext>
            </p:extLst>
          </p:nvPr>
        </p:nvGraphicFramePr>
        <p:xfrm>
          <a:off x="152398" y="1828800"/>
          <a:ext cx="8839202" cy="2282952"/>
        </p:xfrm>
        <a:graphic>
          <a:graphicData uri="http://schemas.openxmlformats.org/drawingml/2006/table">
            <a:tbl>
              <a:tblPr firstRow="1" firstCol="1" bandRow="1">
                <a:tableStyleId>{5C22544A-7EE6-4342-B048-85BDC9FD1C3A}</a:tableStyleId>
              </a:tblPr>
              <a:tblGrid>
                <a:gridCol w="550980">
                  <a:extLst>
                    <a:ext uri="{9D8B030D-6E8A-4147-A177-3AD203B41FA5}">
                      <a16:colId xmlns:a16="http://schemas.microsoft.com/office/drawing/2014/main" val="2752556844"/>
                    </a:ext>
                  </a:extLst>
                </a:gridCol>
                <a:gridCol w="1053920">
                  <a:extLst>
                    <a:ext uri="{9D8B030D-6E8A-4147-A177-3AD203B41FA5}">
                      <a16:colId xmlns:a16="http://schemas.microsoft.com/office/drawing/2014/main" val="2607406558"/>
                    </a:ext>
                  </a:extLst>
                </a:gridCol>
                <a:gridCol w="780391">
                  <a:extLst>
                    <a:ext uri="{9D8B030D-6E8A-4147-A177-3AD203B41FA5}">
                      <a16:colId xmlns:a16="http://schemas.microsoft.com/office/drawing/2014/main" val="1271378761"/>
                    </a:ext>
                  </a:extLst>
                </a:gridCol>
                <a:gridCol w="2053918">
                  <a:extLst>
                    <a:ext uri="{9D8B030D-6E8A-4147-A177-3AD203B41FA5}">
                      <a16:colId xmlns:a16="http://schemas.microsoft.com/office/drawing/2014/main" val="3536056752"/>
                    </a:ext>
                  </a:extLst>
                </a:gridCol>
                <a:gridCol w="1465684">
                  <a:extLst>
                    <a:ext uri="{9D8B030D-6E8A-4147-A177-3AD203B41FA5}">
                      <a16:colId xmlns:a16="http://schemas.microsoft.com/office/drawing/2014/main" val="3947314425"/>
                    </a:ext>
                  </a:extLst>
                </a:gridCol>
                <a:gridCol w="1465684">
                  <a:extLst>
                    <a:ext uri="{9D8B030D-6E8A-4147-A177-3AD203B41FA5}">
                      <a16:colId xmlns:a16="http://schemas.microsoft.com/office/drawing/2014/main" val="3883893742"/>
                    </a:ext>
                  </a:extLst>
                </a:gridCol>
                <a:gridCol w="1468625">
                  <a:extLst>
                    <a:ext uri="{9D8B030D-6E8A-4147-A177-3AD203B41FA5}">
                      <a16:colId xmlns:a16="http://schemas.microsoft.com/office/drawing/2014/main" val="2889571040"/>
                    </a:ext>
                  </a:extLst>
                </a:gridCol>
              </a:tblGrid>
              <a:tr h="0">
                <a:tc>
                  <a:txBody>
                    <a:bodyPr/>
                    <a:lstStyle/>
                    <a:p>
                      <a:pPr>
                        <a:lnSpc>
                          <a:spcPct val="107000"/>
                        </a:lnSpc>
                        <a:spcAft>
                          <a:spcPts val="0"/>
                        </a:spcAft>
                      </a:pPr>
                      <a:r>
                        <a:rPr lang="en-GB" sz="2000">
                          <a:effectLst/>
                          <a:latin typeface="Candara" panose="020E0502030303020204" pitchFamily="34" charset="0"/>
                        </a:rPr>
                        <a:t> </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nSpc>
                          <a:spcPct val="107000"/>
                        </a:lnSpc>
                        <a:spcAft>
                          <a:spcPts val="0"/>
                        </a:spcAft>
                      </a:pPr>
                      <a:r>
                        <a:rPr lang="en-GB" sz="2000">
                          <a:effectLst/>
                          <a:latin typeface="Candara" panose="020E0502030303020204" pitchFamily="34" charset="0"/>
                        </a:rPr>
                        <a:t>Assets</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gridSpan="3">
                  <a:txBody>
                    <a:bodyPr/>
                    <a:lstStyle/>
                    <a:p>
                      <a:pPr>
                        <a:lnSpc>
                          <a:spcPct val="107000"/>
                        </a:lnSpc>
                        <a:spcAft>
                          <a:spcPts val="0"/>
                        </a:spcAft>
                      </a:pPr>
                      <a:r>
                        <a:rPr lang="en-GB" sz="2000">
                          <a:effectLst/>
                          <a:latin typeface="Candara" panose="020E0502030303020204" pitchFamily="34" charset="0"/>
                        </a:rPr>
                        <a:t>Liabilities</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hMerge="1">
                  <a:txBody>
                    <a:bodyPr/>
                    <a:lstStyle/>
                    <a:p>
                      <a:endParaRPr lang="en-GB"/>
                    </a:p>
                  </a:txBody>
                  <a:tcPr/>
                </a:tc>
                <a:tc>
                  <a:txBody>
                    <a:bodyPr/>
                    <a:lstStyle/>
                    <a:p>
                      <a:pPr>
                        <a:lnSpc>
                          <a:spcPct val="107000"/>
                        </a:lnSpc>
                        <a:spcAft>
                          <a:spcPts val="0"/>
                        </a:spcAft>
                      </a:pPr>
                      <a:r>
                        <a:rPr lang="en-GB" sz="2000">
                          <a:effectLst/>
                          <a:latin typeface="Candara" panose="020E0502030303020204" pitchFamily="34" charset="0"/>
                        </a:rPr>
                        <a:t>Equity</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71651046"/>
                  </a:ext>
                </a:extLst>
              </a:tr>
              <a:tr h="0">
                <a:tc>
                  <a:txBody>
                    <a:bodyPr/>
                    <a:lstStyle/>
                    <a:p>
                      <a:pPr>
                        <a:lnSpc>
                          <a:spcPct val="107000"/>
                        </a:lnSpc>
                        <a:spcAft>
                          <a:spcPts val="0"/>
                        </a:spcAft>
                      </a:pPr>
                      <a:r>
                        <a:rPr lang="en-GB" sz="2000">
                          <a:effectLst/>
                          <a:latin typeface="Candara" panose="020E0502030303020204" pitchFamily="34" charset="0"/>
                        </a:rPr>
                        <a:t> </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nSpc>
                          <a:spcPct val="107000"/>
                        </a:lnSpc>
                        <a:spcAft>
                          <a:spcPts val="0"/>
                        </a:spcAft>
                      </a:pPr>
                      <a:r>
                        <a:rPr lang="en-GB" sz="2000">
                          <a:effectLst/>
                          <a:latin typeface="Candara" panose="020E0502030303020204" pitchFamily="34" charset="0"/>
                        </a:rPr>
                        <a:t>Loans</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a:txBody>
                    <a:bodyPr/>
                    <a:lstStyle/>
                    <a:p>
                      <a:pPr>
                        <a:lnSpc>
                          <a:spcPct val="107000"/>
                        </a:lnSpc>
                        <a:spcAft>
                          <a:spcPts val="0"/>
                        </a:spcAft>
                      </a:pPr>
                      <a:r>
                        <a:rPr lang="en-GB" sz="2000">
                          <a:effectLst/>
                          <a:latin typeface="Candara" panose="020E0502030303020204" pitchFamily="34" charset="0"/>
                        </a:rPr>
                        <a:t>S</a:t>
                      </a:r>
                      <a:r>
                        <a:rPr lang="en-GB" sz="2000" baseline="-25000">
                          <a:effectLst/>
                          <a:latin typeface="Candara" panose="020E0502030303020204" pitchFamily="34" charset="0"/>
                        </a:rPr>
                        <a:t>1</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S</a:t>
                      </a:r>
                      <a:r>
                        <a:rPr lang="en-GB" sz="2000" baseline="-25000">
                          <a:effectLst/>
                          <a:latin typeface="Candara" panose="020E0502030303020204" pitchFamily="34" charset="0"/>
                        </a:rPr>
                        <a:t>2</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dirty="0">
                          <a:effectLst/>
                          <a:latin typeface="Candara" panose="020E0502030303020204" pitchFamily="34" charset="0"/>
                        </a:rPr>
                        <a:t>S</a:t>
                      </a:r>
                      <a:r>
                        <a:rPr lang="en-GB" sz="2000" baseline="-25000" dirty="0">
                          <a:effectLst/>
                          <a:latin typeface="Candara" panose="020E0502030303020204" pitchFamily="34" charset="0"/>
                        </a:rPr>
                        <a:t>3</a:t>
                      </a:r>
                      <a:endParaRPr lang="en-GB" sz="2000" dirty="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B</a:t>
                      </a:r>
                      <a:r>
                        <a:rPr lang="en-GB" sz="2000" baseline="-25000">
                          <a:effectLst/>
                          <a:latin typeface="Candara" panose="020E0502030303020204" pitchFamily="34" charset="0"/>
                        </a:rPr>
                        <a:t>E</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27691666"/>
                  </a:ext>
                </a:extLst>
              </a:tr>
              <a:tr h="0">
                <a:tc>
                  <a:txBody>
                    <a:bodyPr/>
                    <a:lstStyle/>
                    <a:p>
                      <a:pPr>
                        <a:lnSpc>
                          <a:spcPct val="107000"/>
                        </a:lnSpc>
                        <a:spcAft>
                          <a:spcPts val="0"/>
                        </a:spcAft>
                      </a:pPr>
                      <a:r>
                        <a:rPr lang="en-GB" sz="2000">
                          <a:effectLst/>
                          <a:latin typeface="Candara" panose="020E0502030303020204" pitchFamily="34" charset="0"/>
                        </a:rPr>
                        <a:t> </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Level ($)</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gridSpan="5">
                  <a:txBody>
                    <a:bodyPr/>
                    <a:lstStyle/>
                    <a:p>
                      <a:pPr algn="ctr">
                        <a:lnSpc>
                          <a:spcPct val="107000"/>
                        </a:lnSpc>
                        <a:spcAft>
                          <a:spcPts val="0"/>
                        </a:spcAft>
                      </a:pPr>
                      <a:r>
                        <a:rPr lang="en-GB" sz="2000">
                          <a:effectLst/>
                          <a:latin typeface="Candara" panose="020E0502030303020204" pitchFamily="34" charset="0"/>
                        </a:rPr>
                        <a:t>Flows ($/Year)</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136066032"/>
                  </a:ext>
                </a:extLst>
              </a:tr>
              <a:tr h="0">
                <a:tc>
                  <a:txBody>
                    <a:bodyPr/>
                    <a:lstStyle/>
                    <a:p>
                      <a:pPr>
                        <a:lnSpc>
                          <a:spcPct val="107000"/>
                        </a:lnSpc>
                        <a:spcAft>
                          <a:spcPts val="0"/>
                        </a:spcAft>
                      </a:pPr>
                      <a:r>
                        <a:rPr lang="en-GB" sz="2000">
                          <a:effectLst/>
                          <a:latin typeface="Candara" panose="020E0502030303020204" pitchFamily="34" charset="0"/>
                        </a:rPr>
                        <a:t>S</a:t>
                      </a:r>
                      <a:r>
                        <a:rPr lang="en-GB" sz="2000" baseline="-25000">
                          <a:effectLst/>
                          <a:latin typeface="Candara" panose="020E0502030303020204" pitchFamily="34" charset="0"/>
                        </a:rPr>
                        <a:t>1</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L</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l</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dirty="0">
                          <a:effectLst/>
                          <a:latin typeface="Candara" panose="020E0502030303020204" pitchFamily="34" charset="0"/>
                        </a:rPr>
                        <a:t>-(</a:t>
                      </a:r>
                      <a:r>
                        <a:rPr lang="en-GB" sz="2000" dirty="0" err="1">
                          <a:effectLst/>
                          <a:latin typeface="Candara" panose="020E0502030303020204" pitchFamily="34" charset="0"/>
                        </a:rPr>
                        <a:t>a+b+l+</a:t>
                      </a:r>
                      <a:r>
                        <a:rPr lang="en-GB" sz="2000" dirty="0" err="1">
                          <a:effectLst/>
                          <a:latin typeface="Symbol" panose="05050102010706020507" pitchFamily="18" charset="2"/>
                        </a:rPr>
                        <a:t>r</a:t>
                      </a:r>
                      <a:r>
                        <a:rPr lang="en-GB" sz="2000" dirty="0" err="1">
                          <a:effectLst/>
                          <a:latin typeface="Candara" panose="020E0502030303020204" pitchFamily="34" charset="0"/>
                        </a:rPr>
                        <a:t>.L</a:t>
                      </a:r>
                      <a:r>
                        <a:rPr lang="en-GB" sz="2000" dirty="0">
                          <a:effectLst/>
                          <a:latin typeface="Candara" panose="020E0502030303020204" pitchFamily="34" charset="0"/>
                        </a:rPr>
                        <a:t>)</a:t>
                      </a:r>
                      <a:endParaRPr lang="en-GB" sz="2000" dirty="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a</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b+l</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dirty="0" err="1">
                          <a:effectLst/>
                          <a:latin typeface="Symbol" panose="05050102010706020507" pitchFamily="18" charset="2"/>
                        </a:rPr>
                        <a:t>r</a:t>
                      </a:r>
                      <a:r>
                        <a:rPr lang="en-GB" sz="2000" dirty="0" err="1">
                          <a:effectLst/>
                          <a:latin typeface="Candara" panose="020E0502030303020204" pitchFamily="34" charset="0"/>
                        </a:rPr>
                        <a:t>.L</a:t>
                      </a:r>
                      <a:endParaRPr lang="en-GB" sz="2000" dirty="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46027596"/>
                  </a:ext>
                </a:extLst>
              </a:tr>
              <a:tr h="0">
                <a:tc>
                  <a:txBody>
                    <a:bodyPr/>
                    <a:lstStyle/>
                    <a:p>
                      <a:pPr>
                        <a:lnSpc>
                          <a:spcPct val="107000"/>
                        </a:lnSpc>
                        <a:spcAft>
                          <a:spcPts val="0"/>
                        </a:spcAft>
                      </a:pPr>
                      <a:r>
                        <a:rPr lang="en-GB" sz="2000">
                          <a:effectLst/>
                          <a:latin typeface="Candara" panose="020E0502030303020204" pitchFamily="34" charset="0"/>
                        </a:rPr>
                        <a:t>S</a:t>
                      </a:r>
                      <a:r>
                        <a:rPr lang="en-GB" sz="2000" baseline="-25000">
                          <a:effectLst/>
                          <a:latin typeface="Candara" panose="020E0502030303020204" pitchFamily="34" charset="0"/>
                        </a:rPr>
                        <a:t>2</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nSpc>
                          <a:spcPct val="107000"/>
                        </a:lnSpc>
                        <a:spcAft>
                          <a:spcPts val="0"/>
                        </a:spcAft>
                      </a:pPr>
                      <a:r>
                        <a:rPr lang="en-GB" sz="2000">
                          <a:effectLst/>
                          <a:latin typeface="Candara" panose="020E0502030303020204" pitchFamily="34" charset="0"/>
                        </a:rPr>
                        <a:t> </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a:txBody>
                    <a:bodyPr/>
                    <a:lstStyle/>
                    <a:p>
                      <a:pPr>
                        <a:lnSpc>
                          <a:spcPct val="107000"/>
                        </a:lnSpc>
                        <a:spcAft>
                          <a:spcPts val="0"/>
                        </a:spcAft>
                      </a:pPr>
                      <a:r>
                        <a:rPr lang="en-GB" sz="2000">
                          <a:effectLst/>
                          <a:latin typeface="Candara" panose="020E0502030303020204" pitchFamily="34" charset="0"/>
                        </a:rPr>
                        <a:t>c</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-(c+d)</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d</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 </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23913204"/>
                  </a:ext>
                </a:extLst>
              </a:tr>
              <a:tr h="0">
                <a:tc>
                  <a:txBody>
                    <a:bodyPr/>
                    <a:lstStyle/>
                    <a:p>
                      <a:pPr>
                        <a:lnSpc>
                          <a:spcPct val="107000"/>
                        </a:lnSpc>
                        <a:spcAft>
                          <a:spcPts val="0"/>
                        </a:spcAft>
                      </a:pPr>
                      <a:r>
                        <a:rPr lang="en-GB" sz="2000">
                          <a:effectLst/>
                          <a:latin typeface="Candara" panose="020E0502030303020204" pitchFamily="34" charset="0"/>
                        </a:rPr>
                        <a:t>S</a:t>
                      </a:r>
                      <a:r>
                        <a:rPr lang="en-GB" sz="2000" baseline="-25000">
                          <a:effectLst/>
                          <a:latin typeface="Candara" panose="020E0502030303020204" pitchFamily="34" charset="0"/>
                        </a:rPr>
                        <a:t>3</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nSpc>
                          <a:spcPct val="107000"/>
                        </a:lnSpc>
                        <a:spcAft>
                          <a:spcPts val="0"/>
                        </a:spcAft>
                      </a:pPr>
                      <a:r>
                        <a:rPr lang="en-GB" sz="2000">
                          <a:effectLst/>
                          <a:latin typeface="Candara" panose="020E0502030303020204" pitchFamily="34" charset="0"/>
                        </a:rPr>
                        <a:t> </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a:txBody>
                    <a:bodyPr/>
                    <a:lstStyle/>
                    <a:p>
                      <a:pPr>
                        <a:lnSpc>
                          <a:spcPct val="107000"/>
                        </a:lnSpc>
                        <a:spcAft>
                          <a:spcPts val="0"/>
                        </a:spcAft>
                      </a:pPr>
                      <a:r>
                        <a:rPr lang="en-GB" sz="2000">
                          <a:effectLst/>
                          <a:latin typeface="Candara" panose="020E0502030303020204" pitchFamily="34" charset="0"/>
                        </a:rPr>
                        <a:t>e</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f</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-(e+f)</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 </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09566179"/>
                  </a:ext>
                </a:extLst>
              </a:tr>
              <a:tr h="0">
                <a:tc>
                  <a:txBody>
                    <a:bodyPr/>
                    <a:lstStyle/>
                    <a:p>
                      <a:pPr>
                        <a:lnSpc>
                          <a:spcPct val="107000"/>
                        </a:lnSpc>
                        <a:spcAft>
                          <a:spcPts val="0"/>
                        </a:spcAft>
                      </a:pPr>
                      <a:r>
                        <a:rPr lang="en-GB" sz="2000">
                          <a:effectLst/>
                          <a:latin typeface="Candara" panose="020E0502030303020204" pitchFamily="34" charset="0"/>
                        </a:rPr>
                        <a:t>B</a:t>
                      </a:r>
                      <a:r>
                        <a:rPr lang="en-GB" sz="2000" baseline="-25000">
                          <a:effectLst/>
                          <a:latin typeface="Candara" panose="020E0502030303020204" pitchFamily="34" charset="0"/>
                        </a:rPr>
                        <a:t>E</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nSpc>
                          <a:spcPct val="107000"/>
                        </a:lnSpc>
                        <a:spcAft>
                          <a:spcPts val="0"/>
                        </a:spcAft>
                      </a:pPr>
                      <a:r>
                        <a:rPr lang="en-GB" sz="2000">
                          <a:effectLst/>
                          <a:latin typeface="Candara" panose="020E0502030303020204" pitchFamily="34" charset="0"/>
                        </a:rPr>
                        <a:t> </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a:txBody>
                    <a:bodyPr/>
                    <a:lstStyle/>
                    <a:p>
                      <a:pPr>
                        <a:lnSpc>
                          <a:spcPct val="107000"/>
                        </a:lnSpc>
                        <a:spcAft>
                          <a:spcPts val="0"/>
                        </a:spcAft>
                      </a:pPr>
                      <a:r>
                        <a:rPr lang="en-GB" sz="2000">
                          <a:effectLst/>
                          <a:latin typeface="Candara" panose="020E0502030303020204" pitchFamily="34" charset="0"/>
                        </a:rPr>
                        <a:t>g</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h</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a:effectLst/>
                          <a:latin typeface="Candara" panose="020E0502030303020204" pitchFamily="34" charset="0"/>
                        </a:rPr>
                        <a:t>i</a:t>
                      </a:r>
                      <a:endParaRPr lang="en-GB" sz="200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000" dirty="0">
                          <a:effectLst/>
                          <a:latin typeface="Candara" panose="020E0502030303020204" pitchFamily="34" charset="0"/>
                        </a:rPr>
                        <a:t>-(</a:t>
                      </a:r>
                      <a:r>
                        <a:rPr lang="en-GB" sz="2000" dirty="0" err="1">
                          <a:effectLst/>
                          <a:latin typeface="Candara" panose="020E0502030303020204" pitchFamily="34" charset="0"/>
                        </a:rPr>
                        <a:t>g+h+i</a:t>
                      </a:r>
                      <a:r>
                        <a:rPr lang="en-GB" sz="2000" dirty="0">
                          <a:effectLst/>
                          <a:latin typeface="Candara" panose="020E0502030303020204" pitchFamily="34" charset="0"/>
                        </a:rPr>
                        <a:t>)</a:t>
                      </a:r>
                      <a:endParaRPr lang="en-GB" sz="2000" dirty="0">
                        <a:effectLst/>
                        <a:latin typeface="Candara" panose="020E0502030303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98550063"/>
                  </a:ext>
                </a:extLst>
              </a:tr>
            </a:tbl>
          </a:graphicData>
        </a:graphic>
      </p:graphicFrame>
      <p:sp>
        <p:nvSpPr>
          <p:cNvPr id="5" name="Rounded Rectangle 4"/>
          <p:cNvSpPr/>
          <p:nvPr/>
        </p:nvSpPr>
        <p:spPr bwMode="auto">
          <a:xfrm>
            <a:off x="2579202" y="2791683"/>
            <a:ext cx="1383197" cy="332517"/>
          </a:xfrm>
          <a:prstGeom prst="roundRect">
            <a:avLst/>
          </a:prstGeom>
          <a:gradFill rotWithShape="0">
            <a:gsLst>
              <a:gs pos="0">
                <a:schemeClr val="bg1">
                  <a:alpha val="0"/>
                </a:schemeClr>
              </a:gs>
              <a:gs pos="100000">
                <a:schemeClr val="accent1"/>
              </a:gs>
            </a:gsLst>
            <a:path path="rect">
              <a:fillToRect l="50000" t="50000" r="50000" b="50000"/>
            </a:path>
          </a:gradFill>
          <a:ln w="12700" cap="sq"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rgbClr val="FFFFFF"/>
              </a:solidFill>
              <a:effectLst>
                <a:outerShdw blurRad="38100" dist="38100" dir="2700000" algn="tl">
                  <a:srgbClr val="000000">
                    <a:alpha val="43137"/>
                  </a:srgbClr>
                </a:outerShdw>
              </a:effectLst>
              <a:latin typeface="Candara" panose="020E0502030303020204" pitchFamily="34" charset="0"/>
            </a:endParaRPr>
          </a:p>
        </p:txBody>
      </p:sp>
      <p:sp>
        <p:nvSpPr>
          <p:cNvPr id="6" name="Rounded Rectangle 5"/>
          <p:cNvSpPr/>
          <p:nvPr/>
        </p:nvSpPr>
        <p:spPr bwMode="auto">
          <a:xfrm>
            <a:off x="4571999" y="3124962"/>
            <a:ext cx="1066801" cy="380238"/>
          </a:xfrm>
          <a:prstGeom prst="roundRect">
            <a:avLst/>
          </a:prstGeom>
          <a:gradFill rotWithShape="0">
            <a:gsLst>
              <a:gs pos="0">
                <a:schemeClr val="bg1">
                  <a:alpha val="0"/>
                </a:schemeClr>
              </a:gs>
              <a:gs pos="100000">
                <a:schemeClr val="accent1"/>
              </a:gs>
            </a:gsLst>
            <a:path path="rect">
              <a:fillToRect l="50000" t="50000" r="50000" b="50000"/>
            </a:path>
          </a:gradFill>
          <a:ln w="12700" cap="sq"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rgbClr val="FFFFFF"/>
              </a:solidFill>
              <a:effectLst>
                <a:outerShdw blurRad="38100" dist="38100" dir="2700000" algn="tl">
                  <a:srgbClr val="000000">
                    <a:alpha val="43137"/>
                  </a:srgbClr>
                </a:outerShdw>
              </a:effectLst>
              <a:latin typeface="Candara" panose="020E0502030303020204" pitchFamily="34" charset="0"/>
            </a:endParaRPr>
          </a:p>
        </p:txBody>
      </p:sp>
      <p:sp>
        <p:nvSpPr>
          <p:cNvPr id="7" name="Rounded Rectangle 6"/>
          <p:cNvSpPr/>
          <p:nvPr/>
        </p:nvSpPr>
        <p:spPr bwMode="auto">
          <a:xfrm>
            <a:off x="6084402" y="3437178"/>
            <a:ext cx="925997" cy="372822"/>
          </a:xfrm>
          <a:prstGeom prst="roundRect">
            <a:avLst/>
          </a:prstGeom>
          <a:gradFill rotWithShape="0">
            <a:gsLst>
              <a:gs pos="0">
                <a:schemeClr val="bg1">
                  <a:alpha val="0"/>
                </a:schemeClr>
              </a:gs>
              <a:gs pos="100000">
                <a:schemeClr val="accent1"/>
              </a:gs>
            </a:gsLst>
            <a:path path="rect">
              <a:fillToRect l="50000" t="50000" r="50000" b="50000"/>
            </a:path>
          </a:gradFill>
          <a:ln w="12700" cap="sq"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rgbClr val="FFFFFF"/>
              </a:solidFill>
              <a:effectLst>
                <a:outerShdw blurRad="38100" dist="38100" dir="2700000" algn="tl">
                  <a:srgbClr val="000000">
                    <a:alpha val="43137"/>
                  </a:srgbClr>
                </a:outerShdw>
              </a:effectLst>
              <a:latin typeface="Candara" panose="020E0502030303020204" pitchFamily="34" charset="0"/>
            </a:endParaRPr>
          </a:p>
        </p:txBody>
      </p:sp>
      <p:sp>
        <p:nvSpPr>
          <p:cNvPr id="8" name="Rounded Rectangle 7"/>
          <p:cNvSpPr/>
          <p:nvPr/>
        </p:nvSpPr>
        <p:spPr bwMode="auto">
          <a:xfrm>
            <a:off x="4610102" y="2802382"/>
            <a:ext cx="342900" cy="304800"/>
          </a:xfrm>
          <a:prstGeom prst="roundRect">
            <a:avLst/>
          </a:prstGeom>
          <a:gradFill flip="none" rotWithShape="1">
            <a:gsLst>
              <a:gs pos="100000">
                <a:srgbClr val="FF0000">
                  <a:alpha val="0"/>
                </a:srgbClr>
              </a:gs>
              <a:gs pos="68000">
                <a:srgbClr val="FFC000">
                  <a:alpha val="51000"/>
                </a:srgbClr>
              </a:gs>
            </a:gsLst>
            <a:path path="circle">
              <a:fillToRect l="50000" t="50000" r="50000" b="50000"/>
            </a:path>
            <a:tileRect/>
          </a:gradFill>
          <a:ln w="12700" cap="sq"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rgbClr val="FFFFFF"/>
              </a:solidFill>
              <a:effectLst>
                <a:outerShdw blurRad="38100" dist="38100" dir="2700000" algn="tl">
                  <a:srgbClr val="000000">
                    <a:alpha val="43137"/>
                  </a:srgbClr>
                </a:outerShdw>
              </a:effectLst>
              <a:latin typeface="Candara" panose="020E0502030303020204" pitchFamily="34" charset="0"/>
            </a:endParaRPr>
          </a:p>
        </p:txBody>
      </p:sp>
      <p:sp>
        <p:nvSpPr>
          <p:cNvPr id="9" name="Rounded Rectangle 8"/>
          <p:cNvSpPr/>
          <p:nvPr/>
        </p:nvSpPr>
        <p:spPr bwMode="auto">
          <a:xfrm>
            <a:off x="6019800" y="2817876"/>
            <a:ext cx="521803" cy="304800"/>
          </a:xfrm>
          <a:prstGeom prst="roundRect">
            <a:avLst/>
          </a:prstGeom>
          <a:gradFill flip="none" rotWithShape="1">
            <a:gsLst>
              <a:gs pos="100000">
                <a:srgbClr val="FF0000">
                  <a:alpha val="0"/>
                </a:srgbClr>
              </a:gs>
              <a:gs pos="68000">
                <a:srgbClr val="FFC000">
                  <a:alpha val="51000"/>
                </a:srgbClr>
              </a:gs>
            </a:gsLst>
            <a:path path="circle">
              <a:fillToRect l="50000" t="50000" r="50000" b="50000"/>
            </a:path>
            <a:tileRect/>
          </a:gradFill>
          <a:ln w="12700" cap="sq"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rgbClr val="FFFFFF"/>
              </a:solidFill>
              <a:effectLst>
                <a:outerShdw blurRad="38100" dist="38100" dir="2700000" algn="tl">
                  <a:srgbClr val="000000">
                    <a:alpha val="43137"/>
                  </a:srgbClr>
                </a:outerShdw>
              </a:effectLst>
              <a:latin typeface="Candara" panose="020E0502030303020204" pitchFamily="34" charset="0"/>
            </a:endParaRPr>
          </a:p>
        </p:txBody>
      </p:sp>
      <p:sp>
        <p:nvSpPr>
          <p:cNvPr id="10" name="Rounded Rectangle 9"/>
          <p:cNvSpPr/>
          <p:nvPr/>
        </p:nvSpPr>
        <p:spPr bwMode="auto">
          <a:xfrm>
            <a:off x="2590798" y="3148378"/>
            <a:ext cx="304800" cy="304800"/>
          </a:xfrm>
          <a:prstGeom prst="roundRect">
            <a:avLst/>
          </a:prstGeom>
          <a:gradFill flip="none" rotWithShape="1">
            <a:gsLst>
              <a:gs pos="100000">
                <a:srgbClr val="FF0000">
                  <a:alpha val="0"/>
                </a:srgbClr>
              </a:gs>
              <a:gs pos="68000">
                <a:srgbClr val="FFC000">
                  <a:alpha val="51000"/>
                </a:srgbClr>
              </a:gs>
            </a:gsLst>
            <a:path path="circle">
              <a:fillToRect l="50000" t="50000" r="50000" b="50000"/>
            </a:path>
            <a:tileRect/>
          </a:gradFill>
          <a:ln w="12700" cap="sq"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rgbClr val="FFFFFF"/>
              </a:solidFill>
              <a:effectLst>
                <a:outerShdw blurRad="38100" dist="38100" dir="2700000" algn="tl">
                  <a:srgbClr val="000000">
                    <a:alpha val="43137"/>
                  </a:srgbClr>
                </a:outerShdw>
              </a:effectLst>
              <a:latin typeface="Candara" panose="020E0502030303020204" pitchFamily="34" charset="0"/>
            </a:endParaRPr>
          </a:p>
        </p:txBody>
      </p:sp>
      <p:sp>
        <p:nvSpPr>
          <p:cNvPr id="11" name="Rounded Rectangle 10"/>
          <p:cNvSpPr/>
          <p:nvPr/>
        </p:nvSpPr>
        <p:spPr bwMode="auto">
          <a:xfrm>
            <a:off x="6096002" y="3121152"/>
            <a:ext cx="304800" cy="304800"/>
          </a:xfrm>
          <a:prstGeom prst="roundRect">
            <a:avLst/>
          </a:prstGeom>
          <a:gradFill flip="none" rotWithShape="1">
            <a:gsLst>
              <a:gs pos="100000">
                <a:srgbClr val="FF0000">
                  <a:alpha val="0"/>
                </a:srgbClr>
              </a:gs>
              <a:gs pos="68000">
                <a:srgbClr val="FFC000">
                  <a:alpha val="51000"/>
                </a:srgbClr>
              </a:gs>
            </a:gsLst>
            <a:path path="circle">
              <a:fillToRect l="50000" t="50000" r="50000" b="50000"/>
            </a:path>
            <a:tileRect/>
          </a:gradFill>
          <a:ln w="12700" cap="sq"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rgbClr val="FFFFFF"/>
              </a:solidFill>
              <a:effectLst>
                <a:outerShdw blurRad="38100" dist="38100" dir="2700000" algn="tl">
                  <a:srgbClr val="000000">
                    <a:alpha val="43137"/>
                  </a:srgbClr>
                </a:outerShdw>
              </a:effectLst>
              <a:latin typeface="Candara" panose="020E0502030303020204" pitchFamily="34" charset="0"/>
            </a:endParaRPr>
          </a:p>
        </p:txBody>
      </p:sp>
      <p:sp>
        <p:nvSpPr>
          <p:cNvPr id="12" name="Rounded Rectangle 11"/>
          <p:cNvSpPr/>
          <p:nvPr/>
        </p:nvSpPr>
        <p:spPr bwMode="auto">
          <a:xfrm>
            <a:off x="2590798" y="3471189"/>
            <a:ext cx="304800" cy="304800"/>
          </a:xfrm>
          <a:prstGeom prst="roundRect">
            <a:avLst/>
          </a:prstGeom>
          <a:gradFill flip="none" rotWithShape="1">
            <a:gsLst>
              <a:gs pos="100000">
                <a:srgbClr val="FF0000">
                  <a:alpha val="0"/>
                </a:srgbClr>
              </a:gs>
              <a:gs pos="68000">
                <a:srgbClr val="FFC000">
                  <a:alpha val="51000"/>
                </a:srgbClr>
              </a:gs>
            </a:gsLst>
            <a:path path="circle">
              <a:fillToRect l="50000" t="50000" r="50000" b="50000"/>
            </a:path>
            <a:tileRect/>
          </a:gradFill>
          <a:ln w="12700" cap="sq"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rgbClr val="FFFFFF"/>
              </a:solidFill>
              <a:effectLst>
                <a:outerShdw blurRad="38100" dist="38100" dir="2700000" algn="tl">
                  <a:srgbClr val="000000">
                    <a:alpha val="43137"/>
                  </a:srgbClr>
                </a:outerShdw>
              </a:effectLst>
              <a:latin typeface="Candara" panose="020E0502030303020204" pitchFamily="34" charset="0"/>
            </a:endParaRPr>
          </a:p>
        </p:txBody>
      </p:sp>
      <p:sp>
        <p:nvSpPr>
          <p:cNvPr id="13" name="Rounded Rectangle 12"/>
          <p:cNvSpPr/>
          <p:nvPr/>
        </p:nvSpPr>
        <p:spPr bwMode="auto">
          <a:xfrm>
            <a:off x="4588448" y="3471189"/>
            <a:ext cx="304800" cy="304800"/>
          </a:xfrm>
          <a:prstGeom prst="roundRect">
            <a:avLst/>
          </a:prstGeom>
          <a:gradFill flip="none" rotWithShape="1">
            <a:gsLst>
              <a:gs pos="100000">
                <a:srgbClr val="FF0000">
                  <a:alpha val="0"/>
                </a:srgbClr>
              </a:gs>
              <a:gs pos="68000">
                <a:srgbClr val="FFC000">
                  <a:alpha val="51000"/>
                </a:srgbClr>
              </a:gs>
            </a:gsLst>
            <a:path path="circle">
              <a:fillToRect l="50000" t="50000" r="50000" b="50000"/>
            </a:path>
            <a:tileRect/>
          </a:gradFill>
          <a:ln w="12700" cap="sq"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rgbClr val="FFFFFF"/>
              </a:solidFill>
              <a:effectLst>
                <a:outerShdw blurRad="38100" dist="38100" dir="2700000" algn="tl">
                  <a:srgbClr val="000000">
                    <a:alpha val="43137"/>
                  </a:srgbClr>
                </a:outerShdw>
              </a:effectLst>
              <a:latin typeface="Candara" panose="020E0502030303020204" pitchFamily="34" charset="0"/>
            </a:endParaRPr>
          </a:p>
        </p:txBody>
      </p:sp>
      <p:graphicFrame>
        <p:nvGraphicFramePr>
          <p:cNvPr id="14" name="Object 13"/>
          <p:cNvGraphicFramePr>
            <a:graphicFrameLocks noChangeAspect="1"/>
          </p:cNvGraphicFramePr>
          <p:nvPr>
            <p:extLst>
              <p:ext uri="{D42A27DB-BD31-4B8C-83A1-F6EECF244321}">
                <p14:modId xmlns:p14="http://schemas.microsoft.com/office/powerpoint/2010/main" val="3052890909"/>
              </p:ext>
            </p:extLst>
          </p:nvPr>
        </p:nvGraphicFramePr>
        <p:xfrm>
          <a:off x="177799" y="4152353"/>
          <a:ext cx="5613401" cy="460375"/>
        </p:xfrm>
        <a:graphic>
          <a:graphicData uri="http://schemas.openxmlformats.org/presentationml/2006/ole">
            <mc:AlternateContent xmlns:mc="http://schemas.openxmlformats.org/markup-compatibility/2006">
              <mc:Choice xmlns:v="urn:schemas-microsoft-com:vml" Requires="v">
                <p:oleObj spid="_x0000_s71729" name="Equation" r:id="rId3" imgW="3098520" imgH="253800" progId="Equation.DSMT4">
                  <p:embed/>
                </p:oleObj>
              </mc:Choice>
              <mc:Fallback>
                <p:oleObj name="Equation" r:id="rId3" imgW="3098520" imgH="253800" progId="Equation.DSMT4">
                  <p:embed/>
                  <p:pic>
                    <p:nvPicPr>
                      <p:cNvPr id="14" name="Object 13"/>
                      <p:cNvPicPr/>
                      <p:nvPr/>
                    </p:nvPicPr>
                    <p:blipFill>
                      <a:blip r:embed="rId4"/>
                      <a:stretch>
                        <a:fillRect/>
                      </a:stretch>
                    </p:blipFill>
                    <p:spPr>
                      <a:xfrm>
                        <a:off x="177799" y="4152353"/>
                        <a:ext cx="5613401" cy="460375"/>
                      </a:xfrm>
                      <a:prstGeom prst="rect">
                        <a:avLst/>
                      </a:prstGeom>
                    </p:spPr>
                  </p:pic>
                </p:oleObj>
              </mc:Fallback>
            </mc:AlternateContent>
          </a:graphicData>
        </a:graphic>
      </p:graphicFrame>
      <p:graphicFrame>
        <p:nvGraphicFramePr>
          <p:cNvPr id="15" name="Object 14"/>
          <p:cNvGraphicFramePr>
            <a:graphicFrameLocks noChangeAspect="1"/>
          </p:cNvGraphicFramePr>
          <p:nvPr>
            <p:extLst>
              <p:ext uri="{D42A27DB-BD31-4B8C-83A1-F6EECF244321}">
                <p14:modId xmlns:p14="http://schemas.microsoft.com/office/powerpoint/2010/main" val="706689078"/>
              </p:ext>
            </p:extLst>
          </p:nvPr>
        </p:nvGraphicFramePr>
        <p:xfrm>
          <a:off x="152398" y="4597610"/>
          <a:ext cx="5359400" cy="368300"/>
        </p:xfrm>
        <a:graphic>
          <a:graphicData uri="http://schemas.openxmlformats.org/presentationml/2006/ole">
            <mc:AlternateContent xmlns:mc="http://schemas.openxmlformats.org/markup-compatibility/2006">
              <mc:Choice xmlns:v="urn:schemas-microsoft-com:vml" Requires="v">
                <p:oleObj spid="_x0000_s71730" name="Equation" r:id="rId5" imgW="2958840" imgH="203040" progId="Equation.DSMT4">
                  <p:embed/>
                </p:oleObj>
              </mc:Choice>
              <mc:Fallback>
                <p:oleObj name="Equation" r:id="rId5" imgW="2958840" imgH="203040" progId="Equation.DSMT4">
                  <p:embed/>
                  <p:pic>
                    <p:nvPicPr>
                      <p:cNvPr id="15" name="Object 14"/>
                      <p:cNvPicPr/>
                      <p:nvPr/>
                    </p:nvPicPr>
                    <p:blipFill>
                      <a:blip r:embed="rId6"/>
                      <a:stretch>
                        <a:fillRect/>
                      </a:stretch>
                    </p:blipFill>
                    <p:spPr>
                      <a:xfrm>
                        <a:off x="152398" y="4597610"/>
                        <a:ext cx="5359400" cy="368300"/>
                      </a:xfrm>
                      <a:prstGeom prst="rect">
                        <a:avLst/>
                      </a:prstGeom>
                    </p:spPr>
                  </p:pic>
                </p:oleObj>
              </mc:Fallback>
            </mc:AlternateContent>
          </a:graphicData>
        </a:graphic>
      </p:graphicFrame>
      <p:sp>
        <p:nvSpPr>
          <p:cNvPr id="16" name="Rounded Rectangle 15"/>
          <p:cNvSpPr/>
          <p:nvPr/>
        </p:nvSpPr>
        <p:spPr bwMode="auto">
          <a:xfrm>
            <a:off x="7489367" y="3738930"/>
            <a:ext cx="925997" cy="372822"/>
          </a:xfrm>
          <a:prstGeom prst="roundRect">
            <a:avLst/>
          </a:prstGeom>
          <a:gradFill rotWithShape="0">
            <a:gsLst>
              <a:gs pos="0">
                <a:schemeClr val="bg1">
                  <a:alpha val="0"/>
                </a:schemeClr>
              </a:gs>
              <a:gs pos="100000">
                <a:schemeClr val="accent1"/>
              </a:gs>
            </a:gsLst>
            <a:path path="rect">
              <a:fillToRect l="50000" t="50000" r="50000" b="50000"/>
            </a:path>
          </a:gradFill>
          <a:ln w="12700" cap="sq"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rgbClr val="FFFFFF"/>
              </a:solidFill>
              <a:effectLst>
                <a:outerShdw blurRad="38100" dist="38100" dir="2700000" algn="tl">
                  <a:srgbClr val="000000">
                    <a:alpha val="43137"/>
                  </a:srgbClr>
                </a:outerShdw>
              </a:effectLst>
              <a:latin typeface="Candara" panose="020E0502030303020204" pitchFamily="34" charset="0"/>
            </a:endParaRPr>
          </a:p>
        </p:txBody>
      </p:sp>
      <p:sp>
        <p:nvSpPr>
          <p:cNvPr id="17" name="Rounded Rectangle 16"/>
          <p:cNvSpPr/>
          <p:nvPr/>
        </p:nvSpPr>
        <p:spPr bwMode="auto">
          <a:xfrm>
            <a:off x="7505700" y="2809027"/>
            <a:ext cx="521803" cy="304800"/>
          </a:xfrm>
          <a:prstGeom prst="roundRect">
            <a:avLst/>
          </a:prstGeom>
          <a:gradFill flip="none" rotWithShape="1">
            <a:gsLst>
              <a:gs pos="100000">
                <a:srgbClr val="FF0000">
                  <a:alpha val="0"/>
                </a:srgbClr>
              </a:gs>
              <a:gs pos="68000">
                <a:srgbClr val="FFC000">
                  <a:alpha val="51000"/>
                </a:srgbClr>
              </a:gs>
            </a:gsLst>
            <a:path path="circle">
              <a:fillToRect l="50000" t="50000" r="50000" b="50000"/>
            </a:path>
            <a:tileRect/>
          </a:gradFill>
          <a:ln w="12700" cap="sq"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rgbClr val="FFFFFF"/>
              </a:solidFill>
              <a:effectLst>
                <a:outerShdw blurRad="38100" dist="38100" dir="2700000" algn="tl">
                  <a:srgbClr val="000000">
                    <a:alpha val="43137"/>
                  </a:srgbClr>
                </a:outerShdw>
              </a:effectLst>
              <a:latin typeface="Candara" panose="020E0502030303020204" pitchFamily="34" charset="0"/>
            </a:endParaRPr>
          </a:p>
        </p:txBody>
      </p:sp>
      <p:sp>
        <p:nvSpPr>
          <p:cNvPr id="18" name="Rounded Rectangle 17"/>
          <p:cNvSpPr/>
          <p:nvPr/>
        </p:nvSpPr>
        <p:spPr bwMode="auto">
          <a:xfrm>
            <a:off x="2571039" y="3800326"/>
            <a:ext cx="304800" cy="304800"/>
          </a:xfrm>
          <a:prstGeom prst="roundRect">
            <a:avLst/>
          </a:prstGeom>
          <a:gradFill flip="none" rotWithShape="1">
            <a:gsLst>
              <a:gs pos="100000">
                <a:srgbClr val="FF0000">
                  <a:alpha val="0"/>
                </a:srgbClr>
              </a:gs>
              <a:gs pos="68000">
                <a:srgbClr val="FFC000">
                  <a:alpha val="51000"/>
                </a:srgbClr>
              </a:gs>
            </a:gsLst>
            <a:path path="circle">
              <a:fillToRect l="50000" t="50000" r="50000" b="50000"/>
            </a:path>
            <a:tileRect/>
          </a:gradFill>
          <a:ln w="12700" cap="sq"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rgbClr val="FFFFFF"/>
              </a:solidFill>
              <a:effectLst>
                <a:outerShdw blurRad="38100" dist="38100" dir="2700000" algn="tl">
                  <a:srgbClr val="000000">
                    <a:alpha val="43137"/>
                  </a:srgbClr>
                </a:outerShdw>
              </a:effectLst>
              <a:latin typeface="Candara" panose="020E0502030303020204" pitchFamily="34" charset="0"/>
            </a:endParaRPr>
          </a:p>
        </p:txBody>
      </p:sp>
      <p:sp>
        <p:nvSpPr>
          <p:cNvPr id="19" name="Rounded Rectangle 18"/>
          <p:cNvSpPr/>
          <p:nvPr/>
        </p:nvSpPr>
        <p:spPr bwMode="auto">
          <a:xfrm>
            <a:off x="4580874" y="3775989"/>
            <a:ext cx="304800" cy="304800"/>
          </a:xfrm>
          <a:prstGeom prst="roundRect">
            <a:avLst/>
          </a:prstGeom>
          <a:gradFill flip="none" rotWithShape="1">
            <a:gsLst>
              <a:gs pos="100000">
                <a:srgbClr val="FF0000">
                  <a:alpha val="0"/>
                </a:srgbClr>
              </a:gs>
              <a:gs pos="68000">
                <a:srgbClr val="FFC000">
                  <a:alpha val="51000"/>
                </a:srgbClr>
              </a:gs>
            </a:gsLst>
            <a:path path="circle">
              <a:fillToRect l="50000" t="50000" r="50000" b="50000"/>
            </a:path>
            <a:tileRect/>
          </a:gradFill>
          <a:ln w="12700" cap="sq"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rgbClr val="FFFFFF"/>
              </a:solidFill>
              <a:effectLst>
                <a:outerShdw blurRad="38100" dist="38100" dir="2700000" algn="tl">
                  <a:srgbClr val="000000">
                    <a:alpha val="43137"/>
                  </a:srgbClr>
                </a:outerShdw>
              </a:effectLst>
              <a:latin typeface="Candara" panose="020E0502030303020204" pitchFamily="34" charset="0"/>
            </a:endParaRPr>
          </a:p>
        </p:txBody>
      </p:sp>
      <p:sp>
        <p:nvSpPr>
          <p:cNvPr id="20" name="Rounded Rectangle 19"/>
          <p:cNvSpPr/>
          <p:nvPr/>
        </p:nvSpPr>
        <p:spPr bwMode="auto">
          <a:xfrm>
            <a:off x="6073755" y="3806952"/>
            <a:ext cx="304800" cy="304800"/>
          </a:xfrm>
          <a:prstGeom prst="roundRect">
            <a:avLst/>
          </a:prstGeom>
          <a:gradFill flip="none" rotWithShape="1">
            <a:gsLst>
              <a:gs pos="100000">
                <a:srgbClr val="FF0000">
                  <a:alpha val="0"/>
                </a:srgbClr>
              </a:gs>
              <a:gs pos="68000">
                <a:srgbClr val="FFC000">
                  <a:alpha val="51000"/>
                </a:srgbClr>
              </a:gs>
            </a:gsLst>
            <a:path path="circle">
              <a:fillToRect l="50000" t="50000" r="50000" b="50000"/>
            </a:path>
            <a:tileRect/>
          </a:gradFill>
          <a:ln w="12700" cap="sq"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rgbClr val="FFFFFF"/>
              </a:solidFill>
              <a:effectLst>
                <a:outerShdw blurRad="38100" dist="38100" dir="2700000" algn="tl">
                  <a:srgbClr val="000000">
                    <a:alpha val="43137"/>
                  </a:srgbClr>
                </a:outerShdw>
              </a:effectLst>
              <a:latin typeface="Candara" panose="020E0502030303020204" pitchFamily="34" charset="0"/>
            </a:endParaRPr>
          </a:p>
        </p:txBody>
      </p:sp>
      <p:sp>
        <p:nvSpPr>
          <p:cNvPr id="21" name="Content Placeholder 2"/>
          <p:cNvSpPr txBox="1">
            <a:spLocks/>
          </p:cNvSpPr>
          <p:nvPr/>
        </p:nvSpPr>
        <p:spPr bwMode="auto">
          <a:xfrm>
            <a:off x="228600" y="4930616"/>
            <a:ext cx="8763000" cy="1851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 tIns="46038" rIns="36000" bIns="46038" numCol="1" anchor="t" anchorCtr="0" compatLnSpc="1">
            <a:prstTxWarp prst="textNoShape">
              <a:avLst/>
            </a:prstTxWarp>
          </a:bodyPr>
          <a:lstStyle>
            <a:lvl1pPr marL="342900" indent="-342900" algn="l" defTabSz="720000" rtl="0" eaLnBrk="0" fontAlgn="base" hangingPunct="0">
              <a:spcBef>
                <a:spcPts val="200"/>
              </a:spcBef>
              <a:spcAft>
                <a:spcPct val="0"/>
              </a:spcAft>
              <a:buChar char="•"/>
              <a:tabLst>
                <a:tab pos="180000" algn="l"/>
              </a:tabLst>
              <a:defRPr kumimoji="1" sz="2200" spc="-10" baseline="0">
                <a:solidFill>
                  <a:schemeClr val="tx1"/>
                </a:solidFill>
                <a:latin typeface="Candara" pitchFamily="34" charset="0"/>
                <a:ea typeface="Arial Unicode MS" pitchFamily="34" charset="-128"/>
                <a:cs typeface="Consolas" pitchFamily="49" charset="0"/>
              </a:defRPr>
            </a:lvl1pPr>
            <a:lvl2pPr marL="742950" indent="-285750" algn="l" defTabSz="720000" rtl="0" eaLnBrk="0" fontAlgn="base" hangingPunct="0">
              <a:spcBef>
                <a:spcPts val="200"/>
              </a:spcBef>
              <a:spcAft>
                <a:spcPct val="0"/>
              </a:spcAft>
              <a:buChar char="–"/>
              <a:tabLst>
                <a:tab pos="72000" algn="l"/>
                <a:tab pos="180000" algn="l"/>
              </a:tabLst>
              <a:defRPr kumimoji="1" sz="2200" spc="-10" baseline="0">
                <a:solidFill>
                  <a:schemeClr val="tx1"/>
                </a:solidFill>
                <a:latin typeface="Candara" pitchFamily="34" charset="0"/>
                <a:ea typeface="Arial Unicode MS" pitchFamily="34" charset="-128"/>
                <a:cs typeface="Consolas" pitchFamily="49" charset="0"/>
              </a:defRPr>
            </a:lvl2pPr>
            <a:lvl3pPr marL="1143000" indent="-228600" algn="l" defTabSz="720000" rtl="0" eaLnBrk="0" fontAlgn="base" hangingPunct="0">
              <a:spcBef>
                <a:spcPts val="200"/>
              </a:spcBef>
              <a:spcAft>
                <a:spcPct val="0"/>
              </a:spcAft>
              <a:buChar char="•"/>
              <a:tabLst>
                <a:tab pos="180000" algn="l"/>
              </a:tabLst>
              <a:defRPr kumimoji="1" sz="2200" spc="-10" baseline="0">
                <a:solidFill>
                  <a:schemeClr val="tx1"/>
                </a:solidFill>
                <a:latin typeface="Candara" pitchFamily="34" charset="0"/>
                <a:ea typeface="Arial Unicode MS" pitchFamily="34" charset="-128"/>
                <a:cs typeface="Consolas" pitchFamily="49" charset="0"/>
              </a:defRPr>
            </a:lvl3pPr>
            <a:lvl4pPr marL="1600200" indent="-228600" algn="l" defTabSz="720000" rtl="0" eaLnBrk="0" fontAlgn="base" hangingPunct="0">
              <a:spcBef>
                <a:spcPts val="200"/>
              </a:spcBef>
              <a:spcAft>
                <a:spcPct val="0"/>
              </a:spcAft>
              <a:buChar char="–"/>
              <a:tabLst>
                <a:tab pos="180000" algn="l"/>
              </a:tabLst>
              <a:defRPr kumimoji="1" sz="2200" spc="-10" baseline="0">
                <a:solidFill>
                  <a:schemeClr val="tx1"/>
                </a:solidFill>
                <a:latin typeface="Candara" pitchFamily="34" charset="0"/>
                <a:ea typeface="Arial Unicode MS" pitchFamily="34" charset="-128"/>
                <a:cs typeface="Consolas" pitchFamily="49" charset="0"/>
              </a:defRPr>
            </a:lvl4pPr>
            <a:lvl5pPr marL="2057400" indent="-228600" algn="l" defTabSz="720000" rtl="0" eaLnBrk="0" fontAlgn="base" hangingPunct="0">
              <a:spcBef>
                <a:spcPts val="200"/>
              </a:spcBef>
              <a:spcAft>
                <a:spcPct val="0"/>
              </a:spcAft>
              <a:buChar char="•"/>
              <a:tabLst>
                <a:tab pos="180000" algn="l"/>
              </a:tabLst>
              <a:defRPr kumimoji="1" sz="2200" spc="-10" baseline="0">
                <a:solidFill>
                  <a:schemeClr val="tx1"/>
                </a:solidFill>
                <a:latin typeface="Candara" pitchFamily="34" charset="0"/>
                <a:ea typeface="Arial Unicode MS" pitchFamily="34" charset="-128"/>
                <a:cs typeface="Consolas" pitchFamily="49" charset="0"/>
              </a:defRPr>
            </a:lvl5pPr>
            <a:lvl6pPr marL="2514600" indent="-228600" algn="l" rtl="0" eaLnBrk="0" fontAlgn="base" hangingPunct="0">
              <a:spcBef>
                <a:spcPct val="20000"/>
              </a:spcBef>
              <a:spcAft>
                <a:spcPct val="0"/>
              </a:spcAft>
              <a:buChar char="•"/>
              <a:defRPr kumimoji="1" sz="2400">
                <a:solidFill>
                  <a:schemeClr val="tx1"/>
                </a:solidFill>
                <a:latin typeface="+mn-lt"/>
              </a:defRPr>
            </a:lvl6pPr>
            <a:lvl7pPr marL="2971800" indent="-228600" algn="l" rtl="0" eaLnBrk="0" fontAlgn="base" hangingPunct="0">
              <a:spcBef>
                <a:spcPct val="20000"/>
              </a:spcBef>
              <a:spcAft>
                <a:spcPct val="0"/>
              </a:spcAft>
              <a:buChar char="•"/>
              <a:defRPr kumimoji="1" sz="2400">
                <a:solidFill>
                  <a:schemeClr val="tx1"/>
                </a:solidFill>
                <a:latin typeface="+mn-lt"/>
              </a:defRPr>
            </a:lvl7pPr>
            <a:lvl8pPr marL="3429000" indent="-228600" algn="l" rtl="0" eaLnBrk="0" fontAlgn="base" hangingPunct="0">
              <a:spcBef>
                <a:spcPct val="20000"/>
              </a:spcBef>
              <a:spcAft>
                <a:spcPct val="0"/>
              </a:spcAft>
              <a:buChar char="•"/>
              <a:defRPr kumimoji="1" sz="2400">
                <a:solidFill>
                  <a:schemeClr val="tx1"/>
                </a:solidFill>
                <a:latin typeface="+mn-lt"/>
              </a:defRPr>
            </a:lvl8pPr>
            <a:lvl9pPr marL="3886200" indent="-228600" algn="l" rtl="0" eaLnBrk="0" fontAlgn="base" hangingPunct="0">
              <a:spcBef>
                <a:spcPct val="20000"/>
              </a:spcBef>
              <a:spcAft>
                <a:spcPct val="0"/>
              </a:spcAft>
              <a:buChar char="•"/>
              <a:defRPr kumimoji="1" sz="2400">
                <a:solidFill>
                  <a:schemeClr val="tx1"/>
                </a:solidFill>
                <a:latin typeface="+mn-lt"/>
              </a:defRPr>
            </a:lvl9pPr>
          </a:lstStyle>
          <a:p>
            <a:r>
              <a:rPr lang="en-GB" kern="0" dirty="0">
                <a:effectLst/>
              </a:rPr>
              <a:t>Change in debt (</a:t>
            </a:r>
            <a:r>
              <a:rPr lang="en-GB" kern="0" dirty="0">
                <a:effectLst/>
                <a:sym typeface="Symbol" panose="05050102010706020507" pitchFamily="18" charset="2"/>
              </a:rPr>
              <a:t></a:t>
            </a:r>
            <a:r>
              <a:rPr lang="en-GB" kern="0" dirty="0">
                <a:effectLst/>
              </a:rPr>
              <a:t>credit) plays an </a:t>
            </a:r>
            <a:r>
              <a:rPr lang="en-GB" b="1" i="1" kern="0" dirty="0">
                <a:effectLst/>
              </a:rPr>
              <a:t>essential</a:t>
            </a:r>
            <a:r>
              <a:rPr lang="en-GB" kern="0" dirty="0">
                <a:effectLst/>
              </a:rPr>
              <a:t> role in aggregate expenditure &amp; aggregate income with endogenous money</a:t>
            </a:r>
          </a:p>
          <a:p>
            <a:r>
              <a:rPr lang="en-GB" kern="0" dirty="0">
                <a:effectLst/>
              </a:rPr>
              <a:t>Expenditure is fundamentally monetary</a:t>
            </a:r>
          </a:p>
          <a:p>
            <a:r>
              <a:rPr lang="en-GB" kern="0" dirty="0">
                <a:effectLst/>
              </a:rPr>
              <a:t>2 sources of expenditure: turnover of existing money</a:t>
            </a:r>
          </a:p>
          <a:p>
            <a:r>
              <a:rPr lang="en-GB" kern="0" dirty="0">
                <a:effectLst/>
              </a:rPr>
              <a:t>New expenditure financed 1:1 by new debt</a:t>
            </a:r>
          </a:p>
        </p:txBody>
      </p:sp>
    </p:spTree>
    <p:extLst>
      <p:ext uri="{BB962C8B-B14F-4D97-AF65-F5344CB8AC3E}">
        <p14:creationId xmlns:p14="http://schemas.microsoft.com/office/powerpoint/2010/main" val="2019578934"/>
      </p:ext>
    </p:extLst>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3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80">
                                          <p:stCondLst>
                                            <p:cond delay="0"/>
                                          </p:stCondLst>
                                        </p:cTn>
                                        <p:tgtEl>
                                          <p:spTgt spid="5"/>
                                        </p:tgtEl>
                                      </p:cBhvr>
                                    </p:animEffect>
                                    <p:anim calcmode="lin" valueType="num">
                                      <p:cBhvr>
                                        <p:cTn id="13"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8" dur="26">
                                          <p:stCondLst>
                                            <p:cond delay="650"/>
                                          </p:stCondLst>
                                        </p:cTn>
                                        <p:tgtEl>
                                          <p:spTgt spid="5"/>
                                        </p:tgtEl>
                                      </p:cBhvr>
                                      <p:to x="100000" y="60000"/>
                                    </p:animScale>
                                    <p:animScale>
                                      <p:cBhvr>
                                        <p:cTn id="19" dur="166" decel="50000">
                                          <p:stCondLst>
                                            <p:cond delay="676"/>
                                          </p:stCondLst>
                                        </p:cTn>
                                        <p:tgtEl>
                                          <p:spTgt spid="5"/>
                                        </p:tgtEl>
                                      </p:cBhvr>
                                      <p:to x="100000" y="100000"/>
                                    </p:animScale>
                                    <p:animScale>
                                      <p:cBhvr>
                                        <p:cTn id="20" dur="26">
                                          <p:stCondLst>
                                            <p:cond delay="1312"/>
                                          </p:stCondLst>
                                        </p:cTn>
                                        <p:tgtEl>
                                          <p:spTgt spid="5"/>
                                        </p:tgtEl>
                                      </p:cBhvr>
                                      <p:to x="100000" y="80000"/>
                                    </p:animScale>
                                    <p:animScale>
                                      <p:cBhvr>
                                        <p:cTn id="21" dur="166" decel="50000">
                                          <p:stCondLst>
                                            <p:cond delay="1338"/>
                                          </p:stCondLst>
                                        </p:cTn>
                                        <p:tgtEl>
                                          <p:spTgt spid="5"/>
                                        </p:tgtEl>
                                      </p:cBhvr>
                                      <p:to x="100000" y="100000"/>
                                    </p:animScale>
                                    <p:animScale>
                                      <p:cBhvr>
                                        <p:cTn id="22" dur="26">
                                          <p:stCondLst>
                                            <p:cond delay="1642"/>
                                          </p:stCondLst>
                                        </p:cTn>
                                        <p:tgtEl>
                                          <p:spTgt spid="5"/>
                                        </p:tgtEl>
                                      </p:cBhvr>
                                      <p:to x="100000" y="90000"/>
                                    </p:animScale>
                                    <p:animScale>
                                      <p:cBhvr>
                                        <p:cTn id="23" dur="166" decel="50000">
                                          <p:stCondLst>
                                            <p:cond delay="1668"/>
                                          </p:stCondLst>
                                        </p:cTn>
                                        <p:tgtEl>
                                          <p:spTgt spid="5"/>
                                        </p:tgtEl>
                                      </p:cBhvr>
                                      <p:to x="100000" y="100000"/>
                                    </p:animScale>
                                    <p:animScale>
                                      <p:cBhvr>
                                        <p:cTn id="24" dur="26">
                                          <p:stCondLst>
                                            <p:cond delay="1808"/>
                                          </p:stCondLst>
                                        </p:cTn>
                                        <p:tgtEl>
                                          <p:spTgt spid="5"/>
                                        </p:tgtEl>
                                      </p:cBhvr>
                                      <p:to x="100000" y="95000"/>
                                    </p:animScale>
                                    <p:animScale>
                                      <p:cBhvr>
                                        <p:cTn id="25" dur="166" decel="50000">
                                          <p:stCondLst>
                                            <p:cond delay="1834"/>
                                          </p:stCondLst>
                                        </p:cTn>
                                        <p:tgtEl>
                                          <p:spTgt spid="5"/>
                                        </p:tgtEl>
                                      </p:cBhvr>
                                      <p:to x="100000" y="100000"/>
                                    </p:animScale>
                                  </p:childTnLst>
                                </p:cTn>
                              </p:par>
                              <p:par>
                                <p:cTn id="26" presetID="26" presetClass="entr" presetSubtype="0" fill="hold" grpId="0" nodeType="with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wipe(down)">
                                      <p:cBhvr>
                                        <p:cTn id="28" dur="580">
                                          <p:stCondLst>
                                            <p:cond delay="0"/>
                                          </p:stCondLst>
                                        </p:cTn>
                                        <p:tgtEl>
                                          <p:spTgt spid="6"/>
                                        </p:tgtEl>
                                      </p:cBhvr>
                                    </p:animEffect>
                                    <p:anim calcmode="lin" valueType="num">
                                      <p:cBhvr>
                                        <p:cTn id="29"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30"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31"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32"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33"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34" dur="26">
                                          <p:stCondLst>
                                            <p:cond delay="650"/>
                                          </p:stCondLst>
                                        </p:cTn>
                                        <p:tgtEl>
                                          <p:spTgt spid="6"/>
                                        </p:tgtEl>
                                      </p:cBhvr>
                                      <p:to x="100000" y="60000"/>
                                    </p:animScale>
                                    <p:animScale>
                                      <p:cBhvr>
                                        <p:cTn id="35" dur="166" decel="50000">
                                          <p:stCondLst>
                                            <p:cond delay="676"/>
                                          </p:stCondLst>
                                        </p:cTn>
                                        <p:tgtEl>
                                          <p:spTgt spid="6"/>
                                        </p:tgtEl>
                                      </p:cBhvr>
                                      <p:to x="100000" y="100000"/>
                                    </p:animScale>
                                    <p:animScale>
                                      <p:cBhvr>
                                        <p:cTn id="36" dur="26">
                                          <p:stCondLst>
                                            <p:cond delay="1312"/>
                                          </p:stCondLst>
                                        </p:cTn>
                                        <p:tgtEl>
                                          <p:spTgt spid="6"/>
                                        </p:tgtEl>
                                      </p:cBhvr>
                                      <p:to x="100000" y="80000"/>
                                    </p:animScale>
                                    <p:animScale>
                                      <p:cBhvr>
                                        <p:cTn id="37" dur="166" decel="50000">
                                          <p:stCondLst>
                                            <p:cond delay="1338"/>
                                          </p:stCondLst>
                                        </p:cTn>
                                        <p:tgtEl>
                                          <p:spTgt spid="6"/>
                                        </p:tgtEl>
                                      </p:cBhvr>
                                      <p:to x="100000" y="100000"/>
                                    </p:animScale>
                                    <p:animScale>
                                      <p:cBhvr>
                                        <p:cTn id="38" dur="26">
                                          <p:stCondLst>
                                            <p:cond delay="1642"/>
                                          </p:stCondLst>
                                        </p:cTn>
                                        <p:tgtEl>
                                          <p:spTgt spid="6"/>
                                        </p:tgtEl>
                                      </p:cBhvr>
                                      <p:to x="100000" y="90000"/>
                                    </p:animScale>
                                    <p:animScale>
                                      <p:cBhvr>
                                        <p:cTn id="39" dur="166" decel="50000">
                                          <p:stCondLst>
                                            <p:cond delay="1668"/>
                                          </p:stCondLst>
                                        </p:cTn>
                                        <p:tgtEl>
                                          <p:spTgt spid="6"/>
                                        </p:tgtEl>
                                      </p:cBhvr>
                                      <p:to x="100000" y="100000"/>
                                    </p:animScale>
                                    <p:animScale>
                                      <p:cBhvr>
                                        <p:cTn id="40" dur="26">
                                          <p:stCondLst>
                                            <p:cond delay="1808"/>
                                          </p:stCondLst>
                                        </p:cTn>
                                        <p:tgtEl>
                                          <p:spTgt spid="6"/>
                                        </p:tgtEl>
                                      </p:cBhvr>
                                      <p:to x="100000" y="95000"/>
                                    </p:animScale>
                                    <p:animScale>
                                      <p:cBhvr>
                                        <p:cTn id="41" dur="166" decel="50000">
                                          <p:stCondLst>
                                            <p:cond delay="1834"/>
                                          </p:stCondLst>
                                        </p:cTn>
                                        <p:tgtEl>
                                          <p:spTgt spid="6"/>
                                        </p:tgtEl>
                                      </p:cBhvr>
                                      <p:to x="100000" y="100000"/>
                                    </p:animScale>
                                  </p:childTnLst>
                                </p:cTn>
                              </p:par>
                              <p:par>
                                <p:cTn id="42" presetID="26" presetClass="entr" presetSubtype="0" fill="hold" grpId="0" nodeType="withEffect">
                                  <p:stCondLst>
                                    <p:cond delay="0"/>
                                  </p:stCondLst>
                                  <p:childTnLst>
                                    <p:set>
                                      <p:cBhvr>
                                        <p:cTn id="43" dur="1" fill="hold">
                                          <p:stCondLst>
                                            <p:cond delay="0"/>
                                          </p:stCondLst>
                                        </p:cTn>
                                        <p:tgtEl>
                                          <p:spTgt spid="7"/>
                                        </p:tgtEl>
                                        <p:attrNameLst>
                                          <p:attrName>style.visibility</p:attrName>
                                        </p:attrNameLst>
                                      </p:cBhvr>
                                      <p:to>
                                        <p:strVal val="visible"/>
                                      </p:to>
                                    </p:set>
                                    <p:animEffect transition="in" filter="wipe(down)">
                                      <p:cBhvr>
                                        <p:cTn id="44" dur="580">
                                          <p:stCondLst>
                                            <p:cond delay="0"/>
                                          </p:stCondLst>
                                        </p:cTn>
                                        <p:tgtEl>
                                          <p:spTgt spid="7"/>
                                        </p:tgtEl>
                                      </p:cBhvr>
                                    </p:animEffect>
                                    <p:anim calcmode="lin" valueType="num">
                                      <p:cBhvr>
                                        <p:cTn id="45"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46"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47"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48"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49"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50" dur="26">
                                          <p:stCondLst>
                                            <p:cond delay="650"/>
                                          </p:stCondLst>
                                        </p:cTn>
                                        <p:tgtEl>
                                          <p:spTgt spid="7"/>
                                        </p:tgtEl>
                                      </p:cBhvr>
                                      <p:to x="100000" y="60000"/>
                                    </p:animScale>
                                    <p:animScale>
                                      <p:cBhvr>
                                        <p:cTn id="51" dur="166" decel="50000">
                                          <p:stCondLst>
                                            <p:cond delay="676"/>
                                          </p:stCondLst>
                                        </p:cTn>
                                        <p:tgtEl>
                                          <p:spTgt spid="7"/>
                                        </p:tgtEl>
                                      </p:cBhvr>
                                      <p:to x="100000" y="100000"/>
                                    </p:animScale>
                                    <p:animScale>
                                      <p:cBhvr>
                                        <p:cTn id="52" dur="26">
                                          <p:stCondLst>
                                            <p:cond delay="1312"/>
                                          </p:stCondLst>
                                        </p:cTn>
                                        <p:tgtEl>
                                          <p:spTgt spid="7"/>
                                        </p:tgtEl>
                                      </p:cBhvr>
                                      <p:to x="100000" y="80000"/>
                                    </p:animScale>
                                    <p:animScale>
                                      <p:cBhvr>
                                        <p:cTn id="53" dur="166" decel="50000">
                                          <p:stCondLst>
                                            <p:cond delay="1338"/>
                                          </p:stCondLst>
                                        </p:cTn>
                                        <p:tgtEl>
                                          <p:spTgt spid="7"/>
                                        </p:tgtEl>
                                      </p:cBhvr>
                                      <p:to x="100000" y="100000"/>
                                    </p:animScale>
                                    <p:animScale>
                                      <p:cBhvr>
                                        <p:cTn id="54" dur="26">
                                          <p:stCondLst>
                                            <p:cond delay="1642"/>
                                          </p:stCondLst>
                                        </p:cTn>
                                        <p:tgtEl>
                                          <p:spTgt spid="7"/>
                                        </p:tgtEl>
                                      </p:cBhvr>
                                      <p:to x="100000" y="90000"/>
                                    </p:animScale>
                                    <p:animScale>
                                      <p:cBhvr>
                                        <p:cTn id="55" dur="166" decel="50000">
                                          <p:stCondLst>
                                            <p:cond delay="1668"/>
                                          </p:stCondLst>
                                        </p:cTn>
                                        <p:tgtEl>
                                          <p:spTgt spid="7"/>
                                        </p:tgtEl>
                                      </p:cBhvr>
                                      <p:to x="100000" y="100000"/>
                                    </p:animScale>
                                    <p:animScale>
                                      <p:cBhvr>
                                        <p:cTn id="56" dur="26">
                                          <p:stCondLst>
                                            <p:cond delay="1808"/>
                                          </p:stCondLst>
                                        </p:cTn>
                                        <p:tgtEl>
                                          <p:spTgt spid="7"/>
                                        </p:tgtEl>
                                      </p:cBhvr>
                                      <p:to x="100000" y="95000"/>
                                    </p:animScale>
                                    <p:animScale>
                                      <p:cBhvr>
                                        <p:cTn id="57" dur="166" decel="50000">
                                          <p:stCondLst>
                                            <p:cond delay="1834"/>
                                          </p:stCondLst>
                                        </p:cTn>
                                        <p:tgtEl>
                                          <p:spTgt spid="7"/>
                                        </p:tgtEl>
                                      </p:cBhvr>
                                      <p:to x="100000" y="100000"/>
                                    </p:animScale>
                                  </p:childTnLst>
                                </p:cTn>
                              </p:par>
                              <p:par>
                                <p:cTn id="58" presetID="26" presetClass="entr" presetSubtype="0" fill="hold" grpId="0" nodeType="withEffect">
                                  <p:stCondLst>
                                    <p:cond delay="0"/>
                                  </p:stCondLst>
                                  <p:childTnLst>
                                    <p:set>
                                      <p:cBhvr>
                                        <p:cTn id="59" dur="1" fill="hold">
                                          <p:stCondLst>
                                            <p:cond delay="0"/>
                                          </p:stCondLst>
                                        </p:cTn>
                                        <p:tgtEl>
                                          <p:spTgt spid="16"/>
                                        </p:tgtEl>
                                        <p:attrNameLst>
                                          <p:attrName>style.visibility</p:attrName>
                                        </p:attrNameLst>
                                      </p:cBhvr>
                                      <p:to>
                                        <p:strVal val="visible"/>
                                      </p:to>
                                    </p:set>
                                    <p:animEffect transition="in" filter="wipe(down)">
                                      <p:cBhvr>
                                        <p:cTn id="60" dur="580">
                                          <p:stCondLst>
                                            <p:cond delay="0"/>
                                          </p:stCondLst>
                                        </p:cTn>
                                        <p:tgtEl>
                                          <p:spTgt spid="16"/>
                                        </p:tgtEl>
                                      </p:cBhvr>
                                    </p:animEffect>
                                    <p:anim calcmode="lin" valueType="num">
                                      <p:cBhvr>
                                        <p:cTn id="61"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62"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63"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64"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65"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66" dur="26">
                                          <p:stCondLst>
                                            <p:cond delay="650"/>
                                          </p:stCondLst>
                                        </p:cTn>
                                        <p:tgtEl>
                                          <p:spTgt spid="16"/>
                                        </p:tgtEl>
                                      </p:cBhvr>
                                      <p:to x="100000" y="60000"/>
                                    </p:animScale>
                                    <p:animScale>
                                      <p:cBhvr>
                                        <p:cTn id="67" dur="166" decel="50000">
                                          <p:stCondLst>
                                            <p:cond delay="676"/>
                                          </p:stCondLst>
                                        </p:cTn>
                                        <p:tgtEl>
                                          <p:spTgt spid="16"/>
                                        </p:tgtEl>
                                      </p:cBhvr>
                                      <p:to x="100000" y="100000"/>
                                    </p:animScale>
                                    <p:animScale>
                                      <p:cBhvr>
                                        <p:cTn id="68" dur="26">
                                          <p:stCondLst>
                                            <p:cond delay="1312"/>
                                          </p:stCondLst>
                                        </p:cTn>
                                        <p:tgtEl>
                                          <p:spTgt spid="16"/>
                                        </p:tgtEl>
                                      </p:cBhvr>
                                      <p:to x="100000" y="80000"/>
                                    </p:animScale>
                                    <p:animScale>
                                      <p:cBhvr>
                                        <p:cTn id="69" dur="166" decel="50000">
                                          <p:stCondLst>
                                            <p:cond delay="1338"/>
                                          </p:stCondLst>
                                        </p:cTn>
                                        <p:tgtEl>
                                          <p:spTgt spid="16"/>
                                        </p:tgtEl>
                                      </p:cBhvr>
                                      <p:to x="100000" y="100000"/>
                                    </p:animScale>
                                    <p:animScale>
                                      <p:cBhvr>
                                        <p:cTn id="70" dur="26">
                                          <p:stCondLst>
                                            <p:cond delay="1642"/>
                                          </p:stCondLst>
                                        </p:cTn>
                                        <p:tgtEl>
                                          <p:spTgt spid="16"/>
                                        </p:tgtEl>
                                      </p:cBhvr>
                                      <p:to x="100000" y="90000"/>
                                    </p:animScale>
                                    <p:animScale>
                                      <p:cBhvr>
                                        <p:cTn id="71" dur="166" decel="50000">
                                          <p:stCondLst>
                                            <p:cond delay="1668"/>
                                          </p:stCondLst>
                                        </p:cTn>
                                        <p:tgtEl>
                                          <p:spTgt spid="16"/>
                                        </p:tgtEl>
                                      </p:cBhvr>
                                      <p:to x="100000" y="100000"/>
                                    </p:animScale>
                                    <p:animScale>
                                      <p:cBhvr>
                                        <p:cTn id="72" dur="26">
                                          <p:stCondLst>
                                            <p:cond delay="1808"/>
                                          </p:stCondLst>
                                        </p:cTn>
                                        <p:tgtEl>
                                          <p:spTgt spid="16"/>
                                        </p:tgtEl>
                                      </p:cBhvr>
                                      <p:to x="100000" y="95000"/>
                                    </p:animScale>
                                    <p:animScale>
                                      <p:cBhvr>
                                        <p:cTn id="73" dur="166" decel="50000">
                                          <p:stCondLst>
                                            <p:cond delay="1834"/>
                                          </p:stCondLst>
                                        </p:cTn>
                                        <p:tgtEl>
                                          <p:spTgt spid="16"/>
                                        </p:tgtEl>
                                      </p:cBhvr>
                                      <p:to x="100000" y="100000"/>
                                    </p:animScale>
                                  </p:childTnLst>
                                </p:cTn>
                              </p:par>
                            </p:childTnLst>
                          </p:cTn>
                        </p:par>
                      </p:childTnLst>
                    </p:cTn>
                  </p:par>
                  <p:par>
                    <p:cTn id="74" fill="hold">
                      <p:stCondLst>
                        <p:cond delay="indefinite"/>
                      </p:stCondLst>
                      <p:childTnLst>
                        <p:par>
                          <p:cTn id="75" fill="hold">
                            <p:stCondLst>
                              <p:cond delay="0"/>
                            </p:stCondLst>
                            <p:childTnLst>
                              <p:par>
                                <p:cTn id="76" presetID="22" presetClass="entr" presetSubtype="8" fill="hold" nodeType="clickEffect">
                                  <p:stCondLst>
                                    <p:cond delay="0"/>
                                  </p:stCondLst>
                                  <p:childTnLst>
                                    <p:set>
                                      <p:cBhvr>
                                        <p:cTn id="77" dur="1" fill="hold">
                                          <p:stCondLst>
                                            <p:cond delay="0"/>
                                          </p:stCondLst>
                                        </p:cTn>
                                        <p:tgtEl>
                                          <p:spTgt spid="14"/>
                                        </p:tgtEl>
                                        <p:attrNameLst>
                                          <p:attrName>style.visibility</p:attrName>
                                        </p:attrNameLst>
                                      </p:cBhvr>
                                      <p:to>
                                        <p:strVal val="visible"/>
                                      </p:to>
                                    </p:set>
                                    <p:animEffect transition="in" filter="wipe(left)">
                                      <p:cBhvr>
                                        <p:cTn id="78" dur="1000"/>
                                        <p:tgtEl>
                                          <p:spTgt spid="14"/>
                                        </p:tgtEl>
                                      </p:cBhvr>
                                    </p:animEffect>
                                  </p:childTnLst>
                                </p:cTn>
                              </p:par>
                            </p:childTnLst>
                          </p:cTn>
                        </p:par>
                      </p:childTnLst>
                    </p:cTn>
                  </p:par>
                  <p:par>
                    <p:cTn id="79" fill="hold">
                      <p:stCondLst>
                        <p:cond delay="indefinite"/>
                      </p:stCondLst>
                      <p:childTnLst>
                        <p:par>
                          <p:cTn id="80" fill="hold">
                            <p:stCondLst>
                              <p:cond delay="0"/>
                            </p:stCondLst>
                            <p:childTnLst>
                              <p:par>
                                <p:cTn id="81" presetID="26" presetClass="entr" presetSubtype="0" fill="hold" grpId="0" nodeType="clickEffect">
                                  <p:stCondLst>
                                    <p:cond delay="0"/>
                                  </p:stCondLst>
                                  <p:childTnLst>
                                    <p:set>
                                      <p:cBhvr>
                                        <p:cTn id="82" dur="1" fill="hold">
                                          <p:stCondLst>
                                            <p:cond delay="0"/>
                                          </p:stCondLst>
                                        </p:cTn>
                                        <p:tgtEl>
                                          <p:spTgt spid="8"/>
                                        </p:tgtEl>
                                        <p:attrNameLst>
                                          <p:attrName>style.visibility</p:attrName>
                                        </p:attrNameLst>
                                      </p:cBhvr>
                                      <p:to>
                                        <p:strVal val="visible"/>
                                      </p:to>
                                    </p:set>
                                    <p:animEffect transition="in" filter="wipe(down)">
                                      <p:cBhvr>
                                        <p:cTn id="83" dur="580">
                                          <p:stCondLst>
                                            <p:cond delay="0"/>
                                          </p:stCondLst>
                                        </p:cTn>
                                        <p:tgtEl>
                                          <p:spTgt spid="8"/>
                                        </p:tgtEl>
                                      </p:cBhvr>
                                    </p:animEffect>
                                    <p:anim calcmode="lin" valueType="num">
                                      <p:cBhvr>
                                        <p:cTn id="84"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85"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86"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87"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88"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89" dur="26">
                                          <p:stCondLst>
                                            <p:cond delay="650"/>
                                          </p:stCondLst>
                                        </p:cTn>
                                        <p:tgtEl>
                                          <p:spTgt spid="8"/>
                                        </p:tgtEl>
                                      </p:cBhvr>
                                      <p:to x="100000" y="60000"/>
                                    </p:animScale>
                                    <p:animScale>
                                      <p:cBhvr>
                                        <p:cTn id="90" dur="166" decel="50000">
                                          <p:stCondLst>
                                            <p:cond delay="676"/>
                                          </p:stCondLst>
                                        </p:cTn>
                                        <p:tgtEl>
                                          <p:spTgt spid="8"/>
                                        </p:tgtEl>
                                      </p:cBhvr>
                                      <p:to x="100000" y="100000"/>
                                    </p:animScale>
                                    <p:animScale>
                                      <p:cBhvr>
                                        <p:cTn id="91" dur="26">
                                          <p:stCondLst>
                                            <p:cond delay="1312"/>
                                          </p:stCondLst>
                                        </p:cTn>
                                        <p:tgtEl>
                                          <p:spTgt spid="8"/>
                                        </p:tgtEl>
                                      </p:cBhvr>
                                      <p:to x="100000" y="80000"/>
                                    </p:animScale>
                                    <p:animScale>
                                      <p:cBhvr>
                                        <p:cTn id="92" dur="166" decel="50000">
                                          <p:stCondLst>
                                            <p:cond delay="1338"/>
                                          </p:stCondLst>
                                        </p:cTn>
                                        <p:tgtEl>
                                          <p:spTgt spid="8"/>
                                        </p:tgtEl>
                                      </p:cBhvr>
                                      <p:to x="100000" y="100000"/>
                                    </p:animScale>
                                    <p:animScale>
                                      <p:cBhvr>
                                        <p:cTn id="93" dur="26">
                                          <p:stCondLst>
                                            <p:cond delay="1642"/>
                                          </p:stCondLst>
                                        </p:cTn>
                                        <p:tgtEl>
                                          <p:spTgt spid="8"/>
                                        </p:tgtEl>
                                      </p:cBhvr>
                                      <p:to x="100000" y="90000"/>
                                    </p:animScale>
                                    <p:animScale>
                                      <p:cBhvr>
                                        <p:cTn id="94" dur="166" decel="50000">
                                          <p:stCondLst>
                                            <p:cond delay="1668"/>
                                          </p:stCondLst>
                                        </p:cTn>
                                        <p:tgtEl>
                                          <p:spTgt spid="8"/>
                                        </p:tgtEl>
                                      </p:cBhvr>
                                      <p:to x="100000" y="100000"/>
                                    </p:animScale>
                                    <p:animScale>
                                      <p:cBhvr>
                                        <p:cTn id="95" dur="26">
                                          <p:stCondLst>
                                            <p:cond delay="1808"/>
                                          </p:stCondLst>
                                        </p:cTn>
                                        <p:tgtEl>
                                          <p:spTgt spid="8"/>
                                        </p:tgtEl>
                                      </p:cBhvr>
                                      <p:to x="100000" y="95000"/>
                                    </p:animScale>
                                    <p:animScale>
                                      <p:cBhvr>
                                        <p:cTn id="96" dur="166" decel="50000">
                                          <p:stCondLst>
                                            <p:cond delay="1834"/>
                                          </p:stCondLst>
                                        </p:cTn>
                                        <p:tgtEl>
                                          <p:spTgt spid="8"/>
                                        </p:tgtEl>
                                      </p:cBhvr>
                                      <p:to x="100000" y="100000"/>
                                    </p:animScale>
                                  </p:childTnLst>
                                </p:cTn>
                              </p:par>
                              <p:par>
                                <p:cTn id="97" presetID="26" presetClass="entr" presetSubtype="0" fill="hold" grpId="0" nodeType="withEffect">
                                  <p:stCondLst>
                                    <p:cond delay="0"/>
                                  </p:stCondLst>
                                  <p:childTnLst>
                                    <p:set>
                                      <p:cBhvr>
                                        <p:cTn id="98" dur="1" fill="hold">
                                          <p:stCondLst>
                                            <p:cond delay="0"/>
                                          </p:stCondLst>
                                        </p:cTn>
                                        <p:tgtEl>
                                          <p:spTgt spid="9"/>
                                        </p:tgtEl>
                                        <p:attrNameLst>
                                          <p:attrName>style.visibility</p:attrName>
                                        </p:attrNameLst>
                                      </p:cBhvr>
                                      <p:to>
                                        <p:strVal val="visible"/>
                                      </p:to>
                                    </p:set>
                                    <p:animEffect transition="in" filter="wipe(down)">
                                      <p:cBhvr>
                                        <p:cTn id="99" dur="580">
                                          <p:stCondLst>
                                            <p:cond delay="0"/>
                                          </p:stCondLst>
                                        </p:cTn>
                                        <p:tgtEl>
                                          <p:spTgt spid="9"/>
                                        </p:tgtEl>
                                      </p:cBhvr>
                                    </p:animEffect>
                                    <p:anim calcmode="lin" valueType="num">
                                      <p:cBhvr>
                                        <p:cTn id="100"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101"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102"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103"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104"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105" dur="26">
                                          <p:stCondLst>
                                            <p:cond delay="650"/>
                                          </p:stCondLst>
                                        </p:cTn>
                                        <p:tgtEl>
                                          <p:spTgt spid="9"/>
                                        </p:tgtEl>
                                      </p:cBhvr>
                                      <p:to x="100000" y="60000"/>
                                    </p:animScale>
                                    <p:animScale>
                                      <p:cBhvr>
                                        <p:cTn id="106" dur="166" decel="50000">
                                          <p:stCondLst>
                                            <p:cond delay="676"/>
                                          </p:stCondLst>
                                        </p:cTn>
                                        <p:tgtEl>
                                          <p:spTgt spid="9"/>
                                        </p:tgtEl>
                                      </p:cBhvr>
                                      <p:to x="100000" y="100000"/>
                                    </p:animScale>
                                    <p:animScale>
                                      <p:cBhvr>
                                        <p:cTn id="107" dur="26">
                                          <p:stCondLst>
                                            <p:cond delay="1312"/>
                                          </p:stCondLst>
                                        </p:cTn>
                                        <p:tgtEl>
                                          <p:spTgt spid="9"/>
                                        </p:tgtEl>
                                      </p:cBhvr>
                                      <p:to x="100000" y="80000"/>
                                    </p:animScale>
                                    <p:animScale>
                                      <p:cBhvr>
                                        <p:cTn id="108" dur="166" decel="50000">
                                          <p:stCondLst>
                                            <p:cond delay="1338"/>
                                          </p:stCondLst>
                                        </p:cTn>
                                        <p:tgtEl>
                                          <p:spTgt spid="9"/>
                                        </p:tgtEl>
                                      </p:cBhvr>
                                      <p:to x="100000" y="100000"/>
                                    </p:animScale>
                                    <p:animScale>
                                      <p:cBhvr>
                                        <p:cTn id="109" dur="26">
                                          <p:stCondLst>
                                            <p:cond delay="1642"/>
                                          </p:stCondLst>
                                        </p:cTn>
                                        <p:tgtEl>
                                          <p:spTgt spid="9"/>
                                        </p:tgtEl>
                                      </p:cBhvr>
                                      <p:to x="100000" y="90000"/>
                                    </p:animScale>
                                    <p:animScale>
                                      <p:cBhvr>
                                        <p:cTn id="110" dur="166" decel="50000">
                                          <p:stCondLst>
                                            <p:cond delay="1668"/>
                                          </p:stCondLst>
                                        </p:cTn>
                                        <p:tgtEl>
                                          <p:spTgt spid="9"/>
                                        </p:tgtEl>
                                      </p:cBhvr>
                                      <p:to x="100000" y="100000"/>
                                    </p:animScale>
                                    <p:animScale>
                                      <p:cBhvr>
                                        <p:cTn id="111" dur="26">
                                          <p:stCondLst>
                                            <p:cond delay="1808"/>
                                          </p:stCondLst>
                                        </p:cTn>
                                        <p:tgtEl>
                                          <p:spTgt spid="9"/>
                                        </p:tgtEl>
                                      </p:cBhvr>
                                      <p:to x="100000" y="95000"/>
                                    </p:animScale>
                                    <p:animScale>
                                      <p:cBhvr>
                                        <p:cTn id="112" dur="166" decel="50000">
                                          <p:stCondLst>
                                            <p:cond delay="1834"/>
                                          </p:stCondLst>
                                        </p:cTn>
                                        <p:tgtEl>
                                          <p:spTgt spid="9"/>
                                        </p:tgtEl>
                                      </p:cBhvr>
                                      <p:to x="100000" y="100000"/>
                                    </p:animScale>
                                  </p:childTnLst>
                                </p:cTn>
                              </p:par>
                              <p:par>
                                <p:cTn id="113" presetID="26" presetClass="entr" presetSubtype="0" fill="hold" grpId="0" nodeType="withEffect">
                                  <p:stCondLst>
                                    <p:cond delay="0"/>
                                  </p:stCondLst>
                                  <p:childTnLst>
                                    <p:set>
                                      <p:cBhvr>
                                        <p:cTn id="114" dur="1" fill="hold">
                                          <p:stCondLst>
                                            <p:cond delay="0"/>
                                          </p:stCondLst>
                                        </p:cTn>
                                        <p:tgtEl>
                                          <p:spTgt spid="10"/>
                                        </p:tgtEl>
                                        <p:attrNameLst>
                                          <p:attrName>style.visibility</p:attrName>
                                        </p:attrNameLst>
                                      </p:cBhvr>
                                      <p:to>
                                        <p:strVal val="visible"/>
                                      </p:to>
                                    </p:set>
                                    <p:animEffect transition="in" filter="wipe(down)">
                                      <p:cBhvr>
                                        <p:cTn id="115" dur="580">
                                          <p:stCondLst>
                                            <p:cond delay="0"/>
                                          </p:stCondLst>
                                        </p:cTn>
                                        <p:tgtEl>
                                          <p:spTgt spid="10"/>
                                        </p:tgtEl>
                                      </p:cBhvr>
                                    </p:animEffect>
                                    <p:anim calcmode="lin" valueType="num">
                                      <p:cBhvr>
                                        <p:cTn id="116"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117"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118"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119"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120"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121" dur="26">
                                          <p:stCondLst>
                                            <p:cond delay="650"/>
                                          </p:stCondLst>
                                        </p:cTn>
                                        <p:tgtEl>
                                          <p:spTgt spid="10"/>
                                        </p:tgtEl>
                                      </p:cBhvr>
                                      <p:to x="100000" y="60000"/>
                                    </p:animScale>
                                    <p:animScale>
                                      <p:cBhvr>
                                        <p:cTn id="122" dur="166" decel="50000">
                                          <p:stCondLst>
                                            <p:cond delay="676"/>
                                          </p:stCondLst>
                                        </p:cTn>
                                        <p:tgtEl>
                                          <p:spTgt spid="10"/>
                                        </p:tgtEl>
                                      </p:cBhvr>
                                      <p:to x="100000" y="100000"/>
                                    </p:animScale>
                                    <p:animScale>
                                      <p:cBhvr>
                                        <p:cTn id="123" dur="26">
                                          <p:stCondLst>
                                            <p:cond delay="1312"/>
                                          </p:stCondLst>
                                        </p:cTn>
                                        <p:tgtEl>
                                          <p:spTgt spid="10"/>
                                        </p:tgtEl>
                                      </p:cBhvr>
                                      <p:to x="100000" y="80000"/>
                                    </p:animScale>
                                    <p:animScale>
                                      <p:cBhvr>
                                        <p:cTn id="124" dur="166" decel="50000">
                                          <p:stCondLst>
                                            <p:cond delay="1338"/>
                                          </p:stCondLst>
                                        </p:cTn>
                                        <p:tgtEl>
                                          <p:spTgt spid="10"/>
                                        </p:tgtEl>
                                      </p:cBhvr>
                                      <p:to x="100000" y="100000"/>
                                    </p:animScale>
                                    <p:animScale>
                                      <p:cBhvr>
                                        <p:cTn id="125" dur="26">
                                          <p:stCondLst>
                                            <p:cond delay="1642"/>
                                          </p:stCondLst>
                                        </p:cTn>
                                        <p:tgtEl>
                                          <p:spTgt spid="10"/>
                                        </p:tgtEl>
                                      </p:cBhvr>
                                      <p:to x="100000" y="90000"/>
                                    </p:animScale>
                                    <p:animScale>
                                      <p:cBhvr>
                                        <p:cTn id="126" dur="166" decel="50000">
                                          <p:stCondLst>
                                            <p:cond delay="1668"/>
                                          </p:stCondLst>
                                        </p:cTn>
                                        <p:tgtEl>
                                          <p:spTgt spid="10"/>
                                        </p:tgtEl>
                                      </p:cBhvr>
                                      <p:to x="100000" y="100000"/>
                                    </p:animScale>
                                    <p:animScale>
                                      <p:cBhvr>
                                        <p:cTn id="127" dur="26">
                                          <p:stCondLst>
                                            <p:cond delay="1808"/>
                                          </p:stCondLst>
                                        </p:cTn>
                                        <p:tgtEl>
                                          <p:spTgt spid="10"/>
                                        </p:tgtEl>
                                      </p:cBhvr>
                                      <p:to x="100000" y="95000"/>
                                    </p:animScale>
                                    <p:animScale>
                                      <p:cBhvr>
                                        <p:cTn id="128" dur="166" decel="50000">
                                          <p:stCondLst>
                                            <p:cond delay="1834"/>
                                          </p:stCondLst>
                                        </p:cTn>
                                        <p:tgtEl>
                                          <p:spTgt spid="10"/>
                                        </p:tgtEl>
                                      </p:cBhvr>
                                      <p:to x="100000" y="100000"/>
                                    </p:animScale>
                                  </p:childTnLst>
                                </p:cTn>
                              </p:par>
                              <p:par>
                                <p:cTn id="129" presetID="26" presetClass="entr" presetSubtype="0" fill="hold" grpId="0" nodeType="withEffect">
                                  <p:stCondLst>
                                    <p:cond delay="0"/>
                                  </p:stCondLst>
                                  <p:childTnLst>
                                    <p:set>
                                      <p:cBhvr>
                                        <p:cTn id="130" dur="1" fill="hold">
                                          <p:stCondLst>
                                            <p:cond delay="0"/>
                                          </p:stCondLst>
                                        </p:cTn>
                                        <p:tgtEl>
                                          <p:spTgt spid="11"/>
                                        </p:tgtEl>
                                        <p:attrNameLst>
                                          <p:attrName>style.visibility</p:attrName>
                                        </p:attrNameLst>
                                      </p:cBhvr>
                                      <p:to>
                                        <p:strVal val="visible"/>
                                      </p:to>
                                    </p:set>
                                    <p:animEffect transition="in" filter="wipe(down)">
                                      <p:cBhvr>
                                        <p:cTn id="131" dur="580">
                                          <p:stCondLst>
                                            <p:cond delay="0"/>
                                          </p:stCondLst>
                                        </p:cTn>
                                        <p:tgtEl>
                                          <p:spTgt spid="11"/>
                                        </p:tgtEl>
                                      </p:cBhvr>
                                    </p:animEffect>
                                    <p:anim calcmode="lin" valueType="num">
                                      <p:cBhvr>
                                        <p:cTn id="132"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133"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134"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135"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136"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137" dur="26">
                                          <p:stCondLst>
                                            <p:cond delay="650"/>
                                          </p:stCondLst>
                                        </p:cTn>
                                        <p:tgtEl>
                                          <p:spTgt spid="11"/>
                                        </p:tgtEl>
                                      </p:cBhvr>
                                      <p:to x="100000" y="60000"/>
                                    </p:animScale>
                                    <p:animScale>
                                      <p:cBhvr>
                                        <p:cTn id="138" dur="166" decel="50000">
                                          <p:stCondLst>
                                            <p:cond delay="676"/>
                                          </p:stCondLst>
                                        </p:cTn>
                                        <p:tgtEl>
                                          <p:spTgt spid="11"/>
                                        </p:tgtEl>
                                      </p:cBhvr>
                                      <p:to x="100000" y="100000"/>
                                    </p:animScale>
                                    <p:animScale>
                                      <p:cBhvr>
                                        <p:cTn id="139" dur="26">
                                          <p:stCondLst>
                                            <p:cond delay="1312"/>
                                          </p:stCondLst>
                                        </p:cTn>
                                        <p:tgtEl>
                                          <p:spTgt spid="11"/>
                                        </p:tgtEl>
                                      </p:cBhvr>
                                      <p:to x="100000" y="80000"/>
                                    </p:animScale>
                                    <p:animScale>
                                      <p:cBhvr>
                                        <p:cTn id="140" dur="166" decel="50000">
                                          <p:stCondLst>
                                            <p:cond delay="1338"/>
                                          </p:stCondLst>
                                        </p:cTn>
                                        <p:tgtEl>
                                          <p:spTgt spid="11"/>
                                        </p:tgtEl>
                                      </p:cBhvr>
                                      <p:to x="100000" y="100000"/>
                                    </p:animScale>
                                    <p:animScale>
                                      <p:cBhvr>
                                        <p:cTn id="141" dur="26">
                                          <p:stCondLst>
                                            <p:cond delay="1642"/>
                                          </p:stCondLst>
                                        </p:cTn>
                                        <p:tgtEl>
                                          <p:spTgt spid="11"/>
                                        </p:tgtEl>
                                      </p:cBhvr>
                                      <p:to x="100000" y="90000"/>
                                    </p:animScale>
                                    <p:animScale>
                                      <p:cBhvr>
                                        <p:cTn id="142" dur="166" decel="50000">
                                          <p:stCondLst>
                                            <p:cond delay="1668"/>
                                          </p:stCondLst>
                                        </p:cTn>
                                        <p:tgtEl>
                                          <p:spTgt spid="11"/>
                                        </p:tgtEl>
                                      </p:cBhvr>
                                      <p:to x="100000" y="100000"/>
                                    </p:animScale>
                                    <p:animScale>
                                      <p:cBhvr>
                                        <p:cTn id="143" dur="26">
                                          <p:stCondLst>
                                            <p:cond delay="1808"/>
                                          </p:stCondLst>
                                        </p:cTn>
                                        <p:tgtEl>
                                          <p:spTgt spid="11"/>
                                        </p:tgtEl>
                                      </p:cBhvr>
                                      <p:to x="100000" y="95000"/>
                                    </p:animScale>
                                    <p:animScale>
                                      <p:cBhvr>
                                        <p:cTn id="144" dur="166" decel="50000">
                                          <p:stCondLst>
                                            <p:cond delay="1834"/>
                                          </p:stCondLst>
                                        </p:cTn>
                                        <p:tgtEl>
                                          <p:spTgt spid="11"/>
                                        </p:tgtEl>
                                      </p:cBhvr>
                                      <p:to x="100000" y="100000"/>
                                    </p:animScale>
                                  </p:childTnLst>
                                </p:cTn>
                              </p:par>
                              <p:par>
                                <p:cTn id="145" presetID="26" presetClass="entr" presetSubtype="0" fill="hold" grpId="0" nodeType="withEffect">
                                  <p:stCondLst>
                                    <p:cond delay="0"/>
                                  </p:stCondLst>
                                  <p:childTnLst>
                                    <p:set>
                                      <p:cBhvr>
                                        <p:cTn id="146" dur="1" fill="hold">
                                          <p:stCondLst>
                                            <p:cond delay="0"/>
                                          </p:stCondLst>
                                        </p:cTn>
                                        <p:tgtEl>
                                          <p:spTgt spid="12"/>
                                        </p:tgtEl>
                                        <p:attrNameLst>
                                          <p:attrName>style.visibility</p:attrName>
                                        </p:attrNameLst>
                                      </p:cBhvr>
                                      <p:to>
                                        <p:strVal val="visible"/>
                                      </p:to>
                                    </p:set>
                                    <p:animEffect transition="in" filter="wipe(down)">
                                      <p:cBhvr>
                                        <p:cTn id="147" dur="580">
                                          <p:stCondLst>
                                            <p:cond delay="0"/>
                                          </p:stCondLst>
                                        </p:cTn>
                                        <p:tgtEl>
                                          <p:spTgt spid="12"/>
                                        </p:tgtEl>
                                      </p:cBhvr>
                                    </p:animEffect>
                                    <p:anim calcmode="lin" valueType="num">
                                      <p:cBhvr>
                                        <p:cTn id="148"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149"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150"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151"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152"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153" dur="26">
                                          <p:stCondLst>
                                            <p:cond delay="650"/>
                                          </p:stCondLst>
                                        </p:cTn>
                                        <p:tgtEl>
                                          <p:spTgt spid="12"/>
                                        </p:tgtEl>
                                      </p:cBhvr>
                                      <p:to x="100000" y="60000"/>
                                    </p:animScale>
                                    <p:animScale>
                                      <p:cBhvr>
                                        <p:cTn id="154" dur="166" decel="50000">
                                          <p:stCondLst>
                                            <p:cond delay="676"/>
                                          </p:stCondLst>
                                        </p:cTn>
                                        <p:tgtEl>
                                          <p:spTgt spid="12"/>
                                        </p:tgtEl>
                                      </p:cBhvr>
                                      <p:to x="100000" y="100000"/>
                                    </p:animScale>
                                    <p:animScale>
                                      <p:cBhvr>
                                        <p:cTn id="155" dur="26">
                                          <p:stCondLst>
                                            <p:cond delay="1312"/>
                                          </p:stCondLst>
                                        </p:cTn>
                                        <p:tgtEl>
                                          <p:spTgt spid="12"/>
                                        </p:tgtEl>
                                      </p:cBhvr>
                                      <p:to x="100000" y="80000"/>
                                    </p:animScale>
                                    <p:animScale>
                                      <p:cBhvr>
                                        <p:cTn id="156" dur="166" decel="50000">
                                          <p:stCondLst>
                                            <p:cond delay="1338"/>
                                          </p:stCondLst>
                                        </p:cTn>
                                        <p:tgtEl>
                                          <p:spTgt spid="12"/>
                                        </p:tgtEl>
                                      </p:cBhvr>
                                      <p:to x="100000" y="100000"/>
                                    </p:animScale>
                                    <p:animScale>
                                      <p:cBhvr>
                                        <p:cTn id="157" dur="26">
                                          <p:stCondLst>
                                            <p:cond delay="1642"/>
                                          </p:stCondLst>
                                        </p:cTn>
                                        <p:tgtEl>
                                          <p:spTgt spid="12"/>
                                        </p:tgtEl>
                                      </p:cBhvr>
                                      <p:to x="100000" y="90000"/>
                                    </p:animScale>
                                    <p:animScale>
                                      <p:cBhvr>
                                        <p:cTn id="158" dur="166" decel="50000">
                                          <p:stCondLst>
                                            <p:cond delay="1668"/>
                                          </p:stCondLst>
                                        </p:cTn>
                                        <p:tgtEl>
                                          <p:spTgt spid="12"/>
                                        </p:tgtEl>
                                      </p:cBhvr>
                                      <p:to x="100000" y="100000"/>
                                    </p:animScale>
                                    <p:animScale>
                                      <p:cBhvr>
                                        <p:cTn id="159" dur="26">
                                          <p:stCondLst>
                                            <p:cond delay="1808"/>
                                          </p:stCondLst>
                                        </p:cTn>
                                        <p:tgtEl>
                                          <p:spTgt spid="12"/>
                                        </p:tgtEl>
                                      </p:cBhvr>
                                      <p:to x="100000" y="95000"/>
                                    </p:animScale>
                                    <p:animScale>
                                      <p:cBhvr>
                                        <p:cTn id="160" dur="166" decel="50000">
                                          <p:stCondLst>
                                            <p:cond delay="1834"/>
                                          </p:stCondLst>
                                        </p:cTn>
                                        <p:tgtEl>
                                          <p:spTgt spid="12"/>
                                        </p:tgtEl>
                                      </p:cBhvr>
                                      <p:to x="100000" y="100000"/>
                                    </p:animScale>
                                  </p:childTnLst>
                                </p:cTn>
                              </p:par>
                              <p:par>
                                <p:cTn id="161" presetID="26" presetClass="entr" presetSubtype="0" fill="hold" grpId="0" nodeType="withEffect">
                                  <p:stCondLst>
                                    <p:cond delay="0"/>
                                  </p:stCondLst>
                                  <p:childTnLst>
                                    <p:set>
                                      <p:cBhvr>
                                        <p:cTn id="162" dur="1" fill="hold">
                                          <p:stCondLst>
                                            <p:cond delay="0"/>
                                          </p:stCondLst>
                                        </p:cTn>
                                        <p:tgtEl>
                                          <p:spTgt spid="13"/>
                                        </p:tgtEl>
                                        <p:attrNameLst>
                                          <p:attrName>style.visibility</p:attrName>
                                        </p:attrNameLst>
                                      </p:cBhvr>
                                      <p:to>
                                        <p:strVal val="visible"/>
                                      </p:to>
                                    </p:set>
                                    <p:animEffect transition="in" filter="wipe(down)">
                                      <p:cBhvr>
                                        <p:cTn id="163" dur="580">
                                          <p:stCondLst>
                                            <p:cond delay="0"/>
                                          </p:stCondLst>
                                        </p:cTn>
                                        <p:tgtEl>
                                          <p:spTgt spid="13"/>
                                        </p:tgtEl>
                                      </p:cBhvr>
                                    </p:animEffect>
                                    <p:anim calcmode="lin" valueType="num">
                                      <p:cBhvr>
                                        <p:cTn id="164"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165"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166"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167"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168"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169" dur="26">
                                          <p:stCondLst>
                                            <p:cond delay="650"/>
                                          </p:stCondLst>
                                        </p:cTn>
                                        <p:tgtEl>
                                          <p:spTgt spid="13"/>
                                        </p:tgtEl>
                                      </p:cBhvr>
                                      <p:to x="100000" y="60000"/>
                                    </p:animScale>
                                    <p:animScale>
                                      <p:cBhvr>
                                        <p:cTn id="170" dur="166" decel="50000">
                                          <p:stCondLst>
                                            <p:cond delay="676"/>
                                          </p:stCondLst>
                                        </p:cTn>
                                        <p:tgtEl>
                                          <p:spTgt spid="13"/>
                                        </p:tgtEl>
                                      </p:cBhvr>
                                      <p:to x="100000" y="100000"/>
                                    </p:animScale>
                                    <p:animScale>
                                      <p:cBhvr>
                                        <p:cTn id="171" dur="26">
                                          <p:stCondLst>
                                            <p:cond delay="1312"/>
                                          </p:stCondLst>
                                        </p:cTn>
                                        <p:tgtEl>
                                          <p:spTgt spid="13"/>
                                        </p:tgtEl>
                                      </p:cBhvr>
                                      <p:to x="100000" y="80000"/>
                                    </p:animScale>
                                    <p:animScale>
                                      <p:cBhvr>
                                        <p:cTn id="172" dur="166" decel="50000">
                                          <p:stCondLst>
                                            <p:cond delay="1338"/>
                                          </p:stCondLst>
                                        </p:cTn>
                                        <p:tgtEl>
                                          <p:spTgt spid="13"/>
                                        </p:tgtEl>
                                      </p:cBhvr>
                                      <p:to x="100000" y="100000"/>
                                    </p:animScale>
                                    <p:animScale>
                                      <p:cBhvr>
                                        <p:cTn id="173" dur="26">
                                          <p:stCondLst>
                                            <p:cond delay="1642"/>
                                          </p:stCondLst>
                                        </p:cTn>
                                        <p:tgtEl>
                                          <p:spTgt spid="13"/>
                                        </p:tgtEl>
                                      </p:cBhvr>
                                      <p:to x="100000" y="90000"/>
                                    </p:animScale>
                                    <p:animScale>
                                      <p:cBhvr>
                                        <p:cTn id="174" dur="166" decel="50000">
                                          <p:stCondLst>
                                            <p:cond delay="1668"/>
                                          </p:stCondLst>
                                        </p:cTn>
                                        <p:tgtEl>
                                          <p:spTgt spid="13"/>
                                        </p:tgtEl>
                                      </p:cBhvr>
                                      <p:to x="100000" y="100000"/>
                                    </p:animScale>
                                    <p:animScale>
                                      <p:cBhvr>
                                        <p:cTn id="175" dur="26">
                                          <p:stCondLst>
                                            <p:cond delay="1808"/>
                                          </p:stCondLst>
                                        </p:cTn>
                                        <p:tgtEl>
                                          <p:spTgt spid="13"/>
                                        </p:tgtEl>
                                      </p:cBhvr>
                                      <p:to x="100000" y="95000"/>
                                    </p:animScale>
                                    <p:animScale>
                                      <p:cBhvr>
                                        <p:cTn id="176" dur="166" decel="50000">
                                          <p:stCondLst>
                                            <p:cond delay="1834"/>
                                          </p:stCondLst>
                                        </p:cTn>
                                        <p:tgtEl>
                                          <p:spTgt spid="13"/>
                                        </p:tgtEl>
                                      </p:cBhvr>
                                      <p:to x="100000" y="100000"/>
                                    </p:animScale>
                                  </p:childTnLst>
                                </p:cTn>
                              </p:par>
                              <p:par>
                                <p:cTn id="177" presetID="26" presetClass="entr" presetSubtype="0" fill="hold" grpId="0" nodeType="withEffect">
                                  <p:stCondLst>
                                    <p:cond delay="0"/>
                                  </p:stCondLst>
                                  <p:childTnLst>
                                    <p:set>
                                      <p:cBhvr>
                                        <p:cTn id="178" dur="1" fill="hold">
                                          <p:stCondLst>
                                            <p:cond delay="0"/>
                                          </p:stCondLst>
                                        </p:cTn>
                                        <p:tgtEl>
                                          <p:spTgt spid="17"/>
                                        </p:tgtEl>
                                        <p:attrNameLst>
                                          <p:attrName>style.visibility</p:attrName>
                                        </p:attrNameLst>
                                      </p:cBhvr>
                                      <p:to>
                                        <p:strVal val="visible"/>
                                      </p:to>
                                    </p:set>
                                    <p:animEffect transition="in" filter="wipe(down)">
                                      <p:cBhvr>
                                        <p:cTn id="179" dur="580">
                                          <p:stCondLst>
                                            <p:cond delay="0"/>
                                          </p:stCondLst>
                                        </p:cTn>
                                        <p:tgtEl>
                                          <p:spTgt spid="17"/>
                                        </p:tgtEl>
                                      </p:cBhvr>
                                    </p:animEffect>
                                    <p:anim calcmode="lin" valueType="num">
                                      <p:cBhvr>
                                        <p:cTn id="180" dur="1822"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id="181" dur="664" tmFilter="0.0,0.0; 0.25,0.07; 0.50,0.2; 0.75,0.467; 1.0,1.0">
                                          <p:stCondLst>
                                            <p:cond delay="0"/>
                                          </p:stCondLst>
                                        </p:cTn>
                                        <p:tgtEl>
                                          <p:spTgt spid="17"/>
                                        </p:tgtEl>
                                        <p:attrNameLst>
                                          <p:attrName>ppt_y</p:attrName>
                                        </p:attrNameLst>
                                      </p:cBhvr>
                                      <p:tavLst>
                                        <p:tav tm="0" fmla="#ppt_y-sin(pi*$)/3">
                                          <p:val>
                                            <p:fltVal val="0.5"/>
                                          </p:val>
                                        </p:tav>
                                        <p:tav tm="100000">
                                          <p:val>
                                            <p:fltVal val="1"/>
                                          </p:val>
                                        </p:tav>
                                      </p:tavLst>
                                    </p:anim>
                                    <p:anim calcmode="lin" valueType="num">
                                      <p:cBhvr>
                                        <p:cTn id="182" dur="664" tmFilter="0, 0; 0.125,0.2665; 0.25,0.4; 0.375,0.465; 0.5,0.5;  0.625,0.535; 0.75,0.6; 0.875,0.7335; 1,1">
                                          <p:stCondLst>
                                            <p:cond delay="664"/>
                                          </p:stCondLst>
                                        </p:cTn>
                                        <p:tgtEl>
                                          <p:spTgt spid="17"/>
                                        </p:tgtEl>
                                        <p:attrNameLst>
                                          <p:attrName>ppt_y</p:attrName>
                                        </p:attrNameLst>
                                      </p:cBhvr>
                                      <p:tavLst>
                                        <p:tav tm="0" fmla="#ppt_y-sin(pi*$)/9">
                                          <p:val>
                                            <p:fltVal val="0"/>
                                          </p:val>
                                        </p:tav>
                                        <p:tav tm="100000">
                                          <p:val>
                                            <p:fltVal val="1"/>
                                          </p:val>
                                        </p:tav>
                                      </p:tavLst>
                                    </p:anim>
                                    <p:anim calcmode="lin" valueType="num">
                                      <p:cBhvr>
                                        <p:cTn id="183" dur="332" tmFilter="0, 0; 0.125,0.2665; 0.25,0.4; 0.375,0.465; 0.5,0.5;  0.625,0.535; 0.75,0.6; 0.875,0.7335; 1,1">
                                          <p:stCondLst>
                                            <p:cond delay="1324"/>
                                          </p:stCondLst>
                                        </p:cTn>
                                        <p:tgtEl>
                                          <p:spTgt spid="17"/>
                                        </p:tgtEl>
                                        <p:attrNameLst>
                                          <p:attrName>ppt_y</p:attrName>
                                        </p:attrNameLst>
                                      </p:cBhvr>
                                      <p:tavLst>
                                        <p:tav tm="0" fmla="#ppt_y-sin(pi*$)/27">
                                          <p:val>
                                            <p:fltVal val="0"/>
                                          </p:val>
                                        </p:tav>
                                        <p:tav tm="100000">
                                          <p:val>
                                            <p:fltVal val="1"/>
                                          </p:val>
                                        </p:tav>
                                      </p:tavLst>
                                    </p:anim>
                                    <p:anim calcmode="lin" valueType="num">
                                      <p:cBhvr>
                                        <p:cTn id="184" dur="164" tmFilter="0, 0; 0.125,0.2665; 0.25,0.4; 0.375,0.465; 0.5,0.5;  0.625,0.535; 0.75,0.6; 0.875,0.7335; 1,1">
                                          <p:stCondLst>
                                            <p:cond delay="1656"/>
                                          </p:stCondLst>
                                        </p:cTn>
                                        <p:tgtEl>
                                          <p:spTgt spid="17"/>
                                        </p:tgtEl>
                                        <p:attrNameLst>
                                          <p:attrName>ppt_y</p:attrName>
                                        </p:attrNameLst>
                                      </p:cBhvr>
                                      <p:tavLst>
                                        <p:tav tm="0" fmla="#ppt_y-sin(pi*$)/81">
                                          <p:val>
                                            <p:fltVal val="0"/>
                                          </p:val>
                                        </p:tav>
                                        <p:tav tm="100000">
                                          <p:val>
                                            <p:fltVal val="1"/>
                                          </p:val>
                                        </p:tav>
                                      </p:tavLst>
                                    </p:anim>
                                    <p:animScale>
                                      <p:cBhvr>
                                        <p:cTn id="185" dur="26">
                                          <p:stCondLst>
                                            <p:cond delay="650"/>
                                          </p:stCondLst>
                                        </p:cTn>
                                        <p:tgtEl>
                                          <p:spTgt spid="17"/>
                                        </p:tgtEl>
                                      </p:cBhvr>
                                      <p:to x="100000" y="60000"/>
                                    </p:animScale>
                                    <p:animScale>
                                      <p:cBhvr>
                                        <p:cTn id="186" dur="166" decel="50000">
                                          <p:stCondLst>
                                            <p:cond delay="676"/>
                                          </p:stCondLst>
                                        </p:cTn>
                                        <p:tgtEl>
                                          <p:spTgt spid="17"/>
                                        </p:tgtEl>
                                      </p:cBhvr>
                                      <p:to x="100000" y="100000"/>
                                    </p:animScale>
                                    <p:animScale>
                                      <p:cBhvr>
                                        <p:cTn id="187" dur="26">
                                          <p:stCondLst>
                                            <p:cond delay="1312"/>
                                          </p:stCondLst>
                                        </p:cTn>
                                        <p:tgtEl>
                                          <p:spTgt spid="17"/>
                                        </p:tgtEl>
                                      </p:cBhvr>
                                      <p:to x="100000" y="80000"/>
                                    </p:animScale>
                                    <p:animScale>
                                      <p:cBhvr>
                                        <p:cTn id="188" dur="166" decel="50000">
                                          <p:stCondLst>
                                            <p:cond delay="1338"/>
                                          </p:stCondLst>
                                        </p:cTn>
                                        <p:tgtEl>
                                          <p:spTgt spid="17"/>
                                        </p:tgtEl>
                                      </p:cBhvr>
                                      <p:to x="100000" y="100000"/>
                                    </p:animScale>
                                    <p:animScale>
                                      <p:cBhvr>
                                        <p:cTn id="189" dur="26">
                                          <p:stCondLst>
                                            <p:cond delay="1642"/>
                                          </p:stCondLst>
                                        </p:cTn>
                                        <p:tgtEl>
                                          <p:spTgt spid="17"/>
                                        </p:tgtEl>
                                      </p:cBhvr>
                                      <p:to x="100000" y="90000"/>
                                    </p:animScale>
                                    <p:animScale>
                                      <p:cBhvr>
                                        <p:cTn id="190" dur="166" decel="50000">
                                          <p:stCondLst>
                                            <p:cond delay="1668"/>
                                          </p:stCondLst>
                                        </p:cTn>
                                        <p:tgtEl>
                                          <p:spTgt spid="17"/>
                                        </p:tgtEl>
                                      </p:cBhvr>
                                      <p:to x="100000" y="100000"/>
                                    </p:animScale>
                                    <p:animScale>
                                      <p:cBhvr>
                                        <p:cTn id="191" dur="26">
                                          <p:stCondLst>
                                            <p:cond delay="1808"/>
                                          </p:stCondLst>
                                        </p:cTn>
                                        <p:tgtEl>
                                          <p:spTgt spid="17"/>
                                        </p:tgtEl>
                                      </p:cBhvr>
                                      <p:to x="100000" y="95000"/>
                                    </p:animScale>
                                    <p:animScale>
                                      <p:cBhvr>
                                        <p:cTn id="192" dur="166" decel="50000">
                                          <p:stCondLst>
                                            <p:cond delay="1834"/>
                                          </p:stCondLst>
                                        </p:cTn>
                                        <p:tgtEl>
                                          <p:spTgt spid="17"/>
                                        </p:tgtEl>
                                      </p:cBhvr>
                                      <p:to x="100000" y="100000"/>
                                    </p:animScale>
                                  </p:childTnLst>
                                </p:cTn>
                              </p:par>
                              <p:par>
                                <p:cTn id="193" presetID="26" presetClass="entr" presetSubtype="0" fill="hold" grpId="0" nodeType="withEffect">
                                  <p:stCondLst>
                                    <p:cond delay="0"/>
                                  </p:stCondLst>
                                  <p:childTnLst>
                                    <p:set>
                                      <p:cBhvr>
                                        <p:cTn id="194" dur="1" fill="hold">
                                          <p:stCondLst>
                                            <p:cond delay="0"/>
                                          </p:stCondLst>
                                        </p:cTn>
                                        <p:tgtEl>
                                          <p:spTgt spid="18"/>
                                        </p:tgtEl>
                                        <p:attrNameLst>
                                          <p:attrName>style.visibility</p:attrName>
                                        </p:attrNameLst>
                                      </p:cBhvr>
                                      <p:to>
                                        <p:strVal val="visible"/>
                                      </p:to>
                                    </p:set>
                                    <p:animEffect transition="in" filter="wipe(down)">
                                      <p:cBhvr>
                                        <p:cTn id="195" dur="580">
                                          <p:stCondLst>
                                            <p:cond delay="0"/>
                                          </p:stCondLst>
                                        </p:cTn>
                                        <p:tgtEl>
                                          <p:spTgt spid="18"/>
                                        </p:tgtEl>
                                      </p:cBhvr>
                                    </p:animEffect>
                                    <p:anim calcmode="lin" valueType="num">
                                      <p:cBhvr>
                                        <p:cTn id="196" dur="1822" tmFilter="0,0; 0.14,0.36; 0.43,0.73; 0.71,0.91; 1.0,1.0">
                                          <p:stCondLst>
                                            <p:cond delay="0"/>
                                          </p:stCondLst>
                                        </p:cTn>
                                        <p:tgtEl>
                                          <p:spTgt spid="18"/>
                                        </p:tgtEl>
                                        <p:attrNameLst>
                                          <p:attrName>ppt_x</p:attrName>
                                        </p:attrNameLst>
                                      </p:cBhvr>
                                      <p:tavLst>
                                        <p:tav tm="0">
                                          <p:val>
                                            <p:strVal val="#ppt_x-0.25"/>
                                          </p:val>
                                        </p:tav>
                                        <p:tav tm="100000">
                                          <p:val>
                                            <p:strVal val="#ppt_x"/>
                                          </p:val>
                                        </p:tav>
                                      </p:tavLst>
                                    </p:anim>
                                    <p:anim calcmode="lin" valueType="num">
                                      <p:cBhvr>
                                        <p:cTn id="197" dur="664" tmFilter="0.0,0.0; 0.25,0.07; 0.50,0.2; 0.75,0.467; 1.0,1.0">
                                          <p:stCondLst>
                                            <p:cond delay="0"/>
                                          </p:stCondLst>
                                        </p:cTn>
                                        <p:tgtEl>
                                          <p:spTgt spid="18"/>
                                        </p:tgtEl>
                                        <p:attrNameLst>
                                          <p:attrName>ppt_y</p:attrName>
                                        </p:attrNameLst>
                                      </p:cBhvr>
                                      <p:tavLst>
                                        <p:tav tm="0" fmla="#ppt_y-sin(pi*$)/3">
                                          <p:val>
                                            <p:fltVal val="0.5"/>
                                          </p:val>
                                        </p:tav>
                                        <p:tav tm="100000">
                                          <p:val>
                                            <p:fltVal val="1"/>
                                          </p:val>
                                        </p:tav>
                                      </p:tavLst>
                                    </p:anim>
                                    <p:anim calcmode="lin" valueType="num">
                                      <p:cBhvr>
                                        <p:cTn id="198" dur="664" tmFilter="0, 0; 0.125,0.2665; 0.25,0.4; 0.375,0.465; 0.5,0.5;  0.625,0.535; 0.75,0.6; 0.875,0.7335; 1,1">
                                          <p:stCondLst>
                                            <p:cond delay="664"/>
                                          </p:stCondLst>
                                        </p:cTn>
                                        <p:tgtEl>
                                          <p:spTgt spid="18"/>
                                        </p:tgtEl>
                                        <p:attrNameLst>
                                          <p:attrName>ppt_y</p:attrName>
                                        </p:attrNameLst>
                                      </p:cBhvr>
                                      <p:tavLst>
                                        <p:tav tm="0" fmla="#ppt_y-sin(pi*$)/9">
                                          <p:val>
                                            <p:fltVal val="0"/>
                                          </p:val>
                                        </p:tav>
                                        <p:tav tm="100000">
                                          <p:val>
                                            <p:fltVal val="1"/>
                                          </p:val>
                                        </p:tav>
                                      </p:tavLst>
                                    </p:anim>
                                    <p:anim calcmode="lin" valueType="num">
                                      <p:cBhvr>
                                        <p:cTn id="199" dur="332" tmFilter="0, 0; 0.125,0.2665; 0.25,0.4; 0.375,0.465; 0.5,0.5;  0.625,0.535; 0.75,0.6; 0.875,0.7335; 1,1">
                                          <p:stCondLst>
                                            <p:cond delay="1324"/>
                                          </p:stCondLst>
                                        </p:cTn>
                                        <p:tgtEl>
                                          <p:spTgt spid="18"/>
                                        </p:tgtEl>
                                        <p:attrNameLst>
                                          <p:attrName>ppt_y</p:attrName>
                                        </p:attrNameLst>
                                      </p:cBhvr>
                                      <p:tavLst>
                                        <p:tav tm="0" fmla="#ppt_y-sin(pi*$)/27">
                                          <p:val>
                                            <p:fltVal val="0"/>
                                          </p:val>
                                        </p:tav>
                                        <p:tav tm="100000">
                                          <p:val>
                                            <p:fltVal val="1"/>
                                          </p:val>
                                        </p:tav>
                                      </p:tavLst>
                                    </p:anim>
                                    <p:anim calcmode="lin" valueType="num">
                                      <p:cBhvr>
                                        <p:cTn id="200" dur="164" tmFilter="0, 0; 0.125,0.2665; 0.25,0.4; 0.375,0.465; 0.5,0.5;  0.625,0.535; 0.75,0.6; 0.875,0.7335; 1,1">
                                          <p:stCondLst>
                                            <p:cond delay="1656"/>
                                          </p:stCondLst>
                                        </p:cTn>
                                        <p:tgtEl>
                                          <p:spTgt spid="18"/>
                                        </p:tgtEl>
                                        <p:attrNameLst>
                                          <p:attrName>ppt_y</p:attrName>
                                        </p:attrNameLst>
                                      </p:cBhvr>
                                      <p:tavLst>
                                        <p:tav tm="0" fmla="#ppt_y-sin(pi*$)/81">
                                          <p:val>
                                            <p:fltVal val="0"/>
                                          </p:val>
                                        </p:tav>
                                        <p:tav tm="100000">
                                          <p:val>
                                            <p:fltVal val="1"/>
                                          </p:val>
                                        </p:tav>
                                      </p:tavLst>
                                    </p:anim>
                                    <p:animScale>
                                      <p:cBhvr>
                                        <p:cTn id="201" dur="26">
                                          <p:stCondLst>
                                            <p:cond delay="650"/>
                                          </p:stCondLst>
                                        </p:cTn>
                                        <p:tgtEl>
                                          <p:spTgt spid="18"/>
                                        </p:tgtEl>
                                      </p:cBhvr>
                                      <p:to x="100000" y="60000"/>
                                    </p:animScale>
                                    <p:animScale>
                                      <p:cBhvr>
                                        <p:cTn id="202" dur="166" decel="50000">
                                          <p:stCondLst>
                                            <p:cond delay="676"/>
                                          </p:stCondLst>
                                        </p:cTn>
                                        <p:tgtEl>
                                          <p:spTgt spid="18"/>
                                        </p:tgtEl>
                                      </p:cBhvr>
                                      <p:to x="100000" y="100000"/>
                                    </p:animScale>
                                    <p:animScale>
                                      <p:cBhvr>
                                        <p:cTn id="203" dur="26">
                                          <p:stCondLst>
                                            <p:cond delay="1312"/>
                                          </p:stCondLst>
                                        </p:cTn>
                                        <p:tgtEl>
                                          <p:spTgt spid="18"/>
                                        </p:tgtEl>
                                      </p:cBhvr>
                                      <p:to x="100000" y="80000"/>
                                    </p:animScale>
                                    <p:animScale>
                                      <p:cBhvr>
                                        <p:cTn id="204" dur="166" decel="50000">
                                          <p:stCondLst>
                                            <p:cond delay="1338"/>
                                          </p:stCondLst>
                                        </p:cTn>
                                        <p:tgtEl>
                                          <p:spTgt spid="18"/>
                                        </p:tgtEl>
                                      </p:cBhvr>
                                      <p:to x="100000" y="100000"/>
                                    </p:animScale>
                                    <p:animScale>
                                      <p:cBhvr>
                                        <p:cTn id="205" dur="26">
                                          <p:stCondLst>
                                            <p:cond delay="1642"/>
                                          </p:stCondLst>
                                        </p:cTn>
                                        <p:tgtEl>
                                          <p:spTgt spid="18"/>
                                        </p:tgtEl>
                                      </p:cBhvr>
                                      <p:to x="100000" y="90000"/>
                                    </p:animScale>
                                    <p:animScale>
                                      <p:cBhvr>
                                        <p:cTn id="206" dur="166" decel="50000">
                                          <p:stCondLst>
                                            <p:cond delay="1668"/>
                                          </p:stCondLst>
                                        </p:cTn>
                                        <p:tgtEl>
                                          <p:spTgt spid="18"/>
                                        </p:tgtEl>
                                      </p:cBhvr>
                                      <p:to x="100000" y="100000"/>
                                    </p:animScale>
                                    <p:animScale>
                                      <p:cBhvr>
                                        <p:cTn id="207" dur="26">
                                          <p:stCondLst>
                                            <p:cond delay="1808"/>
                                          </p:stCondLst>
                                        </p:cTn>
                                        <p:tgtEl>
                                          <p:spTgt spid="18"/>
                                        </p:tgtEl>
                                      </p:cBhvr>
                                      <p:to x="100000" y="95000"/>
                                    </p:animScale>
                                    <p:animScale>
                                      <p:cBhvr>
                                        <p:cTn id="208" dur="166" decel="50000">
                                          <p:stCondLst>
                                            <p:cond delay="1834"/>
                                          </p:stCondLst>
                                        </p:cTn>
                                        <p:tgtEl>
                                          <p:spTgt spid="18"/>
                                        </p:tgtEl>
                                      </p:cBhvr>
                                      <p:to x="100000" y="100000"/>
                                    </p:animScale>
                                  </p:childTnLst>
                                </p:cTn>
                              </p:par>
                              <p:par>
                                <p:cTn id="209" presetID="26" presetClass="entr" presetSubtype="0" fill="hold" grpId="0" nodeType="withEffect">
                                  <p:stCondLst>
                                    <p:cond delay="0"/>
                                  </p:stCondLst>
                                  <p:childTnLst>
                                    <p:set>
                                      <p:cBhvr>
                                        <p:cTn id="210" dur="1" fill="hold">
                                          <p:stCondLst>
                                            <p:cond delay="0"/>
                                          </p:stCondLst>
                                        </p:cTn>
                                        <p:tgtEl>
                                          <p:spTgt spid="19"/>
                                        </p:tgtEl>
                                        <p:attrNameLst>
                                          <p:attrName>style.visibility</p:attrName>
                                        </p:attrNameLst>
                                      </p:cBhvr>
                                      <p:to>
                                        <p:strVal val="visible"/>
                                      </p:to>
                                    </p:set>
                                    <p:animEffect transition="in" filter="wipe(down)">
                                      <p:cBhvr>
                                        <p:cTn id="211" dur="580">
                                          <p:stCondLst>
                                            <p:cond delay="0"/>
                                          </p:stCondLst>
                                        </p:cTn>
                                        <p:tgtEl>
                                          <p:spTgt spid="19"/>
                                        </p:tgtEl>
                                      </p:cBhvr>
                                    </p:animEffect>
                                    <p:anim calcmode="lin" valueType="num">
                                      <p:cBhvr>
                                        <p:cTn id="212" dur="1822" tmFilter="0,0; 0.14,0.36; 0.43,0.73; 0.71,0.91; 1.0,1.0">
                                          <p:stCondLst>
                                            <p:cond delay="0"/>
                                          </p:stCondLst>
                                        </p:cTn>
                                        <p:tgtEl>
                                          <p:spTgt spid="19"/>
                                        </p:tgtEl>
                                        <p:attrNameLst>
                                          <p:attrName>ppt_x</p:attrName>
                                        </p:attrNameLst>
                                      </p:cBhvr>
                                      <p:tavLst>
                                        <p:tav tm="0">
                                          <p:val>
                                            <p:strVal val="#ppt_x-0.25"/>
                                          </p:val>
                                        </p:tav>
                                        <p:tav tm="100000">
                                          <p:val>
                                            <p:strVal val="#ppt_x"/>
                                          </p:val>
                                        </p:tav>
                                      </p:tavLst>
                                    </p:anim>
                                    <p:anim calcmode="lin" valueType="num">
                                      <p:cBhvr>
                                        <p:cTn id="213" dur="664" tmFilter="0.0,0.0; 0.25,0.07; 0.50,0.2; 0.75,0.467; 1.0,1.0">
                                          <p:stCondLst>
                                            <p:cond delay="0"/>
                                          </p:stCondLst>
                                        </p:cTn>
                                        <p:tgtEl>
                                          <p:spTgt spid="19"/>
                                        </p:tgtEl>
                                        <p:attrNameLst>
                                          <p:attrName>ppt_y</p:attrName>
                                        </p:attrNameLst>
                                      </p:cBhvr>
                                      <p:tavLst>
                                        <p:tav tm="0" fmla="#ppt_y-sin(pi*$)/3">
                                          <p:val>
                                            <p:fltVal val="0.5"/>
                                          </p:val>
                                        </p:tav>
                                        <p:tav tm="100000">
                                          <p:val>
                                            <p:fltVal val="1"/>
                                          </p:val>
                                        </p:tav>
                                      </p:tavLst>
                                    </p:anim>
                                    <p:anim calcmode="lin" valueType="num">
                                      <p:cBhvr>
                                        <p:cTn id="214" dur="664" tmFilter="0, 0; 0.125,0.2665; 0.25,0.4; 0.375,0.465; 0.5,0.5;  0.625,0.535; 0.75,0.6; 0.875,0.7335; 1,1">
                                          <p:stCondLst>
                                            <p:cond delay="664"/>
                                          </p:stCondLst>
                                        </p:cTn>
                                        <p:tgtEl>
                                          <p:spTgt spid="19"/>
                                        </p:tgtEl>
                                        <p:attrNameLst>
                                          <p:attrName>ppt_y</p:attrName>
                                        </p:attrNameLst>
                                      </p:cBhvr>
                                      <p:tavLst>
                                        <p:tav tm="0" fmla="#ppt_y-sin(pi*$)/9">
                                          <p:val>
                                            <p:fltVal val="0"/>
                                          </p:val>
                                        </p:tav>
                                        <p:tav tm="100000">
                                          <p:val>
                                            <p:fltVal val="1"/>
                                          </p:val>
                                        </p:tav>
                                      </p:tavLst>
                                    </p:anim>
                                    <p:anim calcmode="lin" valueType="num">
                                      <p:cBhvr>
                                        <p:cTn id="215" dur="332" tmFilter="0, 0; 0.125,0.2665; 0.25,0.4; 0.375,0.465; 0.5,0.5;  0.625,0.535; 0.75,0.6; 0.875,0.7335; 1,1">
                                          <p:stCondLst>
                                            <p:cond delay="1324"/>
                                          </p:stCondLst>
                                        </p:cTn>
                                        <p:tgtEl>
                                          <p:spTgt spid="19"/>
                                        </p:tgtEl>
                                        <p:attrNameLst>
                                          <p:attrName>ppt_y</p:attrName>
                                        </p:attrNameLst>
                                      </p:cBhvr>
                                      <p:tavLst>
                                        <p:tav tm="0" fmla="#ppt_y-sin(pi*$)/27">
                                          <p:val>
                                            <p:fltVal val="0"/>
                                          </p:val>
                                        </p:tav>
                                        <p:tav tm="100000">
                                          <p:val>
                                            <p:fltVal val="1"/>
                                          </p:val>
                                        </p:tav>
                                      </p:tavLst>
                                    </p:anim>
                                    <p:anim calcmode="lin" valueType="num">
                                      <p:cBhvr>
                                        <p:cTn id="216" dur="164" tmFilter="0, 0; 0.125,0.2665; 0.25,0.4; 0.375,0.465; 0.5,0.5;  0.625,0.535; 0.75,0.6; 0.875,0.7335; 1,1">
                                          <p:stCondLst>
                                            <p:cond delay="1656"/>
                                          </p:stCondLst>
                                        </p:cTn>
                                        <p:tgtEl>
                                          <p:spTgt spid="19"/>
                                        </p:tgtEl>
                                        <p:attrNameLst>
                                          <p:attrName>ppt_y</p:attrName>
                                        </p:attrNameLst>
                                      </p:cBhvr>
                                      <p:tavLst>
                                        <p:tav tm="0" fmla="#ppt_y-sin(pi*$)/81">
                                          <p:val>
                                            <p:fltVal val="0"/>
                                          </p:val>
                                        </p:tav>
                                        <p:tav tm="100000">
                                          <p:val>
                                            <p:fltVal val="1"/>
                                          </p:val>
                                        </p:tav>
                                      </p:tavLst>
                                    </p:anim>
                                    <p:animScale>
                                      <p:cBhvr>
                                        <p:cTn id="217" dur="26">
                                          <p:stCondLst>
                                            <p:cond delay="650"/>
                                          </p:stCondLst>
                                        </p:cTn>
                                        <p:tgtEl>
                                          <p:spTgt spid="19"/>
                                        </p:tgtEl>
                                      </p:cBhvr>
                                      <p:to x="100000" y="60000"/>
                                    </p:animScale>
                                    <p:animScale>
                                      <p:cBhvr>
                                        <p:cTn id="218" dur="166" decel="50000">
                                          <p:stCondLst>
                                            <p:cond delay="676"/>
                                          </p:stCondLst>
                                        </p:cTn>
                                        <p:tgtEl>
                                          <p:spTgt spid="19"/>
                                        </p:tgtEl>
                                      </p:cBhvr>
                                      <p:to x="100000" y="100000"/>
                                    </p:animScale>
                                    <p:animScale>
                                      <p:cBhvr>
                                        <p:cTn id="219" dur="26">
                                          <p:stCondLst>
                                            <p:cond delay="1312"/>
                                          </p:stCondLst>
                                        </p:cTn>
                                        <p:tgtEl>
                                          <p:spTgt spid="19"/>
                                        </p:tgtEl>
                                      </p:cBhvr>
                                      <p:to x="100000" y="80000"/>
                                    </p:animScale>
                                    <p:animScale>
                                      <p:cBhvr>
                                        <p:cTn id="220" dur="166" decel="50000">
                                          <p:stCondLst>
                                            <p:cond delay="1338"/>
                                          </p:stCondLst>
                                        </p:cTn>
                                        <p:tgtEl>
                                          <p:spTgt spid="19"/>
                                        </p:tgtEl>
                                      </p:cBhvr>
                                      <p:to x="100000" y="100000"/>
                                    </p:animScale>
                                    <p:animScale>
                                      <p:cBhvr>
                                        <p:cTn id="221" dur="26">
                                          <p:stCondLst>
                                            <p:cond delay="1642"/>
                                          </p:stCondLst>
                                        </p:cTn>
                                        <p:tgtEl>
                                          <p:spTgt spid="19"/>
                                        </p:tgtEl>
                                      </p:cBhvr>
                                      <p:to x="100000" y="90000"/>
                                    </p:animScale>
                                    <p:animScale>
                                      <p:cBhvr>
                                        <p:cTn id="222" dur="166" decel="50000">
                                          <p:stCondLst>
                                            <p:cond delay="1668"/>
                                          </p:stCondLst>
                                        </p:cTn>
                                        <p:tgtEl>
                                          <p:spTgt spid="19"/>
                                        </p:tgtEl>
                                      </p:cBhvr>
                                      <p:to x="100000" y="100000"/>
                                    </p:animScale>
                                    <p:animScale>
                                      <p:cBhvr>
                                        <p:cTn id="223" dur="26">
                                          <p:stCondLst>
                                            <p:cond delay="1808"/>
                                          </p:stCondLst>
                                        </p:cTn>
                                        <p:tgtEl>
                                          <p:spTgt spid="19"/>
                                        </p:tgtEl>
                                      </p:cBhvr>
                                      <p:to x="100000" y="95000"/>
                                    </p:animScale>
                                    <p:animScale>
                                      <p:cBhvr>
                                        <p:cTn id="224" dur="166" decel="50000">
                                          <p:stCondLst>
                                            <p:cond delay="1834"/>
                                          </p:stCondLst>
                                        </p:cTn>
                                        <p:tgtEl>
                                          <p:spTgt spid="19"/>
                                        </p:tgtEl>
                                      </p:cBhvr>
                                      <p:to x="100000" y="100000"/>
                                    </p:animScale>
                                  </p:childTnLst>
                                </p:cTn>
                              </p:par>
                              <p:par>
                                <p:cTn id="225" presetID="26" presetClass="entr" presetSubtype="0" fill="hold" grpId="0" nodeType="withEffect">
                                  <p:stCondLst>
                                    <p:cond delay="0"/>
                                  </p:stCondLst>
                                  <p:childTnLst>
                                    <p:set>
                                      <p:cBhvr>
                                        <p:cTn id="226" dur="1" fill="hold">
                                          <p:stCondLst>
                                            <p:cond delay="0"/>
                                          </p:stCondLst>
                                        </p:cTn>
                                        <p:tgtEl>
                                          <p:spTgt spid="20"/>
                                        </p:tgtEl>
                                        <p:attrNameLst>
                                          <p:attrName>style.visibility</p:attrName>
                                        </p:attrNameLst>
                                      </p:cBhvr>
                                      <p:to>
                                        <p:strVal val="visible"/>
                                      </p:to>
                                    </p:set>
                                    <p:animEffect transition="in" filter="wipe(down)">
                                      <p:cBhvr>
                                        <p:cTn id="227" dur="580">
                                          <p:stCondLst>
                                            <p:cond delay="0"/>
                                          </p:stCondLst>
                                        </p:cTn>
                                        <p:tgtEl>
                                          <p:spTgt spid="20"/>
                                        </p:tgtEl>
                                      </p:cBhvr>
                                    </p:animEffect>
                                    <p:anim calcmode="lin" valueType="num">
                                      <p:cBhvr>
                                        <p:cTn id="228" dur="1822" tmFilter="0,0; 0.14,0.36; 0.43,0.73; 0.71,0.91; 1.0,1.0">
                                          <p:stCondLst>
                                            <p:cond delay="0"/>
                                          </p:stCondLst>
                                        </p:cTn>
                                        <p:tgtEl>
                                          <p:spTgt spid="20"/>
                                        </p:tgtEl>
                                        <p:attrNameLst>
                                          <p:attrName>ppt_x</p:attrName>
                                        </p:attrNameLst>
                                      </p:cBhvr>
                                      <p:tavLst>
                                        <p:tav tm="0">
                                          <p:val>
                                            <p:strVal val="#ppt_x-0.25"/>
                                          </p:val>
                                        </p:tav>
                                        <p:tav tm="100000">
                                          <p:val>
                                            <p:strVal val="#ppt_x"/>
                                          </p:val>
                                        </p:tav>
                                      </p:tavLst>
                                    </p:anim>
                                    <p:anim calcmode="lin" valueType="num">
                                      <p:cBhvr>
                                        <p:cTn id="229" dur="664" tmFilter="0.0,0.0; 0.25,0.07; 0.50,0.2; 0.75,0.467; 1.0,1.0">
                                          <p:stCondLst>
                                            <p:cond delay="0"/>
                                          </p:stCondLst>
                                        </p:cTn>
                                        <p:tgtEl>
                                          <p:spTgt spid="20"/>
                                        </p:tgtEl>
                                        <p:attrNameLst>
                                          <p:attrName>ppt_y</p:attrName>
                                        </p:attrNameLst>
                                      </p:cBhvr>
                                      <p:tavLst>
                                        <p:tav tm="0" fmla="#ppt_y-sin(pi*$)/3">
                                          <p:val>
                                            <p:fltVal val="0.5"/>
                                          </p:val>
                                        </p:tav>
                                        <p:tav tm="100000">
                                          <p:val>
                                            <p:fltVal val="1"/>
                                          </p:val>
                                        </p:tav>
                                      </p:tavLst>
                                    </p:anim>
                                    <p:anim calcmode="lin" valueType="num">
                                      <p:cBhvr>
                                        <p:cTn id="230" dur="664" tmFilter="0, 0; 0.125,0.2665; 0.25,0.4; 0.375,0.465; 0.5,0.5;  0.625,0.535; 0.75,0.6; 0.875,0.7335; 1,1">
                                          <p:stCondLst>
                                            <p:cond delay="664"/>
                                          </p:stCondLst>
                                        </p:cTn>
                                        <p:tgtEl>
                                          <p:spTgt spid="20"/>
                                        </p:tgtEl>
                                        <p:attrNameLst>
                                          <p:attrName>ppt_y</p:attrName>
                                        </p:attrNameLst>
                                      </p:cBhvr>
                                      <p:tavLst>
                                        <p:tav tm="0" fmla="#ppt_y-sin(pi*$)/9">
                                          <p:val>
                                            <p:fltVal val="0"/>
                                          </p:val>
                                        </p:tav>
                                        <p:tav tm="100000">
                                          <p:val>
                                            <p:fltVal val="1"/>
                                          </p:val>
                                        </p:tav>
                                      </p:tavLst>
                                    </p:anim>
                                    <p:anim calcmode="lin" valueType="num">
                                      <p:cBhvr>
                                        <p:cTn id="231" dur="332" tmFilter="0, 0; 0.125,0.2665; 0.25,0.4; 0.375,0.465; 0.5,0.5;  0.625,0.535; 0.75,0.6; 0.875,0.7335; 1,1">
                                          <p:stCondLst>
                                            <p:cond delay="1324"/>
                                          </p:stCondLst>
                                        </p:cTn>
                                        <p:tgtEl>
                                          <p:spTgt spid="20"/>
                                        </p:tgtEl>
                                        <p:attrNameLst>
                                          <p:attrName>ppt_y</p:attrName>
                                        </p:attrNameLst>
                                      </p:cBhvr>
                                      <p:tavLst>
                                        <p:tav tm="0" fmla="#ppt_y-sin(pi*$)/27">
                                          <p:val>
                                            <p:fltVal val="0"/>
                                          </p:val>
                                        </p:tav>
                                        <p:tav tm="100000">
                                          <p:val>
                                            <p:fltVal val="1"/>
                                          </p:val>
                                        </p:tav>
                                      </p:tavLst>
                                    </p:anim>
                                    <p:anim calcmode="lin" valueType="num">
                                      <p:cBhvr>
                                        <p:cTn id="232" dur="164" tmFilter="0, 0; 0.125,0.2665; 0.25,0.4; 0.375,0.465; 0.5,0.5;  0.625,0.535; 0.75,0.6; 0.875,0.7335; 1,1">
                                          <p:stCondLst>
                                            <p:cond delay="1656"/>
                                          </p:stCondLst>
                                        </p:cTn>
                                        <p:tgtEl>
                                          <p:spTgt spid="20"/>
                                        </p:tgtEl>
                                        <p:attrNameLst>
                                          <p:attrName>ppt_y</p:attrName>
                                        </p:attrNameLst>
                                      </p:cBhvr>
                                      <p:tavLst>
                                        <p:tav tm="0" fmla="#ppt_y-sin(pi*$)/81">
                                          <p:val>
                                            <p:fltVal val="0"/>
                                          </p:val>
                                        </p:tav>
                                        <p:tav tm="100000">
                                          <p:val>
                                            <p:fltVal val="1"/>
                                          </p:val>
                                        </p:tav>
                                      </p:tavLst>
                                    </p:anim>
                                    <p:animScale>
                                      <p:cBhvr>
                                        <p:cTn id="233" dur="26">
                                          <p:stCondLst>
                                            <p:cond delay="650"/>
                                          </p:stCondLst>
                                        </p:cTn>
                                        <p:tgtEl>
                                          <p:spTgt spid="20"/>
                                        </p:tgtEl>
                                      </p:cBhvr>
                                      <p:to x="100000" y="60000"/>
                                    </p:animScale>
                                    <p:animScale>
                                      <p:cBhvr>
                                        <p:cTn id="234" dur="166" decel="50000">
                                          <p:stCondLst>
                                            <p:cond delay="676"/>
                                          </p:stCondLst>
                                        </p:cTn>
                                        <p:tgtEl>
                                          <p:spTgt spid="20"/>
                                        </p:tgtEl>
                                      </p:cBhvr>
                                      <p:to x="100000" y="100000"/>
                                    </p:animScale>
                                    <p:animScale>
                                      <p:cBhvr>
                                        <p:cTn id="235" dur="26">
                                          <p:stCondLst>
                                            <p:cond delay="1312"/>
                                          </p:stCondLst>
                                        </p:cTn>
                                        <p:tgtEl>
                                          <p:spTgt spid="20"/>
                                        </p:tgtEl>
                                      </p:cBhvr>
                                      <p:to x="100000" y="80000"/>
                                    </p:animScale>
                                    <p:animScale>
                                      <p:cBhvr>
                                        <p:cTn id="236" dur="166" decel="50000">
                                          <p:stCondLst>
                                            <p:cond delay="1338"/>
                                          </p:stCondLst>
                                        </p:cTn>
                                        <p:tgtEl>
                                          <p:spTgt spid="20"/>
                                        </p:tgtEl>
                                      </p:cBhvr>
                                      <p:to x="100000" y="100000"/>
                                    </p:animScale>
                                    <p:animScale>
                                      <p:cBhvr>
                                        <p:cTn id="237" dur="26">
                                          <p:stCondLst>
                                            <p:cond delay="1642"/>
                                          </p:stCondLst>
                                        </p:cTn>
                                        <p:tgtEl>
                                          <p:spTgt spid="20"/>
                                        </p:tgtEl>
                                      </p:cBhvr>
                                      <p:to x="100000" y="90000"/>
                                    </p:animScale>
                                    <p:animScale>
                                      <p:cBhvr>
                                        <p:cTn id="238" dur="166" decel="50000">
                                          <p:stCondLst>
                                            <p:cond delay="1668"/>
                                          </p:stCondLst>
                                        </p:cTn>
                                        <p:tgtEl>
                                          <p:spTgt spid="20"/>
                                        </p:tgtEl>
                                      </p:cBhvr>
                                      <p:to x="100000" y="100000"/>
                                    </p:animScale>
                                    <p:animScale>
                                      <p:cBhvr>
                                        <p:cTn id="239" dur="26">
                                          <p:stCondLst>
                                            <p:cond delay="1808"/>
                                          </p:stCondLst>
                                        </p:cTn>
                                        <p:tgtEl>
                                          <p:spTgt spid="20"/>
                                        </p:tgtEl>
                                      </p:cBhvr>
                                      <p:to x="100000" y="95000"/>
                                    </p:animScale>
                                    <p:animScale>
                                      <p:cBhvr>
                                        <p:cTn id="240" dur="166" decel="50000">
                                          <p:stCondLst>
                                            <p:cond delay="1834"/>
                                          </p:stCondLst>
                                        </p:cTn>
                                        <p:tgtEl>
                                          <p:spTgt spid="20"/>
                                        </p:tgtEl>
                                      </p:cBhvr>
                                      <p:to x="100000" y="100000"/>
                                    </p:animScale>
                                  </p:childTnLst>
                                </p:cTn>
                              </p:par>
                            </p:childTnLst>
                          </p:cTn>
                        </p:par>
                      </p:childTnLst>
                    </p:cTn>
                  </p:par>
                  <p:par>
                    <p:cTn id="241" fill="hold">
                      <p:stCondLst>
                        <p:cond delay="indefinite"/>
                      </p:stCondLst>
                      <p:childTnLst>
                        <p:par>
                          <p:cTn id="242" fill="hold">
                            <p:stCondLst>
                              <p:cond delay="0"/>
                            </p:stCondLst>
                            <p:childTnLst>
                              <p:par>
                                <p:cTn id="243" presetID="22" presetClass="entr" presetSubtype="8" fill="hold" nodeType="clickEffect">
                                  <p:stCondLst>
                                    <p:cond delay="0"/>
                                  </p:stCondLst>
                                  <p:childTnLst>
                                    <p:set>
                                      <p:cBhvr>
                                        <p:cTn id="244" dur="1" fill="hold">
                                          <p:stCondLst>
                                            <p:cond delay="0"/>
                                          </p:stCondLst>
                                        </p:cTn>
                                        <p:tgtEl>
                                          <p:spTgt spid="15"/>
                                        </p:tgtEl>
                                        <p:attrNameLst>
                                          <p:attrName>style.visibility</p:attrName>
                                        </p:attrNameLst>
                                      </p:cBhvr>
                                      <p:to>
                                        <p:strVal val="visible"/>
                                      </p:to>
                                    </p:set>
                                    <p:animEffect transition="in" filter="wipe(left)">
                                      <p:cBhvr>
                                        <p:cTn id="245" dur="1000"/>
                                        <p:tgtEl>
                                          <p:spTgt spid="15"/>
                                        </p:tgtEl>
                                      </p:cBhvr>
                                    </p:animEffect>
                                  </p:childTnLst>
                                </p:cTn>
                              </p:par>
                            </p:childTnLst>
                          </p:cTn>
                        </p:par>
                      </p:childTnLst>
                    </p:cTn>
                  </p:par>
                  <p:par>
                    <p:cTn id="246" fill="hold">
                      <p:stCondLst>
                        <p:cond delay="indefinite"/>
                      </p:stCondLst>
                      <p:childTnLst>
                        <p:par>
                          <p:cTn id="247" fill="hold">
                            <p:stCondLst>
                              <p:cond delay="0"/>
                            </p:stCondLst>
                            <p:childTnLst>
                              <p:par>
                                <p:cTn id="248" presetID="22" presetClass="entr" presetSubtype="1" fill="hold" grpId="0" nodeType="clickEffect">
                                  <p:stCondLst>
                                    <p:cond delay="0"/>
                                  </p:stCondLst>
                                  <p:childTnLst>
                                    <p:set>
                                      <p:cBhvr>
                                        <p:cTn id="249" dur="1" fill="hold">
                                          <p:stCondLst>
                                            <p:cond delay="0"/>
                                          </p:stCondLst>
                                        </p:cTn>
                                        <p:tgtEl>
                                          <p:spTgt spid="21">
                                            <p:txEl>
                                              <p:pRg st="0" end="0"/>
                                            </p:txEl>
                                          </p:spTgt>
                                        </p:tgtEl>
                                        <p:attrNameLst>
                                          <p:attrName>style.visibility</p:attrName>
                                        </p:attrNameLst>
                                      </p:cBhvr>
                                      <p:to>
                                        <p:strVal val="visible"/>
                                      </p:to>
                                    </p:set>
                                    <p:animEffect transition="in" filter="wipe(up)">
                                      <p:cBhvr>
                                        <p:cTn id="250" dur="500"/>
                                        <p:tgtEl>
                                          <p:spTgt spid="21">
                                            <p:txEl>
                                              <p:pRg st="0" end="0"/>
                                            </p:txEl>
                                          </p:spTgt>
                                        </p:tgtEl>
                                      </p:cBhvr>
                                    </p:animEffect>
                                  </p:childTnLst>
                                </p:cTn>
                              </p:par>
                            </p:childTnLst>
                          </p:cTn>
                        </p:par>
                      </p:childTnLst>
                    </p:cTn>
                  </p:par>
                  <p:par>
                    <p:cTn id="251" fill="hold">
                      <p:stCondLst>
                        <p:cond delay="indefinite"/>
                      </p:stCondLst>
                      <p:childTnLst>
                        <p:par>
                          <p:cTn id="252" fill="hold">
                            <p:stCondLst>
                              <p:cond delay="0"/>
                            </p:stCondLst>
                            <p:childTnLst>
                              <p:par>
                                <p:cTn id="253" presetID="22" presetClass="entr" presetSubtype="1" fill="hold" grpId="0" nodeType="clickEffect">
                                  <p:stCondLst>
                                    <p:cond delay="0"/>
                                  </p:stCondLst>
                                  <p:childTnLst>
                                    <p:set>
                                      <p:cBhvr>
                                        <p:cTn id="254" dur="1" fill="hold">
                                          <p:stCondLst>
                                            <p:cond delay="0"/>
                                          </p:stCondLst>
                                        </p:cTn>
                                        <p:tgtEl>
                                          <p:spTgt spid="21">
                                            <p:txEl>
                                              <p:pRg st="1" end="1"/>
                                            </p:txEl>
                                          </p:spTgt>
                                        </p:tgtEl>
                                        <p:attrNameLst>
                                          <p:attrName>style.visibility</p:attrName>
                                        </p:attrNameLst>
                                      </p:cBhvr>
                                      <p:to>
                                        <p:strVal val="visible"/>
                                      </p:to>
                                    </p:set>
                                    <p:animEffect transition="in" filter="wipe(up)">
                                      <p:cBhvr>
                                        <p:cTn id="255" dur="500"/>
                                        <p:tgtEl>
                                          <p:spTgt spid="21">
                                            <p:txEl>
                                              <p:pRg st="1" end="1"/>
                                            </p:txEl>
                                          </p:spTgt>
                                        </p:tgtEl>
                                      </p:cBhvr>
                                    </p:animEffect>
                                  </p:childTnLst>
                                </p:cTn>
                              </p:par>
                            </p:childTnLst>
                          </p:cTn>
                        </p:par>
                      </p:childTnLst>
                    </p:cTn>
                  </p:par>
                  <p:par>
                    <p:cTn id="256" fill="hold">
                      <p:stCondLst>
                        <p:cond delay="indefinite"/>
                      </p:stCondLst>
                      <p:childTnLst>
                        <p:par>
                          <p:cTn id="257" fill="hold">
                            <p:stCondLst>
                              <p:cond delay="0"/>
                            </p:stCondLst>
                            <p:childTnLst>
                              <p:par>
                                <p:cTn id="258" presetID="22" presetClass="entr" presetSubtype="1" fill="hold" grpId="0" nodeType="clickEffect">
                                  <p:stCondLst>
                                    <p:cond delay="0"/>
                                  </p:stCondLst>
                                  <p:childTnLst>
                                    <p:set>
                                      <p:cBhvr>
                                        <p:cTn id="259" dur="1" fill="hold">
                                          <p:stCondLst>
                                            <p:cond delay="0"/>
                                          </p:stCondLst>
                                        </p:cTn>
                                        <p:tgtEl>
                                          <p:spTgt spid="21">
                                            <p:txEl>
                                              <p:pRg st="2" end="2"/>
                                            </p:txEl>
                                          </p:spTgt>
                                        </p:tgtEl>
                                        <p:attrNameLst>
                                          <p:attrName>style.visibility</p:attrName>
                                        </p:attrNameLst>
                                      </p:cBhvr>
                                      <p:to>
                                        <p:strVal val="visible"/>
                                      </p:to>
                                    </p:set>
                                    <p:animEffect transition="in" filter="wipe(up)">
                                      <p:cBhvr>
                                        <p:cTn id="260" dur="500"/>
                                        <p:tgtEl>
                                          <p:spTgt spid="21">
                                            <p:txEl>
                                              <p:pRg st="2" end="2"/>
                                            </p:txEl>
                                          </p:spTgt>
                                        </p:tgtEl>
                                      </p:cBhvr>
                                    </p:animEffect>
                                  </p:childTnLst>
                                </p:cTn>
                              </p:par>
                            </p:childTnLst>
                          </p:cTn>
                        </p:par>
                      </p:childTnLst>
                    </p:cTn>
                  </p:par>
                  <p:par>
                    <p:cTn id="261" fill="hold">
                      <p:stCondLst>
                        <p:cond delay="indefinite"/>
                      </p:stCondLst>
                      <p:childTnLst>
                        <p:par>
                          <p:cTn id="262" fill="hold">
                            <p:stCondLst>
                              <p:cond delay="0"/>
                            </p:stCondLst>
                            <p:childTnLst>
                              <p:par>
                                <p:cTn id="263" presetID="22" presetClass="entr" presetSubtype="1" fill="hold" grpId="0" nodeType="clickEffect">
                                  <p:stCondLst>
                                    <p:cond delay="0"/>
                                  </p:stCondLst>
                                  <p:childTnLst>
                                    <p:set>
                                      <p:cBhvr>
                                        <p:cTn id="264" dur="1" fill="hold">
                                          <p:stCondLst>
                                            <p:cond delay="0"/>
                                          </p:stCondLst>
                                        </p:cTn>
                                        <p:tgtEl>
                                          <p:spTgt spid="21">
                                            <p:txEl>
                                              <p:pRg st="3" end="3"/>
                                            </p:txEl>
                                          </p:spTgt>
                                        </p:tgtEl>
                                        <p:attrNameLst>
                                          <p:attrName>style.visibility</p:attrName>
                                        </p:attrNameLst>
                                      </p:cBhvr>
                                      <p:to>
                                        <p:strVal val="visible"/>
                                      </p:to>
                                    </p:set>
                                    <p:animEffect transition="in" filter="wipe(up)">
                                      <p:cBhvr>
                                        <p:cTn id="265" dur="500"/>
                                        <p:tgtEl>
                                          <p:spTgt spid="2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animBg="1"/>
      <p:bldP spid="16" grpId="0" animBg="1"/>
      <p:bldP spid="17" grpId="0" animBg="1"/>
      <p:bldP spid="18" grpId="0" animBg="1"/>
      <p:bldP spid="19" grpId="0" animBg="1"/>
      <p:bldP spid="20" grpId="0" animBg="1"/>
      <p:bldP spid="21" grpId="0" build="p" bldLvl="5"/>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Credit and Income </a:t>
            </a:r>
            <a:r>
              <a:rPr lang="en-GB" dirty="0">
                <a:sym typeface="Symbol" panose="05050102010706020507" pitchFamily="18" charset="2"/>
              </a:rPr>
              <a:t></a:t>
            </a:r>
            <a:r>
              <a:rPr lang="en-GB" dirty="0"/>
              <a:t> Expenditure</a:t>
            </a:r>
          </a:p>
        </p:txBody>
      </p:sp>
      <p:sp>
        <p:nvSpPr>
          <p:cNvPr id="3" name="Content Placeholder 2"/>
          <p:cNvSpPr>
            <a:spLocks noGrp="1"/>
          </p:cNvSpPr>
          <p:nvPr>
            <p:ph idx="1"/>
          </p:nvPr>
        </p:nvSpPr>
        <p:spPr>
          <a:xfrm>
            <a:off x="228600" y="685800"/>
            <a:ext cx="8763000" cy="2133600"/>
          </a:xfrm>
        </p:spPr>
        <p:txBody>
          <a:bodyPr/>
          <a:lstStyle/>
          <a:p>
            <a:r>
              <a:rPr lang="en-GB" dirty="0"/>
              <a:t>How to measure?</a:t>
            </a:r>
          </a:p>
          <a:p>
            <a:pPr lvl="1"/>
            <a:r>
              <a:rPr lang="en-GB" dirty="0"/>
              <a:t>GDP a (poor) approximate measure of flow of expenditure </a:t>
            </a:r>
            <a:r>
              <a:rPr lang="en-GB" b="1" i="1" dirty="0"/>
              <a:t>financed by existing money </a:t>
            </a:r>
            <a:r>
              <a:rPr lang="en-GB" dirty="0"/>
              <a:t>in $/Year</a:t>
            </a:r>
          </a:p>
          <a:p>
            <a:pPr lvl="1"/>
            <a:r>
              <a:rPr lang="en-GB" dirty="0"/>
              <a:t>Change in debt a (better) measure of flow of credit </a:t>
            </a:r>
            <a:r>
              <a:rPr lang="en-GB" b="1" i="1" dirty="0"/>
              <a:t>created by new debt</a:t>
            </a:r>
            <a:r>
              <a:rPr lang="en-GB" dirty="0"/>
              <a:t> in $/Year</a:t>
            </a:r>
          </a:p>
          <a:p>
            <a:pPr lvl="1"/>
            <a:r>
              <a:rPr lang="en-GB" dirty="0"/>
              <a:t>Dimensionally accurate &amp; empirically OK to add together to measure aggregate expenditure at a point in time</a:t>
            </a:r>
          </a:p>
          <a:p>
            <a:pPr lvl="1"/>
            <a:r>
              <a:rPr lang="en-GB" dirty="0"/>
              <a:t>Analogy</a:t>
            </a:r>
          </a:p>
          <a:p>
            <a:pPr lvl="2"/>
            <a:r>
              <a:rPr lang="en-GB" dirty="0"/>
              <a:t>Flow in river</a:t>
            </a:r>
          </a:p>
          <a:p>
            <a:pPr lvl="2"/>
            <a:r>
              <a:rPr lang="en-GB" dirty="0"/>
              <a:t>with a pump</a:t>
            </a:r>
            <a:br>
              <a:rPr lang="en-GB" dirty="0"/>
            </a:br>
            <a:r>
              <a:rPr lang="en-GB"/>
              <a:t>injecting or removing</a:t>
            </a:r>
            <a:br>
              <a:rPr lang="en-GB" dirty="0"/>
            </a:br>
            <a:r>
              <a:rPr lang="en-GB" dirty="0"/>
              <a:t>water:</a:t>
            </a:r>
          </a:p>
        </p:txBody>
      </p:sp>
      <p:pic>
        <p:nvPicPr>
          <p:cNvPr id="72706" name="Picture 2" descr="http://ar4img.allhaving.com/upload/2668/o/5_1_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4800" y="3200400"/>
            <a:ext cx="4724400" cy="3543300"/>
          </a:xfrm>
          <a:prstGeom prst="rect">
            <a:avLst/>
          </a:prstGeom>
          <a:noFill/>
          <a:extLst>
            <a:ext uri="{909E8E84-426E-40DD-AFC4-6F175D3DCCD1}">
              <a14:hiddenFill xmlns:a14="http://schemas.microsoft.com/office/drawing/2010/main">
                <a:solidFill>
                  <a:srgbClr val="FFFFFF"/>
                </a:solidFill>
              </a14:hiddenFill>
            </a:ext>
          </a:extLst>
        </p:spPr>
      </p:pic>
      <p:sp>
        <p:nvSpPr>
          <p:cNvPr id="4" name="Down Arrow 3"/>
          <p:cNvSpPr/>
          <p:nvPr/>
        </p:nvSpPr>
        <p:spPr bwMode="auto">
          <a:xfrm rot="1734312">
            <a:off x="4328681" y="4332250"/>
            <a:ext cx="914400" cy="2066513"/>
          </a:xfrm>
          <a:prstGeom prst="downArrow">
            <a:avLst/>
          </a:prstGeom>
          <a:gradFill rotWithShape="0">
            <a:gsLst>
              <a:gs pos="0">
                <a:schemeClr val="bg1">
                  <a:alpha val="0"/>
                </a:schemeClr>
              </a:gs>
              <a:gs pos="100000">
                <a:schemeClr val="accent1"/>
              </a:gs>
            </a:gsLst>
            <a:path path="rect">
              <a:fillToRect l="50000" t="50000" r="50000" b="50000"/>
            </a:path>
          </a:gradFill>
          <a:ln w="12700" cap="sq" cmpd="sng" algn="ctr">
            <a:solidFill>
              <a:schemeClr val="tx1"/>
            </a:solidFill>
            <a:prstDash val="solid"/>
            <a:round/>
            <a:headEnd type="none" w="med" len="med"/>
            <a:tailEnd type="none" w="med" len="med"/>
          </a:ln>
          <a:effectLst/>
        </p:spPr>
        <p:txBody>
          <a:bodyPr vert="vert270"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a:ln>
                  <a:noFill/>
                </a:ln>
                <a:solidFill>
                  <a:srgbClr val="FFFFFF"/>
                </a:solidFill>
                <a:effectLst>
                  <a:outerShdw blurRad="38100" dist="38100" dir="2700000" algn="tl">
                    <a:srgbClr val="000000">
                      <a:alpha val="43137"/>
                    </a:srgbClr>
                  </a:outerShdw>
                </a:effectLst>
                <a:latin typeface="Candara" panose="020E0502030303020204" pitchFamily="34" charset="0"/>
              </a:rPr>
              <a:t>GDP ($/Year)</a:t>
            </a:r>
          </a:p>
        </p:txBody>
      </p:sp>
      <p:sp>
        <p:nvSpPr>
          <p:cNvPr id="6" name="Left Arrow 5"/>
          <p:cNvSpPr/>
          <p:nvPr/>
        </p:nvSpPr>
        <p:spPr bwMode="auto">
          <a:xfrm>
            <a:off x="4297965" y="5962331"/>
            <a:ext cx="3061356" cy="609600"/>
          </a:xfrm>
          <a:prstGeom prst="leftArrow">
            <a:avLst/>
          </a:prstGeom>
          <a:gradFill rotWithShape="0">
            <a:gsLst>
              <a:gs pos="0">
                <a:schemeClr val="bg1">
                  <a:alpha val="0"/>
                </a:schemeClr>
              </a:gs>
              <a:gs pos="100000">
                <a:schemeClr val="accent1"/>
              </a:gs>
            </a:gsLst>
            <a:path path="rect">
              <a:fillToRect l="50000" t="50000" r="50000" b="50000"/>
            </a:path>
          </a:gradFill>
          <a:ln w="12700" cap="sq"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en-GB" dirty="0">
                <a:solidFill>
                  <a:srgbClr val="FFFFFF"/>
                </a:solidFill>
                <a:latin typeface="Candara" panose="020E0502030303020204" pitchFamily="34" charset="0"/>
              </a:rPr>
              <a:t>Credit ($/Year)</a:t>
            </a:r>
          </a:p>
        </p:txBody>
      </p:sp>
    </p:spTree>
    <p:extLst>
      <p:ext uri="{BB962C8B-B14F-4D97-AF65-F5344CB8AC3E}">
        <p14:creationId xmlns:p14="http://schemas.microsoft.com/office/powerpoint/2010/main" val="4183301813"/>
      </p:ext>
    </p:extLst>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72706"/>
                                        </p:tgtEl>
                                        <p:attrNameLst>
                                          <p:attrName>style.visibility</p:attrName>
                                        </p:attrNameLst>
                                      </p:cBhvr>
                                      <p:to>
                                        <p:strVal val="visible"/>
                                      </p:to>
                                    </p:set>
                                    <p:animEffect transition="in" filter="wheel(1)">
                                      <p:cBhvr>
                                        <p:cTn id="7" dur="2000"/>
                                        <p:tgtEl>
                                          <p:spTgt spid="7270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up)">
                                      <p:cBhvr>
                                        <p:cTn id="12" dur="1250"/>
                                        <p:tgtEl>
                                          <p:spTgt spid="4"/>
                                        </p:tgtEl>
                                      </p:cBhvr>
                                    </p:animEffect>
                                  </p:childTnLst>
                                </p:cTn>
                              </p:par>
                              <p:par>
                                <p:cTn id="13" presetID="22" presetClass="entr" presetSubtype="2"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right)">
                                      <p:cBhvr>
                                        <p:cTn id="15" dur="12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“Smoking Gun of Credit”</a:t>
            </a:r>
          </a:p>
        </p:txBody>
      </p:sp>
      <p:sp>
        <p:nvSpPr>
          <p:cNvPr id="3" name="Content Placeholder 2"/>
          <p:cNvSpPr>
            <a:spLocks noGrp="1"/>
          </p:cNvSpPr>
          <p:nvPr>
            <p:ph idx="1"/>
          </p:nvPr>
        </p:nvSpPr>
        <p:spPr>
          <a:xfrm>
            <a:off x="228600" y="685800"/>
            <a:ext cx="8763000" cy="762000"/>
          </a:xfrm>
        </p:spPr>
        <p:txBody>
          <a:bodyPr/>
          <a:lstStyle/>
          <a:p>
            <a:r>
              <a:rPr lang="en-GB" dirty="0"/>
              <a:t>Add GDP to change in debt (credit) to measure aggregate expenditure</a:t>
            </a:r>
          </a:p>
          <a:p>
            <a:r>
              <a:rPr lang="en-GB" dirty="0"/>
              <a:t>Peak </a:t>
            </a:r>
            <a:r>
              <a:rPr lang="en-GB" dirty="0" err="1"/>
              <a:t>GDP+Credit</a:t>
            </a:r>
            <a:r>
              <a:rPr lang="en-GB" dirty="0"/>
              <a:t> identifies every economic crisis since Japan…</a:t>
            </a:r>
          </a:p>
        </p:txBody>
      </p:sp>
      <p:pic>
        <p:nvPicPr>
          <p:cNvPr id="4" name="Picture 3"/>
          <p:cNvPicPr>
            <a:picLocks noChangeAspect="1"/>
          </p:cNvPicPr>
          <p:nvPr/>
        </p:nvPicPr>
        <p:blipFill>
          <a:blip r:embed="rId2"/>
          <a:stretch>
            <a:fillRect/>
          </a:stretch>
        </p:blipFill>
        <p:spPr>
          <a:xfrm>
            <a:off x="1038225" y="1571625"/>
            <a:ext cx="7067550" cy="5286375"/>
          </a:xfrm>
          <a:prstGeom prst="rect">
            <a:avLst/>
          </a:prstGeom>
        </p:spPr>
      </p:pic>
    </p:spTree>
    <p:extLst>
      <p:ext uri="{BB962C8B-B14F-4D97-AF65-F5344CB8AC3E}">
        <p14:creationId xmlns:p14="http://schemas.microsoft.com/office/powerpoint/2010/main" val="3340084977"/>
      </p:ext>
    </p:extLst>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4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4.1.2"/>
  <p:tag name="PPTVERSION" val="16"/>
  <p:tag name="TPOS" val="2"/>
</p:tagLst>
</file>

<file path=ppt/theme/theme1.xml><?xml version="1.0" encoding="utf-8"?>
<a:theme xmlns:a="http://schemas.openxmlformats.org/drawingml/2006/main" name="Blank Presentation">
  <a:themeElements>
    <a:clrScheme name="">
      <a:dk1>
        <a:srgbClr val="000000"/>
      </a:dk1>
      <a:lt1>
        <a:srgbClr val="66CCFF"/>
      </a:lt1>
      <a:dk2>
        <a:srgbClr val="CBCBCB"/>
      </a:dk2>
      <a:lt2>
        <a:srgbClr val="000000"/>
      </a:lt2>
      <a:accent1>
        <a:srgbClr val="009999"/>
      </a:accent1>
      <a:accent2>
        <a:srgbClr val="FF9933"/>
      </a:accent2>
      <a:accent3>
        <a:srgbClr val="B8E2FF"/>
      </a:accent3>
      <a:accent4>
        <a:srgbClr val="000000"/>
      </a:accent4>
      <a:accent5>
        <a:srgbClr val="AACACA"/>
      </a:accent5>
      <a:accent6>
        <a:srgbClr val="E78A2D"/>
      </a:accent6>
      <a:hlink>
        <a:srgbClr val="330099"/>
      </a:hlink>
      <a:folHlink>
        <a:srgbClr val="CBCBCB"/>
      </a:folHlink>
    </a:clrScheme>
    <a:fontScheme name="Blank Presentation">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gradFill rotWithShape="0">
          <a:gsLst>
            <a:gs pos="0">
              <a:schemeClr val="bg1">
                <a:alpha val="0"/>
              </a:schemeClr>
            </a:gs>
            <a:gs pos="100000">
              <a:schemeClr val="accent1"/>
            </a:gs>
          </a:gsLst>
          <a:path path="rect">
            <a:fillToRect l="50000" t="50000" r="50000" b="50000"/>
          </a:path>
        </a:gradFill>
        <a:ln w="12700" cap="sq" cmpd="sng" algn="ctr">
          <a:solidFill>
            <a:schemeClr val="tx1"/>
          </a:solidFill>
          <a:prstDash val="solid"/>
          <a:round/>
          <a:headEnd type="none" w="med" len="med"/>
          <a:tailEnd type="none" w="med" len="med"/>
        </a:ln>
        <a:effectLst/>
      </a:spPr>
      <a:bodyPr vert="horz" wrap="none" lIns="91440" tIns="45720" rIns="91440" bIns="45720" numCol="1" rtlCol="0"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sz="2400" b="0" i="0" u="none" strike="noStrike" cap="none" normalizeH="0" baseline="0" dirty="0" smtClean="0">
            <a:ln>
              <a:noFill/>
            </a:ln>
            <a:solidFill>
              <a:srgbClr val="FFFFFF"/>
            </a:solidFill>
            <a:effectLst>
              <a:outerShdw blurRad="38100" dist="38100" dir="2700000" algn="tl">
                <a:srgbClr val="000000">
                  <a:alpha val="43137"/>
                </a:srgbClr>
              </a:outerShdw>
            </a:effectLst>
            <a:latin typeface="Candara" panose="020E0502030303020204" pitchFamily="34" charset="0"/>
          </a:defRPr>
        </a:defPPr>
      </a:lstStyle>
    </a:spDef>
    <a:lnDef>
      <a:spPr bwMode="auto">
        <a:xfrm>
          <a:off x="0" y="0"/>
          <a:ext cx="1" cy="1"/>
        </a:xfrm>
        <a:custGeom>
          <a:avLst/>
          <a:gdLst/>
          <a:ahLst/>
          <a:cxnLst/>
          <a:rect l="0" t="0" r="0" b="0"/>
          <a:pathLst/>
        </a:custGeom>
        <a:gradFill rotWithShape="0">
          <a:gsLst>
            <a:gs pos="0">
              <a:schemeClr val="bg1"/>
            </a:gs>
            <a:gs pos="100000">
              <a:schemeClr val="accent1"/>
            </a:gs>
          </a:gsLst>
          <a:path path="rect">
            <a:fillToRect l="50000" t="50000" r="50000" b="50000"/>
          </a:path>
        </a:gradFill>
        <a:ln w="12700" cap="sq"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txDef>
      <a:spPr bwMode="auto">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a:spPr>
      <a:bodyPr vert="horz" wrap="square" lIns="36000" tIns="46038" rIns="36000" bIns="46038" numCol="1" anchor="t" anchorCtr="0" compatLnSpc="1">
        <a:prstTxWarp prst="textNoShape">
          <a:avLst/>
        </a:prstTxWarp>
      </a:bodyPr>
      <a:lstStyle>
        <a:defPPr>
          <a:defRPr kern="0" dirty="0" smtClean="0">
            <a:effectLst/>
          </a:defRPr>
        </a:defPPr>
      </a:lstStyle>
    </a:txDef>
  </a:objectDefaults>
  <a:extraClrSchemeLst>
    <a:extraClrScheme>
      <a:clrScheme name="Blank Presentation 1">
        <a:dk1>
          <a:srgbClr val="000000"/>
        </a:dk1>
        <a:lt1>
          <a:srgbClr val="FFFFFF"/>
        </a:lt1>
        <a:dk2>
          <a:srgbClr val="0066CC"/>
        </a:dk2>
        <a:lt2>
          <a:srgbClr val="CBCBCB"/>
        </a:lt2>
        <a:accent1>
          <a:srgbClr val="009999"/>
        </a:accent1>
        <a:accent2>
          <a:srgbClr val="FF9933"/>
        </a:accent2>
        <a:accent3>
          <a:srgbClr val="AAB8E2"/>
        </a:accent3>
        <a:accent4>
          <a:srgbClr val="DADADA"/>
        </a:accent4>
        <a:accent5>
          <a:srgbClr val="AACACA"/>
        </a:accent5>
        <a:accent6>
          <a:srgbClr val="E78A2D"/>
        </a:accent6>
        <a:hlink>
          <a:srgbClr val="330099"/>
        </a:hlink>
        <a:folHlink>
          <a:srgbClr val="CBCBCB"/>
        </a:folHlink>
      </a:clrScheme>
      <a:clrMap bg1="dk2" tx1="lt1" bg2="dk1" tx2="lt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KeenGFCScaleCausesConsequences</Template>
  <TotalTime>59250</TotalTime>
  <Words>1700</Words>
  <Application>Microsoft Office PowerPoint</Application>
  <PresentationFormat>On-screen Show (4:3)</PresentationFormat>
  <Paragraphs>524</Paragraphs>
  <Slides>23</Slides>
  <Notes>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3" baseType="lpstr">
      <vt:lpstr>Arial Unicode MS</vt:lpstr>
      <vt:lpstr>Arial</vt:lpstr>
      <vt:lpstr>Calibri</vt:lpstr>
      <vt:lpstr>Candara</vt:lpstr>
      <vt:lpstr>Comic Sans MS</vt:lpstr>
      <vt:lpstr>Consolas</vt:lpstr>
      <vt:lpstr>Symbol</vt:lpstr>
      <vt:lpstr>Times New Roman</vt:lpstr>
      <vt:lpstr>Blank Presentation</vt:lpstr>
      <vt:lpstr>Equation</vt:lpstr>
      <vt:lpstr>The Impact of Private Debt on the Global Financial System</vt:lpstr>
      <vt:lpstr>The Mainstream on Debt in Macroeconomics</vt:lpstr>
      <vt:lpstr>The Mainstream on Debt in Macroeconomics</vt:lpstr>
      <vt:lpstr>The Non-Mainstream on Debt in Macroeconomics</vt:lpstr>
      <vt:lpstr>Credit and Income  Expenditure</vt:lpstr>
      <vt:lpstr>Credit and Income  Expenditure</vt:lpstr>
      <vt:lpstr>Credit and Income  Expenditure</vt:lpstr>
      <vt:lpstr>Credit and Income  Expenditure</vt:lpstr>
      <vt:lpstr>The “Smoking Gun of Credit”</vt:lpstr>
      <vt:lpstr>The “Smoking Gun of Credit”</vt:lpstr>
      <vt:lpstr>The “Smoking Gun of Credit”</vt:lpstr>
      <vt:lpstr>The “Smoking Gun of Credit”</vt:lpstr>
      <vt:lpstr>The “Smoking Gun of Credit”</vt:lpstr>
      <vt:lpstr>The “Smoking Gun of Credit”</vt:lpstr>
      <vt:lpstr>The “Smoking Gun of Credit”</vt:lpstr>
      <vt:lpstr>The “Smoking Gun of Credit”</vt:lpstr>
      <vt:lpstr>The “Smoking Gun of Credit”</vt:lpstr>
      <vt:lpstr>The “Smoking Gun of Credit”</vt:lpstr>
      <vt:lpstr>The “Smoking Gun of Credit”</vt:lpstr>
      <vt:lpstr>The “Smoking Gun of Credit”</vt:lpstr>
      <vt:lpstr>The “Smoking Gun of Credit”</vt:lpstr>
      <vt:lpstr>The “Smoking Gun of Credit”</vt:lpstr>
      <vt:lpstr>The “Smoking Gun of Credit”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SteveKeen</dc:creator>
  <cp:lastModifiedBy>Steve Keen</cp:lastModifiedBy>
  <cp:revision>2953</cp:revision>
  <cp:lastPrinted>2016-01-13T18:22:39Z</cp:lastPrinted>
  <dcterms:created xsi:type="dcterms:W3CDTF">1601-01-01T00:00:00Z</dcterms:created>
  <dcterms:modified xsi:type="dcterms:W3CDTF">2016-05-09T07:44:44Z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