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256" r:id="rId2"/>
    <p:sldId id="271" r:id="rId3"/>
    <p:sldId id="281" r:id="rId4"/>
    <p:sldId id="257" r:id="rId5"/>
    <p:sldId id="258" r:id="rId6"/>
    <p:sldId id="259" r:id="rId7"/>
    <p:sldId id="260" r:id="rId8"/>
    <p:sldId id="261" r:id="rId9"/>
    <p:sldId id="277" r:id="rId10"/>
    <p:sldId id="286" r:id="rId11"/>
    <p:sldId id="279" r:id="rId12"/>
    <p:sldId id="263" r:id="rId13"/>
    <p:sldId id="301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272" r:id="rId28"/>
    <p:sldId id="273" r:id="rId29"/>
    <p:sldId id="264" r:id="rId30"/>
    <p:sldId id="282" r:id="rId31"/>
    <p:sldId id="283" r:id="rId32"/>
    <p:sldId id="265" r:id="rId33"/>
    <p:sldId id="270" r:id="rId34"/>
    <p:sldId id="266" r:id="rId35"/>
    <p:sldId id="267" r:id="rId36"/>
    <p:sldId id="268" r:id="rId37"/>
    <p:sldId id="269" r:id="rId38"/>
    <p:sldId id="274" r:id="rId39"/>
    <p:sldId id="275" r:id="rId40"/>
    <p:sldId id="276" r:id="rId41"/>
    <p:sldId id="285" r:id="rId42"/>
    <p:sldId id="287" r:id="rId43"/>
  </p:sldIdLst>
  <p:sldSz cx="9144000" cy="6858000" type="screen4x3"/>
  <p:notesSz cx="7102475" cy="1023302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FFFFFF"/>
    <a:srgbClr val="CC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32" autoAdjust="0"/>
  </p:normalViewPr>
  <p:slideViewPr>
    <p:cSldViewPr>
      <p:cViewPr varScale="1">
        <p:scale>
          <a:sx n="170" d="100"/>
          <a:sy n="170" d="100"/>
        </p:scale>
        <p:origin x="2490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 standalone="no"?>
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fld id="{DCF68248-9CF8-4C97-85DE-A465E30590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74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E34526D-5DA6-4550-8B1E-86C3EBDC57B9}" type="datetimeFigureOut">
              <a:rPr lang="en-AU"/>
              <a:pPr>
                <a:defRPr/>
              </a:pPr>
              <a:t>12/10/2015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3429AE-B378-4A83-B84B-5F104916AE3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5863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850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58850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58850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58850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58850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defTabSz="958850" eaLnBrk="0" fontAlgn="base" hangingPunct="0">
              <a:spcBef>
                <a:spcPct val="2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defTabSz="958850" eaLnBrk="0" fontAlgn="base" hangingPunct="0">
              <a:spcBef>
                <a:spcPct val="2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defTabSz="958850" eaLnBrk="0" fontAlgn="base" hangingPunct="0">
              <a:spcBef>
                <a:spcPct val="2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defTabSz="958850" eaLnBrk="0" fontAlgn="base" hangingPunct="0">
              <a:spcBef>
                <a:spcPct val="2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0E76C6D3-8D57-4273-9C85-1B577DACFFD0}" type="slidenum">
              <a:rPr kumimoji="0" lang="en-AU" altLang="en-US" sz="1200" b="0">
                <a:latin typeface="Times New Roman" panose="02020603050405020304" pitchFamily="18" charset="0"/>
              </a:rPr>
              <a:pPr/>
              <a:t>4</a:t>
            </a:fld>
            <a:endParaRPr kumimoji="0" lang="en-AU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11268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685800" y="6529388"/>
            <a:ext cx="3505200" cy="3270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invGray">
          <a:xfrm>
            <a:off x="685800" y="2311400"/>
            <a:ext cx="8456613" cy="1117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invGray">
          <a:xfrm>
            <a:off x="881063" y="1190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invGray">
          <a:xfrm>
            <a:off x="881063" y="3476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invGray">
          <a:xfrm>
            <a:off x="881063" y="573088"/>
            <a:ext cx="66675" cy="666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invGray">
          <a:xfrm>
            <a:off x="881063" y="10334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invGray">
          <a:xfrm>
            <a:off x="881063" y="12620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invGray">
          <a:xfrm>
            <a:off x="881063" y="14906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invGray">
          <a:xfrm>
            <a:off x="881063" y="1716088"/>
            <a:ext cx="66675" cy="666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invGray">
          <a:xfrm>
            <a:off x="881063" y="1947863"/>
            <a:ext cx="66675" cy="635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invGray">
          <a:xfrm>
            <a:off x="881063" y="21764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538663" y="6669088"/>
            <a:ext cx="4332287" cy="66675"/>
            <a:chOff x="2859" y="4202"/>
            <a:chExt cx="2729" cy="41"/>
          </a:xfrm>
        </p:grpSpPr>
        <p:sp>
          <p:nvSpPr>
            <p:cNvPr id="16" name="Oval 14"/>
            <p:cNvSpPr>
              <a:spLocks noChangeArrowheads="1"/>
            </p:cNvSpPr>
            <p:nvPr userDrawn="1"/>
          </p:nvSpPr>
          <p:spPr bwMode="invGray">
            <a:xfrm>
              <a:off x="2859" y="420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17" name="Oval 15"/>
            <p:cNvSpPr>
              <a:spLocks noChangeArrowheads="1"/>
            </p:cNvSpPr>
            <p:nvPr userDrawn="1"/>
          </p:nvSpPr>
          <p:spPr bwMode="invGray">
            <a:xfrm>
              <a:off x="3243" y="420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18" name="Oval 16"/>
            <p:cNvSpPr>
              <a:spLocks noChangeArrowheads="1"/>
            </p:cNvSpPr>
            <p:nvPr userDrawn="1"/>
          </p:nvSpPr>
          <p:spPr bwMode="invGray">
            <a:xfrm>
              <a:off x="3627" y="4202"/>
              <a:ext cx="41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19" name="Oval 17"/>
            <p:cNvSpPr>
              <a:spLocks noChangeArrowheads="1"/>
            </p:cNvSpPr>
            <p:nvPr userDrawn="1"/>
          </p:nvSpPr>
          <p:spPr bwMode="invGray">
            <a:xfrm>
              <a:off x="4011" y="4202"/>
              <a:ext cx="41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20" name="Oval 18"/>
            <p:cNvSpPr>
              <a:spLocks noChangeArrowheads="1"/>
            </p:cNvSpPr>
            <p:nvPr userDrawn="1"/>
          </p:nvSpPr>
          <p:spPr bwMode="invGray">
            <a:xfrm>
              <a:off x="4395" y="420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21" name="Oval 19"/>
            <p:cNvSpPr>
              <a:spLocks noChangeArrowheads="1"/>
            </p:cNvSpPr>
            <p:nvPr userDrawn="1"/>
          </p:nvSpPr>
          <p:spPr bwMode="invGray">
            <a:xfrm>
              <a:off x="4779" y="420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22" name="Oval 20"/>
            <p:cNvSpPr>
              <a:spLocks noChangeArrowheads="1"/>
            </p:cNvSpPr>
            <p:nvPr userDrawn="1"/>
          </p:nvSpPr>
          <p:spPr bwMode="invGray">
            <a:xfrm>
              <a:off x="5163" y="420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23" name="Oval 21"/>
            <p:cNvSpPr>
              <a:spLocks noChangeArrowheads="1"/>
            </p:cNvSpPr>
            <p:nvPr userDrawn="1"/>
          </p:nvSpPr>
          <p:spPr bwMode="invGray">
            <a:xfrm>
              <a:off x="5547" y="4202"/>
              <a:ext cx="41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</p:grpSp>
      <p:sp>
        <p:nvSpPr>
          <p:cNvPr id="24" name="Oval 22"/>
          <p:cNvSpPr>
            <a:spLocks noChangeArrowheads="1"/>
          </p:cNvSpPr>
          <p:nvPr/>
        </p:nvSpPr>
        <p:spPr bwMode="invGray">
          <a:xfrm>
            <a:off x="881063" y="804863"/>
            <a:ext cx="66675" cy="635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7191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noFill/>
          <a:ln w="9525">
            <a:noFill/>
          </a:ln>
        </p:spPr>
        <p:txBody>
          <a:bodyPr/>
          <a:lstStyle>
            <a:lvl1pPr>
              <a:defRPr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92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956971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246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B1B64-DE18-4F2E-BD0B-C202039BBC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360140"/>
      </p:ext>
    </p:extLst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76200"/>
            <a:ext cx="21907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4198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246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0F18B-123F-470F-B612-B0610618A2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67697"/>
      </p:ext>
    </p:extLst>
  </p:cSld>
  <p:clrMapOvr>
    <a:masterClrMapping/>
  </p:clrMapOvr>
  <p:transition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838200"/>
            <a:ext cx="8763000" cy="5410200"/>
          </a:xfrm>
        </p:spPr>
        <p:txBody>
          <a:bodyPr/>
          <a:lstStyle/>
          <a:p>
            <a:pPr lvl="0"/>
            <a:endParaRPr lang="en-AU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5790980"/>
      </p:ext>
    </p:extLst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ndara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791200"/>
          </a:xfrm>
        </p:spPr>
        <p:txBody>
          <a:bodyPr lIns="36000" rIns="36000"/>
          <a:lstStyle>
            <a:lvl1pPr defTabSz="720000">
              <a:spcBef>
                <a:spcPts val="200"/>
              </a:spcBef>
              <a:tabLst>
                <a:tab pos="180000" algn="l"/>
              </a:tabLst>
              <a:defRPr sz="2200" spc="-10" baseline="0"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defTabSz="720000">
              <a:spcBef>
                <a:spcPts val="200"/>
              </a:spcBef>
              <a:tabLst>
                <a:tab pos="72000" algn="l"/>
                <a:tab pos="180000" algn="l"/>
              </a:tabLst>
              <a:defRPr sz="2200" spc="-10" baseline="0"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defTabSz="720000">
              <a:spcBef>
                <a:spcPts val="200"/>
              </a:spcBef>
              <a:tabLst>
                <a:tab pos="180000" algn="l"/>
              </a:tabLst>
              <a:defRPr sz="2200" spc="-10" baseline="0"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defTabSz="720000">
              <a:spcBef>
                <a:spcPts val="200"/>
              </a:spcBef>
              <a:tabLst>
                <a:tab pos="180000" algn="l"/>
              </a:tabLst>
              <a:defRPr sz="2200" spc="-10" baseline="0"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defTabSz="720000">
              <a:spcBef>
                <a:spcPts val="200"/>
              </a:spcBef>
              <a:tabLst>
                <a:tab pos="180000" algn="l"/>
              </a:tabLst>
              <a:defRPr sz="2200" spc="-10" baseline="0"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6299418"/>
      </p:ext>
    </p:extLst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246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2DF13-8CFB-4508-8359-71833830E9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16768"/>
      </p:ext>
    </p:extLst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305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838200"/>
            <a:ext cx="4305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246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1CF01-BFC7-4AD4-AE32-8037002A03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463021"/>
      </p:ext>
    </p:extLst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246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95810-B73F-46E0-BB69-7CA624E6DA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18772"/>
      </p:ext>
    </p:extLst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182568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246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F887-9D11-4B8E-9AC0-EDDDDF8E94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74797"/>
      </p:ext>
    </p:extLst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246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142D5-86DE-423B-87D9-C406471379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05952"/>
      </p:ext>
    </p:extLst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477158"/>
      </p:ext>
    </p:extLst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solidFill>
            <a:srgbClr val="FFFF66"/>
          </a:solidFill>
          <a:ln w="25400" cap="sq">
            <a:solidFill>
              <a:srgbClr val="339966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A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609600"/>
          </a:xfrm>
          <a:prstGeom prst="rect">
            <a:avLst/>
          </a:prstGeom>
          <a:solidFill>
            <a:srgbClr val="FFFF99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763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85" r:id="rId2"/>
    <p:sldLayoutId id="2147484490" r:id="rId3"/>
    <p:sldLayoutId id="2147484491" r:id="rId4"/>
    <p:sldLayoutId id="2147484492" r:id="rId5"/>
    <p:sldLayoutId id="2147484486" r:id="rId6"/>
    <p:sldLayoutId id="2147484493" r:id="rId7"/>
    <p:sldLayoutId id="2147484494" r:id="rId8"/>
    <p:sldLayoutId id="2147484487" r:id="rId9"/>
    <p:sldLayoutId id="2147484495" r:id="rId10"/>
    <p:sldLayoutId id="2147484496" r:id="rId11"/>
    <p:sldLayoutId id="2147484488" r:id="rId12"/>
  </p:sldLayoutIdLst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build="p" bldLvl="5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4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4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4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4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eaeconomics.org/" TargetMode="External"/><Relationship Id="rId2" Type="http://schemas.openxmlformats.org/officeDocument/2006/relationships/hyperlink" Target="http://fass.kingston.ac.uk/faculty/school-of-economics-history-and-politic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://www.debtdeflation.com/blogs" TargetMode="External"/><Relationship Id="rId4" Type="http://schemas.openxmlformats.org/officeDocument/2006/relationships/hyperlink" Target="https://sourceforge.net/p/minsky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hyperlink" Target="http://www.federalreserve.gov/Boarddocs/Speeches/2004/20041008/default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f.org/external/pubs/ft/fandd/2014/09/blanchard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theguardian.com/commentisfree/2014/may/09/university-economics-teaching-lobotomy-non-mainstrea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incar%C3%A9_map" TargetMode="External"/><Relationship Id="rId2" Type="http://schemas.openxmlformats.org/officeDocument/2006/relationships/hyperlink" Target="http://projecteuclid.org/euclid.cmp/11039079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krugman.blogs.nytimes.com/2012/03/27/banking-mysticism/?_r=0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5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hyperlink" Target="http://www.amazon.co.uk/Debunking-Economics-Revised-Expanded-Dethroned/dp/1848139926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azon.co.uk/Butterfly-Economics-New-General-Theory/dp/0465053564/" TargetMode="External"/><Relationship Id="rId5" Type="http://schemas.openxmlformats.org/officeDocument/2006/relationships/image" Target="../media/image62.png"/><Relationship Id="rId4" Type="http://schemas.openxmlformats.org/officeDocument/2006/relationships/hyperlink" Target="http://www.amazon.co.uk/Money-Blood-Revolution-George-Cooper/dp/0857193821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virginia.edu/~ey2d/Chari_Testimony.pdf" TargetMode="External"/><Relationship Id="rId2" Type="http://schemas.openxmlformats.org/officeDocument/2006/relationships/hyperlink" Target="http://www.nber.org/papers/w7300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mazon.com/Models-Business-Cycles-Robert-Lucas/dp/0631147918" TargetMode="External"/><Relationship Id="rId4" Type="http://schemas.openxmlformats.org/officeDocument/2006/relationships/hyperlink" Target="http://rogerfarmerblog.blogspot.co.uk/2014/01/i-am-neo-paleo-keynesian-there-has-been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urceforge.net/p/minsky/" TargetMode="External"/><Relationship Id="rId2" Type="http://schemas.openxmlformats.org/officeDocument/2006/relationships/hyperlink" Target="https://sourceforge.net/projects/minsky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8458200" cy="762000"/>
          </a:xfrm>
          <a:noFill/>
          <a:ln w="12700"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Economics beyond the straight &amp; narrow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7086600" cy="2819400"/>
          </a:xfrm>
        </p:spPr>
        <p:txBody>
          <a:bodyPr/>
          <a:lstStyle/>
          <a:p>
            <a:r>
              <a:rPr lang="en-US" dirty="0" smtClean="0"/>
              <a:t>Professor Steve Keen</a:t>
            </a:r>
          </a:p>
          <a:p>
            <a:r>
              <a:rPr lang="en-GB" dirty="0" smtClean="0"/>
              <a:t>Head of Economics, History &amp; Politics</a:t>
            </a:r>
            <a:endParaRPr lang="en-US" dirty="0" smtClean="0"/>
          </a:p>
          <a:p>
            <a:r>
              <a:rPr lang="en-US" b="1" dirty="0" smtClean="0">
                <a:hlinkClick r:id="rId2"/>
              </a:rPr>
              <a:t>Kingston University London</a:t>
            </a:r>
            <a:endParaRPr lang="en-US" b="1" dirty="0" smtClean="0"/>
          </a:p>
          <a:p>
            <a:r>
              <a:rPr lang="en-US" dirty="0" smtClean="0">
                <a:hlinkClick r:id="rId3"/>
              </a:rPr>
              <a:t>IDEAeconomics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Minsky Open Source System Dynamics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hlinkClick r:id="rId5"/>
              </a:rPr>
              <a:t>www.debtdeflation.com/blogs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"/>
            <a:ext cx="2209800" cy="2204220"/>
          </a:xfrm>
          <a:prstGeom prst="rect">
            <a:avLst/>
          </a:prstGeom>
        </p:spPr>
      </p:pic>
    </p:spTree>
  </p:cSld>
  <p:clrMapOvr>
    <a:masterClrMapping/>
  </p:clrMapOvr>
  <p:transition advTm="9095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Economics without Equilibrium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38200"/>
            <a:ext cx="8134350" cy="580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781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Economics without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3352800"/>
          </a:xfrm>
        </p:spPr>
        <p:txBody>
          <a:bodyPr/>
          <a:lstStyle/>
          <a:p>
            <a:r>
              <a:rPr lang="en-GB" dirty="0" smtClean="0"/>
              <a:t>So economic models don’t have to be in equilibrium</a:t>
            </a:r>
          </a:p>
          <a:p>
            <a:r>
              <a:rPr lang="en-GB" dirty="0" smtClean="0"/>
              <a:t>And neither does the economy</a:t>
            </a:r>
          </a:p>
          <a:p>
            <a:r>
              <a:rPr lang="en-GB" dirty="0" smtClean="0"/>
              <a:t>“Complex systems” economists build non-equilibrium models</a:t>
            </a:r>
          </a:p>
          <a:p>
            <a:r>
              <a:rPr lang="en-GB" dirty="0" smtClean="0"/>
              <a:t>Use them for insights into the actual economy</a:t>
            </a:r>
          </a:p>
          <a:p>
            <a:r>
              <a:rPr lang="en-GB" dirty="0" smtClean="0"/>
              <a:t>For example, what if capitalists don’t invest all their profits? Instead</a:t>
            </a:r>
          </a:p>
          <a:p>
            <a:pPr lvl="1"/>
            <a:r>
              <a:rPr lang="en-GB" dirty="0" smtClean="0"/>
              <a:t>Invest more during a boom</a:t>
            </a:r>
          </a:p>
          <a:p>
            <a:pPr lvl="1"/>
            <a:r>
              <a:rPr lang="en-GB" dirty="0" smtClean="0"/>
              <a:t>Less during a slump</a:t>
            </a:r>
          </a:p>
          <a:p>
            <a:pPr lvl="1"/>
            <a:r>
              <a:rPr lang="en-GB" dirty="0" smtClean="0"/>
              <a:t>Borrow money to fund the difference</a:t>
            </a:r>
          </a:p>
          <a:p>
            <a:pPr lvl="1"/>
            <a:r>
              <a:rPr lang="en-GB" dirty="0" smtClean="0"/>
              <a:t>Pay interest on outstanding debt…</a:t>
            </a:r>
            <a:endParaRPr lang="en-US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230392"/>
              </p:ext>
            </p:extLst>
          </p:nvPr>
        </p:nvGraphicFramePr>
        <p:xfrm>
          <a:off x="292100" y="4191000"/>
          <a:ext cx="5672651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Packager Shell Object" showAsIcon="1" r:id="rId3" imgW="1642680" imgH="350640" progId="Package">
                  <p:embed/>
                </p:oleObj>
              </mc:Choice>
              <mc:Fallback>
                <p:oleObj name="Packager Shell Object" showAsIcon="1" r:id="rId3" imgW="1642680" imgH="3506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2100" y="4191000"/>
                        <a:ext cx="5672651" cy="1211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5334000"/>
            <a:ext cx="876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" tIns="34529" rIns="27000" bIns="34529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kern="0" dirty="0" smtClean="0">
                <a:effectLst/>
              </a:rPr>
              <a:t>How does this compare to the actual economy?...</a:t>
            </a:r>
            <a:endParaRPr lang="en-US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72234492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economic application—the economic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1219200"/>
          </a:xfrm>
        </p:spPr>
        <p:txBody>
          <a:bodyPr/>
          <a:lstStyle/>
          <a:p>
            <a:r>
              <a:rPr lang="en-GB" dirty="0" smtClean="0"/>
              <a:t>From “The Great Moderation” to “The Great Recession”…</a:t>
            </a:r>
          </a:p>
          <a:p>
            <a:pPr lvl="1"/>
            <a:r>
              <a:rPr lang="en-US" dirty="0" smtClean="0"/>
              <a:t>“improved </a:t>
            </a:r>
            <a:r>
              <a:rPr lang="en-US" dirty="0"/>
              <a:t>control of inflation has contributed in important measure to </a:t>
            </a:r>
            <a:r>
              <a:rPr lang="en-US" i="1" dirty="0"/>
              <a:t>this welcome change in the economy</a:t>
            </a:r>
            <a:r>
              <a:rPr lang="en-US" dirty="0"/>
              <a:t>.” (</a:t>
            </a:r>
            <a:r>
              <a:rPr lang="en-US" dirty="0">
                <a:hlinkClick r:id="rId2"/>
              </a:rPr>
              <a:t>Bernanke 2004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756738"/>
            <a:ext cx="7086600" cy="511683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 rot="911522">
            <a:off x="2216318" y="3366613"/>
            <a:ext cx="5159076" cy="228600"/>
          </a:xfrm>
          <a:prstGeom prst="rightArrow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 rot="17064092">
            <a:off x="6927714" y="3368566"/>
            <a:ext cx="931481" cy="228600"/>
          </a:xfrm>
          <a:prstGeom prst="rightArrow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100" y="1778101"/>
            <a:ext cx="7054850" cy="50798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904642">
            <a:off x="3447786" y="3262599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20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Falling then rising unemployment</a:t>
            </a:r>
            <a:endParaRPr lang="en-US" sz="20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9571225">
            <a:off x="3667431" y="3416896"/>
            <a:ext cx="3080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20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Rising private debt to GDP</a:t>
            </a:r>
            <a:endParaRPr lang="en-US" sz="20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16219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/>
      <p:bldP spid="7" grpId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economic application—the economic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6019800"/>
          </a:xfrm>
        </p:spPr>
        <p:txBody>
          <a:bodyPr/>
          <a:lstStyle/>
          <a:p>
            <a:r>
              <a:rPr lang="en-GB" dirty="0" smtClean="0"/>
              <a:t>Blanchard concedes mainstream obsessed with linear models:</a:t>
            </a:r>
          </a:p>
          <a:p>
            <a:pPr lvl="1"/>
            <a:r>
              <a:rPr lang="en-GB" dirty="0" smtClean="0"/>
              <a:t>“</a:t>
            </a:r>
            <a:r>
              <a:rPr lang="en-US" dirty="0"/>
              <a:t>We in the field did think of the economy as roughly linear, constantly subject to different shocks, constantly fluctuating, but naturally returning to its steady state over </a:t>
            </a:r>
            <a:r>
              <a:rPr lang="en-US" dirty="0" smtClean="0"/>
              <a:t>time.</a:t>
            </a:r>
          </a:p>
          <a:p>
            <a:pPr lvl="1"/>
            <a:r>
              <a:rPr lang="en-US" dirty="0" smtClean="0"/>
              <a:t>Instead </a:t>
            </a:r>
            <a:r>
              <a:rPr lang="en-US" dirty="0"/>
              <a:t>of talking about fluctuations, we increasingly used the term “business cycle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Even </a:t>
            </a:r>
            <a:r>
              <a:rPr lang="en-US" dirty="0"/>
              <a:t>when we later developed techniques to deal with nonlinearities, this generally benign view of fluctuations remained dominant</a:t>
            </a:r>
            <a:r>
              <a:rPr lang="en-US" dirty="0" smtClean="0"/>
              <a:t>.” (</a:t>
            </a:r>
            <a:r>
              <a:rPr lang="en-US" dirty="0" smtClean="0">
                <a:hlinkClick r:id="rId2"/>
              </a:rPr>
              <a:t>Blanchard 2014</a:t>
            </a:r>
            <a:r>
              <a:rPr lang="en-US" dirty="0" smtClean="0"/>
              <a:t>)</a:t>
            </a:r>
          </a:p>
          <a:p>
            <a:r>
              <a:rPr lang="en-GB" dirty="0" smtClean="0"/>
              <a:t>But cops out on embracing nonlinearity:</a:t>
            </a:r>
          </a:p>
          <a:p>
            <a:pPr lvl="1"/>
            <a:r>
              <a:rPr lang="en-GB" dirty="0" smtClean="0"/>
              <a:t>“</a:t>
            </a:r>
            <a:r>
              <a:rPr lang="en-US" dirty="0" smtClean="0"/>
              <a:t>should </a:t>
            </a:r>
            <a:r>
              <a:rPr lang="en-US" dirty="0"/>
              <a:t>we modify our benchmark </a:t>
            </a:r>
            <a:r>
              <a:rPr lang="en-US" dirty="0" smtClean="0"/>
              <a:t>… (</a:t>
            </a:r>
            <a:r>
              <a:rPr lang="en-US" dirty="0"/>
              <a:t>DSGE) models </a:t>
            </a:r>
            <a:r>
              <a:rPr lang="en-US" dirty="0" smtClean="0"/>
              <a:t>… to </a:t>
            </a:r>
            <a:r>
              <a:rPr lang="en-US" dirty="0"/>
              <a:t>describe how the economy behaves in the dark corners</a:t>
            </a:r>
            <a:r>
              <a:rPr lang="en-US" dirty="0" smtClean="0"/>
              <a:t>?...</a:t>
            </a:r>
          </a:p>
          <a:p>
            <a:pPr lvl="1"/>
            <a:r>
              <a:rPr lang="en-US" dirty="0"/>
              <a:t>Trying to create a model that integrates normal times and systemic risks may be beyond the profession’s conceptual and technical reach at this stage</a:t>
            </a:r>
            <a:r>
              <a:rPr lang="en-US" dirty="0" smtClean="0"/>
              <a:t>.…”</a:t>
            </a:r>
          </a:p>
          <a:p>
            <a:r>
              <a:rPr lang="en-GB" dirty="0" smtClean="0"/>
              <a:t>No it’s not—it’s just beyond a linear equilibrium paradigm.</a:t>
            </a:r>
          </a:p>
          <a:p>
            <a:r>
              <a:rPr lang="en-GB" dirty="0" smtClean="0"/>
              <a:t>Embracing nonlinearity </a:t>
            </a:r>
            <a:r>
              <a:rPr lang="en-GB" b="1" i="1" dirty="0" smtClean="0"/>
              <a:t>even in simplest way</a:t>
            </a:r>
            <a:r>
              <a:rPr lang="en-GB" dirty="0" smtClean="0"/>
              <a:t> generates such a model…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6661748"/>
      </p:ext>
    </p:extLst>
  </p:cSld>
  <p:clrMapOvr>
    <a:masterClrMapping/>
  </p:clrMapOvr>
  <p:transition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987800" y="3215267"/>
          <a:ext cx="2669232" cy="1925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3" imgW="1002960" imgH="723600" progId="Equation.DSMT4">
                  <p:embed/>
                </p:oleObj>
              </mc:Choice>
              <mc:Fallback>
                <p:oleObj name="Equation" r:id="rId3" imgW="100296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3215267"/>
                        <a:ext cx="2669232" cy="19256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ounded Rectangle 27"/>
          <p:cNvSpPr/>
          <p:nvPr/>
        </p:nvSpPr>
        <p:spPr bwMode="auto">
          <a:xfrm>
            <a:off x="1752600" y="1117573"/>
            <a:ext cx="2139424" cy="346364"/>
          </a:xfrm>
          <a:prstGeom prst="roundRect">
            <a:avLst/>
          </a:prstGeom>
          <a:gradFill flip="none" rotWithShape="1">
            <a:gsLst>
              <a:gs pos="11000">
                <a:srgbClr val="FFC000"/>
              </a:gs>
              <a:gs pos="95000">
                <a:srgbClr val="FF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3993376" y="3330496"/>
            <a:ext cx="372328" cy="447542"/>
          </a:xfrm>
          <a:prstGeom prst="roundRect">
            <a:avLst/>
          </a:prstGeom>
          <a:gradFill flip="none" rotWithShape="1">
            <a:gsLst>
              <a:gs pos="11000">
                <a:srgbClr val="FFC000"/>
              </a:gs>
              <a:gs pos="95000">
                <a:srgbClr val="FF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4953000" y="1083528"/>
            <a:ext cx="2139424" cy="381000"/>
          </a:xfrm>
          <a:prstGeom prst="roundRect">
            <a:avLst/>
          </a:prstGeom>
          <a:gradFill flip="none" rotWithShape="1">
            <a:gsLst>
              <a:gs pos="11000">
                <a:srgbClr val="FFC000"/>
              </a:gs>
              <a:gs pos="95000">
                <a:srgbClr val="FF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4656872" y="3286073"/>
            <a:ext cx="372328" cy="508693"/>
          </a:xfrm>
          <a:prstGeom prst="roundRect">
            <a:avLst/>
          </a:prstGeom>
          <a:gradFill flip="none" rotWithShape="1">
            <a:gsLst>
              <a:gs pos="11000">
                <a:srgbClr val="FFC000"/>
              </a:gs>
              <a:gs pos="95000">
                <a:srgbClr val="FF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2226529" y="1442470"/>
            <a:ext cx="3267988" cy="381000"/>
          </a:xfrm>
          <a:prstGeom prst="roundRect">
            <a:avLst/>
          </a:prstGeom>
          <a:gradFill flip="none" rotWithShape="1">
            <a:gsLst>
              <a:gs pos="11000">
                <a:srgbClr val="FFC000"/>
              </a:gs>
              <a:gs pos="95000">
                <a:srgbClr val="FF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5477789" y="3320548"/>
            <a:ext cx="372328" cy="447542"/>
          </a:xfrm>
          <a:prstGeom prst="roundRect">
            <a:avLst/>
          </a:prstGeom>
          <a:gradFill flip="none" rotWithShape="1">
            <a:gsLst>
              <a:gs pos="11000">
                <a:srgbClr val="FFC000"/>
              </a:gs>
              <a:gs pos="95000">
                <a:srgbClr val="FF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6042352" y="1447800"/>
            <a:ext cx="2212647" cy="381000"/>
          </a:xfrm>
          <a:prstGeom prst="roundRect">
            <a:avLst/>
          </a:prstGeom>
          <a:gradFill flip="none" rotWithShape="1">
            <a:gsLst>
              <a:gs pos="11000">
                <a:srgbClr val="FFC000"/>
              </a:gs>
              <a:gs pos="95000">
                <a:srgbClr val="FF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6152833" y="3334655"/>
            <a:ext cx="372328" cy="447542"/>
          </a:xfrm>
          <a:prstGeom prst="roundRect">
            <a:avLst/>
          </a:prstGeom>
          <a:gradFill flip="none" rotWithShape="1">
            <a:gsLst>
              <a:gs pos="11000">
                <a:srgbClr val="FFC000"/>
              </a:gs>
              <a:gs pos="95000">
                <a:srgbClr val="FF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1858757" y="1790796"/>
            <a:ext cx="2673564" cy="381000"/>
          </a:xfrm>
          <a:prstGeom prst="roundRect">
            <a:avLst/>
          </a:prstGeom>
          <a:gradFill flip="none" rotWithShape="1">
            <a:gsLst>
              <a:gs pos="11000">
                <a:srgbClr val="FFC000"/>
              </a:gs>
              <a:gs pos="95000">
                <a:srgbClr val="FF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4004451" y="4067175"/>
            <a:ext cx="372328" cy="301192"/>
          </a:xfrm>
          <a:prstGeom prst="roundRect">
            <a:avLst/>
          </a:prstGeom>
          <a:gradFill flip="none" rotWithShape="1">
            <a:gsLst>
              <a:gs pos="11000">
                <a:srgbClr val="FFC000"/>
              </a:gs>
              <a:gs pos="95000">
                <a:srgbClr val="FF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5653580" y="1828800"/>
            <a:ext cx="1814020" cy="381000"/>
          </a:xfrm>
          <a:prstGeom prst="roundRect">
            <a:avLst/>
          </a:prstGeom>
          <a:gradFill flip="none" rotWithShape="1">
            <a:gsLst>
              <a:gs pos="11000">
                <a:srgbClr val="FFC000"/>
              </a:gs>
              <a:gs pos="95000">
                <a:srgbClr val="FF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4697195" y="3970638"/>
            <a:ext cx="436255" cy="411791"/>
          </a:xfrm>
          <a:prstGeom prst="roundRect">
            <a:avLst/>
          </a:prstGeom>
          <a:gradFill flip="none" rotWithShape="1">
            <a:gsLst>
              <a:gs pos="11000">
                <a:srgbClr val="FFC000"/>
              </a:gs>
              <a:gs pos="95000">
                <a:srgbClr val="FF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1828800" y="2451629"/>
            <a:ext cx="2994708" cy="381000"/>
          </a:xfrm>
          <a:prstGeom prst="roundRect">
            <a:avLst/>
          </a:prstGeom>
          <a:gradFill flip="none" rotWithShape="1">
            <a:gsLst>
              <a:gs pos="11000">
                <a:srgbClr val="FFC000"/>
              </a:gs>
              <a:gs pos="95000">
                <a:srgbClr val="FF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3974494" y="4653118"/>
            <a:ext cx="372328" cy="376082"/>
          </a:xfrm>
          <a:prstGeom prst="roundRect">
            <a:avLst/>
          </a:prstGeom>
          <a:gradFill flip="none" rotWithShape="1">
            <a:gsLst>
              <a:gs pos="11000">
                <a:srgbClr val="FFC000"/>
              </a:gs>
              <a:gs pos="95000">
                <a:srgbClr val="FF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5867400" y="2438400"/>
            <a:ext cx="2470035" cy="381000"/>
          </a:xfrm>
          <a:prstGeom prst="roundRect">
            <a:avLst/>
          </a:prstGeom>
          <a:gradFill flip="none" rotWithShape="1">
            <a:gsLst>
              <a:gs pos="11000">
                <a:srgbClr val="FFC000"/>
              </a:gs>
              <a:gs pos="95000">
                <a:srgbClr val="FF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4542993" y="4566404"/>
            <a:ext cx="423313" cy="462795"/>
          </a:xfrm>
          <a:prstGeom prst="roundRect">
            <a:avLst/>
          </a:prstGeom>
          <a:gradFill flip="none" rotWithShape="1">
            <a:gsLst>
              <a:gs pos="11000">
                <a:srgbClr val="FFC000"/>
              </a:gs>
              <a:gs pos="95000">
                <a:srgbClr val="FF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rules, complex </a:t>
            </a:r>
            <a:r>
              <a:rPr lang="en-US" dirty="0" err="1" smtClean="0"/>
              <a:t>behaviour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799"/>
            <a:ext cx="8610600" cy="2925897"/>
          </a:xfrm>
        </p:spPr>
        <p:txBody>
          <a:bodyPr/>
          <a:lstStyle/>
          <a:p>
            <a:r>
              <a:rPr lang="en-US" dirty="0" smtClean="0"/>
              <a:t>My 1995 Minsky </a:t>
            </a:r>
            <a:r>
              <a:rPr lang="en-US" dirty="0"/>
              <a:t>model </a:t>
            </a:r>
            <a:r>
              <a:rPr lang="en-US" dirty="0" smtClean="0"/>
              <a:t>can be stated as strict identities:</a:t>
            </a:r>
            <a:endParaRPr lang="en-US" dirty="0"/>
          </a:p>
          <a:p>
            <a:pPr lvl="2"/>
            <a:r>
              <a:rPr lang="en-GB" i="1" dirty="0"/>
              <a:t>The </a:t>
            </a:r>
            <a:r>
              <a:rPr lang="en-GB" b="1" i="1" dirty="0"/>
              <a:t>employment rate</a:t>
            </a:r>
            <a:r>
              <a:rPr lang="en-GB" i="1" dirty="0"/>
              <a:t> will rise if </a:t>
            </a:r>
            <a:r>
              <a:rPr lang="en-GB" b="1" i="1" dirty="0"/>
              <a:t>economic growth</a:t>
            </a:r>
            <a:r>
              <a:rPr lang="en-GB" i="1" dirty="0"/>
              <a:t> exceeds the sum of </a:t>
            </a:r>
            <a:r>
              <a:rPr lang="en-GB" b="1" i="1" dirty="0"/>
              <a:t>growth in </a:t>
            </a:r>
            <a:r>
              <a:rPr lang="en-GB" b="1" i="1" dirty="0" err="1"/>
              <a:t>labor</a:t>
            </a:r>
            <a:r>
              <a:rPr lang="en-GB" b="1" i="1" dirty="0"/>
              <a:t> productivity </a:t>
            </a:r>
            <a:r>
              <a:rPr lang="en-GB" i="1" dirty="0" smtClean="0"/>
              <a:t>and </a:t>
            </a:r>
            <a:r>
              <a:rPr lang="en-GB" b="1" i="1" dirty="0"/>
              <a:t>population </a:t>
            </a:r>
            <a:r>
              <a:rPr lang="en-GB" b="1" i="1" dirty="0" smtClean="0"/>
              <a:t>growth</a:t>
            </a:r>
            <a:r>
              <a:rPr lang="en-GB" i="1" dirty="0" smtClean="0"/>
              <a:t>;</a:t>
            </a:r>
            <a:endParaRPr lang="en-GB" i="1" dirty="0"/>
          </a:p>
          <a:p>
            <a:pPr lvl="2"/>
            <a:r>
              <a:rPr lang="en-GB" i="1" dirty="0"/>
              <a:t>The </a:t>
            </a:r>
            <a:r>
              <a:rPr lang="en-GB" b="1" i="1" dirty="0"/>
              <a:t>wages share of output</a:t>
            </a:r>
            <a:r>
              <a:rPr lang="en-GB" i="1" dirty="0"/>
              <a:t> will rise if </a:t>
            </a:r>
            <a:r>
              <a:rPr lang="en-GB" b="1" i="1" dirty="0"/>
              <a:t>wage demands</a:t>
            </a:r>
            <a:r>
              <a:rPr lang="en-GB" i="1" dirty="0"/>
              <a:t> exceed the </a:t>
            </a:r>
            <a:r>
              <a:rPr lang="en-GB" b="1" i="1" dirty="0"/>
              <a:t>growth in </a:t>
            </a:r>
            <a:r>
              <a:rPr lang="en-GB" b="1" i="1" dirty="0" err="1"/>
              <a:t>labor</a:t>
            </a:r>
            <a:r>
              <a:rPr lang="en-GB" b="1" i="1" dirty="0"/>
              <a:t> productivity</a:t>
            </a:r>
            <a:r>
              <a:rPr lang="en-GB" i="1" dirty="0"/>
              <a:t>; and</a:t>
            </a:r>
          </a:p>
          <a:p>
            <a:pPr lvl="2"/>
            <a:r>
              <a:rPr lang="en-GB" i="1" dirty="0"/>
              <a:t>The </a:t>
            </a:r>
            <a:r>
              <a:rPr lang="en-GB" b="1" i="1" dirty="0"/>
              <a:t>private debt to GDP ratio</a:t>
            </a:r>
            <a:r>
              <a:rPr lang="en-GB" i="1" dirty="0"/>
              <a:t> will rise if </a:t>
            </a:r>
            <a:r>
              <a:rPr lang="en-GB" b="1" i="1" dirty="0" smtClean="0"/>
              <a:t>private </a:t>
            </a:r>
            <a:r>
              <a:rPr lang="en-GB" b="1" i="1" dirty="0"/>
              <a:t>debt</a:t>
            </a:r>
            <a:r>
              <a:rPr lang="en-GB" i="1" dirty="0"/>
              <a:t> </a:t>
            </a:r>
            <a:r>
              <a:rPr lang="en-GB" b="1" i="1" dirty="0" smtClean="0"/>
              <a:t>growth </a:t>
            </a:r>
            <a:r>
              <a:rPr lang="en-GB" i="1" dirty="0" smtClean="0"/>
              <a:t>exceeds </a:t>
            </a:r>
            <a:r>
              <a:rPr lang="en-GB" i="1" dirty="0"/>
              <a:t>the </a:t>
            </a:r>
            <a:r>
              <a:rPr lang="en-GB" b="1" i="1" dirty="0"/>
              <a:t>rate of economic </a:t>
            </a:r>
            <a:r>
              <a:rPr lang="en-GB" b="1" i="1" dirty="0" smtClean="0"/>
              <a:t>growth</a:t>
            </a:r>
            <a:endParaRPr lang="en-GB" i="1" dirty="0" smtClean="0"/>
          </a:p>
          <a:p>
            <a:pPr lvl="1"/>
            <a:r>
              <a:rPr lang="en-GB" dirty="0" smtClean="0"/>
              <a:t>In equations:</a:t>
            </a:r>
            <a:endParaRPr lang="en-GB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05000" y="330517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45736" y="3512897"/>
          <a:ext cx="3621581" cy="1140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5" imgW="2057400" imgH="647640" progId="Equation.DSMT4">
                  <p:embed/>
                </p:oleObj>
              </mc:Choice>
              <mc:Fallback>
                <p:oleObj name="Equation" r:id="rId5" imgW="205740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6" y="3512897"/>
                        <a:ext cx="3621581" cy="11402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3987800" y="3215267"/>
            <a:ext cx="384000" cy="557057"/>
          </a:xfrm>
          <a:prstGeom prst="round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6781800" y="3307920"/>
          <a:ext cx="169068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7" imgW="774360" imgH="431640" progId="Equation.DSMT4">
                  <p:embed/>
                </p:oleObj>
              </mc:Choice>
              <mc:Fallback>
                <p:oleObj name="Equation" r:id="rId7" imgW="774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307920"/>
                        <a:ext cx="1690687" cy="942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le 12"/>
          <p:cNvSpPr/>
          <p:nvPr/>
        </p:nvSpPr>
        <p:spPr bwMode="auto">
          <a:xfrm>
            <a:off x="4638324" y="3200399"/>
            <a:ext cx="447326" cy="557057"/>
          </a:xfrm>
          <a:prstGeom prst="round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6858000" y="4148138"/>
          <a:ext cx="1412875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9" imgW="647640" imgH="393480" progId="Equation.DSMT4">
                  <p:embed/>
                </p:oleObj>
              </mc:Choice>
              <mc:Fallback>
                <p:oleObj name="Equation" r:id="rId9" imgW="647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148138"/>
                        <a:ext cx="1412875" cy="858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le 14"/>
          <p:cNvSpPr/>
          <p:nvPr/>
        </p:nvSpPr>
        <p:spPr bwMode="auto">
          <a:xfrm>
            <a:off x="5464117" y="3204115"/>
            <a:ext cx="374491" cy="557057"/>
          </a:xfrm>
          <a:prstGeom prst="round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6840422" y="5077661"/>
          <a:ext cx="1497013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Equation" r:id="rId11" imgW="685800" imgH="393480" progId="Equation.DSMT4">
                  <p:embed/>
                </p:oleObj>
              </mc:Choice>
              <mc:Fallback>
                <p:oleObj name="Equation" r:id="rId11" imgW="685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422" y="5077661"/>
                        <a:ext cx="1497013" cy="860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ounded Rectangle 16"/>
          <p:cNvSpPr/>
          <p:nvPr/>
        </p:nvSpPr>
        <p:spPr bwMode="auto">
          <a:xfrm>
            <a:off x="6152833" y="3204115"/>
            <a:ext cx="324167" cy="557057"/>
          </a:xfrm>
          <a:prstGeom prst="round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152400" y="4592638"/>
          <a:ext cx="299561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13" imgW="1371600" imgH="444240" progId="Equation.DSMT4">
                  <p:embed/>
                </p:oleObj>
              </mc:Choice>
              <mc:Fallback>
                <p:oleObj name="Equation" r:id="rId13" imgW="13716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592638"/>
                        <a:ext cx="2995613" cy="971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/>
          <p:cNvSpPr/>
          <p:nvPr/>
        </p:nvSpPr>
        <p:spPr bwMode="auto">
          <a:xfrm>
            <a:off x="3968224" y="3886200"/>
            <a:ext cx="481196" cy="557057"/>
          </a:xfrm>
          <a:prstGeom prst="round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4823508" y="5713498"/>
          <a:ext cx="19970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15" imgW="914400" imgH="431640" progId="Equation.DSMT4">
                  <p:embed/>
                </p:oleObj>
              </mc:Choice>
              <mc:Fallback>
                <p:oleObj name="Equation" r:id="rId15" imgW="914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3508" y="5713498"/>
                        <a:ext cx="1997075" cy="942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ounded Rectangle 20"/>
          <p:cNvSpPr/>
          <p:nvPr/>
        </p:nvSpPr>
        <p:spPr bwMode="auto">
          <a:xfrm>
            <a:off x="4632810" y="3862543"/>
            <a:ext cx="500640" cy="557057"/>
          </a:xfrm>
          <a:prstGeom prst="round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228600" y="5660784"/>
          <a:ext cx="2497138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17" imgW="1143000" imgH="431640" progId="Equation.DSMT4">
                  <p:embed/>
                </p:oleObj>
              </mc:Choice>
              <mc:Fallback>
                <p:oleObj name="Equation" r:id="rId17" imgW="1143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660784"/>
                        <a:ext cx="2497138" cy="942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ounded Rectangle 22"/>
          <p:cNvSpPr/>
          <p:nvPr/>
        </p:nvSpPr>
        <p:spPr bwMode="auto">
          <a:xfrm>
            <a:off x="3987800" y="4472143"/>
            <a:ext cx="384000" cy="557057"/>
          </a:xfrm>
          <a:prstGeom prst="round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3108671" y="5791200"/>
          <a:ext cx="14446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19" imgW="660240" imgH="393480" progId="Equation.DSMT4">
                  <p:embed/>
                </p:oleObj>
              </mc:Choice>
              <mc:Fallback>
                <p:oleObj name="Equation" r:id="rId19" imgW="660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671" y="5791200"/>
                        <a:ext cx="1444625" cy="860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ounded Rectangle 24"/>
          <p:cNvSpPr/>
          <p:nvPr/>
        </p:nvSpPr>
        <p:spPr bwMode="auto">
          <a:xfrm>
            <a:off x="4532321" y="4495800"/>
            <a:ext cx="420680" cy="557057"/>
          </a:xfrm>
          <a:prstGeom prst="round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26974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>
                      <p:stCondLst>
                        <p:cond delay="indefinite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hold">
                      <p:stCondLst>
                        <p:cond delay="indefinite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9" fill="hold">
                      <p:stCondLst>
                        <p:cond delay="indefinite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9" grpId="0" animBg="1"/>
      <p:bldP spid="9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457200" y="3979230"/>
            <a:ext cx="7924800" cy="368377"/>
          </a:xfrm>
          <a:prstGeom prst="round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57200" y="2839968"/>
            <a:ext cx="5334000" cy="379464"/>
          </a:xfrm>
          <a:prstGeom prst="round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57200" y="3200400"/>
            <a:ext cx="7924800" cy="410318"/>
          </a:xfrm>
          <a:prstGeom prst="round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57200" y="3601911"/>
            <a:ext cx="7924800" cy="368377"/>
          </a:xfrm>
          <a:prstGeom prst="round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57200" y="4356023"/>
            <a:ext cx="7924800" cy="368377"/>
          </a:xfrm>
          <a:prstGeom prst="round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rules, complex </a:t>
            </a:r>
            <a:r>
              <a:rPr lang="en-US" dirty="0" err="1"/>
              <a:t>behaviour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799"/>
            <a:ext cx="8763000" cy="4370777"/>
          </a:xfrm>
        </p:spPr>
        <p:txBody>
          <a:bodyPr/>
          <a:lstStyle/>
          <a:p>
            <a:r>
              <a:rPr lang="en-GB" dirty="0"/>
              <a:t>Equations are simply expansions of definitions</a:t>
            </a:r>
          </a:p>
          <a:p>
            <a:r>
              <a:rPr lang="en-GB" dirty="0"/>
              <a:t>When put into simplest possible model</a:t>
            </a:r>
          </a:p>
          <a:p>
            <a:pPr lvl="1"/>
            <a:r>
              <a:rPr lang="en-GB" dirty="0" smtClean="0"/>
              <a:t>Generates </a:t>
            </a:r>
            <a:r>
              <a:rPr lang="en-GB" dirty="0"/>
              <a:t>both “Great Moderation” &amp; Great </a:t>
            </a:r>
            <a:r>
              <a:rPr lang="en-GB" dirty="0" smtClean="0"/>
              <a:t>Recession</a:t>
            </a:r>
          </a:p>
          <a:p>
            <a:pPr lvl="1"/>
            <a:r>
              <a:rPr lang="en-GB" dirty="0" smtClean="0"/>
              <a:t>Rising private debt</a:t>
            </a:r>
          </a:p>
          <a:p>
            <a:pPr lvl="1"/>
            <a:r>
              <a:rPr lang="en-GB" dirty="0"/>
              <a:t>R</a:t>
            </a:r>
            <a:r>
              <a:rPr lang="en-GB" dirty="0" smtClean="0"/>
              <a:t>ising inequality</a:t>
            </a:r>
            <a:endParaRPr lang="en-GB" dirty="0"/>
          </a:p>
          <a:p>
            <a:r>
              <a:rPr lang="en-GB" dirty="0" smtClean="0"/>
              <a:t>Simplest possible model:</a:t>
            </a:r>
          </a:p>
          <a:p>
            <a:pPr lvl="1"/>
            <a:r>
              <a:rPr lang="en-GB" dirty="0" smtClean="0"/>
              <a:t>Output Y</a:t>
            </a:r>
            <a:r>
              <a:rPr lang="en-GB" baseline="-25000" dirty="0" smtClean="0"/>
              <a:t>R</a:t>
            </a:r>
            <a:r>
              <a:rPr lang="en-GB" dirty="0" smtClean="0"/>
              <a:t> a linear function of capital K</a:t>
            </a:r>
            <a:r>
              <a:rPr lang="en-GB" baseline="-25000" dirty="0" smtClean="0"/>
              <a:t>R</a:t>
            </a:r>
            <a:endParaRPr lang="en-GB" dirty="0" smtClean="0"/>
          </a:p>
          <a:p>
            <a:pPr lvl="1"/>
            <a:r>
              <a:rPr lang="en-GB" dirty="0" smtClean="0"/>
              <a:t>Investment I</a:t>
            </a:r>
            <a:r>
              <a:rPr lang="en-GB" baseline="-25000" dirty="0" smtClean="0"/>
              <a:t>R</a:t>
            </a:r>
            <a:r>
              <a:rPr lang="en-GB" dirty="0" smtClean="0"/>
              <a:t> a linear function of profit rate </a:t>
            </a:r>
            <a:r>
              <a:rPr lang="en-GB" dirty="0" err="1" smtClean="0">
                <a:latin typeface="Symbol" panose="05050102010706020507" pitchFamily="18" charset="2"/>
              </a:rPr>
              <a:t>p</a:t>
            </a:r>
            <a:r>
              <a:rPr lang="en-GB" baseline="-25000" dirty="0" err="1" smtClean="0"/>
              <a:t>r</a:t>
            </a:r>
            <a:r>
              <a:rPr lang="en-GB" baseline="-25000" dirty="0" smtClean="0"/>
              <a:t> </a:t>
            </a:r>
            <a:r>
              <a:rPr lang="en-GB" dirty="0" smtClean="0"/>
              <a:t>&amp; depreciation</a:t>
            </a:r>
          </a:p>
          <a:p>
            <a:pPr lvl="1"/>
            <a:r>
              <a:rPr lang="en-GB" dirty="0" smtClean="0"/>
              <a:t>Employment a linear function of output</a:t>
            </a:r>
            <a:endParaRPr lang="en-US" dirty="0"/>
          </a:p>
          <a:p>
            <a:pPr lvl="1"/>
            <a:r>
              <a:rPr lang="en-GB" dirty="0"/>
              <a:t>Wage change a linear function of employment rate</a:t>
            </a:r>
          </a:p>
          <a:p>
            <a:pPr lvl="1"/>
            <a:r>
              <a:rPr lang="en-GB" dirty="0" smtClean="0"/>
              <a:t>Change in debt equal to investment minus profits</a:t>
            </a:r>
          </a:p>
          <a:p>
            <a:pPr lvl="1"/>
            <a:r>
              <a:rPr lang="en-GB" b="1" i="1" dirty="0" smtClean="0"/>
              <a:t>No government sector, </a:t>
            </a:r>
            <a:r>
              <a:rPr lang="en-GB" b="1" i="1" dirty="0"/>
              <a:t>no Ponzi </a:t>
            </a:r>
            <a:r>
              <a:rPr lang="en-GB" b="1" i="1" dirty="0" smtClean="0"/>
              <a:t>Finance, </a:t>
            </a:r>
            <a:r>
              <a:rPr lang="en-GB" b="1" i="1" dirty="0"/>
              <a:t>no </a:t>
            </a:r>
            <a:r>
              <a:rPr lang="en-GB" b="1" i="1" dirty="0" smtClean="0"/>
              <a:t>bankruptcy</a:t>
            </a:r>
            <a:endParaRPr lang="en-US" b="1" i="1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56005" y="5075881"/>
          <a:ext cx="10541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3" imgW="482400" imgH="393480" progId="Equation.DSMT4">
                  <p:embed/>
                </p:oleObj>
              </mc:Choice>
              <mc:Fallback>
                <p:oleObj name="Equation" r:id="rId3" imgW="482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05" y="5075881"/>
                        <a:ext cx="1054100" cy="860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227138" y="5240338"/>
          <a:ext cx="22733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5" imgW="1041120" imgH="253800" progId="Equation.DSMT4">
                  <p:embed/>
                </p:oleObj>
              </mc:Choice>
              <mc:Fallback>
                <p:oleObj name="Equation" r:id="rId5" imgW="1041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5240338"/>
                        <a:ext cx="2273300" cy="555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651250" y="5240338"/>
          <a:ext cx="29654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7" imgW="1358640" imgH="253800" progId="Equation.DSMT4">
                  <p:embed/>
                </p:oleObj>
              </mc:Choice>
              <mc:Fallback>
                <p:oleObj name="Equation" r:id="rId7" imgW="1358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5240338"/>
                        <a:ext cx="2965450" cy="555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643268" y="5039690"/>
          <a:ext cx="2439988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9" imgW="1117440" imgH="431640" progId="Equation.DSMT4">
                  <p:embed/>
                </p:oleObj>
              </mc:Choice>
              <mc:Fallback>
                <p:oleObj name="Equation" r:id="rId9" imgW="1117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268" y="5039690"/>
                        <a:ext cx="2439988" cy="944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250260" y="6010481"/>
          <a:ext cx="141446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11" imgW="647640" imgH="228600" progId="Equation.DSMT4">
                  <p:embed/>
                </p:oleObj>
              </mc:Choice>
              <mc:Fallback>
                <p:oleObj name="Equation" r:id="rId11" imgW="647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260" y="6010481"/>
                        <a:ext cx="1414462" cy="500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772946" y="5979160"/>
          <a:ext cx="1747837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13" imgW="799920" imgH="253800" progId="Equation.DSMT4">
                  <p:embed/>
                </p:oleObj>
              </mc:Choice>
              <mc:Fallback>
                <p:oleObj name="Equation" r:id="rId13" imgW="799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2946" y="5979160"/>
                        <a:ext cx="1747837" cy="554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508500" y="5970588"/>
          <a:ext cx="2884488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15" imgW="1320480" imgH="253800" progId="Equation.DSMT4">
                  <p:embed/>
                </p:oleObj>
              </mc:Choice>
              <mc:Fallback>
                <p:oleObj name="Equation" r:id="rId15" imgW="1320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5970588"/>
                        <a:ext cx="2884488" cy="554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7415852" y="5825172"/>
          <a:ext cx="1608137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17" imgW="736560" imgH="393480" progId="Equation.DSMT4">
                  <p:embed/>
                </p:oleObj>
              </mc:Choice>
              <mc:Fallback>
                <p:oleObj name="Equation" r:id="rId17" imgW="736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5852" y="5825172"/>
                        <a:ext cx="1608137" cy="862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254625" y="5762792"/>
          <a:ext cx="88741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19" imgW="406080" imgH="393480" progId="Equation.DSMT4">
                  <p:embed/>
                </p:oleObj>
              </mc:Choice>
              <mc:Fallback>
                <p:oleObj name="Equation" r:id="rId19" imgW="406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25" y="5762792"/>
                        <a:ext cx="887412" cy="860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341496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1095375" y="1107515"/>
            <a:ext cx="384000" cy="557057"/>
          </a:xfrm>
          <a:prstGeom prst="roundRect">
            <a:avLst/>
          </a:prstGeom>
          <a:gradFill flip="none" rotWithShape="1">
            <a:gsLst>
              <a:gs pos="11000">
                <a:srgbClr val="FFC000"/>
              </a:gs>
              <a:gs pos="95000">
                <a:srgbClr val="FF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rules, complex </a:t>
            </a:r>
            <a:r>
              <a:rPr lang="en-US" dirty="0" err="1"/>
              <a:t>behaviour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457200"/>
          </a:xfrm>
        </p:spPr>
        <p:txBody>
          <a:bodyPr/>
          <a:lstStyle/>
          <a:p>
            <a:r>
              <a:rPr lang="en-GB" dirty="0" smtClean="0"/>
              <a:t>Generates deceptively simple model: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3661569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3 variables</a:t>
            </a:r>
            <a:endParaRPr lang="en-GB" kern="0" dirty="0">
              <a:effectLst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25450" y="1295400"/>
            <a:ext cx="384000" cy="557057"/>
          </a:xfrm>
          <a:prstGeom prst="round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25450" y="2121772"/>
            <a:ext cx="384000" cy="557057"/>
          </a:xfrm>
          <a:prstGeom prst="round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25450" y="2921872"/>
            <a:ext cx="384000" cy="557057"/>
          </a:xfrm>
          <a:prstGeom prst="round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905000" y="3668684"/>
            <a:ext cx="3733800" cy="44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9 parameters (including </a:t>
            </a:r>
            <a:r>
              <a:rPr lang="en-GB" b="1" i="1" kern="0" dirty="0" smtClean="0">
                <a:effectLst/>
              </a:rPr>
              <a:t>r</a:t>
            </a:r>
            <a:r>
              <a:rPr lang="en-GB" kern="0" dirty="0" smtClean="0">
                <a:effectLst/>
              </a:rPr>
              <a:t>)</a:t>
            </a:r>
            <a:endParaRPr lang="en-GB" kern="0" dirty="0">
              <a:effectLst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438400" y="1083206"/>
            <a:ext cx="384000" cy="557057"/>
          </a:xfrm>
          <a:prstGeom prst="roundRect">
            <a:avLst/>
          </a:prstGeom>
          <a:gradFill flip="none" rotWithShape="1">
            <a:gsLst>
              <a:gs pos="11000">
                <a:srgbClr val="FFC000"/>
              </a:gs>
              <a:gs pos="95000">
                <a:srgbClr val="FF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286000" y="2095843"/>
            <a:ext cx="384000" cy="557057"/>
          </a:xfrm>
          <a:prstGeom prst="roundRect">
            <a:avLst/>
          </a:prstGeom>
          <a:gradFill flip="none" rotWithShape="1">
            <a:gsLst>
              <a:gs pos="11000">
                <a:srgbClr val="FFC000"/>
              </a:gs>
              <a:gs pos="95000">
                <a:srgbClr val="FF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390199" y="1335158"/>
            <a:ext cx="384000" cy="557057"/>
          </a:xfrm>
          <a:prstGeom prst="roundRect">
            <a:avLst/>
          </a:prstGeom>
          <a:gradFill flip="none" rotWithShape="1">
            <a:gsLst>
              <a:gs pos="11000">
                <a:srgbClr val="FFC000"/>
              </a:gs>
              <a:gs pos="95000">
                <a:srgbClr val="FF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971049" y="1305173"/>
            <a:ext cx="384000" cy="557057"/>
          </a:xfrm>
          <a:prstGeom prst="roundRect">
            <a:avLst/>
          </a:prstGeom>
          <a:gradFill flip="none" rotWithShape="1">
            <a:gsLst>
              <a:gs pos="11000">
                <a:srgbClr val="FFC000"/>
              </a:gs>
              <a:gs pos="95000">
                <a:srgbClr val="FF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605776" y="1353857"/>
            <a:ext cx="423424" cy="557057"/>
          </a:xfrm>
          <a:prstGeom prst="roundRect">
            <a:avLst/>
          </a:prstGeom>
          <a:gradFill flip="none" rotWithShape="1">
            <a:gsLst>
              <a:gs pos="11000">
                <a:srgbClr val="FFC000"/>
              </a:gs>
              <a:gs pos="95000">
                <a:srgbClr val="FF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074621" y="2130985"/>
            <a:ext cx="384000" cy="557057"/>
          </a:xfrm>
          <a:prstGeom prst="roundRect">
            <a:avLst/>
          </a:prstGeom>
          <a:gradFill flip="none" rotWithShape="1">
            <a:gsLst>
              <a:gs pos="11000">
                <a:srgbClr val="FFC000"/>
              </a:gs>
              <a:gs pos="95000">
                <a:srgbClr val="FF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776637" y="1583701"/>
            <a:ext cx="384000" cy="557057"/>
          </a:xfrm>
          <a:prstGeom prst="roundRect">
            <a:avLst/>
          </a:prstGeom>
          <a:gradFill flip="none" rotWithShape="1">
            <a:gsLst>
              <a:gs pos="11000">
                <a:srgbClr val="FFC000"/>
              </a:gs>
              <a:gs pos="95000">
                <a:srgbClr val="FF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5513320" y="3661569"/>
            <a:ext cx="34020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But complex behaviour…</a:t>
            </a:r>
            <a:endParaRPr lang="en-GB" kern="0" dirty="0">
              <a:effectLst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228600" y="4072810"/>
            <a:ext cx="8610600" cy="113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Equilibria not the same as variables</a:t>
            </a:r>
          </a:p>
          <a:p>
            <a:pPr lvl="1"/>
            <a:r>
              <a:rPr lang="en-GB" kern="0" dirty="0" smtClean="0">
                <a:effectLst/>
              </a:rPr>
              <a:t>Variables employment rate, debt ratio, wages share of output</a:t>
            </a:r>
          </a:p>
          <a:p>
            <a:pPr lvl="1"/>
            <a:r>
              <a:rPr lang="en-GB" kern="0" dirty="0" smtClean="0">
                <a:effectLst/>
              </a:rPr>
              <a:t>Equilibria</a:t>
            </a:r>
            <a:r>
              <a:rPr lang="en-GB" kern="0" dirty="0">
                <a:effectLst/>
              </a:rPr>
              <a:t> employment rate, debt ratio, </a:t>
            </a:r>
            <a:r>
              <a:rPr lang="en-GB" b="1" i="1" kern="0" dirty="0" smtClean="0">
                <a:effectLst/>
              </a:rPr>
              <a:t>profit </a:t>
            </a:r>
            <a:r>
              <a:rPr lang="en-GB" kern="0" dirty="0">
                <a:effectLst/>
              </a:rPr>
              <a:t>share of </a:t>
            </a:r>
            <a:r>
              <a:rPr lang="en-GB" kern="0" dirty="0" smtClean="0">
                <a:effectLst/>
              </a:rPr>
              <a:t>output</a:t>
            </a:r>
          </a:p>
          <a:p>
            <a:pPr lvl="2"/>
            <a:r>
              <a:rPr lang="en-GB" kern="0" dirty="0" smtClean="0">
                <a:effectLst/>
              </a:rPr>
              <a:t>Wages share a residual directly negatively related to debt service share (</a:t>
            </a:r>
            <a:r>
              <a:rPr lang="en-GB" b="1" i="1" kern="0" dirty="0" err="1" smtClean="0">
                <a:effectLst/>
              </a:rPr>
              <a:t>r.d</a:t>
            </a:r>
            <a:r>
              <a:rPr lang="en-GB" kern="0" dirty="0" smtClean="0">
                <a:effectLst/>
              </a:rPr>
              <a:t>)</a:t>
            </a:r>
          </a:p>
          <a:p>
            <a:pPr lvl="3"/>
            <a:r>
              <a:rPr lang="en-GB" kern="0" dirty="0" smtClean="0">
                <a:effectLst/>
              </a:rPr>
              <a:t>Workers pay for rising debt via lower income share</a:t>
            </a:r>
          </a:p>
          <a:p>
            <a:pPr lvl="3"/>
            <a:r>
              <a:rPr lang="en-GB" kern="0" dirty="0" smtClean="0">
                <a:effectLst/>
              </a:rPr>
              <a:t>Even without borrowing by workers in the model…</a:t>
            </a:r>
            <a:endParaRPr lang="en-GB" kern="0" dirty="0">
              <a:effectLst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50936" y="1066800"/>
          <a:ext cx="7288212" cy="282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3" imgW="3009600" imgH="1168200" progId="Equation.DSMT4">
                  <p:embed/>
                </p:oleObj>
              </mc:Choice>
              <mc:Fallback>
                <p:oleObj name="Equation" r:id="rId3" imgW="3009600" imgH="116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936" y="1066800"/>
                        <a:ext cx="7288212" cy="2827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990764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7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5" grpId="0" build="p" bldLvl="5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build="p" bldLvl="5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build="p" bldLvl="5"/>
      <p:bldP spid="20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rules, complex </a:t>
            </a:r>
            <a:r>
              <a:rPr lang="en-US" dirty="0" err="1"/>
              <a:t>behaviour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762000"/>
          </a:xfrm>
        </p:spPr>
        <p:txBody>
          <a:bodyPr/>
          <a:lstStyle/>
          <a:p>
            <a:r>
              <a:rPr lang="en-GB" dirty="0" smtClean="0"/>
              <a:t>“Good” equilibrium is: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09600" y="1219200"/>
          <a:ext cx="5257800" cy="2841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3" imgW="2958840" imgH="1600200" progId="Equation.DSMT4">
                  <p:embed/>
                </p:oleObj>
              </mc:Choice>
              <mc:Fallback>
                <p:oleObj name="Equation" r:id="rId3" imgW="2958840" imgH="160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19200"/>
                        <a:ext cx="5257800" cy="28415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90500" y="4191000"/>
            <a:ext cx="8763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Two possible outcomes depending on parameter values</a:t>
            </a:r>
          </a:p>
          <a:p>
            <a:pPr lvl="1"/>
            <a:r>
              <a:rPr lang="en-GB" kern="0" dirty="0" smtClean="0">
                <a:effectLst/>
              </a:rPr>
              <a:t>Equilibrium stable</a:t>
            </a:r>
          </a:p>
          <a:p>
            <a:pPr lvl="2"/>
            <a:r>
              <a:rPr lang="en-GB" kern="0" dirty="0" smtClean="0">
                <a:effectLst/>
              </a:rPr>
              <a:t>Cyclical convergence to </a:t>
            </a:r>
            <a:r>
              <a:rPr lang="en-GB" dirty="0">
                <a:effectLst/>
              </a:rPr>
              <a:t>positive employment rate, profit share, finite debt </a:t>
            </a:r>
            <a:r>
              <a:rPr lang="en-GB" dirty="0" smtClean="0">
                <a:effectLst/>
              </a:rPr>
              <a:t>ratio over time…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869740" y="3633943"/>
            <a:ext cx="1168860" cy="557057"/>
          </a:xfrm>
          <a:prstGeom prst="round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81400" y="1600200"/>
            <a:ext cx="5067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Lower growth means higher equilibrium debt level</a:t>
            </a:r>
          </a:p>
          <a:p>
            <a:r>
              <a:rPr lang="en-GB" i="1" kern="0" dirty="0" smtClean="0">
                <a:effectLst/>
              </a:rPr>
              <a:t>And makes equilibrium more unstable</a:t>
            </a:r>
            <a:endParaRPr lang="en-GB" i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0584516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  <p:bldP spid="6" grpId="0" animBg="1"/>
      <p:bldP spid="6" grpId="1" animBg="1"/>
      <p:bldP spid="7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rules, complex </a:t>
            </a:r>
            <a:r>
              <a:rPr lang="en-US" dirty="0" err="1"/>
              <a:t>behaviour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457200"/>
          </a:xfrm>
        </p:spPr>
        <p:txBody>
          <a:bodyPr/>
          <a:lstStyle/>
          <a:p>
            <a:pPr marL="342900" lvl="2" indent="-342900"/>
            <a:r>
              <a:rPr lang="en-GB" dirty="0"/>
              <a:t>Not what we have experienced in the real </a:t>
            </a:r>
            <a:r>
              <a:rPr lang="en-GB" dirty="0" smtClean="0"/>
              <a:t>world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57960"/>
            <a:ext cx="6096000" cy="5006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30" y="1165439"/>
            <a:ext cx="6079170" cy="5027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10" y="1176659"/>
            <a:ext cx="6166590" cy="49943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230" y="1066800"/>
            <a:ext cx="6307770" cy="560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05189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rules, complex </a:t>
            </a:r>
            <a:r>
              <a:rPr lang="en-US" dirty="0" err="1"/>
              <a:t>behaviour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1066800"/>
          </a:xfrm>
        </p:spPr>
        <p:txBody>
          <a:bodyPr/>
          <a:lstStyle/>
          <a:p>
            <a:pPr marL="342900" lvl="1" indent="-342900">
              <a:buFontTx/>
              <a:buChar char="•"/>
              <a:tabLst>
                <a:tab pos="180000" algn="l"/>
              </a:tabLst>
            </a:pPr>
            <a:r>
              <a:rPr lang="en-GB" dirty="0"/>
              <a:t>Equilibrium </a:t>
            </a:r>
            <a:r>
              <a:rPr lang="en-GB" dirty="0" smtClean="0"/>
              <a:t>unstable: rising debt, rising inequality, moderation then breakdown:</a:t>
            </a:r>
          </a:p>
          <a:p>
            <a:pPr marL="742950" lvl="2" indent="-342900"/>
            <a:r>
              <a:rPr lang="en-GB" b="1" i="1" dirty="0" smtClean="0"/>
              <a:t>Similar </a:t>
            </a:r>
            <a:r>
              <a:rPr lang="en-GB" dirty="0" smtClean="0"/>
              <a:t>to what we have experienced in the real world…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62" y="1752600"/>
            <a:ext cx="7756038" cy="4838585"/>
          </a:xfrm>
          <a:prstGeom prst="rect">
            <a:avLst/>
          </a:prstGeom>
        </p:spPr>
      </p:pic>
      <p:sp>
        <p:nvSpPr>
          <p:cNvPr id="5" name="Curved Up Arrow 4"/>
          <p:cNvSpPr/>
          <p:nvPr/>
        </p:nvSpPr>
        <p:spPr bwMode="auto">
          <a:xfrm>
            <a:off x="1371600" y="2667000"/>
            <a:ext cx="5791200" cy="546490"/>
          </a:xfrm>
          <a:prstGeom prst="curvedUpArrow">
            <a:avLst>
              <a:gd name="adj1" fmla="val 25000"/>
              <a:gd name="adj2" fmla="val 57243"/>
              <a:gd name="adj3" fmla="val 54769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Falling then rising cycles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20" y="1752600"/>
            <a:ext cx="7761180" cy="4842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70" y="1752601"/>
            <a:ext cx="7961730" cy="483858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 rot="20364493">
            <a:off x="1545538" y="3784989"/>
            <a:ext cx="5486400" cy="685800"/>
          </a:xfrm>
          <a:prstGeom prst="rightArrow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Cyclically Rising Private Debt Ratio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676400"/>
            <a:ext cx="5791200" cy="514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97294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the point in studying economics?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457200"/>
          </a:xfrm>
        </p:spPr>
        <p:txBody>
          <a:bodyPr/>
          <a:lstStyle/>
          <a:p>
            <a:r>
              <a:rPr lang="en-GB" dirty="0" smtClean="0"/>
              <a:t>Economics has been “on the nose” in recent years…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295400"/>
            <a:ext cx="8648700" cy="347374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5105400"/>
            <a:ext cx="883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Is economics wrong about how an economy works?</a:t>
            </a:r>
          </a:p>
          <a:p>
            <a:r>
              <a:rPr lang="en-GB" kern="0" dirty="0" smtClean="0">
                <a:effectLst/>
              </a:rPr>
              <a:t>Only one approach has dominated economics for past 50 years:</a:t>
            </a:r>
          </a:p>
          <a:p>
            <a:r>
              <a:rPr lang="en-GB" kern="0" dirty="0" smtClean="0">
                <a:effectLst/>
              </a:rPr>
              <a:t>“Neoclassical” economics is “the mainstream</a:t>
            </a:r>
            <a:r>
              <a:rPr lang="en-GB" kern="0" dirty="0">
                <a:effectLst/>
              </a:rPr>
              <a:t>”</a:t>
            </a:r>
            <a:endParaRPr lang="en-GB" kern="0" dirty="0" smtClean="0">
              <a:effectLst/>
            </a:endParaRPr>
          </a:p>
          <a:p>
            <a:r>
              <a:rPr lang="en-GB" kern="0" dirty="0" smtClean="0">
                <a:effectLst/>
              </a:rPr>
              <a:t>Students calling for “pluralism”—teach other approaches as well…</a:t>
            </a:r>
            <a:endParaRPr lang="en-US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0679791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rules, complex </a:t>
            </a:r>
            <a:r>
              <a:rPr lang="en-US" dirty="0" err="1"/>
              <a:t>behaviour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1447800"/>
          </a:xfrm>
        </p:spPr>
        <p:txBody>
          <a:bodyPr/>
          <a:lstStyle/>
          <a:p>
            <a:r>
              <a:rPr lang="en-GB" dirty="0" smtClean="0"/>
              <a:t>Model follows </a:t>
            </a:r>
            <a:r>
              <a:rPr lang="en-GB" dirty="0" err="1" smtClean="0">
                <a:hlinkClick r:id="rId2"/>
              </a:rPr>
              <a:t>Pomeau-Manneville</a:t>
            </a:r>
            <a:r>
              <a:rPr lang="en-GB" dirty="0" smtClean="0"/>
              <a:t> “inverse-tangent route to chaos”</a:t>
            </a:r>
          </a:p>
          <a:p>
            <a:r>
              <a:rPr lang="en-GB" dirty="0" smtClean="0"/>
              <a:t>First seen in transition from laminar to turbulent flow in fluids</a:t>
            </a:r>
          </a:p>
          <a:p>
            <a:r>
              <a:rPr lang="en-GB" dirty="0" err="1" smtClean="0"/>
              <a:t>Modeled</a:t>
            </a:r>
            <a:r>
              <a:rPr lang="en-GB" dirty="0" smtClean="0"/>
              <a:t> as </a:t>
            </a:r>
            <a:r>
              <a:rPr lang="en-GB" dirty="0" smtClean="0">
                <a:hlinkClick r:id="rId3"/>
              </a:rPr>
              <a:t>Poincare Map</a:t>
            </a:r>
            <a:r>
              <a:rPr lang="en-GB" dirty="0" smtClean="0"/>
              <a:t> in y-coordinate of Lorenz system where system bounces between a curve and a line: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707" y="2170999"/>
            <a:ext cx="5553075" cy="454342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880782" y="2133600"/>
            <a:ext cx="326321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>
                <a:effectLst/>
              </a:rPr>
              <a:t>Dynamics of system determined by whether line intersects </a:t>
            </a:r>
            <a:r>
              <a:rPr lang="en-GB" dirty="0" smtClean="0">
                <a:effectLst/>
              </a:rPr>
              <a:t>curve</a:t>
            </a:r>
          </a:p>
          <a:p>
            <a:r>
              <a:rPr lang="en-GB" dirty="0" smtClean="0">
                <a:effectLst/>
              </a:rPr>
              <a:t>For intersection</a:t>
            </a:r>
          </a:p>
          <a:p>
            <a:pPr lvl="1"/>
            <a:r>
              <a:rPr lang="en-GB" dirty="0" smtClean="0">
                <a:effectLst/>
              </a:rPr>
              <a:t>No </a:t>
            </a:r>
            <a:r>
              <a:rPr lang="en-GB" dirty="0">
                <a:effectLst/>
              </a:rPr>
              <a:t>fluid </a:t>
            </a:r>
            <a:r>
              <a:rPr lang="en-GB" dirty="0" smtClean="0">
                <a:effectLst/>
              </a:rPr>
              <a:t>turbulence</a:t>
            </a:r>
          </a:p>
          <a:p>
            <a:pPr lvl="1"/>
            <a:r>
              <a:rPr lang="en-GB" dirty="0" smtClean="0">
                <a:effectLst/>
              </a:rPr>
              <a:t>Economic stability</a:t>
            </a:r>
          </a:p>
          <a:p>
            <a:r>
              <a:rPr lang="en-GB" dirty="0" smtClean="0">
                <a:effectLst/>
              </a:rPr>
              <a:t>For non-intersection</a:t>
            </a:r>
          </a:p>
          <a:p>
            <a:pPr lvl="1"/>
            <a:r>
              <a:rPr lang="en-GB" dirty="0" smtClean="0">
                <a:effectLst/>
              </a:rPr>
              <a:t>Turbulence</a:t>
            </a:r>
          </a:p>
          <a:p>
            <a:pPr lvl="1"/>
            <a:r>
              <a:rPr lang="en-GB" dirty="0" smtClean="0">
                <a:effectLst/>
              </a:rPr>
              <a:t>Instability </a:t>
            </a:r>
            <a:r>
              <a:rPr lang="en-GB" b="1" i="1" dirty="0" smtClean="0">
                <a:effectLst/>
              </a:rPr>
              <a:t>preceded by diminishing cycles</a:t>
            </a:r>
          </a:p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06633212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rules, complex </a:t>
            </a:r>
            <a:r>
              <a:rPr lang="en-US" dirty="0" err="1"/>
              <a:t>behaviour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762000"/>
          </a:xfrm>
        </p:spPr>
        <p:txBody>
          <a:bodyPr/>
          <a:lstStyle/>
          <a:p>
            <a:r>
              <a:rPr lang="en-GB" dirty="0" smtClean="0"/>
              <a:t>Dynamics of system determined by whether line intersects curve</a:t>
            </a:r>
          </a:p>
          <a:p>
            <a:r>
              <a:rPr lang="en-GB" dirty="0" smtClean="0"/>
              <a:t>If it does, stable equilibrium; cycles diminish to zero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480" y="1447800"/>
            <a:ext cx="6591300" cy="52197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460890"/>
            <a:ext cx="2312880" cy="212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 smtClean="0">
                <a:effectLst/>
              </a:rPr>
              <a:t>If it doesn’t,</a:t>
            </a:r>
          </a:p>
          <a:p>
            <a:r>
              <a:rPr lang="en-GB" dirty="0" smtClean="0">
                <a:effectLst/>
              </a:rPr>
              <a:t>Unstable equilibrium</a:t>
            </a:r>
          </a:p>
          <a:p>
            <a:r>
              <a:rPr lang="en-GB" dirty="0" smtClean="0">
                <a:effectLst/>
              </a:rPr>
              <a:t>Cycles diminish at first and then increase</a:t>
            </a:r>
            <a:endParaRPr lang="en-US" dirty="0">
              <a:effectLst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3581400"/>
            <a:ext cx="2362200" cy="303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 smtClean="0">
                <a:effectLst/>
              </a:rPr>
              <a:t>“Great Moderation” followed by “Great Recession”</a:t>
            </a:r>
          </a:p>
          <a:p>
            <a:r>
              <a:rPr lang="en-GB" dirty="0">
                <a:effectLst/>
              </a:rPr>
              <a:t>N</a:t>
            </a:r>
            <a:r>
              <a:rPr lang="en-GB" dirty="0" smtClean="0">
                <a:effectLst/>
              </a:rPr>
              <a:t>ot 2 separate events but </a:t>
            </a:r>
            <a:r>
              <a:rPr lang="en-GB" b="1" i="1" dirty="0" smtClean="0">
                <a:effectLst/>
              </a:rPr>
              <a:t>two stages in the same process</a:t>
            </a:r>
            <a:r>
              <a:rPr lang="en-GB" dirty="0" smtClean="0">
                <a:effectLst/>
              </a:rPr>
              <a:t>…</a:t>
            </a:r>
            <a:endParaRPr lang="en-US" dirty="0"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552537"/>
            <a:ext cx="2709074" cy="240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0336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  <p:bldP spid="7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rules, complex </a:t>
            </a:r>
            <a:r>
              <a:rPr lang="en-US" dirty="0" err="1"/>
              <a:t>behaviour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6019800"/>
          </a:xfrm>
        </p:spPr>
        <p:txBody>
          <a:bodyPr/>
          <a:lstStyle/>
          <a:p>
            <a:r>
              <a:rPr lang="en-GB" dirty="0" smtClean="0"/>
              <a:t>Weakness of model: even-handed nature of crisis—booms &amp; busts</a:t>
            </a:r>
          </a:p>
          <a:p>
            <a:r>
              <a:rPr lang="en-GB" dirty="0" smtClean="0"/>
              <a:t>Real world experience: apparent moderation then bust only</a:t>
            </a:r>
          </a:p>
          <a:p>
            <a:r>
              <a:rPr lang="en-GB" dirty="0" smtClean="0"/>
              <a:t>Generated by generalizing earlier identities to include inflation:</a:t>
            </a:r>
          </a:p>
          <a:p>
            <a:pPr lvl="1"/>
            <a:r>
              <a:rPr lang="en-GB" dirty="0"/>
              <a:t>The employment rate will rise if </a:t>
            </a:r>
            <a:r>
              <a:rPr lang="en-GB" b="1" i="1" dirty="0" smtClean="0"/>
              <a:t>real </a:t>
            </a:r>
            <a:r>
              <a:rPr lang="en-GB" dirty="0" smtClean="0"/>
              <a:t>economic </a:t>
            </a:r>
            <a:r>
              <a:rPr lang="en-GB" dirty="0"/>
              <a:t>growth exceeds the sum of population growth and growth in </a:t>
            </a:r>
            <a:r>
              <a:rPr lang="en-GB" dirty="0" err="1"/>
              <a:t>labor</a:t>
            </a:r>
            <a:r>
              <a:rPr lang="en-GB" dirty="0"/>
              <a:t> productivity;</a:t>
            </a:r>
            <a:endParaRPr lang="en-US" dirty="0"/>
          </a:p>
          <a:p>
            <a:pPr lvl="1"/>
            <a:r>
              <a:rPr lang="en-GB" dirty="0"/>
              <a:t>The wages share of output will rise if </a:t>
            </a:r>
            <a:r>
              <a:rPr lang="en-GB" b="1" i="1" dirty="0"/>
              <a:t>money wage demands </a:t>
            </a:r>
            <a:r>
              <a:rPr lang="en-GB" dirty="0"/>
              <a:t>exceed the </a:t>
            </a:r>
            <a:r>
              <a:rPr lang="en-GB" b="1" i="1" dirty="0"/>
              <a:t>sum of inflation and growth in </a:t>
            </a:r>
            <a:r>
              <a:rPr lang="en-GB" b="1" i="1" dirty="0" err="1"/>
              <a:t>labor</a:t>
            </a:r>
            <a:r>
              <a:rPr lang="en-GB" b="1" i="1" dirty="0"/>
              <a:t> productivity</a:t>
            </a:r>
            <a:r>
              <a:rPr lang="en-GB" dirty="0"/>
              <a:t>; and</a:t>
            </a:r>
            <a:endParaRPr lang="en-US" dirty="0"/>
          </a:p>
          <a:p>
            <a:pPr lvl="1"/>
            <a:r>
              <a:rPr lang="en-GB" dirty="0"/>
              <a:t>The private debt to GDP ratio will rise if the rate of growth of private debt exceeds the </a:t>
            </a:r>
            <a:r>
              <a:rPr lang="en-GB" b="1" i="1" dirty="0"/>
              <a:t>sum of inflation plus the rate of economic growth</a:t>
            </a:r>
            <a:r>
              <a:rPr lang="en-GB" dirty="0" smtClean="0"/>
              <a:t>.</a:t>
            </a:r>
          </a:p>
          <a:p>
            <a:r>
              <a:rPr lang="en-GB" dirty="0" smtClean="0"/>
              <a:t>Additional equations needed for</a:t>
            </a:r>
          </a:p>
          <a:p>
            <a:pPr lvl="1"/>
            <a:r>
              <a:rPr lang="en-GB" dirty="0" smtClean="0"/>
              <a:t>Rate of inflation</a:t>
            </a:r>
          </a:p>
          <a:p>
            <a:pPr lvl="1"/>
            <a:r>
              <a:rPr lang="en-GB" dirty="0" smtClean="0"/>
              <a:t>Variable nominal interest rate</a:t>
            </a:r>
          </a:p>
          <a:p>
            <a:pPr lvl="1"/>
            <a:r>
              <a:rPr lang="en-GB" dirty="0" smtClean="0"/>
              <a:t>Simplest relationships used again:</a:t>
            </a:r>
          </a:p>
          <a:p>
            <a:pPr lvl="2"/>
            <a:r>
              <a:rPr lang="en-GB" dirty="0" smtClean="0"/>
              <a:t>Lagged convergence to equilibrium prices in monetary economy</a:t>
            </a:r>
          </a:p>
          <a:p>
            <a:pPr lvl="2"/>
            <a:r>
              <a:rPr lang="en-GB" dirty="0" smtClean="0"/>
              <a:t>Lagged inflation premium to base interest rate if inflation &gt; 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9281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rules, complex </a:t>
            </a:r>
            <a:r>
              <a:rPr lang="en-US" dirty="0" err="1"/>
              <a:t>behaviour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7315200" cy="914400"/>
          </a:xfrm>
        </p:spPr>
        <p:txBody>
          <a:bodyPr/>
          <a:lstStyle/>
          <a:p>
            <a:r>
              <a:rPr lang="en-GB" dirty="0" smtClean="0"/>
              <a:t>Inflation formula derived from monetary flow logic</a:t>
            </a:r>
          </a:p>
          <a:p>
            <a:r>
              <a:rPr lang="en-GB" dirty="0" smtClean="0"/>
              <a:t>Depends on wages share of output &amp; firms’ </a:t>
            </a:r>
            <a:r>
              <a:rPr lang="en-GB" dirty="0" err="1" smtClean="0"/>
              <a:t>markup</a:t>
            </a:r>
            <a:r>
              <a:rPr lang="en-GB" dirty="0" smtClean="0"/>
              <a:t>…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836230" y="844549"/>
          <a:ext cx="2205266" cy="908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3" imgW="1079280" imgH="444240" progId="Equation.DSMT4">
                  <p:embed/>
                </p:oleObj>
              </mc:Choice>
              <mc:Fallback>
                <p:oleObj name="Equation" r:id="rId3" imgW="10792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6230" y="844549"/>
                        <a:ext cx="2205266" cy="908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371600" y="1420579"/>
          <a:ext cx="6592888" cy="5396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5" imgW="3911400" imgH="3200400" progId="Equation.DSMT4">
                  <p:embed/>
                </p:oleObj>
              </mc:Choice>
              <mc:Fallback>
                <p:oleObj name="Equation" r:id="rId5" imgW="3911400" imgH="320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1600" y="1420579"/>
                        <a:ext cx="6592888" cy="5396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1828800" y="1828800"/>
            <a:ext cx="5334000" cy="533399"/>
          </a:xfrm>
          <a:prstGeom prst="round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Inflation-adjusted nominal interest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rate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828800" y="2367742"/>
            <a:ext cx="5334000" cy="679450"/>
          </a:xfrm>
          <a:prstGeom prst="round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1</a:t>
            </a:r>
            <a:r>
              <a:rPr kumimoji="0" lang="en-GB" sz="2400" b="0" i="0" u="none" strike="noStrike" cap="none" normalizeH="0" baseline="3000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st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order time lag determines inflation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438400" y="4038600"/>
            <a:ext cx="4397830" cy="679450"/>
          </a:xfrm>
          <a:prstGeom prst="round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Inflation affects wages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share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438400" y="4746568"/>
            <a:ext cx="5602288" cy="1115691"/>
          </a:xfrm>
          <a:prstGeom prst="round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Inflation affects debt growth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95400" y="5895780"/>
            <a:ext cx="5334000" cy="984252"/>
          </a:xfrm>
          <a:prstGeom prst="round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Lagged interest rate reaction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to inflation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90365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rules, complex </a:t>
            </a:r>
            <a:r>
              <a:rPr lang="en-US" dirty="0" err="1" smtClean="0"/>
              <a:t>behaviour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799"/>
            <a:ext cx="8763000" cy="762001"/>
          </a:xfrm>
        </p:spPr>
        <p:txBody>
          <a:bodyPr/>
          <a:lstStyle/>
          <a:p>
            <a:r>
              <a:rPr lang="en-GB" dirty="0" smtClean="0"/>
              <a:t>4D model, so formal stability analysis much more challenging</a:t>
            </a:r>
          </a:p>
          <a:p>
            <a:r>
              <a:rPr lang="en-GB" dirty="0" smtClean="0"/>
              <a:t>Empirical appears to yield fundamental instability. Linear functions…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4" y="1375807"/>
            <a:ext cx="8479474" cy="52179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80014"/>
            <a:ext cx="8632454" cy="5217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9" y="1384221"/>
            <a:ext cx="8501329" cy="5217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371600"/>
            <a:ext cx="8610600" cy="5217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1571" y="1380950"/>
            <a:ext cx="5311797" cy="537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8788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rules, complex </a:t>
            </a:r>
            <a:r>
              <a:rPr lang="en-US" dirty="0" err="1"/>
              <a:t>behaviour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457200"/>
          </a:xfrm>
        </p:spPr>
        <p:txBody>
          <a:bodyPr/>
          <a:lstStyle/>
          <a:p>
            <a:r>
              <a:rPr lang="en-GB" dirty="0" smtClean="0"/>
              <a:t>Nonlinear functions: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72" y="980052"/>
            <a:ext cx="8479474" cy="5767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96" y="980051"/>
            <a:ext cx="8632455" cy="5767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71" y="994340"/>
            <a:ext cx="8501329" cy="5767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990600"/>
            <a:ext cx="8610600" cy="57672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685799"/>
            <a:ext cx="6068359" cy="6136983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03528" y="1066800"/>
            <a:ext cx="298331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 smtClean="0">
                <a:effectLst/>
              </a:rPr>
              <a:t>Without recent financial crisis, model could be dismissed as “just a mathematical </a:t>
            </a:r>
            <a:r>
              <a:rPr lang="en-GB" dirty="0" err="1" smtClean="0">
                <a:effectLst/>
              </a:rPr>
              <a:t>curiousity</a:t>
            </a:r>
            <a:r>
              <a:rPr lang="en-GB" dirty="0" smtClean="0">
                <a:effectLst/>
              </a:rPr>
              <a:t>”</a:t>
            </a:r>
          </a:p>
          <a:p>
            <a:r>
              <a:rPr lang="en-GB" dirty="0" smtClean="0">
                <a:effectLst/>
              </a:rPr>
              <a:t>But real world actually followed pattern in this stylized, simple model</a:t>
            </a:r>
          </a:p>
          <a:p>
            <a:r>
              <a:rPr lang="en-GB" dirty="0" smtClean="0">
                <a:effectLst/>
              </a:rPr>
              <a:t>Apparent period of tranquillity “Great Moderation”</a:t>
            </a:r>
          </a:p>
          <a:p>
            <a:r>
              <a:rPr lang="en-GB" dirty="0" smtClean="0">
                <a:effectLst/>
              </a:rPr>
              <a:t>Then sudden crisis “Great Recession”…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24960182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rules, complex </a:t>
            </a:r>
            <a:r>
              <a:rPr lang="en-US" dirty="0" err="1"/>
              <a:t>behaviour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Income distribution dynamics of model:</a:t>
            </a:r>
          </a:p>
          <a:p>
            <a:pPr lvl="1"/>
            <a:r>
              <a:rPr lang="en-GB" dirty="0" smtClean="0"/>
              <a:t>Profit share cycles around equilibrium level (before collapse)</a:t>
            </a:r>
          </a:p>
          <a:p>
            <a:pPr lvl="2"/>
            <a:r>
              <a:rPr lang="en-GB" dirty="0"/>
              <a:t>Declining workers share offsets rising bankers </a:t>
            </a:r>
            <a:r>
              <a:rPr lang="en-GB" dirty="0" smtClean="0"/>
              <a:t>share</a:t>
            </a:r>
          </a:p>
          <a:p>
            <a:pPr lvl="1"/>
            <a:r>
              <a:rPr lang="en-GB" dirty="0" smtClean="0"/>
              <a:t>Falling workers’ share signals approaching crisis (&amp; causes deflation)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057400"/>
            <a:ext cx="8686801" cy="464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30" y="2057400"/>
            <a:ext cx="8610600" cy="47339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 bwMode="auto">
          <a:xfrm>
            <a:off x="1143000" y="4597400"/>
            <a:ext cx="7461250" cy="426659"/>
          </a:xfrm>
          <a:prstGeom prst="round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Average profit below equilibriu</a:t>
            </a:r>
            <a:r>
              <a:rPr lang="en-GB" dirty="0" smtClean="0">
                <a:solidFill>
                  <a:srgbClr val="FFFFFF"/>
                </a:solidFill>
                <a:latin typeface="Candara" panose="020E0502030303020204" pitchFamily="34" charset="0"/>
              </a:rPr>
              <a:t>m with nonlinear behaviour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1676400" y="4495800"/>
            <a:ext cx="6400800" cy="457200"/>
          </a:xfrm>
          <a:prstGeom prst="rightArrow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Equilibriu</a:t>
            </a:r>
            <a:r>
              <a:rPr lang="en-GB" dirty="0" smtClean="0">
                <a:solidFill>
                  <a:srgbClr val="FFFFFF"/>
                </a:solidFill>
                <a:latin typeface="Candara" panose="020E0502030303020204" pitchFamily="34" charset="0"/>
              </a:rPr>
              <a:t>m profit rate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073016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9" grpId="0" animBg="1"/>
      <p:bldP spid="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banks, debt and money matter in economics?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609600"/>
          </a:xfrm>
        </p:spPr>
        <p:txBody>
          <a:bodyPr/>
          <a:lstStyle/>
          <a:p>
            <a:r>
              <a:rPr lang="en-GB" dirty="0" smtClean="0"/>
              <a:t>Notice how banks, debt and money don’t feature in mainstream macro?</a:t>
            </a:r>
          </a:p>
          <a:p>
            <a:r>
              <a:rPr lang="en-GB" dirty="0" smtClean="0"/>
              <a:t>Why is this?</a:t>
            </a:r>
          </a:p>
          <a:p>
            <a:r>
              <a:rPr lang="en-GB" dirty="0" smtClean="0"/>
              <a:t>Mainstream economists argue they don’t matter…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88" y="1752600"/>
            <a:ext cx="7518977" cy="508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3446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banks, debt and money matter in economics?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799"/>
            <a:ext cx="8763000" cy="2971801"/>
          </a:xfrm>
        </p:spPr>
        <p:txBody>
          <a:bodyPr/>
          <a:lstStyle/>
          <a:p>
            <a:r>
              <a:rPr lang="en-GB" dirty="0" smtClean="0"/>
              <a:t>Minsky developed to allow models with banks &amp; money to be built</a:t>
            </a:r>
          </a:p>
          <a:p>
            <a:r>
              <a:rPr lang="en-GB" dirty="0" smtClean="0"/>
              <a:t>Mainstream vision of lending:</a:t>
            </a:r>
          </a:p>
          <a:p>
            <a:pPr lvl="1"/>
            <a:r>
              <a:rPr lang="en-GB" dirty="0" smtClean="0"/>
              <a:t>“</a:t>
            </a:r>
            <a:r>
              <a:rPr lang="en-US" dirty="0"/>
              <a:t>Think of it this way: when debt is rising, it’s not the </a:t>
            </a:r>
            <a:r>
              <a:rPr lang="en-US" dirty="0" smtClean="0"/>
              <a:t>economy as </a:t>
            </a:r>
            <a:r>
              <a:rPr lang="en-US" dirty="0"/>
              <a:t>a whole borrowing more </a:t>
            </a:r>
            <a:r>
              <a:rPr lang="en-US" dirty="0" smtClean="0"/>
              <a:t>money.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is, rather, a case </a:t>
            </a:r>
            <a:r>
              <a:rPr lang="en-US" dirty="0" smtClean="0"/>
              <a:t>of less </a:t>
            </a:r>
            <a:r>
              <a:rPr lang="en-US" dirty="0"/>
              <a:t>patient people—people who for whatever reason want </a:t>
            </a:r>
            <a:r>
              <a:rPr lang="en-US" dirty="0" smtClean="0"/>
              <a:t>to spend </a:t>
            </a:r>
            <a:r>
              <a:rPr lang="en-US" dirty="0"/>
              <a:t>sooner rather than later—borrowing from more </a:t>
            </a:r>
            <a:r>
              <a:rPr lang="en-US" dirty="0" smtClean="0"/>
              <a:t>patient people</a:t>
            </a:r>
            <a:r>
              <a:rPr lang="en-GB" dirty="0" smtClean="0"/>
              <a:t>”</a:t>
            </a:r>
          </a:p>
          <a:p>
            <a:r>
              <a:rPr lang="en-GB" dirty="0" err="1" smtClean="0"/>
              <a:t>Modeling</a:t>
            </a:r>
            <a:r>
              <a:rPr lang="en-GB" dirty="0" smtClean="0"/>
              <a:t> the mainstream view of lending from one agent (“Patient” consumer sector) to another (“Impatient” investment sector)</a:t>
            </a:r>
          </a:p>
          <a:p>
            <a:pPr lvl="1"/>
            <a:r>
              <a:rPr lang="en-GB" dirty="0" smtClean="0"/>
              <a:t>Patient consumer sector lends to impatient Investment sector</a:t>
            </a:r>
          </a:p>
          <a:p>
            <a:pPr lvl="1"/>
            <a:r>
              <a:rPr lang="en-GB" dirty="0" smtClean="0"/>
              <a:t>Investment sector pays interest to consumer sector</a:t>
            </a:r>
          </a:p>
          <a:p>
            <a:pPr lvl="1"/>
            <a:r>
              <a:rPr lang="en-GB" dirty="0" smtClean="0"/>
              <a:t>Consumer sector pays fee to bank for arranging loan…</a:t>
            </a:r>
            <a:endParaRPr lang="en-US" dirty="0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100612"/>
              </p:ext>
            </p:extLst>
          </p:nvPr>
        </p:nvGraphicFramePr>
        <p:xfrm>
          <a:off x="4572000" y="4953000"/>
          <a:ext cx="4113212" cy="1734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7" name="Packager Shell Object" showAsIcon="1" r:id="rId3" imgW="1558440" imgH="657360" progId="Package">
                  <p:embed/>
                </p:oleObj>
              </mc:Choice>
              <mc:Fallback>
                <p:oleObj name="Packager Shell Object" showAsIcon="1" r:id="rId3" imgW="1558440" imgH="657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4953000"/>
                        <a:ext cx="4113212" cy="1734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7723472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Thinking in terms of </a:t>
            </a:r>
            <a:r>
              <a:rPr lang="en-GB" dirty="0" err="1" smtClean="0"/>
              <a:t>sectoral</a:t>
            </a:r>
            <a:r>
              <a:rPr lang="en-GB" dirty="0" smtClean="0"/>
              <a:t> money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3276600"/>
          </a:xfrm>
        </p:spPr>
        <p:txBody>
          <a:bodyPr/>
          <a:lstStyle/>
          <a:p>
            <a:r>
              <a:rPr lang="en-GB" dirty="0"/>
              <a:t>Should government budget be balanced or in surplus?</a:t>
            </a:r>
            <a:endParaRPr lang="en-GB" dirty="0" smtClean="0"/>
          </a:p>
          <a:p>
            <a:r>
              <a:rPr lang="en-GB" dirty="0" smtClean="0"/>
              <a:t>Politicians obviously think “surplus of course!”</a:t>
            </a:r>
          </a:p>
          <a:p>
            <a:r>
              <a:rPr lang="en-GB" dirty="0" smtClean="0"/>
              <a:t>2015 Election Campaign in a nutshell: </a:t>
            </a:r>
          </a:p>
          <a:p>
            <a:pPr lvl="1"/>
            <a:r>
              <a:rPr lang="en-GB" dirty="0" smtClean="0"/>
              <a:t>“My surplus is bigger than your surplus”</a:t>
            </a:r>
          </a:p>
          <a:p>
            <a:r>
              <a:rPr lang="en-GB" dirty="0" smtClean="0"/>
              <a:t>Mainstream economists think balanced: “</a:t>
            </a:r>
            <a:r>
              <a:rPr lang="en-GB" dirty="0" err="1" smtClean="0"/>
              <a:t>Ricardian</a:t>
            </a:r>
            <a:r>
              <a:rPr lang="en-GB" dirty="0" smtClean="0"/>
              <a:t> equivalence”</a:t>
            </a:r>
          </a:p>
          <a:p>
            <a:pPr lvl="1"/>
            <a:r>
              <a:rPr lang="en-GB" dirty="0" smtClean="0"/>
              <a:t>Deficit today must be financed by future taxes</a:t>
            </a:r>
          </a:p>
        </p:txBody>
      </p:sp>
    </p:spTree>
    <p:extLst>
      <p:ext uri="{BB962C8B-B14F-4D97-AF65-F5344CB8AC3E}">
        <p14:creationId xmlns:p14="http://schemas.microsoft.com/office/powerpoint/2010/main" val="95706017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other schools of thought differ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Many other approaches to economics apart from Neoclassical</a:t>
            </a:r>
          </a:p>
          <a:p>
            <a:pPr lvl="1"/>
            <a:r>
              <a:rPr lang="en-GB" dirty="0" smtClean="0"/>
              <a:t>“Austrian”</a:t>
            </a:r>
          </a:p>
          <a:p>
            <a:pPr lvl="1"/>
            <a:r>
              <a:rPr lang="en-GB" dirty="0" smtClean="0"/>
              <a:t>“Post Keynesian”</a:t>
            </a:r>
          </a:p>
          <a:p>
            <a:pPr lvl="1"/>
            <a:r>
              <a:rPr lang="en-GB" dirty="0" smtClean="0"/>
              <a:t>Ecological/Evolutionary</a:t>
            </a:r>
          </a:p>
          <a:p>
            <a:pPr lvl="1"/>
            <a:r>
              <a:rPr lang="en-GB" dirty="0" smtClean="0"/>
              <a:t>Complexity</a:t>
            </a:r>
          </a:p>
          <a:p>
            <a:pPr lvl="1"/>
            <a:r>
              <a:rPr lang="en-GB" dirty="0" smtClean="0"/>
              <a:t>Marxian</a:t>
            </a:r>
            <a:endParaRPr lang="en-US" dirty="0" smtClean="0"/>
          </a:p>
          <a:p>
            <a:pPr lvl="1"/>
            <a:r>
              <a:rPr lang="en-GB" dirty="0" smtClean="0"/>
              <a:t>Feminist…</a:t>
            </a:r>
          </a:p>
          <a:p>
            <a:r>
              <a:rPr lang="en-GB" dirty="0" smtClean="0"/>
              <a:t>Many points of divergence from mainstream</a:t>
            </a:r>
          </a:p>
          <a:p>
            <a:r>
              <a:rPr lang="en-GB" dirty="0" smtClean="0"/>
              <a:t>I’ll focus on three that define how I “Think Like An Economist”</a:t>
            </a:r>
          </a:p>
          <a:p>
            <a:pPr lvl="1"/>
            <a:r>
              <a:rPr lang="en-GB" dirty="0" smtClean="0"/>
              <a:t>Non-equilibrium modelling</a:t>
            </a:r>
          </a:p>
          <a:p>
            <a:pPr lvl="1"/>
            <a:r>
              <a:rPr lang="en-GB" dirty="0" smtClean="0"/>
              <a:t>Taking banks, debt &amp; money seriously</a:t>
            </a:r>
          </a:p>
          <a:p>
            <a:pPr lvl="1"/>
            <a:r>
              <a:rPr lang="en-GB" dirty="0" smtClean="0"/>
              <a:t>Analysing monetary flows between economic sectors…</a:t>
            </a:r>
          </a:p>
        </p:txBody>
      </p:sp>
    </p:spTree>
    <p:extLst>
      <p:ext uri="{BB962C8B-B14F-4D97-AF65-F5344CB8AC3E}">
        <p14:creationId xmlns:p14="http://schemas.microsoft.com/office/powerpoint/2010/main" val="181922320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Should government budget be balanced or in surplus?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Robert </a:t>
            </a:r>
            <a:r>
              <a:rPr lang="en-AU" dirty="0" err="1" smtClean="0"/>
              <a:t>Barro</a:t>
            </a:r>
            <a:r>
              <a:rPr lang="en-AU" dirty="0" smtClean="0"/>
              <a:t> (1989): “</a:t>
            </a:r>
            <a:r>
              <a:rPr lang="en-US" dirty="0"/>
              <a:t>The </a:t>
            </a:r>
            <a:r>
              <a:rPr lang="en-US" dirty="0" err="1"/>
              <a:t>Ricardian</a:t>
            </a:r>
            <a:r>
              <a:rPr lang="en-US" dirty="0"/>
              <a:t> Approach </a:t>
            </a:r>
            <a:r>
              <a:rPr lang="en-US" dirty="0" smtClean="0"/>
              <a:t>to Budget </a:t>
            </a:r>
            <a:r>
              <a:rPr lang="en-US" dirty="0"/>
              <a:t>Deficits</a:t>
            </a:r>
            <a:r>
              <a:rPr lang="en-AU" dirty="0" smtClean="0"/>
              <a:t>”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a deficit-financed cut in current </a:t>
            </a:r>
            <a:r>
              <a:rPr lang="en-US" dirty="0" smtClean="0"/>
              <a:t>taxes leads </a:t>
            </a:r>
            <a:r>
              <a:rPr lang="en-US" dirty="0"/>
              <a:t>to higher future </a:t>
            </a:r>
            <a:r>
              <a:rPr lang="en-US" dirty="0" smtClean="0"/>
              <a:t>taxes.</a:t>
            </a:r>
          </a:p>
          <a:p>
            <a:pPr lvl="1"/>
            <a:r>
              <a:rPr lang="en-US" dirty="0"/>
              <a:t>a cut in </a:t>
            </a:r>
            <a:r>
              <a:rPr lang="en-US" dirty="0" smtClean="0"/>
              <a:t>today’s </a:t>
            </a:r>
            <a:r>
              <a:rPr lang="en-US" dirty="0"/>
              <a:t>taxes </a:t>
            </a:r>
            <a:r>
              <a:rPr lang="en-US" b="1" i="1" dirty="0"/>
              <a:t>must</a:t>
            </a:r>
            <a:r>
              <a:rPr lang="en-US" dirty="0"/>
              <a:t> be matched by a corresponding </a:t>
            </a:r>
            <a:r>
              <a:rPr lang="en-US" dirty="0" smtClean="0"/>
              <a:t>increase in </a:t>
            </a:r>
            <a:r>
              <a:rPr lang="en-US" dirty="0"/>
              <a:t>the present value of future </a:t>
            </a:r>
            <a:r>
              <a:rPr lang="en-US" dirty="0" smtClean="0"/>
              <a:t>taxes.</a:t>
            </a:r>
          </a:p>
          <a:p>
            <a:pPr lvl="1"/>
            <a:r>
              <a:rPr lang="en-US" b="1" i="1" dirty="0"/>
              <a:t>Suppose now </a:t>
            </a:r>
            <a:r>
              <a:rPr lang="en-US" dirty="0"/>
              <a:t>that </a:t>
            </a:r>
            <a:r>
              <a:rPr lang="en-US" dirty="0" smtClean="0"/>
              <a:t>households’ </a:t>
            </a:r>
            <a:r>
              <a:rPr lang="en-US" dirty="0"/>
              <a:t>demands for goods depend on the expected </a:t>
            </a:r>
            <a:r>
              <a:rPr lang="en-US" dirty="0" smtClean="0"/>
              <a:t>present value </a:t>
            </a:r>
            <a:r>
              <a:rPr lang="en-US" dirty="0"/>
              <a:t>of </a:t>
            </a:r>
            <a:r>
              <a:rPr lang="en-US" dirty="0" smtClean="0"/>
              <a:t>taxes.</a:t>
            </a:r>
          </a:p>
          <a:p>
            <a:pPr lvl="1"/>
            <a:r>
              <a:rPr lang="en-US" b="1" i="1" dirty="0"/>
              <a:t>Therefore</a:t>
            </a:r>
            <a:r>
              <a:rPr lang="en-US" dirty="0"/>
              <a:t>, </a:t>
            </a:r>
            <a:r>
              <a:rPr lang="en-US" dirty="0" smtClean="0"/>
              <a:t>the substitution </a:t>
            </a:r>
            <a:r>
              <a:rPr lang="en-US" dirty="0"/>
              <a:t>of a budget deficit for current </a:t>
            </a:r>
            <a:r>
              <a:rPr lang="en-US" dirty="0" smtClean="0"/>
              <a:t>taxes has </a:t>
            </a:r>
            <a:r>
              <a:rPr lang="en-US" dirty="0"/>
              <a:t>no impact on the aggregate demand for goods</a:t>
            </a:r>
            <a:r>
              <a:rPr lang="en-US" dirty="0" smtClean="0"/>
              <a:t>.</a:t>
            </a:r>
          </a:p>
          <a:p>
            <a:pPr lvl="1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budget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deficit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leads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an offsetting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desired private saving</a:t>
            </a:r>
            <a:r>
              <a:rPr lang="en-US" dirty="0"/>
              <a:t>, and hence to no change in </a:t>
            </a:r>
            <a:r>
              <a:rPr lang="en-US" dirty="0" smtClean="0"/>
              <a:t>desired national saving…”</a:t>
            </a:r>
          </a:p>
          <a:p>
            <a:pPr lvl="1"/>
            <a:r>
              <a:rPr lang="en-AU" dirty="0" smtClean="0"/>
              <a:t>IF! … we assume …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of intergenerational transfers makes the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person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 of an extended family that goes on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indefinitely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this setting</a:t>
            </a:r>
            <a:r>
              <a:rPr lang="en-US" dirty="0" smtClean="0"/>
              <a:t>, households </a:t>
            </a:r>
            <a:r>
              <a:rPr lang="en-US" dirty="0"/>
              <a:t>capitalize the entire array of expected future taxes,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thereby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effectively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an infinite horizon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99394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Should government budget be balanced or in surplus?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3937058"/>
          </a:xfrm>
        </p:spPr>
        <p:txBody>
          <a:bodyPr/>
          <a:lstStyle/>
          <a:p>
            <a:r>
              <a:rPr lang="en-GB" dirty="0" smtClean="0"/>
              <a:t>Notice </a:t>
            </a:r>
            <a:r>
              <a:rPr lang="en-GB" dirty="0" err="1" smtClean="0"/>
              <a:t>Barro</a:t>
            </a:r>
            <a:r>
              <a:rPr lang="en-GB" dirty="0" smtClean="0"/>
              <a:t> argues that less government saving today (a deficit) results in more private saving today:</a:t>
            </a:r>
          </a:p>
          <a:p>
            <a:pPr lvl="1"/>
            <a:r>
              <a:rPr lang="en-US" dirty="0" smtClean="0"/>
              <a:t>“A </a:t>
            </a:r>
            <a:r>
              <a:rPr lang="en-US" dirty="0"/>
              <a:t>current </a:t>
            </a:r>
            <a:r>
              <a:rPr lang="en-US" i="1" dirty="0"/>
              <a:t>budget deficit leads to an offsetting increase in desired private saving</a:t>
            </a:r>
            <a:r>
              <a:rPr lang="en-US" dirty="0"/>
              <a:t>, and hence to no change in desired national saving</a:t>
            </a:r>
            <a:r>
              <a:rPr lang="en-US" dirty="0" smtClean="0"/>
              <a:t>…”</a:t>
            </a:r>
            <a:endParaRPr lang="en-GB" dirty="0" smtClean="0"/>
          </a:p>
          <a:p>
            <a:r>
              <a:rPr lang="en-GB" dirty="0" smtClean="0"/>
              <a:t>Thinking </a:t>
            </a:r>
            <a:r>
              <a:rPr lang="en-GB" dirty="0"/>
              <a:t>in strictly monetary terms, easy to show </a:t>
            </a:r>
            <a:r>
              <a:rPr lang="en-GB" dirty="0" smtClean="0"/>
              <a:t>this </a:t>
            </a:r>
            <a:r>
              <a:rPr lang="en-GB" dirty="0"/>
              <a:t>wrong</a:t>
            </a:r>
          </a:p>
          <a:p>
            <a:r>
              <a:rPr lang="en-GB" dirty="0"/>
              <a:t>Divide society into Government &amp; </a:t>
            </a:r>
            <a:r>
              <a:rPr lang="en-GB" dirty="0" smtClean="0"/>
              <a:t>Private</a:t>
            </a:r>
          </a:p>
          <a:p>
            <a:r>
              <a:rPr lang="en-GB" dirty="0" smtClean="0"/>
              <a:t>Consider government running a surplus—as politicians want to do now</a:t>
            </a:r>
            <a:endParaRPr lang="en-GB" dirty="0"/>
          </a:p>
          <a:p>
            <a:r>
              <a:rPr lang="en-GB" dirty="0"/>
              <a:t>Surplus means Government Taxes &gt; Spending</a:t>
            </a:r>
          </a:p>
          <a:p>
            <a:r>
              <a:rPr lang="en-GB" dirty="0"/>
              <a:t>Surplus means net flow of money from Private</a:t>
            </a:r>
            <a:r>
              <a:rPr lang="en-GB" dirty="0">
                <a:sym typeface="Symbol" panose="05050102010706020507" pitchFamily="18" charset="2"/>
              </a:rPr>
              <a:t> to </a:t>
            </a:r>
            <a:r>
              <a:rPr lang="en-GB" dirty="0"/>
              <a:t>Government</a:t>
            </a:r>
          </a:p>
          <a:p>
            <a:pPr lvl="1"/>
            <a:r>
              <a:rPr lang="en-GB" dirty="0"/>
              <a:t>Call this “</a:t>
            </a:r>
            <a:r>
              <a:rPr lang="en-GB" b="1" i="1" dirty="0" err="1"/>
              <a:t>NetGov</a:t>
            </a:r>
            <a:r>
              <a:rPr lang="en-GB" dirty="0"/>
              <a:t>”. Then </a:t>
            </a:r>
            <a:r>
              <a:rPr lang="en-GB" i="1" dirty="0"/>
              <a:t>Government surplus means Private </a:t>
            </a:r>
            <a:r>
              <a:rPr lang="en-GB" i="1" dirty="0" smtClean="0"/>
              <a:t>deficit</a:t>
            </a:r>
          </a:p>
          <a:p>
            <a:r>
              <a:rPr lang="en-GB" dirty="0" smtClean="0"/>
              <a:t>Put this in a diagram: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00200" y="4628100"/>
            <a:ext cx="5486400" cy="2164920"/>
            <a:chOff x="3713163" y="2058988"/>
            <a:chExt cx="3784600" cy="1966912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713163" y="2058988"/>
              <a:ext cx="3784600" cy="1966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717926" y="2065338"/>
              <a:ext cx="1854200" cy="19558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en-US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Private:</a:t>
              </a:r>
            </a:p>
            <a:p>
              <a:pPr algn="ctr"/>
              <a:r>
                <a:rPr lang="en-US" altLang="en-US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deficit = </a:t>
              </a:r>
              <a:r>
                <a:rPr lang="en-US" altLang="en-US" dirty="0" err="1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NetGov</a:t>
              </a:r>
              <a:r>
                <a:rPr lang="en-US" altLang="en-US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 </a:t>
              </a:r>
              <a:endParaRPr lang="en-US" altLang="en-US" sz="16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endParaRPr lang="en-US" dirty="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717926" y="2065338"/>
              <a:ext cx="1854200" cy="1955800"/>
            </a:xfrm>
            <a:prstGeom prst="rect">
              <a:avLst/>
            </a:prstGeom>
            <a:noFill/>
            <a:ln w="11113" cap="flat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572126" y="2065338"/>
              <a:ext cx="1854200" cy="1955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en-US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Government:</a:t>
              </a:r>
            </a:p>
            <a:p>
              <a:pPr algn="ctr"/>
              <a:r>
                <a:rPr lang="en-US" altLang="en-US" sz="2000" dirty="0" smtClean="0">
                  <a:latin typeface="Calibri" panose="020F0502020204030204" pitchFamily="34" charset="0"/>
                </a:rPr>
                <a:t>surplus </a:t>
              </a:r>
              <a:r>
                <a:rPr lang="en-US" altLang="en-US" sz="2000" dirty="0">
                  <a:latin typeface="Calibri" panose="020F0502020204030204" pitchFamily="34" charset="0"/>
                </a:rPr>
                <a:t>= </a:t>
              </a:r>
              <a:r>
                <a:rPr lang="en-US" altLang="en-US" sz="2000" dirty="0" err="1" smtClean="0">
                  <a:latin typeface="Calibri" panose="020F0502020204030204" pitchFamily="34" charset="0"/>
                </a:rPr>
                <a:t>NetGov</a:t>
              </a:r>
              <a:endParaRPr lang="en-US" altLang="en-US" sz="1800" dirty="0">
                <a:latin typeface="Arial" panose="020B0604020202020204" pitchFamily="34" charset="0"/>
              </a:endParaRPr>
            </a:p>
            <a:p>
              <a:endParaRPr lang="en-US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5572126" y="2065338"/>
              <a:ext cx="1854200" cy="1955800"/>
            </a:xfrm>
            <a:prstGeom prst="rect">
              <a:avLst/>
            </a:prstGeom>
            <a:noFill/>
            <a:ln w="11113" cap="flat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Right Arrow 9"/>
          <p:cNvSpPr/>
          <p:nvPr/>
        </p:nvSpPr>
        <p:spPr>
          <a:xfrm>
            <a:off x="4121197" y="5268913"/>
            <a:ext cx="363742" cy="80736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7234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Should government budget be balanced or in surplus?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799"/>
            <a:ext cx="8763000" cy="3276599"/>
          </a:xfrm>
        </p:spPr>
        <p:txBody>
          <a:bodyPr/>
          <a:lstStyle/>
          <a:p>
            <a:r>
              <a:rPr lang="en-GB" dirty="0" smtClean="0"/>
              <a:t>One off, not a major problem</a:t>
            </a:r>
          </a:p>
          <a:p>
            <a:pPr lvl="1"/>
            <a:r>
              <a:rPr lang="en-GB" dirty="0" smtClean="0"/>
              <a:t>Public just has to reduce its savings or go into debt…</a:t>
            </a:r>
          </a:p>
          <a:p>
            <a:pPr lvl="2"/>
            <a:r>
              <a:rPr lang="en-GB" dirty="0" smtClean="0"/>
              <a:t>But this the opposite of what surplus proponents believe!</a:t>
            </a:r>
          </a:p>
          <a:p>
            <a:pPr lvl="3"/>
            <a:r>
              <a:rPr lang="en-GB" dirty="0" smtClean="0"/>
              <a:t>Think Government saving will encourage private saving</a:t>
            </a:r>
          </a:p>
          <a:p>
            <a:pPr lvl="2"/>
            <a:r>
              <a:rPr lang="en-GB" dirty="0" smtClean="0"/>
              <a:t>As a matter of accounting, there are only two possibilities</a:t>
            </a:r>
          </a:p>
          <a:p>
            <a:pPr lvl="3"/>
            <a:r>
              <a:rPr lang="en-GB" dirty="0" smtClean="0"/>
              <a:t>Either public reduces its bank balances; or</a:t>
            </a:r>
          </a:p>
          <a:p>
            <a:pPr lvl="3"/>
            <a:r>
              <a:rPr lang="en-GB" b="1" dirty="0" smtClean="0"/>
              <a:t>Public borrows £ needed from banks</a:t>
            </a:r>
          </a:p>
          <a:p>
            <a:r>
              <a:rPr lang="en-GB" dirty="0" smtClean="0"/>
              <a:t>Banks must “run a deficit”: Loans &gt; Repayments + Interest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all this “</a:t>
            </a:r>
            <a:r>
              <a:rPr lang="en-GB" b="1" i="1" dirty="0" err="1" smtClean="0"/>
              <a:t>NetBank</a:t>
            </a:r>
            <a:r>
              <a:rPr lang="en-GB" b="1" dirty="0" smtClean="0"/>
              <a:t>”.</a:t>
            </a:r>
            <a:r>
              <a:rPr lang="en-GB" dirty="0" smtClean="0"/>
              <a:t> Then: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993" y="5131634"/>
            <a:ext cx="2501303" cy="1718433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solidFill>
                  <a:srgbClr val="FFFFFF"/>
                </a:solidFill>
                <a:latin typeface="Calibri" panose="020F0502020204030204" pitchFamily="34" charset="0"/>
              </a:rPr>
              <a:t>Private Non-Bank:</a:t>
            </a:r>
          </a:p>
          <a:p>
            <a:pPr algn="ctr"/>
            <a:r>
              <a:rPr lang="en-US" altLang="en-US" dirty="0" smtClean="0">
                <a:solidFill>
                  <a:srgbClr val="FFFFFF"/>
                </a:solidFill>
                <a:latin typeface="Calibri" panose="020F0502020204030204" pitchFamily="34" charset="0"/>
              </a:rPr>
              <a:t>Balance = </a:t>
            </a:r>
            <a:r>
              <a:rPr lang="en-US" altLang="en-US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NetGov</a:t>
            </a:r>
            <a:r>
              <a:rPr lang="en-US" altLang="en-US" dirty="0" smtClean="0">
                <a:latin typeface="Calibri" panose="020F0502020204030204" pitchFamily="34" charset="0"/>
              </a:rPr>
              <a:t> + </a:t>
            </a:r>
            <a:r>
              <a:rPr lang="en-US" altLang="en-US" dirty="0" err="1" smtClean="0">
                <a:latin typeface="Calibri" panose="020F0502020204030204" pitchFamily="34" charset="0"/>
              </a:rPr>
              <a:t>NetBank</a:t>
            </a:r>
            <a:r>
              <a:rPr lang="en-US" altLang="en-US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en-US" altLang="en-US" sz="1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115993" y="3591978"/>
            <a:ext cx="2501303" cy="3258089"/>
          </a:xfrm>
          <a:prstGeom prst="rect">
            <a:avLst/>
          </a:prstGeom>
          <a:noFill/>
          <a:ln w="11113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617297" y="3591978"/>
            <a:ext cx="2501303" cy="3258089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>
                <a:solidFill>
                  <a:srgbClr val="FFFFFF"/>
                </a:solidFill>
                <a:latin typeface="Calibri" panose="020F0502020204030204" pitchFamily="34" charset="0"/>
              </a:rPr>
              <a:t>Government: </a:t>
            </a:r>
            <a:r>
              <a:rPr lang="en-US" altLang="en-US" dirty="0" smtClean="0">
                <a:latin typeface="Calibri" panose="020F0502020204030204" pitchFamily="34" charset="0"/>
              </a:rPr>
              <a:t>Surplus </a:t>
            </a:r>
            <a:r>
              <a:rPr lang="en-US" altLang="en-US" dirty="0">
                <a:latin typeface="Calibri" panose="020F0502020204030204" pitchFamily="34" charset="0"/>
              </a:rPr>
              <a:t>= </a:t>
            </a:r>
            <a:r>
              <a:rPr lang="en-US" altLang="en-US" dirty="0" err="1" smtClean="0">
                <a:latin typeface="Calibri" panose="020F0502020204030204" pitchFamily="34" charset="0"/>
              </a:rPr>
              <a:t>NetGov</a:t>
            </a:r>
            <a:r>
              <a:rPr lang="en-US" altLang="en-US" dirty="0" smtClean="0">
                <a:latin typeface="Calibri" panose="020F0502020204030204" pitchFamily="34" charset="0"/>
              </a:rPr>
              <a:t> = </a:t>
            </a:r>
            <a:r>
              <a:rPr lang="en-US" altLang="en-US" dirty="0" err="1" smtClean="0">
                <a:latin typeface="Calibri" panose="020F0502020204030204" pitchFamily="34" charset="0"/>
              </a:rPr>
              <a:t>NetBank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617297" y="3591978"/>
            <a:ext cx="2501303" cy="3258089"/>
          </a:xfrm>
          <a:prstGeom prst="rect">
            <a:avLst/>
          </a:prstGeom>
          <a:noFill/>
          <a:ln w="11113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520928" y="5379878"/>
            <a:ext cx="338482" cy="12219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994" y="3591978"/>
            <a:ext cx="2501303" cy="15396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solidFill>
                  <a:srgbClr val="FFFFFF"/>
                </a:solidFill>
                <a:latin typeface="Calibri" panose="020F0502020204030204" pitchFamily="34" charset="0"/>
              </a:rPr>
              <a:t>Private Banks:</a:t>
            </a:r>
          </a:p>
          <a:p>
            <a:pPr algn="ctr"/>
            <a:r>
              <a:rPr lang="en-US" alt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Deficit = </a:t>
            </a:r>
            <a:r>
              <a:rPr lang="en-US" altLang="en-US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NetBank</a:t>
            </a:r>
            <a:r>
              <a:rPr lang="en-US" alt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en-US" altLang="en-US" sz="16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4570633" y="4933682"/>
            <a:ext cx="1592024" cy="464195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3962400"/>
            <a:ext cx="424299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i="1" kern="0" dirty="0" smtClean="0">
                <a:effectLst/>
              </a:rPr>
              <a:t>But this is incompatible with a growing economy</a:t>
            </a:r>
          </a:p>
          <a:p>
            <a:r>
              <a:rPr lang="en-GB" kern="0" dirty="0" smtClean="0">
                <a:effectLst/>
              </a:rPr>
              <a:t>Public’s holdings of money remains constant</a:t>
            </a:r>
          </a:p>
          <a:p>
            <a:r>
              <a:rPr lang="en-GB" kern="0" dirty="0" smtClean="0">
                <a:effectLst/>
              </a:rPr>
              <a:t>Only other way for economy to grow is for velocity of money to rise constantly</a:t>
            </a:r>
          </a:p>
          <a:p>
            <a:r>
              <a:rPr lang="en-GB" kern="0" dirty="0" smtClean="0">
                <a:effectLst/>
              </a:rPr>
              <a:t>That’s not what it does… </a:t>
            </a:r>
            <a:endParaRPr lang="en-US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4467235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6" grpId="0" animBg="1"/>
      <p:bldP spid="7" grpId="0" animBg="1"/>
      <p:bldP spid="8" grpId="0" animBg="1"/>
      <p:bldP spid="14" grpId="0" build="p" bldLvl="5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Should government budget be balanced or in surplus?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457200"/>
          </a:xfrm>
        </p:spPr>
        <p:txBody>
          <a:bodyPr/>
          <a:lstStyle/>
          <a:p>
            <a:r>
              <a:rPr lang="en-GB" dirty="0" smtClean="0"/>
              <a:t>Velocity trending down for last 3 decades…</a:t>
            </a:r>
            <a:endParaRPr lang="en-US" dirty="0"/>
          </a:p>
        </p:txBody>
      </p:sp>
      <p:pic>
        <p:nvPicPr>
          <p:cNvPr id="4" name="Picture 3" descr="C:\Users\debun_000\AppData\Local\Microsoft\Windows\INetCache\Content.Word\BewareSurplusFigureVelocityMoney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8250"/>
            <a:ext cx="5934075" cy="3943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5181600"/>
            <a:ext cx="853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So government surplus with </a:t>
            </a:r>
            <a:r>
              <a:rPr lang="en-GB" kern="0" dirty="0" err="1" smtClean="0">
                <a:effectLst/>
              </a:rPr>
              <a:t>NetGov</a:t>
            </a:r>
            <a:r>
              <a:rPr lang="en-GB" kern="0" dirty="0" smtClean="0">
                <a:effectLst/>
              </a:rPr>
              <a:t>=</a:t>
            </a:r>
            <a:r>
              <a:rPr lang="en-GB" kern="0" dirty="0" err="1" smtClean="0">
                <a:effectLst/>
              </a:rPr>
              <a:t>NetBank</a:t>
            </a:r>
            <a:r>
              <a:rPr lang="en-GB" kern="0" dirty="0" smtClean="0">
                <a:effectLst/>
              </a:rPr>
              <a:t> means</a:t>
            </a:r>
          </a:p>
          <a:p>
            <a:pPr lvl="1"/>
            <a:r>
              <a:rPr lang="en-GB" kern="0" dirty="0" smtClean="0">
                <a:effectLst/>
              </a:rPr>
              <a:t>At best, no economic growth (maybe even contraction); and</a:t>
            </a:r>
          </a:p>
          <a:p>
            <a:pPr lvl="1"/>
            <a:r>
              <a:rPr lang="en-GB" kern="0" dirty="0" smtClean="0">
                <a:effectLst/>
              </a:rPr>
              <a:t>Rising private debt to GDP (since </a:t>
            </a:r>
            <a:r>
              <a:rPr lang="en-GB" kern="0" dirty="0" err="1" smtClean="0">
                <a:effectLst/>
              </a:rPr>
              <a:t>NetBank</a:t>
            </a:r>
            <a:r>
              <a:rPr lang="en-GB" kern="0" dirty="0" smtClean="0">
                <a:effectLst/>
              </a:rPr>
              <a:t> &gt; 0 for public)</a:t>
            </a:r>
          </a:p>
          <a:p>
            <a:r>
              <a:rPr lang="en-GB" kern="0" dirty="0" smtClean="0">
                <a:effectLst/>
              </a:rPr>
              <a:t>Only way to get economic growth with a government surplus is…</a:t>
            </a:r>
            <a:endParaRPr lang="en-US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162720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Should government budget be balanced or in surplus?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749333"/>
          </a:xfrm>
        </p:spPr>
        <p:txBody>
          <a:bodyPr/>
          <a:lstStyle/>
          <a:p>
            <a:r>
              <a:rPr lang="en-GB" dirty="0" smtClean="0"/>
              <a:t>If </a:t>
            </a:r>
            <a:r>
              <a:rPr lang="en-GB" dirty="0" err="1" smtClean="0"/>
              <a:t>NetBank</a:t>
            </a:r>
            <a:r>
              <a:rPr lang="en-GB" dirty="0" smtClean="0"/>
              <a:t> &gt; </a:t>
            </a:r>
            <a:r>
              <a:rPr lang="en-GB" dirty="0" err="1" smtClean="0"/>
              <a:t>NetGov</a:t>
            </a:r>
            <a:r>
              <a:rPr lang="en-GB" dirty="0" smtClean="0"/>
              <a:t>: if public borrows enough to pay government surplus and accumulate more money itself: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06179" y="1447800"/>
            <a:ext cx="4285421" cy="3536901"/>
            <a:chOff x="1071506" y="1229990"/>
            <a:chExt cx="4285421" cy="3536901"/>
          </a:xfrm>
        </p:grpSpPr>
        <p:grpSp>
          <p:nvGrpSpPr>
            <p:cNvPr id="5" name="Group 4"/>
            <p:cNvGrpSpPr/>
            <p:nvPr/>
          </p:nvGrpSpPr>
          <p:grpSpPr>
            <a:xfrm>
              <a:off x="1286634" y="1229990"/>
              <a:ext cx="4070293" cy="3027312"/>
              <a:chOff x="3713163" y="2058988"/>
              <a:chExt cx="3784600" cy="1966912"/>
            </a:xfrm>
          </p:grpSpPr>
          <p:sp>
            <p:nvSpPr>
              <p:cNvPr id="1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713163" y="2058988"/>
                <a:ext cx="3784600" cy="1966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3717926" y="2989579"/>
                <a:ext cx="1854200" cy="1031559"/>
              </a:xfrm>
              <a:prstGeom prst="rect">
                <a:avLst/>
              </a:prstGeom>
              <a:solidFill>
                <a:srgbClr val="5B9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en-US" sz="2000" dirty="0" smtClean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Private Non-Bank</a:t>
                </a:r>
              </a:p>
              <a:p>
                <a:pPr algn="ctr"/>
                <a:r>
                  <a:rPr lang="en-US" altLang="en-US" sz="2000" dirty="0" smtClean="0">
                    <a:latin typeface="Calibri" panose="020F0502020204030204" pitchFamily="34" charset="0"/>
                  </a:rPr>
                  <a:t>Surplus = </a:t>
                </a:r>
                <a:r>
                  <a:rPr lang="en-US" altLang="en-US" sz="2000" dirty="0" err="1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NetGov</a:t>
                </a:r>
                <a:r>
                  <a:rPr lang="en-US" altLang="en-US" sz="2000" dirty="0" smtClean="0">
                    <a:latin typeface="Calibri" panose="020F0502020204030204" pitchFamily="34" charset="0"/>
                  </a:rPr>
                  <a:t> + </a:t>
                </a:r>
                <a:r>
                  <a:rPr lang="en-US" altLang="en-US" sz="2000" dirty="0" err="1" smtClean="0">
                    <a:latin typeface="Calibri" panose="020F0502020204030204" pitchFamily="34" charset="0"/>
                  </a:rPr>
                  <a:t>NetBank</a:t>
                </a:r>
                <a:r>
                  <a:rPr lang="en-US" altLang="en-US" sz="2000" dirty="0" smtClean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 </a:t>
                </a:r>
              </a:p>
              <a:p>
                <a:endParaRPr lang="en-US" sz="2000" dirty="0"/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3717926" y="2065338"/>
                <a:ext cx="1854200" cy="1955800"/>
              </a:xfrm>
              <a:prstGeom prst="rect">
                <a:avLst/>
              </a:prstGeom>
              <a:noFill/>
              <a:ln w="11113" cap="flat">
                <a:solidFill>
                  <a:srgbClr val="41719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5572126" y="2065338"/>
                <a:ext cx="1854200" cy="19558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en-US" dirty="0" smtClean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Government </a:t>
                </a:r>
                <a:r>
                  <a:rPr lang="en-US" altLang="en-US" dirty="0" smtClean="0">
                    <a:latin typeface="Calibri" panose="020F0502020204030204" pitchFamily="34" charset="0"/>
                  </a:rPr>
                  <a:t>Surplus </a:t>
                </a:r>
                <a:r>
                  <a:rPr lang="en-US" altLang="en-US" dirty="0">
                    <a:latin typeface="Calibri" panose="020F0502020204030204" pitchFamily="34" charset="0"/>
                  </a:rPr>
                  <a:t>= </a:t>
                </a:r>
                <a:r>
                  <a:rPr lang="en-US" altLang="en-US" dirty="0" err="1" smtClean="0">
                    <a:latin typeface="Calibri" panose="020F0502020204030204" pitchFamily="34" charset="0"/>
                  </a:rPr>
                  <a:t>NetGov</a:t>
                </a:r>
                <a:endParaRPr lang="en-US" altLang="en-US" sz="2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572126" y="2065338"/>
                <a:ext cx="1854200" cy="1955800"/>
              </a:xfrm>
              <a:prstGeom prst="rect">
                <a:avLst/>
              </a:prstGeom>
              <a:noFill/>
              <a:ln w="11113" cap="flat">
                <a:solidFill>
                  <a:srgbClr val="41719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Right Arrow 5"/>
            <p:cNvSpPr/>
            <p:nvPr/>
          </p:nvSpPr>
          <p:spPr>
            <a:xfrm>
              <a:off x="3209097" y="2891637"/>
              <a:ext cx="269856" cy="112897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291757" y="1239763"/>
              <a:ext cx="1994170" cy="142251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en-US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Private Banks</a:t>
              </a:r>
            </a:p>
            <a:p>
              <a:pPr algn="ctr"/>
              <a:r>
                <a:rPr lang="en-US" altLang="en-US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Deficit = </a:t>
              </a:r>
              <a:r>
                <a:rPr lang="en-US" altLang="en-US" dirty="0" err="1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NetBank</a:t>
              </a:r>
              <a:endParaRPr lang="en-US" altLang="en-US" sz="16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1654219" y="2479389"/>
              <a:ext cx="1269245" cy="428878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 Arrow 8"/>
            <p:cNvSpPr/>
            <p:nvPr/>
          </p:nvSpPr>
          <p:spPr>
            <a:xfrm rot="18842602">
              <a:off x="750027" y="3984166"/>
              <a:ext cx="1104204" cy="461246"/>
            </a:xfrm>
            <a:prstGeom prst="lef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>
                  <a:latin typeface="Candara" panose="020E0502030303020204" pitchFamily="34" charset="0"/>
                </a:rPr>
                <a:t>Growth</a:t>
              </a:r>
              <a:endParaRPr lang="en-US" sz="1800" b="1" dirty="0">
                <a:latin typeface="Candara" panose="020E0502030303020204" pitchFamily="34" charset="0"/>
              </a:endParaRPr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28598" y="1447800"/>
            <a:ext cx="479425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But this requires private debt to banks to grow:</a:t>
            </a:r>
          </a:p>
          <a:p>
            <a:pPr lvl="1"/>
            <a:r>
              <a:rPr lang="en-GB" kern="0" dirty="0" smtClean="0">
                <a:effectLst/>
              </a:rPr>
              <a:t>Faster than GDP (given constant or falling velocity of money); and</a:t>
            </a:r>
          </a:p>
          <a:p>
            <a:pPr lvl="1"/>
            <a:r>
              <a:rPr lang="en-GB" kern="0" dirty="0" smtClean="0">
                <a:effectLst/>
              </a:rPr>
              <a:t>Faster than in no-growth case</a:t>
            </a:r>
            <a:endParaRPr lang="en-US" kern="0" dirty="0">
              <a:effectLst/>
            </a:endParaRPr>
          </a:p>
          <a:p>
            <a:r>
              <a:rPr lang="en-GB" kern="0" dirty="0" smtClean="0">
                <a:effectLst/>
              </a:rPr>
              <a:t>So medium-term consequence of sustained government surplus is</a:t>
            </a:r>
          </a:p>
          <a:p>
            <a:pPr lvl="1"/>
            <a:r>
              <a:rPr lang="en-GB" kern="0" dirty="0" smtClean="0">
                <a:effectLst/>
              </a:rPr>
              <a:t>Rising private debt to GDP; and…</a:t>
            </a:r>
            <a:endParaRPr lang="en-US" kern="0" dirty="0">
              <a:effectLst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28600" y="4876800"/>
            <a:ext cx="8763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Eventually, an economic crisis when private sector stops borrowing!</a:t>
            </a:r>
          </a:p>
          <a:p>
            <a:r>
              <a:rPr lang="en-GB" kern="0" dirty="0" smtClean="0">
                <a:effectLst/>
              </a:rPr>
              <a:t>This is the opposite of what government surplus fans believe</a:t>
            </a:r>
          </a:p>
          <a:p>
            <a:pPr lvl="1"/>
            <a:r>
              <a:rPr lang="en-GB" kern="0" dirty="0" smtClean="0">
                <a:effectLst/>
              </a:rPr>
              <a:t>If private sector becomes averse to rising debt/income ratio, then</a:t>
            </a:r>
          </a:p>
          <a:p>
            <a:pPr lvl="2"/>
            <a:r>
              <a:rPr lang="en-GB" kern="0" dirty="0" smtClean="0">
                <a:effectLst/>
              </a:rPr>
              <a:t>Private sector will try to reduce debt (</a:t>
            </a:r>
            <a:r>
              <a:rPr lang="en-GB" kern="0" dirty="0" err="1" smtClean="0">
                <a:effectLst/>
              </a:rPr>
              <a:t>delever</a:t>
            </a:r>
            <a:r>
              <a:rPr lang="en-GB" kern="0" dirty="0" smtClean="0">
                <a:effectLst/>
              </a:rPr>
              <a:t>), leading to…</a:t>
            </a:r>
            <a:endParaRPr lang="en-US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589447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5"/>
      <p:bldP spid="16" grpId="0" build="p" bldLvl="5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Should government budget be balanced or in surplus?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1143000"/>
          </a:xfrm>
        </p:spPr>
        <p:txBody>
          <a:bodyPr/>
          <a:lstStyle/>
          <a:p>
            <a:r>
              <a:rPr lang="en-GB" dirty="0" smtClean="0"/>
              <a:t>Both private banks and government running surplus</a:t>
            </a:r>
          </a:p>
          <a:p>
            <a:r>
              <a:rPr lang="en-GB" dirty="0" smtClean="0"/>
              <a:t>Private non-bank sector running a deficit</a:t>
            </a:r>
          </a:p>
          <a:p>
            <a:r>
              <a:rPr lang="en-GB" dirty="0" smtClean="0"/>
              <a:t>Economy contracting as money supply </a:t>
            </a:r>
            <a:r>
              <a:rPr lang="en-GB" b="1" i="1" dirty="0" smtClean="0"/>
              <a:t>and velocity</a:t>
            </a:r>
            <a:r>
              <a:rPr lang="en-GB" dirty="0" smtClean="0"/>
              <a:t> fall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09605" y="1828800"/>
            <a:ext cx="5705595" cy="4800600"/>
            <a:chOff x="1080133" y="1229990"/>
            <a:chExt cx="4276794" cy="3712867"/>
          </a:xfrm>
        </p:grpSpPr>
        <p:grpSp>
          <p:nvGrpSpPr>
            <p:cNvPr id="5" name="Group 4"/>
            <p:cNvGrpSpPr/>
            <p:nvPr/>
          </p:nvGrpSpPr>
          <p:grpSpPr>
            <a:xfrm>
              <a:off x="1286634" y="1229990"/>
              <a:ext cx="4070293" cy="3027312"/>
              <a:chOff x="3713163" y="2058988"/>
              <a:chExt cx="3784600" cy="1966912"/>
            </a:xfrm>
          </p:grpSpPr>
          <p:sp>
            <p:nvSpPr>
              <p:cNvPr id="1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713163" y="2058988"/>
                <a:ext cx="3784600" cy="1966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3717926" y="2989579"/>
                <a:ext cx="1854200" cy="1031559"/>
              </a:xfrm>
              <a:prstGeom prst="rect">
                <a:avLst/>
              </a:prstGeom>
              <a:solidFill>
                <a:srgbClr val="5B9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en-US" dirty="0" smtClean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Private Non-Bank:</a:t>
                </a:r>
              </a:p>
              <a:p>
                <a:pPr algn="ctr"/>
                <a:r>
                  <a:rPr lang="en-US" altLang="en-US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Deficit </a:t>
                </a:r>
                <a:r>
                  <a:rPr lang="en-US" altLang="en-US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= </a:t>
                </a:r>
                <a:r>
                  <a:rPr lang="en-US" altLang="en-US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NetGov</a:t>
                </a:r>
                <a:r>
                  <a:rPr lang="en-US" altLang="en-US" dirty="0" smtClean="0">
                    <a:latin typeface="Calibri" panose="020F0502020204030204" pitchFamily="34" charset="0"/>
                  </a:rPr>
                  <a:t> + </a:t>
                </a:r>
                <a:r>
                  <a:rPr lang="en-US" altLang="en-US" dirty="0" err="1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NetBank</a:t>
                </a:r>
                <a:r>
                  <a:rPr lang="en-US" altLang="en-US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endParaRPr lang="en-US" altLang="en-US" sz="16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  <a:p>
                <a:endParaRPr lang="en-US" dirty="0"/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3717926" y="2065338"/>
                <a:ext cx="1854200" cy="1955800"/>
              </a:xfrm>
              <a:prstGeom prst="rect">
                <a:avLst/>
              </a:prstGeom>
              <a:noFill/>
              <a:ln w="11113" cap="flat">
                <a:solidFill>
                  <a:srgbClr val="41719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5572126" y="2065338"/>
                <a:ext cx="1854200" cy="19558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en-US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Government: </a:t>
                </a:r>
                <a:r>
                  <a:rPr lang="en-US" altLang="en-US" dirty="0" smtClean="0">
                    <a:latin typeface="Calibri" panose="020F0502020204030204" pitchFamily="34" charset="0"/>
                  </a:rPr>
                  <a:t>Surplus </a:t>
                </a:r>
                <a:r>
                  <a:rPr lang="en-US" altLang="en-US" dirty="0">
                    <a:latin typeface="Calibri" panose="020F0502020204030204" pitchFamily="34" charset="0"/>
                  </a:rPr>
                  <a:t>= </a:t>
                </a:r>
                <a:r>
                  <a:rPr lang="en-US" altLang="en-US" dirty="0" err="1" smtClean="0">
                    <a:latin typeface="Calibri" panose="020F0502020204030204" pitchFamily="34" charset="0"/>
                  </a:rPr>
                  <a:t>NetGov</a:t>
                </a:r>
                <a:endParaRPr lang="en-US" altLang="en-US" dirty="0">
                  <a:latin typeface="Arial" panose="020B0604020202020204" pitchFamily="34" charset="0"/>
                </a:endParaRPr>
              </a:p>
              <a:p>
                <a:endParaRPr lang="en-US" dirty="0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572126" y="2065338"/>
                <a:ext cx="1854200" cy="1955800"/>
              </a:xfrm>
              <a:prstGeom prst="rect">
                <a:avLst/>
              </a:prstGeom>
              <a:noFill/>
              <a:ln w="11113" cap="flat">
                <a:solidFill>
                  <a:srgbClr val="41719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Right Arrow 5"/>
            <p:cNvSpPr/>
            <p:nvPr/>
          </p:nvSpPr>
          <p:spPr>
            <a:xfrm>
              <a:off x="3209097" y="2891637"/>
              <a:ext cx="269856" cy="112897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291757" y="1239763"/>
              <a:ext cx="1994170" cy="142251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en-US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Private Banks:</a:t>
              </a:r>
            </a:p>
            <a:p>
              <a:pPr algn="ctr"/>
              <a:r>
                <a:rPr lang="en-US" altLang="en-US" dirty="0" smtClean="0">
                  <a:latin typeface="Calibri" panose="020F0502020204030204" pitchFamily="34" charset="0"/>
                </a:rPr>
                <a:t>Surplus </a:t>
              </a:r>
              <a:r>
                <a:rPr lang="en-US" altLang="en-US" dirty="0">
                  <a:latin typeface="Calibri" panose="020F0502020204030204" pitchFamily="34" charset="0"/>
                </a:rPr>
                <a:t>= </a:t>
              </a:r>
              <a:r>
                <a:rPr lang="en-US" altLang="en-US" dirty="0" err="1" smtClean="0">
                  <a:latin typeface="Calibri" panose="020F0502020204030204" pitchFamily="34" charset="0"/>
                </a:rPr>
                <a:t>NetBank</a:t>
              </a:r>
              <a:r>
                <a:rPr lang="en-US" altLang="en-US" dirty="0" smtClean="0">
                  <a:latin typeface="Calibri" panose="020F0502020204030204" pitchFamily="34" charset="0"/>
                </a:rPr>
                <a:t> </a:t>
              </a:r>
              <a:endParaRPr lang="en-US" altLang="en-US" sz="1600" dirty="0">
                <a:latin typeface="Arial" panose="020B0604020202020204" pitchFamily="34" charset="0"/>
              </a:endParaRPr>
            </a:p>
            <a:p>
              <a:endParaRPr lang="en-US" dirty="0"/>
            </a:p>
          </p:txBody>
        </p:sp>
        <p:sp>
          <p:nvSpPr>
            <p:cNvPr id="8" name="Down Arrow 7"/>
            <p:cNvSpPr/>
            <p:nvPr/>
          </p:nvSpPr>
          <p:spPr>
            <a:xfrm flipV="1">
              <a:off x="1606318" y="2464591"/>
              <a:ext cx="1269245" cy="301798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 Arrow 8"/>
            <p:cNvSpPr/>
            <p:nvPr/>
          </p:nvSpPr>
          <p:spPr>
            <a:xfrm rot="18842602" flipH="1">
              <a:off x="609643" y="4011121"/>
              <a:ext cx="1402226" cy="461246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Candara" panose="020E0502030303020204" pitchFamily="34" charset="0"/>
                </a:rPr>
                <a:t>Contraction</a:t>
              </a:r>
              <a:endParaRPr lang="en-US" sz="2000" dirty="0"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912696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Should government budget be balanced or in surplus?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381000"/>
          </a:xfrm>
        </p:spPr>
        <p:txBody>
          <a:bodyPr/>
          <a:lstStyle/>
          <a:p>
            <a:r>
              <a:rPr lang="en-GB" dirty="0" smtClean="0"/>
              <a:t>Not just hypothetical situation: this is what is happening in Europe…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43025"/>
            <a:ext cx="8610600" cy="535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293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Should government budget be balanced or in surplus?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1295400"/>
          </a:xfrm>
        </p:spPr>
        <p:txBody>
          <a:bodyPr/>
          <a:lstStyle/>
          <a:p>
            <a:r>
              <a:rPr lang="en-GB" dirty="0" smtClean="0"/>
              <a:t>Balanced budget over long term almost as bad</a:t>
            </a:r>
          </a:p>
          <a:p>
            <a:pPr lvl="1"/>
            <a:r>
              <a:rPr lang="en-GB" dirty="0" smtClean="0"/>
              <a:t>Private debt growth at least as fast as GDP</a:t>
            </a:r>
          </a:p>
          <a:p>
            <a:r>
              <a:rPr lang="en-GB" dirty="0" smtClean="0"/>
              <a:t>Only sustainable situation is </a:t>
            </a:r>
            <a:r>
              <a:rPr lang="en-GB" b="1" i="1" dirty="0" smtClean="0"/>
              <a:t>government should normally run deficits</a:t>
            </a:r>
            <a:endParaRPr lang="en-US" b="1" i="1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76383" y="1840173"/>
            <a:ext cx="2090617" cy="356515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solidFill>
                  <a:srgbClr val="FFFFFF"/>
                </a:solidFill>
                <a:latin typeface="Candara" panose="020E0502030303020204" pitchFamily="34" charset="0"/>
              </a:rPr>
              <a:t>External: </a:t>
            </a:r>
            <a:r>
              <a:rPr lang="en-US" altLang="en-US" dirty="0" smtClean="0">
                <a:solidFill>
                  <a:schemeClr val="bg1"/>
                </a:solidFill>
                <a:latin typeface="Candara" panose="020E0502030303020204" pitchFamily="34" charset="0"/>
              </a:rPr>
              <a:t>Balance= 0</a:t>
            </a:r>
            <a:endParaRPr lang="en-US" altLang="en-US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86358" y="1828800"/>
            <a:ext cx="5919442" cy="4197551"/>
            <a:chOff x="1093972" y="1229990"/>
            <a:chExt cx="4262955" cy="3607169"/>
          </a:xfrm>
        </p:grpSpPr>
        <p:grpSp>
          <p:nvGrpSpPr>
            <p:cNvPr id="6" name="Group 5"/>
            <p:cNvGrpSpPr/>
            <p:nvPr/>
          </p:nvGrpSpPr>
          <p:grpSpPr>
            <a:xfrm>
              <a:off x="1286634" y="1229990"/>
              <a:ext cx="4070293" cy="3027312"/>
              <a:chOff x="3713163" y="2058988"/>
              <a:chExt cx="3784600" cy="1966912"/>
            </a:xfrm>
          </p:grpSpPr>
          <p:sp>
            <p:nvSpPr>
              <p:cNvPr id="1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713163" y="2058988"/>
                <a:ext cx="3784600" cy="1966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3717926" y="2989579"/>
                <a:ext cx="1854200" cy="1031559"/>
              </a:xfrm>
              <a:prstGeom prst="rect">
                <a:avLst/>
              </a:prstGeom>
              <a:solidFill>
                <a:srgbClr val="5B9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en-US" dirty="0" smtClean="0">
                    <a:solidFill>
                      <a:srgbClr val="FFFFFF"/>
                    </a:solidFill>
                    <a:latin typeface="Candara" panose="020E0502030303020204" pitchFamily="34" charset="0"/>
                  </a:rPr>
                  <a:t>Private Non-Bank:</a:t>
                </a:r>
              </a:p>
              <a:p>
                <a:pPr algn="ctr"/>
                <a:r>
                  <a:rPr lang="en-US" altLang="en-US" dirty="0" smtClean="0">
                    <a:latin typeface="Candara" panose="020E0502030303020204" pitchFamily="34" charset="0"/>
                  </a:rPr>
                  <a:t>Surplus = </a:t>
                </a:r>
                <a:r>
                  <a:rPr lang="en-US" altLang="en-US" dirty="0" err="1" smtClean="0">
                    <a:latin typeface="Candara" panose="020E0502030303020204" pitchFamily="34" charset="0"/>
                  </a:rPr>
                  <a:t>NetGov</a:t>
                </a:r>
                <a:r>
                  <a:rPr lang="en-US" altLang="en-US" dirty="0" smtClean="0">
                    <a:latin typeface="Candara" panose="020E0502030303020204" pitchFamily="34" charset="0"/>
                  </a:rPr>
                  <a:t> + </a:t>
                </a:r>
                <a:r>
                  <a:rPr lang="en-US" altLang="en-US" dirty="0" err="1" smtClean="0">
                    <a:latin typeface="Candara" panose="020E0502030303020204" pitchFamily="34" charset="0"/>
                  </a:rPr>
                  <a:t>NetBank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Candara" panose="020E0502030303020204" pitchFamily="34" charset="0"/>
                  </a:rPr>
                  <a:t> </a:t>
                </a:r>
                <a:endParaRPr lang="en-US" altLang="en-US" sz="1600" dirty="0">
                  <a:latin typeface="Candara" panose="020E0502030303020204" pitchFamily="34" charset="0"/>
                </a:endParaRPr>
              </a:p>
              <a:p>
                <a:endParaRPr lang="en-US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3717926" y="2065338"/>
                <a:ext cx="1854200" cy="1955800"/>
              </a:xfrm>
              <a:prstGeom prst="rect">
                <a:avLst/>
              </a:prstGeom>
              <a:noFill/>
              <a:ln w="11113" cap="flat">
                <a:solidFill>
                  <a:srgbClr val="41719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5572126" y="2065338"/>
                <a:ext cx="1854200" cy="19558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en-US" dirty="0">
                    <a:solidFill>
                      <a:srgbClr val="FFFFFF"/>
                    </a:solidFill>
                    <a:latin typeface="Candara" panose="020E0502030303020204" pitchFamily="34" charset="0"/>
                  </a:rPr>
                  <a:t>Government: </a:t>
                </a:r>
                <a:r>
                  <a:rPr lang="en-US" altLang="en-US" dirty="0" smtClean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Deficit = </a:t>
                </a:r>
                <a:r>
                  <a:rPr lang="en-US" altLang="en-US" dirty="0" err="1" smtClean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NetGov</a:t>
                </a:r>
                <a:endParaRPr lang="en-US" alt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US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5572126" y="2065338"/>
                <a:ext cx="1854200" cy="1955800"/>
              </a:xfrm>
              <a:prstGeom prst="rect">
                <a:avLst/>
              </a:prstGeom>
              <a:noFill/>
              <a:ln w="11113" cap="flat">
                <a:solidFill>
                  <a:srgbClr val="41719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ndara" panose="020E0502030303020204" pitchFamily="34" charset="0"/>
                </a:endParaRPr>
              </a:p>
            </p:txBody>
          </p:sp>
        </p:grpSp>
        <p:sp>
          <p:nvSpPr>
            <p:cNvPr id="7" name="Right Arrow 6"/>
            <p:cNvSpPr/>
            <p:nvPr/>
          </p:nvSpPr>
          <p:spPr>
            <a:xfrm flipH="1">
              <a:off x="3140285" y="2891637"/>
              <a:ext cx="285633" cy="1128977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291757" y="1239763"/>
              <a:ext cx="1994170" cy="142251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en-US" dirty="0" smtClean="0">
                  <a:solidFill>
                    <a:srgbClr val="FFFFFF"/>
                  </a:solidFill>
                  <a:latin typeface="Candara" panose="020E0502030303020204" pitchFamily="34" charset="0"/>
                </a:rPr>
                <a:t>Private Banks:</a:t>
              </a:r>
            </a:p>
            <a:p>
              <a:pPr algn="ctr"/>
              <a:r>
                <a:rPr lang="en-US" altLang="en-US" dirty="0" smtClean="0">
                  <a:solidFill>
                    <a:srgbClr val="FF0000"/>
                  </a:solidFill>
                  <a:latin typeface="Candara" panose="020E0502030303020204" pitchFamily="34" charset="0"/>
                </a:rPr>
                <a:t>Deficit = </a:t>
              </a:r>
              <a:r>
                <a:rPr lang="en-US" altLang="en-US" dirty="0" err="1" smtClean="0">
                  <a:solidFill>
                    <a:srgbClr val="FF0000"/>
                  </a:solidFill>
                  <a:latin typeface="Candara" panose="020E0502030303020204" pitchFamily="34" charset="0"/>
                </a:rPr>
                <a:t>NetBank</a:t>
              </a:r>
              <a:r>
                <a:rPr lang="en-US" altLang="en-US" dirty="0" smtClean="0">
                  <a:solidFill>
                    <a:srgbClr val="FF0000"/>
                  </a:solidFill>
                  <a:latin typeface="Candara" panose="020E0502030303020204" pitchFamily="34" charset="0"/>
                </a:rPr>
                <a:t> </a:t>
              </a:r>
              <a:endParaRPr lang="en-US" altLang="en-US" sz="1600" dirty="0">
                <a:solidFill>
                  <a:srgbClr val="FF0000"/>
                </a:solidFill>
                <a:latin typeface="Candara" panose="020E0502030303020204" pitchFamily="34" charset="0"/>
              </a:endParaRPr>
            </a:p>
            <a:p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1654219" y="2479389"/>
              <a:ext cx="1269245" cy="428878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0" name="Left Arrow 9"/>
            <p:cNvSpPr/>
            <p:nvPr/>
          </p:nvSpPr>
          <p:spPr>
            <a:xfrm rot="18842602">
              <a:off x="808990" y="3782801"/>
              <a:ext cx="1339340" cy="769376"/>
            </a:xfrm>
            <a:prstGeom prst="lef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ndara" panose="020E0502030303020204" pitchFamily="34" charset="0"/>
                </a:rPr>
                <a:t>Growth</a:t>
              </a:r>
              <a:endParaRPr lang="en-US" dirty="0">
                <a:latin typeface="Candara" panose="020E0502030303020204" pitchFamily="34" charset="0"/>
              </a:endParaRPr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28600" y="5609954"/>
            <a:ext cx="8763000" cy="101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My main economic concern: level of private debt today</a:t>
            </a:r>
          </a:p>
          <a:p>
            <a:r>
              <a:rPr lang="en-GB" kern="0" dirty="0" smtClean="0">
                <a:effectLst/>
              </a:rPr>
              <a:t>Need to reduce private debt to enable economy to function well…</a:t>
            </a:r>
            <a:endParaRPr lang="en-US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3617770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build="p" bldLvl="5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deflation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457200"/>
          </a:xfrm>
        </p:spPr>
        <p:txBody>
          <a:bodyPr/>
          <a:lstStyle/>
          <a:p>
            <a:r>
              <a:rPr lang="en-GB" dirty="0" smtClean="0"/>
              <a:t>Highest levels of debt in the history of capitalism…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90600"/>
            <a:ext cx="8991600" cy="571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583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We’re all “Turning Japanese”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457200"/>
          </a:xfrm>
        </p:spPr>
        <p:txBody>
          <a:bodyPr/>
          <a:lstStyle/>
          <a:p>
            <a:r>
              <a:rPr lang="en-GB" dirty="0" smtClean="0"/>
              <a:t>Focus on Japan’s public debt, but private debt caused “Lost Decade”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8686800" cy="552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9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en-US" dirty="0" smtClean="0"/>
              <a:t>Supply &amp; Demand Analysis: Equilibrium Rules!</a:t>
            </a:r>
          </a:p>
        </p:txBody>
      </p:sp>
      <p:sp>
        <p:nvSpPr>
          <p:cNvPr id="10649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1"/>
            <a:ext cx="8763000" cy="388146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Almost all economic models ask “What happens in equilibrium?”…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708240" y="2748810"/>
            <a:ext cx="2362200" cy="533400"/>
          </a:xfrm>
          <a:prstGeom prst="rightArrow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Equilibrium price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685800" y="1143000"/>
            <a:ext cx="0" cy="4572000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571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685800" y="5715000"/>
            <a:ext cx="3581400" cy="0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571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2160874" y="2311400"/>
            <a:ext cx="1981200" cy="1371600"/>
          </a:xfrm>
          <a:prstGeom prst="line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571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703674" y="1549400"/>
            <a:ext cx="2438400" cy="2590800"/>
          </a:xfrm>
          <a:prstGeom prst="line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57150" cap="sq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 rot="2833364">
            <a:off x="3252118" y="3410015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33CC"/>
                </a:solidFill>
                <a:latin typeface="Candara" panose="020E0502030303020204" pitchFamily="34" charset="0"/>
              </a:rPr>
              <a:t>Demand</a:t>
            </a:r>
            <a:endParaRPr lang="en-US" dirty="0">
              <a:solidFill>
                <a:srgbClr val="0033CC"/>
              </a:solidFill>
              <a:latin typeface="Candara" panose="020E0502030303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9428343">
            <a:off x="3170355" y="2088384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andara" panose="020E0502030303020204" pitchFamily="34" charset="0"/>
              </a:rPr>
              <a:t>Supply</a:t>
            </a:r>
            <a:endParaRPr lang="en-US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16200000">
            <a:off x="1760560" y="4114800"/>
            <a:ext cx="2651079" cy="533400"/>
          </a:xfrm>
          <a:prstGeom prst="rightArrow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Equilibrium quantity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0" y="5715000"/>
            <a:ext cx="131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ndara" panose="020E0502030303020204" pitchFamily="34" charset="0"/>
              </a:rPr>
              <a:t>Quantity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31303" y="1475578"/>
            <a:ext cx="829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ndara" panose="020E0502030303020204" pitchFamily="34" charset="0"/>
              </a:rPr>
              <a:t>Price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165101" y="6035996"/>
            <a:ext cx="7239000" cy="74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AU" kern="0" dirty="0" smtClean="0">
                <a:effectLst/>
              </a:rPr>
              <a:t>But does everything have to happen in equilibrium?</a:t>
            </a:r>
          </a:p>
          <a:p>
            <a:pPr>
              <a:defRPr/>
            </a:pPr>
            <a:r>
              <a:rPr lang="en-AU" kern="0" dirty="0" smtClean="0">
                <a:effectLst/>
              </a:rPr>
              <a:t>Many leading mainstream economists think so…</a:t>
            </a:r>
          </a:p>
        </p:txBody>
      </p:sp>
    </p:spTree>
    <p:extLst>
      <p:ext uri="{BB962C8B-B14F-4D97-AF65-F5344CB8AC3E}">
        <p14:creationId xmlns:p14="http://schemas.microsoft.com/office/powerpoint/2010/main" val="3401756282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6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63" grpId="0" build="p" bldLvl="5" autoUpdateAnimBg="0"/>
      <p:bldP spid="2" grpId="0" animBg="1"/>
      <p:bldP spid="14" grpId="0"/>
      <p:bldP spid="21" grpId="0"/>
      <p:bldP spid="23" grpId="0" animBg="1"/>
      <p:bldP spid="17" grpId="0"/>
      <p:bldP spid="26" grpId="0"/>
      <p:bldP spid="27" grpId="0" build="p" bldLvl="5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We’re all “Turning Japanese”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457200"/>
          </a:xfrm>
        </p:spPr>
        <p:txBody>
          <a:bodyPr/>
          <a:lstStyle/>
          <a:p>
            <a:r>
              <a:rPr lang="en-GB" dirty="0" smtClean="0"/>
              <a:t>Change in private debt &amp; level of unemployment…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8763000" cy="527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746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future economic </a:t>
            </a:r>
            <a:r>
              <a:rPr lang="en-GB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381000"/>
          </a:xfrm>
        </p:spPr>
        <p:txBody>
          <a:bodyPr/>
          <a:lstStyle/>
          <a:p>
            <a:r>
              <a:rPr lang="en-GB" dirty="0" smtClean="0"/>
              <a:t>Read critical books on economics</a:t>
            </a:r>
          </a:p>
          <a:p>
            <a:pPr lvl="1"/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" y="1152525"/>
            <a:ext cx="2377010" cy="3686175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5583" y="1152525"/>
            <a:ext cx="2556494" cy="3724275"/>
          </a:xfrm>
          <a:prstGeom prst="rect">
            <a:avLst/>
          </a:prstGeom>
        </p:spPr>
      </p:pic>
      <p:pic>
        <p:nvPicPr>
          <p:cNvPr id="6" name="Picture 5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1136749"/>
            <a:ext cx="2438400" cy="373460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4953000"/>
            <a:ext cx="8763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Learn from other disciplines—physics, biology, ecology</a:t>
            </a:r>
          </a:p>
          <a:p>
            <a:r>
              <a:rPr lang="en-GB" kern="0" dirty="0" smtClean="0">
                <a:effectLst/>
              </a:rPr>
              <a:t>Above all, keep an open mind…</a:t>
            </a:r>
          </a:p>
          <a:p>
            <a:pPr lvl="1"/>
            <a:r>
              <a:rPr lang="en-US" dirty="0"/>
              <a:t>“There are more things in heaven and earth, Horatio, Than are dreamt of in your philosophy.” (</a:t>
            </a:r>
            <a:r>
              <a:rPr lang="en-US" i="1" dirty="0"/>
              <a:t>Hamlet to Horatio in </a:t>
            </a:r>
            <a:r>
              <a:rPr lang="en-US" b="1" i="1" dirty="0"/>
              <a:t>Hamlet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64049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4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future economic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457200"/>
          </a:xfrm>
        </p:spPr>
        <p:txBody>
          <a:bodyPr/>
          <a:lstStyle/>
          <a:p>
            <a:r>
              <a:rPr lang="en-GB" dirty="0" smtClean="0"/>
              <a:t>And if you don’t like wha</a:t>
            </a:r>
            <a:r>
              <a:rPr lang="en-GB" dirty="0" smtClean="0"/>
              <a:t>t you’re being taught now…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61" y="1143000"/>
            <a:ext cx="8128077" cy="564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30" y="3307140"/>
            <a:ext cx="7912138" cy="21384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28850" y="2514600"/>
            <a:ext cx="6858000" cy="1846659"/>
          </a:xfrm>
          <a:prstGeom prst="rect">
            <a:avLst/>
          </a:prstGeom>
          <a:noFill/>
        </p:spPr>
        <p:txBody>
          <a:bodyPr wrap="square" lIns="216000" tIns="45720" rIns="36000" bIns="45720">
            <a:spAutoFit/>
          </a:bodyPr>
          <a:lstStyle/>
          <a:p>
            <a:r>
              <a:rPr lang="en-U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ndara" panose="020E0502030303020204" pitchFamily="34" charset="0"/>
              </a:rPr>
              <a:t>For a pluralist education in economics</a:t>
            </a:r>
          </a:p>
          <a:p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ndara" panose="020E0502030303020204" pitchFamily="34" charset="0"/>
              </a:rPr>
              <a:t>Come to Kingston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ndara" panose="020E0502030303020204" pitchFamily="34" charset="0"/>
              </a:rPr>
              <a:t/>
            </a:r>
            <a:b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ndara" panose="020E0502030303020204" pitchFamily="34" charset="0"/>
              </a:rPr>
            </a:b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ndara" panose="020E0502030303020204" pitchFamily="34" charset="0"/>
              </a:rPr>
              <a:t>School of Economics, History &amp; 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ndara" panose="020E0502030303020204" pitchFamily="34" charset="0"/>
              </a:rPr>
              <a:t>Politics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ndara" panose="020E05020303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" y="2634972"/>
            <a:ext cx="2416046" cy="24078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lIns="91440" tIns="0" rIns="91440" bIns="45720">
            <a:normAutofit/>
          </a:bodyPr>
          <a:lstStyle/>
          <a:p>
            <a:pPr algn="l"/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latin typeface="Arial" panose="020B0604020202020204" pitchFamily="34" charset="0"/>
                <a:cs typeface="Arial" panose="020B0604020202020204" pitchFamily="34" charset="0"/>
              </a:rPr>
              <a:t>Kingston</a:t>
            </a:r>
          </a:p>
          <a:p>
            <a:pPr algn="l">
              <a:lnSpc>
                <a:spcPts val="3000"/>
              </a:lnSpc>
            </a:pP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</a:p>
          <a:p>
            <a:pPr algn="l">
              <a:lnSpc>
                <a:spcPts val="3000"/>
              </a:lnSpc>
            </a:pPr>
            <a:r>
              <a:rPr lang="en-U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latin typeface="Arial" panose="020B0604020202020204" pitchFamily="34" charset="0"/>
                <a:cs typeface="Arial" panose="020B0604020202020204" pitchFamily="34" charset="0"/>
              </a:rPr>
              <a:t>London</a:t>
            </a:r>
            <a:endParaRPr lang="en-U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63414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Does everything happen “in equilibrium”?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6019800"/>
          </a:xfrm>
        </p:spPr>
        <p:txBody>
          <a:bodyPr>
            <a:noAutofit/>
          </a:bodyPr>
          <a:lstStyle/>
          <a:p>
            <a:r>
              <a:rPr lang="en-GB" dirty="0" smtClean="0"/>
              <a:t>George W. Bush’s </a:t>
            </a:r>
            <a:r>
              <a:rPr lang="en-GB" dirty="0" smtClean="0">
                <a:hlinkClick r:id="rId2"/>
              </a:rPr>
              <a:t>Chief Economic Advisor Ed </a:t>
            </a:r>
            <a:r>
              <a:rPr lang="en-GB" dirty="0" err="1" smtClean="0">
                <a:hlinkClick r:id="rId2"/>
              </a:rPr>
              <a:t>Lazear</a:t>
            </a:r>
            <a:r>
              <a:rPr lang="en-GB" dirty="0" smtClean="0"/>
              <a:t> in 2000:</a:t>
            </a:r>
            <a:endParaRPr lang="en-US" dirty="0" smtClean="0"/>
          </a:p>
          <a:p>
            <a:pPr lvl="1"/>
            <a:r>
              <a:rPr lang="en-US" dirty="0" smtClean="0"/>
              <a:t>“Economic models adhere strictly to the importance of </a:t>
            </a:r>
            <a:r>
              <a:rPr lang="en-US" b="1" dirty="0" smtClean="0"/>
              <a:t>equilibrium</a:t>
            </a:r>
            <a:r>
              <a:rPr lang="en-US" dirty="0" smtClean="0"/>
              <a:t> as part of any theory”</a:t>
            </a:r>
          </a:p>
          <a:p>
            <a:r>
              <a:rPr lang="en-GB" dirty="0" smtClean="0">
                <a:hlinkClick r:id="rId3"/>
              </a:rPr>
              <a:t>Federal Reserve economist V.V. Chari speaking to US Congress</a:t>
            </a:r>
            <a:r>
              <a:rPr lang="en-GB" dirty="0" smtClean="0"/>
              <a:t> in 2010</a:t>
            </a:r>
            <a:endParaRPr lang="en-US" dirty="0" smtClean="0"/>
          </a:p>
          <a:p>
            <a:pPr lvl="1"/>
            <a:r>
              <a:rPr lang="en-AU" dirty="0" smtClean="0"/>
              <a:t>“If you have an interesting and coherent story to tell, you can tell it in a Dynamic Stochastic General </a:t>
            </a:r>
            <a:r>
              <a:rPr lang="en-AU" b="1" i="1" dirty="0" smtClean="0"/>
              <a:t>Equilibrium</a:t>
            </a:r>
            <a:r>
              <a:rPr lang="en-AU" dirty="0" smtClean="0"/>
              <a:t> model.</a:t>
            </a:r>
          </a:p>
          <a:p>
            <a:pPr lvl="1"/>
            <a:r>
              <a:rPr lang="en-AU" dirty="0" smtClean="0"/>
              <a:t>If you cannot, your story is incoherent.”</a:t>
            </a:r>
          </a:p>
          <a:p>
            <a:r>
              <a:rPr lang="en-GB" dirty="0" smtClean="0">
                <a:hlinkClick r:id="rId4"/>
              </a:rPr>
              <a:t>Leading American economist Roger Farmer</a:t>
            </a:r>
            <a:r>
              <a:rPr lang="en-GB" dirty="0" smtClean="0"/>
              <a:t> in 2014:</a:t>
            </a:r>
            <a:endParaRPr lang="en-GB" dirty="0"/>
          </a:p>
          <a:p>
            <a:pPr lvl="1"/>
            <a:r>
              <a:rPr lang="en-US" dirty="0"/>
              <a:t>“Robert Lucas was exactly right when he argued (</a:t>
            </a:r>
            <a:r>
              <a:rPr lang="en-US" dirty="0">
                <a:hlinkClick r:id="rId5"/>
              </a:rPr>
              <a:t>here</a:t>
            </a:r>
            <a:r>
              <a:rPr lang="en-US" dirty="0"/>
              <a:t>) that markets are always in </a:t>
            </a:r>
            <a:r>
              <a:rPr lang="en-US" b="1" dirty="0"/>
              <a:t>equilibrium</a:t>
            </a:r>
            <a:r>
              <a:rPr lang="en-US" dirty="0" smtClean="0"/>
              <a:t>”</a:t>
            </a:r>
          </a:p>
          <a:p>
            <a:r>
              <a:rPr lang="en-GB" dirty="0" smtClean="0"/>
              <a:t>So </a:t>
            </a:r>
            <a:r>
              <a:rPr lang="en-GB" dirty="0"/>
              <a:t>is any model that doesn’t generate an equilibrium </a:t>
            </a:r>
            <a:r>
              <a:rPr lang="en-GB" dirty="0" smtClean="0"/>
              <a:t>“incoherent”?</a:t>
            </a:r>
          </a:p>
          <a:p>
            <a:r>
              <a:rPr lang="en-GB" dirty="0" smtClean="0"/>
              <a:t>Let’s consider a social example: “star-crossed lovers” Romeo &amp; Juliet…</a:t>
            </a:r>
          </a:p>
          <a:p>
            <a:endParaRPr lang="en-AU" dirty="0" smtClean="0"/>
          </a:p>
          <a:p>
            <a:endParaRPr lang="en-GB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59938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  <p:bldLst>
      <p:bldP spid="2" grpId="0" animBg="1"/>
      <p:bldP spid="3" grpId="0" build="p" bldLvl="5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Does everything happen “in equilibrium”?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943600"/>
          </a:xfrm>
        </p:spPr>
        <p:txBody>
          <a:bodyPr>
            <a:normAutofit/>
          </a:bodyPr>
          <a:lstStyle/>
          <a:p>
            <a:r>
              <a:rPr lang="en-GB" dirty="0" smtClean="0"/>
              <a:t>“</a:t>
            </a:r>
            <a:r>
              <a:rPr lang="en-GB" dirty="0"/>
              <a:t>Romeo &amp; Juliet”</a:t>
            </a:r>
          </a:p>
          <a:p>
            <a:pPr lvl="1"/>
            <a:r>
              <a:rPr lang="en-GB" dirty="0"/>
              <a:t>Romeo</a:t>
            </a:r>
            <a:r>
              <a:rPr lang="en-GB" dirty="0" smtClean="0"/>
              <a:t>: “</a:t>
            </a:r>
            <a:r>
              <a:rPr lang="en-GB" dirty="0"/>
              <a:t>When Juliet’s not around I kind of forget her”</a:t>
            </a:r>
          </a:p>
          <a:p>
            <a:pPr lvl="2"/>
            <a:r>
              <a:rPr lang="en-GB" dirty="0"/>
              <a:t>“But I like it when she’s with me”</a:t>
            </a:r>
          </a:p>
          <a:p>
            <a:pPr lvl="1"/>
            <a:r>
              <a:rPr lang="en-GB" dirty="0"/>
              <a:t>Juliet</a:t>
            </a:r>
            <a:r>
              <a:rPr lang="en-GB" dirty="0" smtClean="0"/>
              <a:t>: “</a:t>
            </a:r>
            <a:r>
              <a:rPr lang="en-GB" dirty="0"/>
              <a:t>Absence (of Romeo) makes the heart grow fonder”</a:t>
            </a:r>
          </a:p>
          <a:p>
            <a:pPr lvl="2"/>
            <a:r>
              <a:rPr lang="en-GB" dirty="0"/>
              <a:t>“But when he’s around he really bugs me</a:t>
            </a:r>
            <a:r>
              <a:rPr lang="en-GB" dirty="0" smtClean="0"/>
              <a:t>…”</a:t>
            </a:r>
            <a:endParaRPr lang="en-AU" dirty="0" smtClean="0"/>
          </a:p>
          <a:p>
            <a:r>
              <a:rPr lang="en-AU" dirty="0" smtClean="0"/>
              <a:t>Simple </a:t>
            </a:r>
            <a:r>
              <a:rPr lang="en-AU" dirty="0"/>
              <a:t>model: current state of love affects change in love…</a:t>
            </a:r>
          </a:p>
          <a:p>
            <a:pPr lvl="1"/>
            <a:r>
              <a:rPr lang="en-AU" dirty="0"/>
              <a:t>Change in Romeo’s love = </a:t>
            </a:r>
            <a:r>
              <a:rPr lang="en-AU" b="1" dirty="0"/>
              <a:t>a</a:t>
            </a:r>
            <a:r>
              <a:rPr lang="en-AU" dirty="0"/>
              <a:t> times Romeo’s love + </a:t>
            </a:r>
            <a:r>
              <a:rPr lang="en-AU" b="1" dirty="0"/>
              <a:t>b</a:t>
            </a:r>
            <a:r>
              <a:rPr lang="en-AU" dirty="0"/>
              <a:t> times Juliet’s</a:t>
            </a:r>
          </a:p>
          <a:p>
            <a:pPr lvl="1"/>
            <a:r>
              <a:rPr lang="en-AU" dirty="0"/>
              <a:t>Change in Juliet’s love = </a:t>
            </a:r>
            <a:r>
              <a:rPr lang="en-AU" b="1" dirty="0" smtClean="0"/>
              <a:t>c</a:t>
            </a:r>
            <a:r>
              <a:rPr lang="en-AU" dirty="0" smtClean="0"/>
              <a:t> </a:t>
            </a:r>
            <a:r>
              <a:rPr lang="en-AU" dirty="0"/>
              <a:t>times Juliet’s love + </a:t>
            </a:r>
            <a:r>
              <a:rPr lang="en-AU" b="1" dirty="0" smtClean="0"/>
              <a:t>d</a:t>
            </a:r>
            <a:r>
              <a:rPr lang="en-AU" dirty="0" smtClean="0"/>
              <a:t> </a:t>
            </a:r>
            <a:r>
              <a:rPr lang="en-AU" dirty="0"/>
              <a:t>times Romeo’s</a:t>
            </a:r>
          </a:p>
          <a:p>
            <a:pPr lvl="2"/>
            <a:r>
              <a:rPr lang="en-AU" b="1" dirty="0" err="1" smtClean="0"/>
              <a:t>a</a:t>
            </a:r>
            <a:r>
              <a:rPr lang="en-AU" dirty="0" err="1" smtClean="0"/>
              <a:t>,</a:t>
            </a:r>
            <a:r>
              <a:rPr lang="en-AU" b="1" dirty="0" err="1" smtClean="0"/>
              <a:t>b</a:t>
            </a:r>
            <a:r>
              <a:rPr lang="en-AU" dirty="0" err="1" smtClean="0"/>
              <a:t>,</a:t>
            </a:r>
            <a:r>
              <a:rPr lang="en-AU" b="1" dirty="0" err="1" smtClean="0"/>
              <a:t>c</a:t>
            </a:r>
            <a:r>
              <a:rPr lang="en-AU" dirty="0" err="1" smtClean="0"/>
              <a:t>,</a:t>
            </a:r>
            <a:r>
              <a:rPr lang="en-AU" b="1" dirty="0" err="1" smtClean="0"/>
              <a:t>d</a:t>
            </a:r>
            <a:r>
              <a:rPr lang="en-AU" dirty="0" smtClean="0"/>
              <a:t> </a:t>
            </a:r>
            <a:r>
              <a:rPr lang="en-AU" dirty="0"/>
              <a:t>constants ranging from +1 to -1</a:t>
            </a:r>
          </a:p>
          <a:p>
            <a:pPr lvl="2"/>
            <a:r>
              <a:rPr lang="en-AU" dirty="0"/>
              <a:t>Love shown by positive number (bigger the better)</a:t>
            </a:r>
          </a:p>
          <a:p>
            <a:pPr lvl="2"/>
            <a:r>
              <a:rPr lang="en-AU" dirty="0"/>
              <a:t>Indifference by zero</a:t>
            </a:r>
          </a:p>
          <a:p>
            <a:pPr lvl="2"/>
            <a:r>
              <a:rPr lang="en-AU" dirty="0"/>
              <a:t>Hate by negative number (bigger the stronger)</a:t>
            </a:r>
          </a:p>
          <a:p>
            <a:r>
              <a:rPr lang="en-AU" dirty="0"/>
              <a:t>Modelling this in </a:t>
            </a:r>
            <a:r>
              <a:rPr lang="en-AU" dirty="0">
                <a:hlinkClick r:id="rId2"/>
              </a:rPr>
              <a:t>Minsky</a:t>
            </a:r>
            <a:r>
              <a:rPr lang="en-AU" dirty="0"/>
              <a:t>—Open Source systems dynamics program</a:t>
            </a:r>
          </a:p>
          <a:p>
            <a:pPr lvl="1"/>
            <a:r>
              <a:rPr lang="en-GB" dirty="0"/>
              <a:t>Based on what engineers do (“systems engineering”)</a:t>
            </a:r>
          </a:p>
          <a:p>
            <a:pPr lvl="1"/>
            <a:r>
              <a:rPr lang="en-GB" dirty="0" smtClean="0"/>
              <a:t>I designed </a:t>
            </a:r>
            <a:r>
              <a:rPr lang="en-GB" b="1" i="1" dirty="0" smtClean="0">
                <a:hlinkClick r:id="rId3"/>
              </a:rPr>
              <a:t>Minsky</a:t>
            </a:r>
            <a:r>
              <a:rPr lang="en-GB" dirty="0" smtClean="0">
                <a:hlinkClick r:id="rId3"/>
              </a:rPr>
              <a:t> </a:t>
            </a:r>
            <a:r>
              <a:rPr lang="en-GB" dirty="0"/>
              <a:t>to </a:t>
            </a:r>
            <a:r>
              <a:rPr lang="en-GB" dirty="0" smtClean="0"/>
              <a:t>model </a:t>
            </a:r>
            <a:r>
              <a:rPr lang="en-GB" dirty="0"/>
              <a:t>banks, money &amp; </a:t>
            </a:r>
            <a:r>
              <a:rPr lang="en-GB" dirty="0" smtClean="0"/>
              <a:t>debt in economics</a:t>
            </a:r>
            <a:endParaRPr lang="en-GB" dirty="0"/>
          </a:p>
          <a:p>
            <a:pPr lvl="1"/>
            <a:r>
              <a:rPr lang="en-GB" dirty="0"/>
              <a:t>Downloadable for free from </a:t>
            </a:r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://sourceforge.net/p/minsky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00224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  <p:bldLst>
      <p:bldP spid="2" grpId="0" animBg="1"/>
      <p:bldP spid="3" grpId="0" build="p" bldLvl="5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Non-equilibrium modelling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 love-hate cycle… “Equilibrium” never happens: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43" y="2590800"/>
            <a:ext cx="4037987" cy="404693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181430" y="1071870"/>
            <a:ext cx="4886370" cy="256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" tIns="34529" rIns="27000" bIns="34529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kern="0" dirty="0" smtClean="0">
                <a:effectLst/>
              </a:rPr>
              <a:t>So the relationship never has to “reach equilibrium”</a:t>
            </a:r>
          </a:p>
          <a:p>
            <a:pPr lvl="1"/>
            <a:r>
              <a:rPr lang="en-AU" kern="0" dirty="0" smtClean="0">
                <a:effectLst/>
              </a:rPr>
              <a:t>i.e., stop changing with some constant level of love or hate</a:t>
            </a:r>
          </a:p>
          <a:p>
            <a:r>
              <a:rPr lang="en-AU" kern="0" dirty="0" smtClean="0">
                <a:effectLst/>
              </a:rPr>
              <a:t>Does that make it unrealistic or incoherent?...</a:t>
            </a:r>
          </a:p>
          <a:p>
            <a:r>
              <a:rPr lang="en-AU" kern="0" dirty="0" smtClean="0">
                <a:effectLst/>
              </a:rPr>
              <a:t>Or is it like relationships you know?</a:t>
            </a:r>
            <a:endParaRPr lang="en-US" kern="0" dirty="0">
              <a:effectLst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531892"/>
              </p:ext>
            </p:extLst>
          </p:nvPr>
        </p:nvGraphicFramePr>
        <p:xfrm>
          <a:off x="228600" y="1203406"/>
          <a:ext cx="3581400" cy="1363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9" name="Packager Shell Object" showAsIcon="1" r:id="rId4" imgW="1191960" imgH="453600" progId="Package">
                  <p:embed/>
                </p:oleObj>
              </mc:Choice>
              <mc:Fallback>
                <p:oleObj name="Packager Shell Object" showAsIcon="1" r:id="rId4" imgW="1191960" imgH="4536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203406"/>
                        <a:ext cx="3581400" cy="1363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181430" y="3639830"/>
            <a:ext cx="4886370" cy="283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" tIns="34529" rIns="27000" bIns="34529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kern="0" dirty="0">
                <a:effectLst/>
              </a:rPr>
              <a:t>Back to economics…</a:t>
            </a:r>
          </a:p>
          <a:p>
            <a:r>
              <a:rPr lang="en-AU" kern="0" dirty="0" smtClean="0">
                <a:effectLst/>
              </a:rPr>
              <a:t>Many economists </a:t>
            </a:r>
            <a:r>
              <a:rPr lang="en-AU" kern="0" dirty="0">
                <a:effectLst/>
              </a:rPr>
              <a:t>believe equilibrium means coherence</a:t>
            </a:r>
          </a:p>
          <a:p>
            <a:r>
              <a:rPr lang="en-AU" kern="0" dirty="0">
                <a:effectLst/>
              </a:rPr>
              <a:t>But equilibrium doesn’t have to happen in a coherent dynamic system</a:t>
            </a:r>
          </a:p>
          <a:p>
            <a:r>
              <a:rPr lang="en-AU" kern="0" dirty="0">
                <a:effectLst/>
              </a:rPr>
              <a:t>Can keep cycling indefinitely</a:t>
            </a:r>
          </a:p>
          <a:p>
            <a:r>
              <a:rPr lang="en-AU" kern="0" dirty="0" smtClean="0">
                <a:effectLst/>
              </a:rPr>
              <a:t>Mainstream mistakes </a:t>
            </a:r>
            <a:r>
              <a:rPr lang="en-AU" kern="0" dirty="0">
                <a:effectLst/>
              </a:rPr>
              <a:t>equilibrium for “internal consistency”</a:t>
            </a:r>
            <a:endParaRPr lang="en-US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652221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bldLvl="5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 bldLvl="5"/>
      <p:bldP spid="9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 economic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486400"/>
          </a:xfrm>
        </p:spPr>
        <p:txBody>
          <a:bodyPr/>
          <a:lstStyle/>
          <a:p>
            <a:r>
              <a:rPr lang="en-GB" dirty="0" smtClean="0"/>
              <a:t>Economy is dynamic: involves change over time</a:t>
            </a:r>
          </a:p>
          <a:p>
            <a:r>
              <a:rPr lang="en-GB" dirty="0" smtClean="0"/>
              <a:t>This change doesn’t have to terminate in “equilibrium”</a:t>
            </a:r>
          </a:p>
          <a:p>
            <a:r>
              <a:rPr lang="en-GB" dirty="0" smtClean="0"/>
              <a:t>Can continue cycling indefinitely</a:t>
            </a:r>
          </a:p>
          <a:p>
            <a:r>
              <a:rPr lang="en-GB" dirty="0" smtClean="0"/>
              <a:t>Example: a simple coherent </a:t>
            </a:r>
            <a:r>
              <a:rPr lang="en-GB" b="1" i="1" dirty="0" smtClean="0"/>
              <a:t>dynamic</a:t>
            </a:r>
            <a:r>
              <a:rPr lang="en-GB" dirty="0" smtClean="0"/>
              <a:t> model</a:t>
            </a:r>
          </a:p>
          <a:p>
            <a:pPr lvl="1"/>
            <a:r>
              <a:rPr lang="en-GB" dirty="0" smtClean="0"/>
              <a:t>Capital stock (roughly speaking) determines output</a:t>
            </a:r>
          </a:p>
          <a:p>
            <a:pPr lvl="1"/>
            <a:r>
              <a:rPr lang="en-GB" dirty="0" smtClean="0"/>
              <a:t>Output </a:t>
            </a:r>
            <a:r>
              <a:rPr lang="en-GB" dirty="0"/>
              <a:t>(roughly speaking) determines </a:t>
            </a:r>
            <a:r>
              <a:rPr lang="en-GB" dirty="0" smtClean="0"/>
              <a:t>Employment</a:t>
            </a:r>
          </a:p>
          <a:p>
            <a:pPr lvl="1"/>
            <a:r>
              <a:rPr lang="en-GB" dirty="0" smtClean="0"/>
              <a:t>Employment determines rate of change of wages</a:t>
            </a:r>
          </a:p>
          <a:p>
            <a:pPr lvl="1"/>
            <a:r>
              <a:rPr lang="en-GB" dirty="0" smtClean="0"/>
              <a:t>Output minus wages determines profit</a:t>
            </a:r>
          </a:p>
          <a:p>
            <a:pPr lvl="1"/>
            <a:r>
              <a:rPr lang="en-GB" dirty="0" smtClean="0"/>
              <a:t>Profit determines investment</a:t>
            </a:r>
          </a:p>
          <a:p>
            <a:pPr lvl="1"/>
            <a:r>
              <a:rPr lang="en-GB" dirty="0" smtClean="0"/>
              <a:t>Investment determines capital stock</a:t>
            </a:r>
          </a:p>
          <a:p>
            <a:r>
              <a:rPr lang="en-GB" dirty="0" smtClean="0"/>
              <a:t>Does this generate equilibrium?</a:t>
            </a:r>
          </a:p>
          <a:p>
            <a:r>
              <a:rPr lang="en-GB" dirty="0" smtClean="0"/>
              <a:t>Let’s build it in </a:t>
            </a:r>
            <a:r>
              <a:rPr lang="en-GB" b="1" i="1" dirty="0" smtClean="0"/>
              <a:t>Minsky</a:t>
            </a:r>
            <a:r>
              <a:rPr lang="en-GB" dirty="0" smtClean="0"/>
              <a:t> and see…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5912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  <p:bldLst>
      <p:bldP spid="2" grpId="0" animBg="1"/>
      <p:bldP spid="3" grpId="0" build="p" bldLvl="5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start movie; click after text boxes to continue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335" name="ShockwaveFlash1" r:id="rId2" imgW="10134720" imgH="6134040"/>
        </mc:Choice>
        <mc:Fallback>
          <p:control name="ShockwaveFlash1" r:id="rId2" imgW="10134720" imgH="6134040">
            <p:pic>
              <p:nvPicPr>
                <p:cNvPr id="9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76200" y="685800"/>
                  <a:ext cx="10134600" cy="6134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4843713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66CCFF"/>
      </a:lt1>
      <a:dk2>
        <a:srgbClr val="CBCBCB"/>
      </a:dk2>
      <a:lt2>
        <a:srgbClr val="000000"/>
      </a:lt2>
      <a:accent1>
        <a:srgbClr val="009999"/>
      </a:accent1>
      <a:accent2>
        <a:srgbClr val="FF9933"/>
      </a:accent2>
      <a:accent3>
        <a:srgbClr val="B8E2FF"/>
      </a:accent3>
      <a:accent4>
        <a:srgbClr val="000000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path path="rect">
            <a:fillToRect l="50000" t="50000" r="50000" b="50000"/>
          </a:path>
        </a:gra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path path="rect">
            <a:fillToRect l="50000" t="50000" r="50000" b="50000"/>
          </a:path>
        </a:gra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KeenGFCScaleCausesConsequences</Template>
  <TotalTime>44509</TotalTime>
  <Words>2846</Words>
  <Application>Microsoft Office PowerPoint</Application>
  <PresentationFormat>On-screen Show (4:3)</PresentationFormat>
  <Paragraphs>345</Paragraphs>
  <Slides>42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Arial Unicode MS</vt:lpstr>
      <vt:lpstr>Arial</vt:lpstr>
      <vt:lpstr>Calibri</vt:lpstr>
      <vt:lpstr>Candara</vt:lpstr>
      <vt:lpstr>Comic Sans MS</vt:lpstr>
      <vt:lpstr>Consolas</vt:lpstr>
      <vt:lpstr>Symbol</vt:lpstr>
      <vt:lpstr>Times New Roman</vt:lpstr>
      <vt:lpstr>Blank Presentation</vt:lpstr>
      <vt:lpstr>Package</vt:lpstr>
      <vt:lpstr>Packager Shell Object</vt:lpstr>
      <vt:lpstr>Equation</vt:lpstr>
      <vt:lpstr>Economics beyond the straight &amp; narrow</vt:lpstr>
      <vt:lpstr>What’s the point in studying economics?</vt:lpstr>
      <vt:lpstr>How do other schools of thought differ</vt:lpstr>
      <vt:lpstr>Supply &amp; Demand Analysis: Equilibrium Rules!</vt:lpstr>
      <vt:lpstr>Does everything happen “in equilibrium”?</vt:lpstr>
      <vt:lpstr>Does everything happen “in equilibrium”?</vt:lpstr>
      <vt:lpstr>Non-equilibrium modelling</vt:lpstr>
      <vt:lpstr>An economic model</vt:lpstr>
      <vt:lpstr>Click to start movie; click after text boxes to continue</vt:lpstr>
      <vt:lpstr>Economics without Equilibrium</vt:lpstr>
      <vt:lpstr>Economics without Equilibrium</vt:lpstr>
      <vt:lpstr>An economic application—the economic crisis</vt:lpstr>
      <vt:lpstr>An economic application—the economic crisis</vt:lpstr>
      <vt:lpstr>Simple rules, complex behaviour</vt:lpstr>
      <vt:lpstr>Simple rules, complex behaviour</vt:lpstr>
      <vt:lpstr>Simple rules, complex behaviour</vt:lpstr>
      <vt:lpstr>Simple rules, complex behaviour</vt:lpstr>
      <vt:lpstr>Simple rules, complex behaviour</vt:lpstr>
      <vt:lpstr>Simple rules, complex behaviour</vt:lpstr>
      <vt:lpstr>Simple rules, complex behaviour</vt:lpstr>
      <vt:lpstr>Simple rules, complex behaviour</vt:lpstr>
      <vt:lpstr>Simple rules, complex behaviour</vt:lpstr>
      <vt:lpstr>Simple rules, complex behaviour</vt:lpstr>
      <vt:lpstr>Simple rules, complex behaviour</vt:lpstr>
      <vt:lpstr>Simple rules, complex behaviour</vt:lpstr>
      <vt:lpstr>Simple rules, complex behaviour</vt:lpstr>
      <vt:lpstr>Do banks, debt and money matter in economics?</vt:lpstr>
      <vt:lpstr>Do banks, debt and money matter in economics?</vt:lpstr>
      <vt:lpstr>Thinking in terms of sectoral money flows</vt:lpstr>
      <vt:lpstr>Should government budget be balanced or in surplus?</vt:lpstr>
      <vt:lpstr>Should government budget be balanced or in surplus?</vt:lpstr>
      <vt:lpstr>Should government budget be balanced or in surplus?</vt:lpstr>
      <vt:lpstr>Should government budget be balanced or in surplus?</vt:lpstr>
      <vt:lpstr>Should government budget be balanced or in surplus?</vt:lpstr>
      <vt:lpstr>Should government budget be balanced or in surplus?</vt:lpstr>
      <vt:lpstr>Should government budget be balanced or in surplus?</vt:lpstr>
      <vt:lpstr>Should government budget be balanced or in surplus?</vt:lpstr>
      <vt:lpstr>Why deflation now?</vt:lpstr>
      <vt:lpstr>We’re all “Turning Japanese”</vt:lpstr>
      <vt:lpstr>We’re all “Turning Japanese”</vt:lpstr>
      <vt:lpstr>Your future economic education</vt:lpstr>
      <vt:lpstr>Your future economic education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SteveKeen</dc:creator>
  <cp:lastModifiedBy>Steve Keen</cp:lastModifiedBy>
  <cp:revision>2065</cp:revision>
  <cp:lastPrinted>1601-01-01T00:00:00Z</cp:lastPrinted>
  <dcterms:created xsi:type="dcterms:W3CDTF">1601-01-01T00:00:00Z</dcterms:created>
  <dcterms:modified xsi:type="dcterms:W3CDTF">2015-10-12T07:57:28Z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